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41" r:id="rId2"/>
    <p:sldMasterId id="2147483672" r:id="rId3"/>
    <p:sldMasterId id="2147483695" r:id="rId4"/>
    <p:sldMasterId id="2147483718" r:id="rId5"/>
    <p:sldMasterId id="2147483752" r:id="rId6"/>
    <p:sldMasterId id="2147483776" r:id="rId7"/>
  </p:sldMasterIdLst>
  <p:notesMasterIdLst>
    <p:notesMasterId r:id="rId81"/>
  </p:notesMasterIdLst>
  <p:sldIdLst>
    <p:sldId id="2147482526" r:id="rId8"/>
    <p:sldId id="2147482642" r:id="rId9"/>
    <p:sldId id="2147482471" r:id="rId10"/>
    <p:sldId id="2147482473" r:id="rId11"/>
    <p:sldId id="2147482693" r:id="rId12"/>
    <p:sldId id="2134806141" r:id="rId13"/>
    <p:sldId id="2147482705" r:id="rId14"/>
    <p:sldId id="2134806601" r:id="rId15"/>
    <p:sldId id="2147482691" r:id="rId16"/>
    <p:sldId id="2134806773" r:id="rId17"/>
    <p:sldId id="2134806588" r:id="rId18"/>
    <p:sldId id="2134806774" r:id="rId19"/>
    <p:sldId id="2134806777" r:id="rId20"/>
    <p:sldId id="2147482495" r:id="rId21"/>
    <p:sldId id="2147482496" r:id="rId22"/>
    <p:sldId id="2147482497" r:id="rId23"/>
    <p:sldId id="2147482498" r:id="rId24"/>
    <p:sldId id="2147482499" r:id="rId25"/>
    <p:sldId id="2147482500" r:id="rId26"/>
    <p:sldId id="2147482501" r:id="rId27"/>
    <p:sldId id="2147482502" r:id="rId28"/>
    <p:sldId id="2147482503" r:id="rId29"/>
    <p:sldId id="2147482505" r:id="rId30"/>
    <p:sldId id="2147482504" r:id="rId31"/>
    <p:sldId id="2147482704" r:id="rId32"/>
    <p:sldId id="2134806690" r:id="rId33"/>
    <p:sldId id="2147482707" r:id="rId34"/>
    <p:sldId id="2147482709" r:id="rId35"/>
    <p:sldId id="2134806839" r:id="rId36"/>
    <p:sldId id="2147482706" r:id="rId37"/>
    <p:sldId id="2147482710" r:id="rId38"/>
    <p:sldId id="2147482711" r:id="rId39"/>
    <p:sldId id="2147482719" r:id="rId40"/>
    <p:sldId id="2147482713" r:id="rId41"/>
    <p:sldId id="2147482720" r:id="rId42"/>
    <p:sldId id="2147482721" r:id="rId43"/>
    <p:sldId id="2147482722" r:id="rId44"/>
    <p:sldId id="2147482723" r:id="rId45"/>
    <p:sldId id="2134806905" r:id="rId46"/>
    <p:sldId id="2147482714" r:id="rId47"/>
    <p:sldId id="2147482715" r:id="rId48"/>
    <p:sldId id="2147482716" r:id="rId49"/>
    <p:sldId id="2147482712" r:id="rId50"/>
    <p:sldId id="2147482695" r:id="rId51"/>
    <p:sldId id="2147482696" r:id="rId52"/>
    <p:sldId id="2147482697" r:id="rId53"/>
    <p:sldId id="2147482698" r:id="rId54"/>
    <p:sldId id="2147482353" r:id="rId55"/>
    <p:sldId id="2147482508" r:id="rId56"/>
    <p:sldId id="2147482699" r:id="rId57"/>
    <p:sldId id="2147482510" r:id="rId58"/>
    <p:sldId id="2147482511" r:id="rId59"/>
    <p:sldId id="2147482512" r:id="rId60"/>
    <p:sldId id="2147482493" r:id="rId61"/>
    <p:sldId id="2147482525" r:id="rId62"/>
    <p:sldId id="2147482476" r:id="rId63"/>
    <p:sldId id="2134806689" r:id="rId64"/>
    <p:sldId id="2147482513" r:id="rId65"/>
    <p:sldId id="2147482514" r:id="rId66"/>
    <p:sldId id="2147482516" r:id="rId67"/>
    <p:sldId id="2147482483" r:id="rId68"/>
    <p:sldId id="2147482517" r:id="rId69"/>
    <p:sldId id="2147482515" r:id="rId70"/>
    <p:sldId id="2147482518" r:id="rId71"/>
    <p:sldId id="2147482519" r:id="rId72"/>
    <p:sldId id="2147482520" r:id="rId73"/>
    <p:sldId id="2147482392" r:id="rId74"/>
    <p:sldId id="2147482521" r:id="rId75"/>
    <p:sldId id="2147482522" r:id="rId76"/>
    <p:sldId id="2147482703" r:id="rId77"/>
    <p:sldId id="2134806870" r:id="rId78"/>
    <p:sldId id="2147482524" r:id="rId79"/>
    <p:sldId id="2134806941" r:id="rId80"/>
  </p:sldIdLst>
  <p:sldSz cx="9144000" cy="6858000" type="screen4x3"/>
  <p:notesSz cx="6858000" cy="9144000"/>
  <p:embeddedFontLs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</p:embeddedFont>
    <p:embeddedFont>
      <p:font typeface="Dosis SemiBold" pitchFamily="2" charset="0"/>
      <p:bold r:id="rId86"/>
    </p:embeddedFont>
    <p:embeddedFont>
      <p:font typeface="Microsoft Uighur" panose="02000000000000000000" pitchFamily="2" charset="-78"/>
      <p:regular r:id="rId87"/>
      <p:bold r:id="rId88"/>
    </p:embeddedFont>
    <p:embeddedFont>
      <p:font typeface="Modern Love" panose="04090805081005020601" pitchFamily="82" charset="0"/>
      <p:regular r:id="rId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FE"/>
    <a:srgbClr val="0097B2"/>
    <a:srgbClr val="FFFFFF"/>
    <a:srgbClr val="106585"/>
    <a:srgbClr val="FCFDFD"/>
    <a:srgbClr val="F6F6F6"/>
    <a:srgbClr val="F9FCFC"/>
    <a:srgbClr val="498BA2"/>
    <a:srgbClr val="257390"/>
    <a:srgbClr val="D6E9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3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font" Target="fonts/font4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font" Target="fonts/font6.fntdata"/><Relationship Id="rId61" Type="http://schemas.openxmlformats.org/officeDocument/2006/relationships/slide" Target="slides/slide54.xml"/><Relationship Id="rId82" Type="http://schemas.openxmlformats.org/officeDocument/2006/relationships/font" Target="fonts/font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8:49:43.5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2092 1 24575,'-7'0'0,"1"1"0,-1 0 0,1 0 0,-1 0 0,1 1 0,0 0 0,-1 0 0,1 1 0,-10 5 0,-3 4 0,-28 23 0,-12 7 0,36-26 0,1 1 0,0 0 0,1 2 0,1 1 0,-18 21 0,17-16 0,-2-2 0,0-1 0,-40 29 0,-19 3 0,-3-5 0,-2-3 0,-162 61 0,181-87 0,44-14 0,0 1 0,-33 15 0,-25 19 0,-162 72 0,210-97 0,2 1 0,0 1 0,-57 44 0,55-37 0,0-1 0,-53 26 0,-108 47 0,141-78-1365,31-14-5461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19.9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7:55:12.90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1325 1422 24575,'-2'-16'0,"-1"-1"0,-1 1 0,0 0 0,-1 0 0,-1 1 0,0 0 0,-9-16 0,5 8 0,-7-14 0,-1 0 0,-2 1 0,-44-60 0,42 69 0,0-3 0,-29-28 0,42 49 0,-1 1 0,1 0 0,-2 0 0,1 1 0,-1 0 0,0 0 0,-13-4 0,23 11 0,-28-13 0,-1 2 0,-42-11 0,58 18 0,0 0 0,0-1 0,1-1 0,-23-13 0,20 10 0,0 1 0,-20-7 0,20 9 0,1-1 0,1 0 0,-1-1 0,1-1 0,0 0 0,1-1 0,-18-17 0,-77-89 0,104 111 0,-10-13 0,1-1 0,-15-29 0,14 24 0,9 14 0,1-1 0,0 1 0,1-1 0,-4-16 0,-5-17 0,-44-87 0,50 121 0,1-1 0,-2 2 0,-12-18 0,-8-9 0,24 31 0,-1 0 0,0 0 0,0 1 0,0-1 0,0 1 0,-1 0 0,0 0 0,1 0 0,-2 1 0,-6-4 0,-5-1 0,0 0 0,-19-4 0,-5-3 0,23 9-1365,1 1-5461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7:55:17.21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1399 1605 24575,'-73'-75'0,"57"62"0,-33-24 0,-8-7 0,23 11 0,2-3 0,1 0 0,2-2 0,2-1 0,1-2 0,-20-44 0,39 68 0,1 1 0,0-1 0,2-1 0,-4-17 0,-8-34 0,-3-1 0,16 53 0,-1 0 0,-1 1 0,0-1 0,-1 1 0,-1 1 0,-1-1 0,0 1 0,-11-16 0,-3 3 0,-2 1 0,-28-25 0,39 40 0,-2 1 0,0 0 0,0 1 0,-1 0 0,-31-13 0,-94-33 0,125 50 0,1-2 0,0 0 0,1 0 0,0-1 0,-19-17 0,-7-3 0,17 13 0,-1 1 0,-35-16 0,50 26 0,1 0 0,0 0 0,0-1 0,0 0 0,1-1 0,0 0 0,0 0 0,0-1 0,-7-11 0,4 6 0,0 1 0,-17-16 0,16 17-114,0-1 1,1 0-1,1-1 0,0 0 0,0 0 1,2-1-1,-1 0 0,2 0 0,0-1 1,1 0-1,-5-22 0,6 18-6712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5T21:02:34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24017,'2540'52'0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9:26:41.41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2571 855 24568,'6750'-471'0,"-16071"87"0,11892 1239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9:26:46.0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1929 327 24575,'1850'0'0,"-1648"-17"0,0-1 0,-14 2 0,2 0 0,-180 16 0,24 0 0,-27-2 0,-17-1 0,-60-8 0,0 4 0,-118 1 0,109 5 0,-56-1 0,-415-16 0,304 8 0,80 6 0,-27-19 0,142 16 0,-25-7 0,40 7 0,1 1 0,-39 0 0,-53 8 0,60 0 0,-77-7 0,107-1 0,-57-16 0,56 11 0,-55-7 0,-164-10 0,170 19 0,36 5 0,-61-14 0,65 11 0,0 2 0,-1 1 0,-86 6 0,39 1 0,-105-5 0,-185 5 0,302 5 167,-145 33-1,-31 5-1864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9:27:36.93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9:27:38.6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2T09:27:39.7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8:49:45.6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24375,'1736'1158'0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8:49:47.9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1832 1 24575,'-7'1'0,"1"0"0,-1 0 0,1 1 0,-1 0 0,1 1 0,0 0 0,-1 0 0,1 0 0,1 0 0,-1 1 0,-6 5 0,-12 6 0,-267 190 0,179-120 0,-293 255 0,183-114 0,120-97 0,9-10 0,60-82 0,8-9 0,0-1 0,-44 36 0,-9-5-682,-166 95-1,217-140-6143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1T18:49:50.0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24575,'48'1'0,"0"3"0,-1 2 0,1 2 0,52 16 0,177 73 0,-267-92 0,0 1 0,-1 0 0,1 1 0,-1 0 0,-1 0 0,1 0 0,-1 1 0,0 1 0,-1 0 0,0-1 0,10 20 0,-6-12 0,1-1 0,22 24 0,47 49 0,-56-59 0,0-1 0,33 27 0,-36-37 0,0 0 0,1-1 0,1-1 0,49 23 0,46 13 0,56 22 0,-138-60 0,1-3 0,70 13 0,-41-12 0,-1 2 0,91 33 0,-134-40 0,38 6 0,-46-12 0,-1 2 0,1 0 0,-1 1 0,0 0 0,0 1 0,-1 1 0,18 9 0,-13-3-455,1-1 0,31 14 0,-24-15-6371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19.98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31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2309 881 24575,'0'-5'0,"-1"-1"0,0 1 0,0-1 0,-1 1 0,-3-9 0,-5-20 0,6-8 0,3-61 0,-1 1 0,2 95 0,-1 1 0,-1 0 0,1 0 0,-1 1 0,0-1 0,-1 0 0,1 1 0,-1-1 0,0 1 0,0 0 0,-1 0 0,0 0 0,0 0 0,0 1 0,-9-9 0,-6-2 0,-1 0 0,-36-19 0,37 22 0,-54-35 0,49 30 0,-1 1 0,0 1 0,0 1 0,-2 1 0,-48-16 0,39 20 0,-44-19 0,67 23 0,1-1 0,-1-1 0,1 0 0,0 0 0,0-2 0,-17-15 0,22 18 0,0-1 0,-1 1 0,0 1 0,0 0 0,-1 0 0,0 1 0,1 0 0,-12-4 0,-12-1 0,-35-7 0,-14-3 0,57 14 0,1 0 0,-1 2 0,0 0 0,-32 2 0,22 0 0,-41-6 0,-13-3 0,-173 4 0,174 7 0,76-1 0,0 1 0,0 0 0,1 1 0,-1 0 0,1 1 0,-1 0 0,1 0 0,0 1 0,0 0 0,0 1 0,-13 9 0,1 2 0,1 1 0,1 0 0,-27 31 0,31-34 0,0-1 0,-1 0 0,0-1 0,-32 15 0,15-7 0,3-4 0,25-13 0,0 0 0,0 0 0,1 0 0,-1 0 0,1 1 0,0 0 0,0 0 0,0 0 0,1 1 0,-6 6 0,-81 128 0,85-127 0,1 0 0,0 1 0,0-1 0,1 1 0,1 0 0,0 1 0,1-1 0,0 23 0,-9 37 0,-1-25 0,6-26 0,0 1 0,2 0 0,-3 40 0,7-50 0,1-1 0,0 1 0,1 0 0,1-1 0,0 0 0,0 0 0,1 1 0,1-2 0,0 1 0,1-1 0,0 0 0,13 19 0,6 11 0,-13-19 0,29 37 0,-36-52 0,1-1 0,0 1 0,1-2 0,-1 1 0,1-1 0,0 0 0,0 0 0,1 0 0,10 3 0,-2-1 0,0 1 0,0 0 0,28 20 0,-25-16 0,2 0 0,-1-1 0,1-1 0,32 11 0,19 8 0,-52-18 0,0 1 0,32 27 0,-1-1 0,-42-32 0,0-1 0,0 1 0,1-1 0,0-1 0,0 0 0,0 0 0,0-1 0,0 0 0,1-1 0,0 0 0,-1-1 0,18 0 0,262-1 0,-110-2 0,-170 1 0,1-1 0,-1 1 0,0-2 0,0 1 0,0-1 0,-1-1 0,12-5 0,-8 4 0,1-1 0,23-5 0,224-46 0,-237 51 0,-1-1 0,38-17 0,-43 16 0,1 1 0,-1 0 0,1 1 0,35-6 0,-34 8 0,0 0 0,0-2 0,0-1 0,-1 0 0,20-11 0,28-10 0,-47 21 0,0 0 0,-1-2 0,0 0 0,0-1 0,-1-1 0,25-19 0,-40 27 0,0-1 0,-1 1 0,1-1 0,-1 1 0,0-1 0,0 0 0,-1 1 0,1-1 0,-1 0 0,0 0 0,0 0 0,0 0 0,1-9 0,-2-59 0,-1 50 0,3-29 11,9-62 0,-4 44-1398,-4 45-5439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38.90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1850 924 24509,'-1'37'0,"-1"-1"0,-2 0 0,-1 0 0,-1 0 0,-2-1 0,-1 0 0,-2 0 0,-1-1 0,-1 0 0,-1-1 0,-2 0 0,-1-1 0,-2-1 0,0 0 0,-2-1 0,-1-1 0,-1-1 0,-1-1 0,-1-1 0,-1-1 0,-1-1 0,-2-1 0,1-1 0,-2-1 0,-1-1 0,0-2 0,-1-1 0,-1-1 0,0-2 0,-1 0 0,0-2 0,-1-2 0,0-1 0,0-1 0,-1-2 0,0-1 0,0-1 0,-1-2 0,1-1 0,0-2 0,0-1 0,0-2 0,0-1 0,0-1 0,0-2 0,1-1 0,1-1 0,-1-2 0,1-2 0,1 0 0,1-2 0,0-1 0,0-1 0,2-2 0,0-1 0,1-1 0,1-1 0,1-1 0,1-1 0,0-1 0,2-1 0,1-1 0,1-1 0,2-1 0,0-1 0,2 0 0,1-1 0,1-1 0,1 0 0,2-1 0,1 0 0,2-1 0,0 0 0,3 0 0,0-1 0,2 0 0,2 0 0,1 0 0,1-1 0,2 1 0,1 0 0,1 0 0,2 0 0,2 0 0,0 1 0,3-1 0,0 2 0,2-1 0,1 2 0,2-1 0,1 2 0,1 0 0,1 0 0,2 2 0,0 0 0,2 1 0,1 1 0,1 1 0,2 1 0,0 1 0,1 0 0,1 2 0,1 2 0,1 0 0,0 1 0,2 2 0,0 1 0,0 1 0,1 1 0,1 2 0,1 1 0,-1 2 0,1 1 0,1 1 0,0 1 0,0 2 0,0 2 0,0 1 0,0 1 0,0 2 0,1 1 0,-1 1 0,0 2 0,0 2 0,-1 1 0,0 1 0,0 1 0,-1 2 0,0 1 0,-1 2 0,0 1 0,-1 1 0,-1 1 0,0 2 0,-1 1 0,-2 0 0,1 2 0,-2 2 0,-1 0 0,-1 1 0,-1 1 0,-1 1 0,-1 1 0,-1 1 0,-2 0 0,0 2 0,-2 0 0,-1 0 0,-2 2 0,-1-1 0,-1 2 0,-1-1 0,-2 2 0,-1-1 0,-2 1 0,-1 0 0,-1 0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46.33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1972 779 24575,'1'-47'0,"0"6"0,-5-43 0,3 73 0,0 0 0,-2-1 0,1 1 0,-1 0 0,-1 1 0,0-1 0,0 1 0,-10-17 0,-2 2 0,11 16 0,0 0 0,-1 0 0,0 0 0,0 1 0,-1 0 0,-1 0 0,1 1 0,-1 0 0,-10-7 0,-17-7 0,23 14 0,0 0 0,1 0 0,-1-1 0,2-1 0,-13-11 0,17 13 0,-1 1 0,-1 1 0,1-1 0,-1 1 0,0 0 0,0 1 0,-1 0 0,-9-3 0,5 1 0,1 1 0,-22-15 0,18 10 0,-1 1 0,0 0 0,0 1 0,-21-6 0,-18-8 0,-95-36 0,25 11 0,103 38 0,-1 1 0,-1 1 0,1 1 0,-1 1 0,-34-2 0,-126 5 0,105 4 0,67-2 0,1 2 0,0-1 0,1 2 0,-1 0 0,0 0 0,1 1 0,-14 6 0,-13 4 0,-4 0 0,27-10 0,-1 0 0,2 2 0,-1 0 0,1 0 0,-1 1 0,2 1 0,-22 16 0,14-5 0,2 0 0,-27 35 0,31-34 0,-1-1 0,-2-1 0,-29 25 0,39-37 0,0-1 0,0-1 0,-17 8 0,18-10 0,1 1 0,-1 0 0,1 0 0,0 1 0,0-1 0,0 1 0,0 1 0,-7 7 0,7-5 0,0 0 0,1 1 0,-1 0 0,2 0 0,-1 0 0,1 1 0,0-1 0,1 1 0,0 0 0,-3 17 0,2 2 0,1 0 0,2 36 0,1-37 0,-1 1 0,-7 40 0,0-8 0,2 1 0,2 0 0,6 69 0,-1-37 0,-1-85 0,0 0 0,1 0 0,0 0 0,0 0 0,1 0 0,0 0 0,5 14 0,-5-18 0,0 0 0,1 0 0,-1 0 0,1 0 0,0-1 0,0 1 0,0-1 0,0 0 0,1 0 0,-1 0 0,1 0 0,0-1 0,-1 0 0,1 1 0,6 1 0,55 31 0,-53-28 0,-1 0 0,1-1 0,0 0 0,0-1 0,1 0 0,0-1 0,0 0 0,14 1 0,4 0 0,55 16 0,-59-14 0,-1 0 0,1-2 0,30 3 0,325-7 0,-186-3 0,-143 3 0,-29 1 0,-1-2 0,1 0 0,-1-2 0,0 0 0,28-7 0,-34 4 0,0 2 0,1 1 0,25-1 0,20-3 0,-49 2 0,-1 0 0,0 0 0,25-13 0,9-3 0,-21 12 0,52-8 0,-60 14 0,-1-1 0,1 0 0,-1-2 0,0 0 0,0-1 0,-1-1 0,16-8 0,-19 7 0,0-1 0,-1 0 0,0 0 0,-1-1 0,0-1 0,-1 0 0,10-12 0,-15 15 0,1-1 0,-1 1 0,-1-1 0,1 0 0,-1 0 0,-1 0 0,0-1 0,0 1 0,-1-1 0,0 0 0,1-16 0,-4-121 109,-1 60-1583,2 64-5352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1T15:05:55.59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2649 862 24575,'-1'-7'0,"0"0"0,0 1 0,-1-1 0,0 1 0,0-1 0,-4-6 0,-4-10 0,4 1 0,-2 0 0,-1 1 0,-1 0 0,0 0 0,-2 1 0,0 1 0,-1 0 0,-1 1 0,-17-17 0,-74-89 0,73 83 0,-73-72 0,49 53 0,42 44 0,-1-1 0,-21-17 0,-1 3 0,22 18 0,0 0 0,-22-13 0,30 22 0,0 0 0,1 1 0,-1 0 0,-1 1 0,1-1 0,0 1 0,-1 1 0,1-1 0,-13 0 0,-4 0 0,0-2 0,1 0 0,-31-10 0,32 7 0,-1 1 0,0 1 0,-43-3 0,26 7 0,14-1 0,0 2 0,0 0 0,0 2 0,0 0 0,-37 10 0,55-10 0,0 1 0,0 1 0,0-1 0,1 1 0,-1 1 0,1-1 0,0 1 0,0 1 0,1-1 0,0 1 0,-1 0 0,2 0 0,-1 1 0,1 0 0,0 0 0,1 0 0,-1 1 0,-2 8 0,2-6 0,0 1 0,-1-1 0,1 0 0,-2-1 0,0 1 0,0-1 0,0-1 0,-1 1 0,0-1 0,-1-1 0,0 0 0,-13 9 0,-23 15 0,36-24 0,-1 0 0,0 0 0,0-1 0,-1 0 0,1 0 0,-1-1 0,0-1 0,-22 6 0,-51 2 0,-1-3 0,-111-3 0,-193-6 0,374 1 0,-1 0 0,1 1 0,0 1 0,0 1 0,1 0 0,-1 0 0,1 2 0,0-1 0,0 2 0,-23 15 0,30-17 0,1 1 0,0 0 0,0 0 0,0 0 0,1 1 0,0 0 0,1 0 0,0 1 0,0-1 0,0 1 0,1 0 0,0 0 0,-2 8 0,-22 44 0,22-50 0,0 1 0,1-1 0,0 0 0,0 1 0,1 0 0,1 0 0,0 0 0,-1 17 0,1 12 0,5 42 0,-1-21 0,-2-33 0,2 1 0,1-1 0,1 0 0,1 0 0,12 33 0,-4 7 0,2 0 0,-10-58 0,0 0 0,0 0 0,2-1 0,-1 1 0,1-1 0,0-1 0,1 0 0,0 0 0,0 0 0,1-1 0,-1 0 0,2 0 0,-1-1 0,1-1 0,0 1 0,16 5 0,38 10 0,81 15 0,-98-29 0,0-3 0,1-1 0,69-6 0,-22 1 0,381 2 0,-449-1 0,53-10 0,1 0 0,106-8 0,-129 13 0,104 3 0,-9 2 0,-125-3 0,-1-1 0,0-1 0,0-1 0,41-17 0,27-8 0,-67 23 0,0-2 0,-2-1 0,27-15 0,-21 10 0,54-20 0,-79 34 0,1 1 0,-1-1 0,0-1 0,0 1 0,0-1 0,-1-1 0,0 1 0,1-1 0,-1 0 0,6-7 0,-5 3 0,-1 0 0,1 0 0,-2-1 0,1 0 0,-1 0 0,5-16 0,-3 4-195,-1 1 0,-1-1 0,-1-1 0,-1 1 0,-1-1 0,-2-40 0,-1 41-6631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4232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8384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487278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2418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963571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3453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8895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47079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54445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9935468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9503495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899296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48584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194994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71894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752406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3017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523729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078179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98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355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482335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048877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78562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48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3654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57810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24827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86180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52491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343737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7290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55568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90416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465519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7885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9090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017442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226717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8583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9809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6565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51218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84270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21228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82718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68854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83273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53785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10873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8943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3706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86530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168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055305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7415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01361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700499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56301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658520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10656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505543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5327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08370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118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66798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426041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8306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31568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4617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1838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770807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059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97263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1754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37460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7678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278915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1218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9512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138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0216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12779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645658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92581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505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7645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7890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918327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02850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18657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23764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918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93067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81575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2076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393310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485011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677716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94876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4843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12859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946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16499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185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5775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02/11/2025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14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32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5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0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9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73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97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7.png"/><Relationship Id="rId3" Type="http://schemas.openxmlformats.org/officeDocument/2006/relationships/image" Target="../media/image26.png"/><Relationship Id="rId7" Type="http://schemas.openxmlformats.org/officeDocument/2006/relationships/image" Target="../media/image42.png"/><Relationship Id="rId12" Type="http://schemas.openxmlformats.org/officeDocument/2006/relationships/customXml" Target="../ink/ink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11" Type="http://schemas.openxmlformats.org/officeDocument/2006/relationships/image" Target="../media/image46.png"/><Relationship Id="rId5" Type="http://schemas.openxmlformats.org/officeDocument/2006/relationships/image" Target="../media/image28.png"/><Relationship Id="rId15" Type="http://schemas.openxmlformats.org/officeDocument/2006/relationships/image" Target="../media/image48.png"/><Relationship Id="rId10" Type="http://schemas.openxmlformats.org/officeDocument/2006/relationships/customXml" Target="../ink/ink2.xml"/><Relationship Id="rId4" Type="http://schemas.openxmlformats.org/officeDocument/2006/relationships/image" Target="../media/image27.png"/><Relationship Id="rId9" Type="http://schemas.openxmlformats.org/officeDocument/2006/relationships/image" Target="../media/image45.png"/><Relationship Id="rId14" Type="http://schemas.openxmlformats.org/officeDocument/2006/relationships/customXml" Target="../ink/ink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8.xml"/><Relationship Id="rId3" Type="http://schemas.openxmlformats.org/officeDocument/2006/relationships/image" Target="../media/image26.png"/><Relationship Id="rId7" Type="http://schemas.openxmlformats.org/officeDocument/2006/relationships/image" Target="../media/image450.png"/><Relationship Id="rId12" Type="http://schemas.openxmlformats.org/officeDocument/2006/relationships/image" Target="../media/image470.png"/><Relationship Id="rId17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491.png"/><Relationship Id="rId1" Type="http://schemas.openxmlformats.org/officeDocument/2006/relationships/slideLayout" Target="../slideLayouts/slideLayout55.xml"/><Relationship Id="rId6" Type="http://schemas.openxmlformats.org/officeDocument/2006/relationships/customXml" Target="../ink/ink5.xml"/><Relationship Id="rId11" Type="http://schemas.openxmlformats.org/officeDocument/2006/relationships/customXml" Target="../ink/ink7.xml"/><Relationship Id="rId5" Type="http://schemas.openxmlformats.org/officeDocument/2006/relationships/image" Target="../media/image28.png"/><Relationship Id="rId15" Type="http://schemas.openxmlformats.org/officeDocument/2006/relationships/customXml" Target="../ink/ink9.xml"/><Relationship Id="rId10" Type="http://schemas.openxmlformats.org/officeDocument/2006/relationships/image" Target="../media/image460.png"/><Relationship Id="rId4" Type="http://schemas.openxmlformats.org/officeDocument/2006/relationships/image" Target="../media/image27.png"/><Relationship Id="rId9" Type="http://schemas.openxmlformats.org/officeDocument/2006/relationships/customXml" Target="../ink/ink6.xml"/><Relationship Id="rId14" Type="http://schemas.openxmlformats.org/officeDocument/2006/relationships/image" Target="../media/image4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6.png"/><Relationship Id="rId3" Type="http://schemas.openxmlformats.org/officeDocument/2006/relationships/image" Target="../media/image26.png"/><Relationship Id="rId12" Type="http://schemas.openxmlformats.org/officeDocument/2006/relationships/customXml" Target="../ink/ink1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customXml" Target="../ink/ink10.xml"/><Relationship Id="rId11" Type="http://schemas.openxmlformats.org/officeDocument/2006/relationships/image" Target="../media/image55.png"/><Relationship Id="rId5" Type="http://schemas.openxmlformats.org/officeDocument/2006/relationships/image" Target="../media/image28.png"/><Relationship Id="rId10" Type="http://schemas.openxmlformats.org/officeDocument/2006/relationships/customXml" Target="../ink/ink11.xml"/><Relationship Id="rId4" Type="http://schemas.openxmlformats.org/officeDocument/2006/relationships/image" Target="../media/image27.png"/><Relationship Id="rId9" Type="http://schemas.openxmlformats.org/officeDocument/2006/relationships/image" Target="../media/image53.png"/><Relationship Id="rId1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6.png"/><Relationship Id="rId7" Type="http://schemas.openxmlformats.org/officeDocument/2006/relationships/customXml" Target="../ink/ink1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58.png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3" Type="http://schemas.openxmlformats.org/officeDocument/2006/relationships/image" Target="../media/image26.png"/><Relationship Id="rId12" Type="http://schemas.openxmlformats.org/officeDocument/2006/relationships/customXml" Target="../ink/ink16.xml"/><Relationship Id="rId17" Type="http://schemas.openxmlformats.org/officeDocument/2006/relationships/image" Target="../media/image51.png"/><Relationship Id="rId2" Type="http://schemas.openxmlformats.org/officeDocument/2006/relationships/image" Target="../media/image2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56.xml"/><Relationship Id="rId6" Type="http://schemas.openxmlformats.org/officeDocument/2006/relationships/customXml" Target="../ink/ink14.xml"/><Relationship Id="rId11" Type="http://schemas.openxmlformats.org/officeDocument/2006/relationships/image" Target="../media/image64.png"/><Relationship Id="rId5" Type="http://schemas.openxmlformats.org/officeDocument/2006/relationships/image" Target="../media/image28.png"/><Relationship Id="rId15" Type="http://schemas.openxmlformats.org/officeDocument/2006/relationships/customXml" Target="../ink/ink18.xml"/><Relationship Id="rId10" Type="http://schemas.openxmlformats.org/officeDocument/2006/relationships/customXml" Target="../ink/ink15.xml"/><Relationship Id="rId4" Type="http://schemas.openxmlformats.org/officeDocument/2006/relationships/image" Target="../media/image27.png"/><Relationship Id="rId9" Type="http://schemas.openxmlformats.org/officeDocument/2006/relationships/image" Target="../media/image63.png"/><Relationship Id="rId14" Type="http://schemas.openxmlformats.org/officeDocument/2006/relationships/customXml" Target="../ink/ink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6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750BA8-9934-C87E-4F26-A8EAE49B4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79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516146B-C631-6B4F-ADC1-AACEB055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سنتدرب اليوم على توظيف الكلمات البصرية.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E967FF-7A94-2A20-9CE4-67928AE2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07F530-64E8-D539-209B-4375C43A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46ACB3-3E92-15B2-D13C-81E55DF3F5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7A8884-B020-348E-A028-543B0A9A47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6CC55-0A0E-D6BB-7070-6C850AAE83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5300E-33C6-ADD1-7396-A0046532DD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ACAE-FDFB-02E0-F6FE-F2CC0EDA5D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E512C-089D-FCFD-17DB-CF859A1FE8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024855-2851-C279-19E4-FF2C220C5C33}"/>
              </a:ext>
            </a:extLst>
          </p:cNvPr>
          <p:cNvSpPr txBox="1"/>
          <p:nvPr/>
        </p:nvSpPr>
        <p:spPr>
          <a:xfrm>
            <a:off x="2500133" y="3044142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تَوْظيفُ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ٱلْكَلِماتِ</a:t>
            </a:r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ٱلْبَصَرِيَّةِ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17F8095-45C7-E790-F328-FDE3EE36F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FF114-9151-46DC-1DAC-D628D68A6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728D2C2-69D0-034A-AC65-B3BBA0FD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بالكلمات البصرية التي تعرفنا عليها في هذا الأسبوع؟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06977FB3-614B-FF2B-58D0-B364073EE5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F9EA49D-3FFC-249A-C69C-D027A9383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DFFCB9-DEDB-FB3F-94AD-EF7588C235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BC454C-A8C0-2168-D584-35344D54C8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0A0483-8273-4DDE-9551-946873E9EE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201C66-282C-ACE6-D91A-FDA04C3803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D3B22-5941-1E03-2ECC-F37F867268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4ADD9-9767-616C-A7E6-1FE61A29C3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FDA18B-590E-B885-DF6C-A1FBC3E77A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36B6A16-B7BA-F924-11D8-0A91C438C377}"/>
              </a:ext>
            </a:extLst>
          </p:cNvPr>
          <p:cNvSpPr txBox="1"/>
          <p:nvPr/>
        </p:nvSpPr>
        <p:spPr>
          <a:xfrm>
            <a:off x="2500133" y="3044142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اَلْكَلِماتُ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ٱلْبَصَرِيَّةُ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521275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62D88-5B88-F918-C534-2F14C89C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35941E1-62C7-204B-B9E7-D69CDEEC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1D38B7-9EE5-EE1F-ECE7-1E1425B2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34D9B3-A4B3-3D1F-0319-E0410B08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0F7441-F03D-31BA-699B-3AA8EC7DCE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3B50F0-2989-F5DE-A05D-37D8FBE2AA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C0B56-9042-B5E4-4432-EF89ACA6D4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2541B-E221-F0BE-3EC2-8B608CC2A1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A6DF41-07C7-4A03-E05D-D334CB1A6E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1A355-72EC-FF90-84F1-FD395CCC49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9" name="Google Shape;1666;p201">
            <a:extLst>
              <a:ext uri="{FF2B5EF4-FFF2-40B4-BE49-F238E27FC236}">
                <a16:creationId xmlns:a16="http://schemas.microsoft.com/office/drawing/2014/main" id="{32BE7032-AB8E-3098-0810-12B7761BBAA3}"/>
              </a:ext>
            </a:extLst>
          </p:cNvPr>
          <p:cNvSpPr/>
          <p:nvPr/>
        </p:nvSpPr>
        <p:spPr>
          <a:xfrm>
            <a:off x="6499764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id="{8099E294-1D77-C43E-618B-7723020F6747}"/>
              </a:ext>
            </a:extLst>
          </p:cNvPr>
          <p:cNvSpPr/>
          <p:nvPr/>
        </p:nvSpPr>
        <p:spPr>
          <a:xfrm>
            <a:off x="3696588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7C51D0D0-5412-A5AC-5AEF-940F3350143C}"/>
              </a:ext>
            </a:extLst>
          </p:cNvPr>
          <p:cNvSpPr/>
          <p:nvPr/>
        </p:nvSpPr>
        <p:spPr>
          <a:xfrm>
            <a:off x="893413" y="2604089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C31EB418-D979-96AB-7A7B-A0BC6AC2D49F}"/>
              </a:ext>
            </a:extLst>
          </p:cNvPr>
          <p:cNvSpPr/>
          <p:nvPr/>
        </p:nvSpPr>
        <p:spPr>
          <a:xfrm>
            <a:off x="5246495" y="37954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8000" b="1" kern="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1;p201">
            <a:extLst>
              <a:ext uri="{FF2B5EF4-FFF2-40B4-BE49-F238E27FC236}">
                <a16:creationId xmlns:a16="http://schemas.microsoft.com/office/drawing/2014/main" id="{6AE7B931-3548-EB77-2647-1F1C8A6636D6}"/>
              </a:ext>
            </a:extLst>
          </p:cNvPr>
          <p:cNvSpPr/>
          <p:nvPr/>
        </p:nvSpPr>
        <p:spPr>
          <a:xfrm>
            <a:off x="2351188" y="3795418"/>
            <a:ext cx="1584000" cy="93600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80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65F034F2-8CB6-12C1-8E11-2982CEC17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2189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15200-6CFF-DC46-1B68-F3F7DB03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0CFAB56-705B-DA46-B169-AEDC248D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اقرَؤا الجملة، ثم اكتبوا على اللوحة الكلمة المناسبة لمعنى الجملة.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E1D1F2-7B3F-23B0-AC44-2B67B29D3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EE14B8-A387-FB4B-5958-D3DAF9E4E0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767C55-8D07-6DC2-8897-E0F4AFB9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906CC5-E840-BA09-CDEC-BF323644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5FA6C8-5D38-D637-7A37-520536DF14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645BD-1B6B-ED6F-9A25-432CBB8DAF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373F6-A391-9E24-0CB1-8D10BC0A9B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F48CB-8EA9-0518-1D32-151804F1BA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8C3F6CD6-AA09-D961-90ED-34C1978918BC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6054389E-386F-3018-9F84-1EF598576E49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1B26B1B4-57D5-FE24-EC2C-F36A5BE18534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09037008-C078-6575-DD45-C99B5120011D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6600" b="1" kern="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716888E3-18A2-2B8B-7FE4-E451917EC5D7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20" name="Google Shape;673;p154">
            <a:extLst>
              <a:ext uri="{FF2B5EF4-FFF2-40B4-BE49-F238E27FC236}">
                <a16:creationId xmlns:a16="http://schemas.microsoft.com/office/drawing/2014/main" id="{B02F297C-DBFF-2042-6BAC-C481B0EA08E9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37" name="Google Shape;676;p154">
              <a:extLst>
                <a:ext uri="{FF2B5EF4-FFF2-40B4-BE49-F238E27FC236}">
                  <a16:creationId xmlns:a16="http://schemas.microsoft.com/office/drawing/2014/main" id="{7FFBF233-9A1F-FE10-575A-E0E7A21004FC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5" name="Google Shape;677;p154">
              <a:extLst>
                <a:ext uri="{FF2B5EF4-FFF2-40B4-BE49-F238E27FC236}">
                  <a16:creationId xmlns:a16="http://schemas.microsoft.com/office/drawing/2014/main" id="{6F059F59-B536-9F22-0FAB-A70D8EEBECF8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تَفْتَحُ ٱلْمَدْرَسَةُ أَبْوابَها ................ صَباحٍ.</a:t>
              </a:r>
            </a:p>
          </p:txBody>
        </p:sp>
      </p:grp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F439870-E6DC-01F8-4BBC-5484767EE2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8679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52A71-CE39-7326-D2E5-A3F6DDBA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سنناقش إجاباتكم.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A48651B-F4FA-1B0C-1EE6-9DE537C90D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Google Shape;702;p155">
            <a:extLst>
              <a:ext uri="{FF2B5EF4-FFF2-40B4-BE49-F238E27FC236}">
                <a16:creationId xmlns:a16="http://schemas.microsoft.com/office/drawing/2014/main" id="{A444339C-BAD4-86F8-DF29-523C9625498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181" y="1737360"/>
            <a:ext cx="5436500" cy="43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901979D-0237-BD96-2E39-FE715D37C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437695-5E76-5AF1-9454-9D3CC8550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BA276E-0A84-01A0-1AF4-78553A3D4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F94CAB0-0643-8F83-1271-302C9A6B914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8C092C-7DE6-1CDB-B70D-C1EC02AED9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6BB0E-512C-87D2-21D3-B98AFF9ECAA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A91FAA-3031-2BD3-C35D-FA6312EF0E7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F3EDAC-13A0-7DF4-4021-E9C47AAFA9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324066560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E39FF-B480-6E16-A1FF-A67AE700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16FA22D-80E3-E093-4D0F-6411C174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2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تَفْتَحُ </a:t>
            </a:r>
            <a:r>
              <a:rPr lang="ar-MA" sz="2200" b="1" kern="0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ٱلْمَدْرَسَةُ</a:t>
            </a:r>
            <a:r>
              <a:rPr lang="ar-MA" sz="22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أَبْوابَها كُلَّ صَباحٍ. من يعيد؟</a:t>
            </a:r>
            <a:endParaRPr lang="ar-MA" sz="18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74DB5B-4268-90CF-82A0-89481B840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153062-5A46-52FE-5BBC-B69C39A036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A060CA3-1B6F-A0DC-497B-786301542C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41A950A-F3AA-23DD-27E7-4E0D914827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BFF5873-BD84-0F12-8360-E9A864EBF9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3E7FBA-C3BA-0CC9-79F9-D7D2661C0D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D283D-CB9C-486E-C5A4-BE421E062E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FDEC91-453D-A51B-2DA9-3B67A02E30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7216EA6F-FDDC-5E56-E9E1-5B385CC014DC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AF398323-23E1-7B24-D36D-F9AA390712F1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59B350E3-6B57-0082-F726-4D203CC98A65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645DD7BC-F5BA-4271-3141-A08FB6F1B01F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lang="ar-MA" sz="6600" b="1" kern="0" dirty="0">
              <a:solidFill>
                <a:schemeClr val="accent1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9EC95B39-47A6-0991-1311-0FE47F5CFFA7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  <a:buFont typeface="Arial"/>
              <a:buNone/>
              <a:defRPr/>
            </a:pPr>
            <a:r>
              <a:rPr lang="ar-MA" sz="6600" b="1" kern="0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20" name="Google Shape;673;p154">
            <a:extLst>
              <a:ext uri="{FF2B5EF4-FFF2-40B4-BE49-F238E27FC236}">
                <a16:creationId xmlns:a16="http://schemas.microsoft.com/office/drawing/2014/main" id="{502117E7-A9FC-7597-AA13-58B2A3B9B658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37" name="Google Shape;676;p154">
              <a:extLst>
                <a:ext uri="{FF2B5EF4-FFF2-40B4-BE49-F238E27FC236}">
                  <a16:creationId xmlns:a16="http://schemas.microsoft.com/office/drawing/2014/main" id="{4BAB735F-74C4-11FB-FE57-240A28E85F29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5" name="Google Shape;677;p154">
              <a:extLst>
                <a:ext uri="{FF2B5EF4-FFF2-40B4-BE49-F238E27FC236}">
                  <a16:creationId xmlns:a16="http://schemas.microsoft.com/office/drawing/2014/main" id="{77F6B7AC-E249-4007-9CB9-7C3BF93536DE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 defTabSz="914400" rtl="1">
                <a:buClr>
                  <a:srgbClr val="000000"/>
                </a:buClr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تَفْتَحُ ٱلْمَدْرَسَةُ أَبْوابَها </a:t>
              </a:r>
              <a:r>
                <a:rPr lang="ar-MA" sz="54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كُلَّ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صَباحٍ.</a:t>
              </a:r>
            </a:p>
          </p:txBody>
        </p:sp>
      </p:grp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7BDFB78-459D-7341-DA10-513D6F1F7860}"/>
              </a:ext>
            </a:extLst>
          </p:cNvPr>
          <p:cNvSpPr/>
          <p:nvPr/>
        </p:nvSpPr>
        <p:spPr>
          <a:xfrm rot="2413899">
            <a:off x="2333561" y="2956232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B3118976-E6FB-673B-441D-8B755A37F5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2212979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48EFC-9546-9CA5-4AF0-FDFCF8C1D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C22D39D-4472-5007-5E8D-C556DB936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جملة أخرى. اكتبوا على اللوحة الكلمة المناسبة لمعنى الجملة.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9F221D-6004-BE08-49F9-54FEEF420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03DB8C-B271-69D8-EA4E-A7448BF321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BE7FE2-8A00-5807-52A5-0ADB78548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1075F6-22FA-61C9-4099-CBC8C93256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7D502D-EC32-6137-3F20-575BCC6204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C28AEE-01B0-D347-BEBE-E603B8D351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3365CF-CC61-E322-9504-85061B6618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1B5037-A6AB-0E12-0D62-8179531EBD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40049845-2626-64E7-667F-B7E59DE741D9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65D4508D-86E8-E3AD-3A32-309958C006A9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7AD801E6-759D-26AE-D0FC-5F654F928EBE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7F522A0E-F94A-CC51-863A-AA8509C93111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23D79CBB-D917-4101-3261-3CA2AFA01CC4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9" name="Google Shape;673;p154">
            <a:extLst>
              <a:ext uri="{FF2B5EF4-FFF2-40B4-BE49-F238E27FC236}">
                <a16:creationId xmlns:a16="http://schemas.microsoft.com/office/drawing/2014/main" id="{F5FC5EFE-A940-00B3-F019-EE44041EE74D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2" name="Google Shape;676;p154">
              <a:extLst>
                <a:ext uri="{FF2B5EF4-FFF2-40B4-BE49-F238E27FC236}">
                  <a16:creationId xmlns:a16="http://schemas.microsoft.com/office/drawing/2014/main" id="{7D5FC563-10BF-14C7-2674-7E8AF1FD80C8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677;p154">
              <a:extLst>
                <a:ext uri="{FF2B5EF4-FFF2-40B4-BE49-F238E27FC236}">
                  <a16:creationId xmlns:a16="http://schemas.microsoft.com/office/drawing/2014/main" id="{6BB765CD-72BB-A9F1-8B25-8794578376A8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يَتَزاوَرُ ٱلْجيرانُ .............. بَيْنَهُمْ في </a:t>
              </a:r>
              <a:r>
                <a:rPr kumimoji="0" lang="ar-MA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ٱلْأَعْيادِ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</a:p>
          </p:txBody>
        </p:sp>
      </p:grp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86B3F35C-FFED-7D9B-85D2-9537D9296D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29735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C90D7-761D-2357-FFEE-074135126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C9D9E-11B6-BAF4-7DE6-2B36A1FAD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سنناقش إجاباتكم.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CC35B8A-39DC-F34F-3310-5675CF9321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Google Shape;702;p155">
            <a:extLst>
              <a:ext uri="{FF2B5EF4-FFF2-40B4-BE49-F238E27FC236}">
                <a16:creationId xmlns:a16="http://schemas.microsoft.com/office/drawing/2014/main" id="{296B0E88-12A9-7DA8-99D5-C3D98C4897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181" y="1737360"/>
            <a:ext cx="5436500" cy="43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1506257-656C-AE38-4903-14F52046E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E0C6D0-DCED-0CC1-3FBC-11AE8D45A5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48956A8-7E21-9D59-7E7B-AE62E1FDAF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C8E8CC-CBC5-AEBF-C933-65CD1BD61A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7D8403-38C2-B6E9-F889-A99DA1065F6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EF951-5977-265D-CC46-20A9F5FC1C6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21F523-5157-D4A9-BE3F-2E169397D01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721B2-FB1C-AA74-2B48-B85524167A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160504282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DCA1A-7427-8768-0EC7-D3C8A63AD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8BA38C1-1C25-A31B-B583-CE53E8C24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من يقرأ الجملة؟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D6B3499-9FE4-3815-7567-DEE192E6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C69F28-E7A7-E0E7-BF0D-20A0C654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087875-AF74-69B7-FBA7-39C79CF8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2582103-ABDD-209F-0D1A-D723E959A91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F65587-F52F-9964-5704-95AA20794E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553E42-74CB-F72D-1092-1FDACA8BE66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3E3822-5446-305B-8C3B-D014318AEA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EFEFAD-7788-DDD4-CEB7-D26E01F24DB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FA14FDF0-AF18-E584-5AA4-FB3D7D5D9F4E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DD4A0A62-D653-CB96-89ED-EC3ED9A7333C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5FFF8040-46EA-45CC-3766-E88D402BBB06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162CF109-092D-5C66-D953-8EEC8FFCE39B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6A480E55-A68F-E250-5BBE-7D8260D2AF3E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9" name="Google Shape;673;p154">
            <a:extLst>
              <a:ext uri="{FF2B5EF4-FFF2-40B4-BE49-F238E27FC236}">
                <a16:creationId xmlns:a16="http://schemas.microsoft.com/office/drawing/2014/main" id="{372A85D0-A600-0C67-BE69-890158D73354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2" name="Google Shape;676;p154">
              <a:extLst>
                <a:ext uri="{FF2B5EF4-FFF2-40B4-BE49-F238E27FC236}">
                  <a16:creationId xmlns:a16="http://schemas.microsoft.com/office/drawing/2014/main" id="{FFAE5047-2337-4960-F6A5-3AA8B0618435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4" name="Google Shape;677;p154">
              <a:extLst>
                <a:ext uri="{FF2B5EF4-FFF2-40B4-BE49-F238E27FC236}">
                  <a16:creationId xmlns:a16="http://schemas.microsoft.com/office/drawing/2014/main" id="{86346DAF-AE58-3466-A73F-8172507F771F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 defTabSz="914400" rtl="1">
                <a:buClr>
                  <a:srgbClr val="000000"/>
                </a:buClr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يَتَزاوَرُ </a:t>
              </a:r>
              <a:r>
                <a:rPr kumimoji="0" lang="ar-MA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ٱلْجيرانُ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r>
                <a:rPr lang="ar-MA" sz="54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فيما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بَيْنَهُمْ في </a:t>
              </a:r>
              <a:r>
                <a:rPr kumimoji="0" lang="ar-MA" sz="5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ٱلْأَعْيادِ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</a:t>
              </a:r>
            </a:p>
          </p:txBody>
        </p:sp>
      </p:grp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DA27D2FC-7860-8378-D442-D630D76EDE1C}"/>
              </a:ext>
            </a:extLst>
          </p:cNvPr>
          <p:cNvSpPr/>
          <p:nvPr/>
        </p:nvSpPr>
        <p:spPr>
          <a:xfrm rot="2413899">
            <a:off x="830870" y="1773402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23077DA9-F900-5D16-FA16-C80A10A9F6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11150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CF183-CA4B-8A81-F915-D64A496D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9326A16-D902-420E-00DA-A22520B2D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اقرؤا الجملة ثم اكتبوا الكلمة المناسبة لمعنى الجملة.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D322561-6378-0D7D-40EE-C813EA3E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7B5644-34DE-1558-9B91-F2173C1553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4B10C6-DE55-6B9D-8EF9-FC055A9B27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1A2758-4288-DF60-CFEE-43EC7BFEB9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68EA3F-25CB-253F-7009-9CBEB17C07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87C657-FD07-88DF-BE5E-3410F5D5F5D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4A8928-CE15-A5D0-95D8-1DDE19EDFB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00DC16-F26A-873F-E508-C226BE3C3F9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ADBA7B9B-6987-3089-45D1-CDF60375EAE1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39EE6E22-1F60-A85A-3454-7EE04A127D17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93F88BF3-052B-00A1-C1BD-CB15FD23A9F4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C00EE531-2D52-67AD-5DBA-6F7D69470800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CD8B5EF5-61D2-0B51-2D31-45401FE29FB6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20" name="Google Shape;673;p154">
            <a:extLst>
              <a:ext uri="{FF2B5EF4-FFF2-40B4-BE49-F238E27FC236}">
                <a16:creationId xmlns:a16="http://schemas.microsoft.com/office/drawing/2014/main" id="{64DA4B7A-4FDC-9069-7BAC-8265251EDBD0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7" name="Google Shape;676;p154">
              <a:extLst>
                <a:ext uri="{FF2B5EF4-FFF2-40B4-BE49-F238E27FC236}">
                  <a16:creationId xmlns:a16="http://schemas.microsoft.com/office/drawing/2014/main" id="{F77959CD-880A-7281-1228-950CB184FAAA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4" name="Google Shape;677;p154">
              <a:extLst>
                <a:ext uri="{FF2B5EF4-FFF2-40B4-BE49-F238E27FC236}">
                  <a16:creationId xmlns:a16="http://schemas.microsoft.com/office/drawing/2014/main" id="{C5C77D1B-46A1-B376-8049-425F638E1F25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زارَنا جَدّي ............... صَلاةِ ٱلْمَغْرِبِ.</a:t>
              </a:r>
            </a:p>
          </p:txBody>
        </p:sp>
      </p:grp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B31CA78-FDE5-C449-8894-CAE6A3542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65658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80EC1-71E0-3D5D-1F5B-8504C606E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00015-E174-4AD5-7FF6-CF24D7A0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سنناقش إجاباتكم.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32B685C-51B6-E1ED-904B-F3313E20CB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Google Shape;702;p155">
            <a:extLst>
              <a:ext uri="{FF2B5EF4-FFF2-40B4-BE49-F238E27FC236}">
                <a16:creationId xmlns:a16="http://schemas.microsoft.com/office/drawing/2014/main" id="{634784FC-B7E0-4099-DEF1-3271F05546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181" y="1737360"/>
            <a:ext cx="5436500" cy="43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0D1E6F-E92B-FA2D-F9BB-873F8F09D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E33DDF-4BB9-1E7B-D3C8-A049A4FF9C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3B9F3D-EFC7-9694-E023-CBFC50C1F6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928FD99-87DC-558A-8FC0-42E43F0520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1E56B5-073A-7CF3-465C-9AC9DD030E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0273CE-3560-06FC-57FE-CB3147E65F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4462D-620E-F753-86C0-0AB87056AA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C28F8B-A849-723A-8469-EA3CFD8CD3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116092384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1B817-78D3-5E4F-4570-721E45743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E6DCD56-B9EC-13B2-F8D7-A3BCF1C30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من يقرأ الجواب؟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9FD0B0-AC74-3423-52C2-B6D022321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4D3BBCD-70CB-6425-F23C-BB834B325C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63CD62-7E73-B33F-5062-82787CB5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15F5B9-C6B6-F971-BBBE-AE47233B8C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3996AC-FF74-6052-7D19-E01F89E08E7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903C9-B418-22B0-922E-4AC5257F1B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2FED99-B17F-492F-11CC-E8AD9557A3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DF44E-6886-1AC1-DE43-3387DEC622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A28FBC76-D235-273C-4C19-FC8E1E461CD0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9B99C502-173C-14CD-F86C-6C7DFAA66BF6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C03C29A5-73C0-543F-E2C7-01997A25C047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A4166D73-65E5-4EAC-6918-0A23AD6040EE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4EB3D58A-88BF-4DDD-3829-C9AE3C8E883C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20" name="Google Shape;673;p154">
            <a:extLst>
              <a:ext uri="{FF2B5EF4-FFF2-40B4-BE49-F238E27FC236}">
                <a16:creationId xmlns:a16="http://schemas.microsoft.com/office/drawing/2014/main" id="{FE6A3712-DA7A-3CA5-1A31-6E52DB7C93CE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7" name="Google Shape;676;p154">
              <a:extLst>
                <a:ext uri="{FF2B5EF4-FFF2-40B4-BE49-F238E27FC236}">
                  <a16:creationId xmlns:a16="http://schemas.microsoft.com/office/drawing/2014/main" id="{8D3304C6-A79C-4E05-8DE7-C1ACF410961D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4" name="Google Shape;677;p154">
              <a:extLst>
                <a:ext uri="{FF2B5EF4-FFF2-40B4-BE49-F238E27FC236}">
                  <a16:creationId xmlns:a16="http://schemas.microsoft.com/office/drawing/2014/main" id="{00FB9A4D-778B-ADAE-6A46-957D5D992AD4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 defTabSz="914400" rtl="1">
                <a:buClr>
                  <a:srgbClr val="000000"/>
                </a:buClr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زارَنا جَدّي </a:t>
              </a:r>
              <a:r>
                <a:rPr lang="ar-MA" sz="5400" b="1" kern="0" dirty="0">
                  <a:solidFill>
                    <a:srgbClr val="FF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بَعْدَ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صَلاةِ ٱلْمَغْرِبِ.</a:t>
              </a:r>
            </a:p>
          </p:txBody>
        </p:sp>
      </p:grp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7E31547F-5269-4134-825E-EE77AD173D46}"/>
              </a:ext>
            </a:extLst>
          </p:cNvPr>
          <p:cNvSpPr/>
          <p:nvPr/>
        </p:nvSpPr>
        <p:spPr>
          <a:xfrm rot="2413899">
            <a:off x="3634044" y="1726846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40E66C26-39AF-8DFE-8FE6-14909028D9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388313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CCFA9-C8FD-E8D7-9B7E-A65B04DB3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50B80A2-9916-658B-9997-1329BE306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اقرؤا الجملة ثم اكتبوا الكلمة المناسبة لمعنى الجملة.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078DC8F-EFCA-63D0-0858-1E0DB4A4B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909F1F-023D-4E50-C9BB-7B057D1D3C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83FB4E-D006-9C81-523F-F5D5309F7F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A5DFB-BFCC-2D10-D4AE-FAE7C8A9CD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2B0BC3-AC67-4FE2-A283-B273985ED2B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8A4D82-E175-71DF-354E-E253C0F2C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22C75-E4AF-D16E-3F9A-6DA439D154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878868-6A9C-39E9-C009-EFEFC991E2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57CBAD68-B4D2-BB3E-0478-6080C8BAEF38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FA6B4D56-D27F-7AD1-2BA9-8DC183BDDB6E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8C172BAA-037B-EABE-0F6C-81AE5AE0371D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46508E39-1608-8F6F-9584-0C43EDB48650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B634A213-9910-F1DD-1C9E-ECC19465C00B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9" name="Google Shape;673;p154">
            <a:extLst>
              <a:ext uri="{FF2B5EF4-FFF2-40B4-BE49-F238E27FC236}">
                <a16:creationId xmlns:a16="http://schemas.microsoft.com/office/drawing/2014/main" id="{ABA1C39B-E969-D6FC-7DC8-3C4F06663958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8" name="Google Shape;676;p154">
              <a:extLst>
                <a:ext uri="{FF2B5EF4-FFF2-40B4-BE49-F238E27FC236}">
                  <a16:creationId xmlns:a16="http://schemas.microsoft.com/office/drawing/2014/main" id="{811475A4-2261-1953-2B67-1124C2708C78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1" name="Google Shape;677;p154">
              <a:extLst>
                <a:ext uri="{FF2B5EF4-FFF2-40B4-BE49-F238E27FC236}">
                  <a16:creationId xmlns:a16="http://schemas.microsoft.com/office/drawing/2014/main" id="{7E5AE598-C148-4941-62DA-E932E3AAC3CF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............ ٱلْكِتابُ ٱلْجَديدُ يَحْكي قِصَّةً مُمْتِعَةً.</a:t>
              </a:r>
            </a:p>
          </p:txBody>
        </p:sp>
      </p:grp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7C8EDF42-1FE7-6D28-264B-8780A8158C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70990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F49CC-F79F-556D-3283-A4E91BCF8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D932BA-4A35-B3BC-88BB-C7715EFB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 سنناقش إجاباتكم.</a:t>
            </a:r>
            <a:endParaRPr lang="fr-FR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B80054B9-375F-978C-7EE2-C39CCE791B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Google Shape;702;p155">
            <a:extLst>
              <a:ext uri="{FF2B5EF4-FFF2-40B4-BE49-F238E27FC236}">
                <a16:creationId xmlns:a16="http://schemas.microsoft.com/office/drawing/2014/main" id="{FF59EBD5-29CB-37A4-7F7E-EA36568C6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5181" y="1737360"/>
            <a:ext cx="5436500" cy="437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12816A-F448-A7B8-83AD-87311A503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AD1A200-632D-2CB0-253D-A5A924BF8F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04142C2-CAB0-366C-C6E1-F4C848A00D7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4F4E7ED-3C11-1F7E-5CF1-A0DC08651F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E9FA96-BA7B-C619-DC03-F6741198BF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2E8114-AA12-B1A3-1B55-3B1E12B8E0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4B0CCC-42F9-1889-2DAC-7E5FBA90F8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3D2EFF-31AB-1869-B9C3-25FF977813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192214159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B4493-ADBE-6238-0489-3D22F0F9D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4564F3BC-B496-1140-AFB6-20EDBCAE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buClr>
                <a:srgbClr val="000000"/>
              </a:buClr>
              <a:defRPr/>
            </a:pPr>
            <a:r>
              <a:rPr lang="ar-MA" sz="2400" b="1" kern="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من يقرأ الجملة؟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0A2E3C-1E00-4F30-5107-FA8728B4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02F1D2-DD42-D2C4-56FE-A02D539EB9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91D883-8749-E0BC-256F-D2A855AE22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D69159-855D-9B00-F17B-50011BC204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964CE-985B-34CA-E3EC-5EAD944A6B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CE271D-1CBB-BF3D-CBFB-191AC28E77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8E717B-1DC3-979B-5DC0-0915AD395AA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8033B9-B597-C57C-F58A-EDE911CEE8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5" name="Google Shape;1666;p201">
            <a:extLst>
              <a:ext uri="{FF2B5EF4-FFF2-40B4-BE49-F238E27FC236}">
                <a16:creationId xmlns:a16="http://schemas.microsoft.com/office/drawing/2014/main" id="{B13C85B0-BE5C-CCC7-240F-8886D6E3ECD5}"/>
              </a:ext>
            </a:extLst>
          </p:cNvPr>
          <p:cNvSpPr/>
          <p:nvPr/>
        </p:nvSpPr>
        <p:spPr>
          <a:xfrm>
            <a:off x="6683432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2120" y="86417"/>
                  <a:pt x="66170" y="-14752"/>
                  <a:pt x="156931" y="0"/>
                </a:cubicBezTo>
                <a:cubicBezTo>
                  <a:pt x="437048" y="17883"/>
                  <a:pt x="470972" y="4122"/>
                  <a:pt x="740517" y="0"/>
                </a:cubicBezTo>
                <a:cubicBezTo>
                  <a:pt x="1010062" y="-4122"/>
                  <a:pt x="1258576" y="-29782"/>
                  <a:pt x="1398604" y="0"/>
                </a:cubicBezTo>
                <a:cubicBezTo>
                  <a:pt x="1500264" y="-12852"/>
                  <a:pt x="1549180" y="90872"/>
                  <a:pt x="1555535" y="156931"/>
                </a:cubicBezTo>
                <a:cubicBezTo>
                  <a:pt x="1586790" y="452238"/>
                  <a:pt x="1529418" y="598879"/>
                  <a:pt x="1555535" y="784638"/>
                </a:cubicBezTo>
                <a:cubicBezTo>
                  <a:pt x="1551755" y="877324"/>
                  <a:pt x="1496008" y="924609"/>
                  <a:pt x="1398604" y="941569"/>
                </a:cubicBezTo>
                <a:cubicBezTo>
                  <a:pt x="1137699" y="948058"/>
                  <a:pt x="990558" y="937958"/>
                  <a:pt x="752934" y="941569"/>
                </a:cubicBezTo>
                <a:cubicBezTo>
                  <a:pt x="515310" y="945181"/>
                  <a:pt x="363213" y="929647"/>
                  <a:pt x="156931" y="941569"/>
                </a:cubicBezTo>
                <a:cubicBezTo>
                  <a:pt x="70519" y="938794"/>
                  <a:pt x="11016" y="871220"/>
                  <a:pt x="0" y="784638"/>
                </a:cubicBezTo>
                <a:cubicBezTo>
                  <a:pt x="-3346" y="523853"/>
                  <a:pt x="-30684" y="309904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47" y="56878"/>
                  <a:pt x="64770" y="13933"/>
                  <a:pt x="156931" y="0"/>
                </a:cubicBezTo>
                <a:cubicBezTo>
                  <a:pt x="366354" y="16526"/>
                  <a:pt x="621983" y="-154"/>
                  <a:pt x="752934" y="0"/>
                </a:cubicBezTo>
                <a:cubicBezTo>
                  <a:pt x="883885" y="154"/>
                  <a:pt x="1247783" y="-17271"/>
                  <a:pt x="1398604" y="0"/>
                </a:cubicBezTo>
                <a:cubicBezTo>
                  <a:pt x="1489259" y="2516"/>
                  <a:pt x="1572537" y="67915"/>
                  <a:pt x="1555535" y="156931"/>
                </a:cubicBezTo>
                <a:cubicBezTo>
                  <a:pt x="1530700" y="283168"/>
                  <a:pt x="1558290" y="655335"/>
                  <a:pt x="1555535" y="784638"/>
                </a:cubicBezTo>
                <a:cubicBezTo>
                  <a:pt x="1556275" y="880164"/>
                  <a:pt x="1499828" y="940609"/>
                  <a:pt x="1398604" y="941569"/>
                </a:cubicBezTo>
                <a:cubicBezTo>
                  <a:pt x="1129452" y="914329"/>
                  <a:pt x="978249" y="943978"/>
                  <a:pt x="777768" y="941569"/>
                </a:cubicBezTo>
                <a:cubicBezTo>
                  <a:pt x="577287" y="939160"/>
                  <a:pt x="395901" y="912347"/>
                  <a:pt x="156931" y="941569"/>
                </a:cubicBezTo>
                <a:cubicBezTo>
                  <a:pt x="72208" y="932936"/>
                  <a:pt x="2605" y="867754"/>
                  <a:pt x="0" y="784638"/>
                </a:cubicBezTo>
                <a:cubicBezTo>
                  <a:pt x="31336" y="571813"/>
                  <a:pt x="19177" y="342512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بَلى</a:t>
            </a:r>
          </a:p>
        </p:txBody>
      </p:sp>
      <p:sp>
        <p:nvSpPr>
          <p:cNvPr id="16" name="Google Shape;1667;p201">
            <a:extLst>
              <a:ext uri="{FF2B5EF4-FFF2-40B4-BE49-F238E27FC236}">
                <a16:creationId xmlns:a16="http://schemas.microsoft.com/office/drawing/2014/main" id="{456C643C-F621-AFC6-0F23-09E380646E68}"/>
              </a:ext>
            </a:extLst>
          </p:cNvPr>
          <p:cNvSpPr/>
          <p:nvPr/>
        </p:nvSpPr>
        <p:spPr>
          <a:xfrm>
            <a:off x="3880256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بَعْدَ</a:t>
            </a:r>
          </a:p>
        </p:txBody>
      </p:sp>
      <p:sp>
        <p:nvSpPr>
          <p:cNvPr id="17" name="Google Shape;1668;p201">
            <a:extLst>
              <a:ext uri="{FF2B5EF4-FFF2-40B4-BE49-F238E27FC236}">
                <a16:creationId xmlns:a16="http://schemas.microsoft.com/office/drawing/2014/main" id="{38CC3B56-49AB-9E46-CA0E-EBAAA97E2AC7}"/>
              </a:ext>
            </a:extLst>
          </p:cNvPr>
          <p:cNvSpPr/>
          <p:nvPr/>
        </p:nvSpPr>
        <p:spPr>
          <a:xfrm>
            <a:off x="1077081" y="1839899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13050" y="66891"/>
                  <a:pt x="68044" y="-1301"/>
                  <a:pt x="156931" y="0"/>
                </a:cubicBezTo>
                <a:cubicBezTo>
                  <a:pt x="338397" y="-1055"/>
                  <a:pt x="522974" y="25327"/>
                  <a:pt x="777768" y="0"/>
                </a:cubicBezTo>
                <a:cubicBezTo>
                  <a:pt x="1032562" y="-25327"/>
                  <a:pt x="1096094" y="-11607"/>
                  <a:pt x="1398604" y="0"/>
                </a:cubicBezTo>
                <a:cubicBezTo>
                  <a:pt x="1480054" y="9542"/>
                  <a:pt x="1564197" y="67643"/>
                  <a:pt x="1555535" y="156931"/>
                </a:cubicBezTo>
                <a:cubicBezTo>
                  <a:pt x="1558191" y="388692"/>
                  <a:pt x="1546877" y="626975"/>
                  <a:pt x="1555535" y="784638"/>
                </a:cubicBezTo>
                <a:cubicBezTo>
                  <a:pt x="1560147" y="879837"/>
                  <a:pt x="1490119" y="945138"/>
                  <a:pt x="1398604" y="941569"/>
                </a:cubicBezTo>
                <a:cubicBezTo>
                  <a:pt x="1243545" y="957531"/>
                  <a:pt x="1054318" y="938628"/>
                  <a:pt x="790184" y="941569"/>
                </a:cubicBezTo>
                <a:cubicBezTo>
                  <a:pt x="526050" y="944510"/>
                  <a:pt x="400769" y="911685"/>
                  <a:pt x="156931" y="941569"/>
                </a:cubicBezTo>
                <a:cubicBezTo>
                  <a:pt x="65308" y="946494"/>
                  <a:pt x="2679" y="862991"/>
                  <a:pt x="0" y="784638"/>
                </a:cubicBezTo>
                <a:cubicBezTo>
                  <a:pt x="-11551" y="525311"/>
                  <a:pt x="-30047" y="428888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7119" y="61670"/>
                  <a:pt x="72107" y="-19453"/>
                  <a:pt x="156931" y="0"/>
                </a:cubicBezTo>
                <a:cubicBezTo>
                  <a:pt x="328791" y="-26882"/>
                  <a:pt x="558719" y="-21326"/>
                  <a:pt x="752934" y="0"/>
                </a:cubicBezTo>
                <a:cubicBezTo>
                  <a:pt x="947149" y="21326"/>
                  <a:pt x="1099997" y="-2913"/>
                  <a:pt x="1398604" y="0"/>
                </a:cubicBezTo>
                <a:cubicBezTo>
                  <a:pt x="1487210" y="2003"/>
                  <a:pt x="1561044" y="85370"/>
                  <a:pt x="1555535" y="156931"/>
                </a:cubicBezTo>
                <a:cubicBezTo>
                  <a:pt x="1547687" y="378933"/>
                  <a:pt x="1555162" y="651872"/>
                  <a:pt x="1555535" y="784638"/>
                </a:cubicBezTo>
                <a:cubicBezTo>
                  <a:pt x="1549320" y="862907"/>
                  <a:pt x="1468434" y="948734"/>
                  <a:pt x="1398604" y="941569"/>
                </a:cubicBezTo>
                <a:cubicBezTo>
                  <a:pt x="1119433" y="942063"/>
                  <a:pt x="1022617" y="951892"/>
                  <a:pt x="815018" y="941569"/>
                </a:cubicBezTo>
                <a:cubicBezTo>
                  <a:pt x="607419" y="931246"/>
                  <a:pt x="382092" y="952586"/>
                  <a:pt x="156931" y="941569"/>
                </a:cubicBezTo>
                <a:cubicBezTo>
                  <a:pt x="68959" y="921522"/>
                  <a:pt x="5160" y="875721"/>
                  <a:pt x="0" y="784638"/>
                </a:cubicBezTo>
                <a:cubicBezTo>
                  <a:pt x="11028" y="499908"/>
                  <a:pt x="5651" y="39645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فيما</a:t>
            </a:r>
          </a:p>
        </p:txBody>
      </p:sp>
      <p:sp>
        <p:nvSpPr>
          <p:cNvPr id="18" name="Google Shape;1669;p201">
            <a:extLst>
              <a:ext uri="{FF2B5EF4-FFF2-40B4-BE49-F238E27FC236}">
                <a16:creationId xmlns:a16="http://schemas.microsoft.com/office/drawing/2014/main" id="{E15ED3DC-284C-A9DD-F4C2-44B0D7EEF289}"/>
              </a:ext>
            </a:extLst>
          </p:cNvPr>
          <p:cNvSpPr/>
          <p:nvPr/>
        </p:nvSpPr>
        <p:spPr>
          <a:xfrm>
            <a:off x="5430163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3306" y="71882"/>
                  <a:pt x="72889" y="-9205"/>
                  <a:pt x="156931" y="0"/>
                </a:cubicBezTo>
                <a:cubicBezTo>
                  <a:pt x="380030" y="24619"/>
                  <a:pt x="610840" y="-30227"/>
                  <a:pt x="790184" y="0"/>
                </a:cubicBezTo>
                <a:cubicBezTo>
                  <a:pt x="969528" y="30227"/>
                  <a:pt x="1185489" y="-18378"/>
                  <a:pt x="1398604" y="0"/>
                </a:cubicBezTo>
                <a:cubicBezTo>
                  <a:pt x="1493855" y="-2015"/>
                  <a:pt x="1556304" y="85869"/>
                  <a:pt x="1555535" y="156931"/>
                </a:cubicBezTo>
                <a:cubicBezTo>
                  <a:pt x="1584643" y="370998"/>
                  <a:pt x="1529531" y="616239"/>
                  <a:pt x="1555535" y="784638"/>
                </a:cubicBezTo>
                <a:cubicBezTo>
                  <a:pt x="1551135" y="877448"/>
                  <a:pt x="1487794" y="938735"/>
                  <a:pt x="1398604" y="941569"/>
                </a:cubicBezTo>
                <a:cubicBezTo>
                  <a:pt x="1255272" y="967946"/>
                  <a:pt x="935442" y="967980"/>
                  <a:pt x="815018" y="941569"/>
                </a:cubicBezTo>
                <a:cubicBezTo>
                  <a:pt x="694594" y="915158"/>
                  <a:pt x="373807" y="925835"/>
                  <a:pt x="156931" y="941569"/>
                </a:cubicBezTo>
                <a:cubicBezTo>
                  <a:pt x="71633" y="921527"/>
                  <a:pt x="6159" y="876589"/>
                  <a:pt x="0" y="784638"/>
                </a:cubicBezTo>
                <a:cubicBezTo>
                  <a:pt x="1558" y="538052"/>
                  <a:pt x="-24494" y="419932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-1016" y="73659"/>
                  <a:pt x="90190" y="-7503"/>
                  <a:pt x="156931" y="0"/>
                </a:cubicBezTo>
                <a:cubicBezTo>
                  <a:pt x="364623" y="-31874"/>
                  <a:pt x="539091" y="8077"/>
                  <a:pt x="802601" y="0"/>
                </a:cubicBezTo>
                <a:cubicBezTo>
                  <a:pt x="1066111" y="-8077"/>
                  <a:pt x="1262295" y="-343"/>
                  <a:pt x="1398604" y="0"/>
                </a:cubicBezTo>
                <a:cubicBezTo>
                  <a:pt x="1465840" y="-8818"/>
                  <a:pt x="1538355" y="63506"/>
                  <a:pt x="1555535" y="156931"/>
                </a:cubicBezTo>
                <a:cubicBezTo>
                  <a:pt x="1532067" y="408098"/>
                  <a:pt x="1533168" y="653960"/>
                  <a:pt x="1555535" y="784638"/>
                </a:cubicBezTo>
                <a:cubicBezTo>
                  <a:pt x="1561350" y="868751"/>
                  <a:pt x="1483099" y="940460"/>
                  <a:pt x="1398604" y="941569"/>
                </a:cubicBezTo>
                <a:cubicBezTo>
                  <a:pt x="1237335" y="932636"/>
                  <a:pt x="983977" y="924696"/>
                  <a:pt x="752934" y="941569"/>
                </a:cubicBezTo>
                <a:cubicBezTo>
                  <a:pt x="521891" y="958443"/>
                  <a:pt x="279648" y="949899"/>
                  <a:pt x="156931" y="941569"/>
                </a:cubicBezTo>
                <a:cubicBezTo>
                  <a:pt x="86665" y="928305"/>
                  <a:pt x="-2391" y="881976"/>
                  <a:pt x="0" y="784638"/>
                </a:cubicBezTo>
                <a:cubicBezTo>
                  <a:pt x="30625" y="645826"/>
                  <a:pt x="26950" y="457919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هذا</a:t>
            </a:r>
            <a:endParaRPr kumimoji="0" lang="ar-MA" sz="66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CA7D9A1E-A2D8-D5F6-139C-3CCE39E5E168}"/>
              </a:ext>
            </a:extLst>
          </p:cNvPr>
          <p:cNvSpPr/>
          <p:nvPr/>
        </p:nvSpPr>
        <p:spPr>
          <a:xfrm>
            <a:off x="2534856" y="3031228"/>
            <a:ext cx="1327082" cy="746050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6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كُلَّ</a:t>
            </a:r>
          </a:p>
        </p:txBody>
      </p:sp>
      <p:grpSp>
        <p:nvGrpSpPr>
          <p:cNvPr id="9" name="Google Shape;673;p154">
            <a:extLst>
              <a:ext uri="{FF2B5EF4-FFF2-40B4-BE49-F238E27FC236}">
                <a16:creationId xmlns:a16="http://schemas.microsoft.com/office/drawing/2014/main" id="{49A99B38-DA6F-947A-07D9-440A809A8455}"/>
              </a:ext>
            </a:extLst>
          </p:cNvPr>
          <p:cNvGrpSpPr/>
          <p:nvPr/>
        </p:nvGrpSpPr>
        <p:grpSpPr>
          <a:xfrm>
            <a:off x="436138" y="4342291"/>
            <a:ext cx="8268353" cy="1250934"/>
            <a:chOff x="301246" y="3616412"/>
            <a:chExt cx="8268353" cy="1250934"/>
          </a:xfrm>
        </p:grpSpPr>
        <p:sp>
          <p:nvSpPr>
            <p:cNvPr id="28" name="Google Shape;676;p154">
              <a:extLst>
                <a:ext uri="{FF2B5EF4-FFF2-40B4-BE49-F238E27FC236}">
                  <a16:creationId xmlns:a16="http://schemas.microsoft.com/office/drawing/2014/main" id="{BB5EB6E6-BA96-7979-E986-0D81BD60335A}"/>
                </a:ext>
              </a:extLst>
            </p:cNvPr>
            <p:cNvSpPr/>
            <p:nvPr/>
          </p:nvSpPr>
          <p:spPr>
            <a:xfrm>
              <a:off x="301246" y="3616412"/>
              <a:ext cx="8268353" cy="1250934"/>
            </a:xfrm>
            <a:custGeom>
              <a:avLst/>
              <a:gdLst/>
              <a:ahLst/>
              <a:cxnLst/>
              <a:rect l="l" t="t" r="r" b="b"/>
              <a:pathLst>
                <a:path w="8268353" h="1855250" extrusionOk="0">
                  <a:moveTo>
                    <a:pt x="0" y="398267"/>
                  </a:moveTo>
                  <a:cubicBezTo>
                    <a:pt x="32362" y="163699"/>
                    <a:pt x="166920" y="-12063"/>
                    <a:pt x="398267" y="0"/>
                  </a:cubicBezTo>
                  <a:cubicBezTo>
                    <a:pt x="764216" y="23726"/>
                    <a:pt x="937723" y="-10726"/>
                    <a:pt x="1152241" y="0"/>
                  </a:cubicBezTo>
                  <a:cubicBezTo>
                    <a:pt x="1366759" y="10726"/>
                    <a:pt x="1787184" y="34923"/>
                    <a:pt x="1980934" y="0"/>
                  </a:cubicBezTo>
                  <a:cubicBezTo>
                    <a:pt x="2174684" y="-34923"/>
                    <a:pt x="2370273" y="-7092"/>
                    <a:pt x="2734909" y="0"/>
                  </a:cubicBezTo>
                  <a:cubicBezTo>
                    <a:pt x="3099545" y="7092"/>
                    <a:pt x="3149586" y="-19254"/>
                    <a:pt x="3264728" y="0"/>
                  </a:cubicBezTo>
                  <a:cubicBezTo>
                    <a:pt x="3379870" y="19254"/>
                    <a:pt x="3561523" y="-18035"/>
                    <a:pt x="3794548" y="0"/>
                  </a:cubicBezTo>
                  <a:cubicBezTo>
                    <a:pt x="4027573" y="18035"/>
                    <a:pt x="4226900" y="-26241"/>
                    <a:pt x="4548523" y="0"/>
                  </a:cubicBezTo>
                  <a:cubicBezTo>
                    <a:pt x="4870146" y="26241"/>
                    <a:pt x="4894618" y="7809"/>
                    <a:pt x="5003625" y="0"/>
                  </a:cubicBezTo>
                  <a:cubicBezTo>
                    <a:pt x="5112632" y="-7809"/>
                    <a:pt x="5446490" y="-18854"/>
                    <a:pt x="5682881" y="0"/>
                  </a:cubicBezTo>
                  <a:cubicBezTo>
                    <a:pt x="5919272" y="18854"/>
                    <a:pt x="5995623" y="22220"/>
                    <a:pt x="6212701" y="0"/>
                  </a:cubicBezTo>
                  <a:cubicBezTo>
                    <a:pt x="6429779" y="-22220"/>
                    <a:pt x="6641546" y="-13833"/>
                    <a:pt x="6891957" y="0"/>
                  </a:cubicBezTo>
                  <a:cubicBezTo>
                    <a:pt x="7142368" y="13833"/>
                    <a:pt x="7587772" y="43389"/>
                    <a:pt x="7870086" y="0"/>
                  </a:cubicBezTo>
                  <a:cubicBezTo>
                    <a:pt x="8080489" y="33777"/>
                    <a:pt x="8288107" y="184220"/>
                    <a:pt x="8268353" y="398267"/>
                  </a:cubicBezTo>
                  <a:cubicBezTo>
                    <a:pt x="8278349" y="660955"/>
                    <a:pt x="8289518" y="807959"/>
                    <a:pt x="8268353" y="948799"/>
                  </a:cubicBezTo>
                  <a:cubicBezTo>
                    <a:pt x="8247188" y="1089639"/>
                    <a:pt x="8273867" y="1278515"/>
                    <a:pt x="8268353" y="1456983"/>
                  </a:cubicBezTo>
                  <a:cubicBezTo>
                    <a:pt x="8309697" y="1708150"/>
                    <a:pt x="8122158" y="1886001"/>
                    <a:pt x="7870086" y="1855250"/>
                  </a:cubicBezTo>
                  <a:cubicBezTo>
                    <a:pt x="7682967" y="1866033"/>
                    <a:pt x="7363880" y="1830719"/>
                    <a:pt x="7116112" y="1855250"/>
                  </a:cubicBezTo>
                  <a:cubicBezTo>
                    <a:pt x="6868344" y="1879781"/>
                    <a:pt x="6814021" y="1844037"/>
                    <a:pt x="6661010" y="1855250"/>
                  </a:cubicBezTo>
                  <a:cubicBezTo>
                    <a:pt x="6507999" y="1866463"/>
                    <a:pt x="6224475" y="1857118"/>
                    <a:pt x="5832317" y="1855250"/>
                  </a:cubicBezTo>
                  <a:cubicBezTo>
                    <a:pt x="5440159" y="1853382"/>
                    <a:pt x="5442169" y="1831936"/>
                    <a:pt x="5153061" y="1855250"/>
                  </a:cubicBezTo>
                  <a:cubicBezTo>
                    <a:pt x="4863953" y="1878564"/>
                    <a:pt x="4615469" y="1839791"/>
                    <a:pt x="4473805" y="1855250"/>
                  </a:cubicBezTo>
                  <a:cubicBezTo>
                    <a:pt x="4332141" y="1870709"/>
                    <a:pt x="4194355" y="1877197"/>
                    <a:pt x="4018703" y="1855250"/>
                  </a:cubicBezTo>
                  <a:cubicBezTo>
                    <a:pt x="3843051" y="1833303"/>
                    <a:pt x="3367117" y="1891563"/>
                    <a:pt x="3190010" y="1855250"/>
                  </a:cubicBezTo>
                  <a:cubicBezTo>
                    <a:pt x="3012903" y="1818937"/>
                    <a:pt x="2734954" y="1842927"/>
                    <a:pt x="2510754" y="1855250"/>
                  </a:cubicBezTo>
                  <a:cubicBezTo>
                    <a:pt x="2286554" y="1867573"/>
                    <a:pt x="2095170" y="1827583"/>
                    <a:pt x="1682061" y="1855250"/>
                  </a:cubicBezTo>
                  <a:cubicBezTo>
                    <a:pt x="1268952" y="1882917"/>
                    <a:pt x="1450827" y="1841055"/>
                    <a:pt x="1226960" y="1855250"/>
                  </a:cubicBezTo>
                  <a:cubicBezTo>
                    <a:pt x="1003093" y="1869445"/>
                    <a:pt x="680700" y="1826885"/>
                    <a:pt x="398267" y="1855250"/>
                  </a:cubicBezTo>
                  <a:cubicBezTo>
                    <a:pt x="212001" y="1817879"/>
                    <a:pt x="-23630" y="1719126"/>
                    <a:pt x="0" y="1456983"/>
                  </a:cubicBezTo>
                  <a:cubicBezTo>
                    <a:pt x="-4932" y="1292828"/>
                    <a:pt x="-5300" y="1090601"/>
                    <a:pt x="0" y="959386"/>
                  </a:cubicBezTo>
                  <a:cubicBezTo>
                    <a:pt x="5300" y="828171"/>
                    <a:pt x="22666" y="514544"/>
                    <a:pt x="0" y="398267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96C7B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1" name="Google Shape;677;p154">
              <a:extLst>
                <a:ext uri="{FF2B5EF4-FFF2-40B4-BE49-F238E27FC236}">
                  <a16:creationId xmlns:a16="http://schemas.microsoft.com/office/drawing/2014/main" id="{4DF254F5-4568-E3E1-F2C4-A90F7F652D25}"/>
                </a:ext>
              </a:extLst>
            </p:cNvPr>
            <p:cNvSpPr txBox="1"/>
            <p:nvPr/>
          </p:nvSpPr>
          <p:spPr>
            <a:xfrm>
              <a:off x="431165" y="3799180"/>
              <a:ext cx="8128505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هذا</a:t>
              </a:r>
              <a:r>
                <a:rPr kumimoji="0" lang="ar-MA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ٱلْكِتابُ ٱلْجَديدُ يَحْكي قِصَّةً مُمْتِعَةً.</a:t>
              </a:r>
            </a:p>
          </p:txBody>
        </p:sp>
      </p:grp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BB66F2D3-386D-0281-45AE-41B95D9BEB7C}"/>
              </a:ext>
            </a:extLst>
          </p:cNvPr>
          <p:cNvSpPr/>
          <p:nvPr/>
        </p:nvSpPr>
        <p:spPr>
          <a:xfrm rot="2413899">
            <a:off x="5264007" y="2956232"/>
            <a:ext cx="492424" cy="35583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2F4F7337-DB80-ED58-A7BD-436E0CCE0B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485406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47" y="2004657"/>
            <a:ext cx="5436000" cy="251078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087000"/>
            <a:ext cx="4500000" cy="1428442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/>
              <a:t>اَلصَّديقُ </a:t>
            </a:r>
            <a:r>
              <a:rPr lang="ar-MA" sz="2000" b="1" dirty="0" err="1"/>
              <a:t>ٱلْجَديدُ</a:t>
            </a:r>
            <a:r>
              <a:rPr lang="ar-MA" sz="2000" b="1" dirty="0"/>
              <a:t> ج2: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dirty="0">
                <a:solidFill>
                  <a:srgbClr val="424D7B"/>
                </a:solidFill>
              </a:rPr>
              <a:t>قراءات فردية (10د)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dirty="0">
                <a:solidFill>
                  <a:srgbClr val="424D7B"/>
                </a:solidFill>
              </a:rPr>
              <a:t>استثمار الظواهر اللغوية: الجملة الاسمية  (30د)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5172306" y="2449180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02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قراءة</a:t>
            </a:r>
            <a:endParaRPr lang="ar-MA" sz="1600" b="1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9677" y="2247734"/>
            <a:ext cx="536339" cy="540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قــــراءة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5A595E-0649-8F0A-8E14-243D0553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780" y="1024505"/>
            <a:ext cx="467547" cy="467547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348EBD1F-DACF-6704-947B-19FF5EB95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621803" y="2292954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1ECEA-30BD-6447-AFBF-F648E3B8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نمر إلى حصة القراءة. سنتعرف كيف نبني جملة اسمية ونوظفها.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D7911-2929-C5E8-B930-FC6B804621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5D8394-0DA0-C19F-A920-EE369A89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B75AE9-7322-8472-DCDB-D4F63AD706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1DCFAE-5CF6-AB50-D62E-169C8D5F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AF9F80-8855-19F3-1A09-F632E93DF5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389BFF-5DE1-E377-77C4-C2AC2EF636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6819AC-AF1D-1E81-A4D0-F96FC4E0F0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E5184-3057-4A1D-0030-2D4BA2F8069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0C50CD-7BE0-79A5-DD22-DB639DA71E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248FAA4-E8CC-381C-9E62-9C02302E172D}"/>
              </a:ext>
            </a:extLst>
          </p:cNvPr>
          <p:cNvSpPr txBox="1"/>
          <p:nvPr/>
        </p:nvSpPr>
        <p:spPr>
          <a:xfrm>
            <a:off x="2500133" y="3044142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اَلْجُمْلَةُ 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ٱلِاسْمِيَّةُ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017913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8C7A-3452-85B6-8B01-F22030ED6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747A1-E765-6FA5-392B-2A3F8B86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بأقسام الكلمة؟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5FDE7C-DD19-56A8-A466-AD535FA99A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26F6FB-731F-0E16-EF70-9C4593AD2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C131F2-79CD-45AC-CCA2-E88B465BA9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ECAA36-7B8F-D014-8286-C1EA0E088E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D33A0-11BA-570E-BC41-258D345CC3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351EE-BA5E-218E-12A7-5E8D114DBA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9ED61-5610-4177-3C09-CF1BDE397B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A43A19-E64C-9A33-5EE1-269010F7E6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94944A2-7D68-5D0B-0540-80A77F1869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C91C618-7539-2577-7EE2-8279D56534CD}"/>
              </a:ext>
            </a:extLst>
          </p:cNvPr>
          <p:cNvSpPr txBox="1"/>
          <p:nvPr/>
        </p:nvSpPr>
        <p:spPr>
          <a:xfrm>
            <a:off x="2548493" y="2505670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أَقْسامُ الْكَلِمَةِ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413301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82F53-2784-F0A2-3B6B-5ACD9F961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E7F530-8ED7-562B-6731-6D95AB42B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B05EE0-9552-F63D-B04B-85EC1B236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2E9C90-3E87-B2E8-A3AF-E8436F960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3EB812-EEC7-29D1-4389-72F61A8947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EEB03E-BD8D-F318-9D03-3FE30A1E69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036860-8BF4-AFD0-3674-9F8B3B419A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4E01FD-2A66-111C-E535-F77228B617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21347-4B32-52ED-6D01-DE8D101813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5E8DE7-CAC2-0400-7F40-E91FB4404D6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2B84E9E-FCB5-BC1E-7641-523128A3CD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A6B5A0-4CE0-D5C2-D997-757CFACFE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332" y="2595460"/>
            <a:ext cx="766333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4248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8B22-60EE-D740-6712-2BAF41AB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C0A2B53-3A2B-C34B-845C-BF158487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 سنتعلم كيف نركب جملا اسمية. تابعوا معي جيدا.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2CF99E-FC10-04B5-5231-FCF3A21FA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787248-377E-7BA1-4B68-D1F2F184D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046DC7-5EA0-C1A3-6807-2250D936EC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D1D908-5123-4C6C-8EC2-AEF1BA3A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CEC380-C47D-21AD-D404-FE75158DC8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7E507-97B4-A98B-ADB1-6E933F09D1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B55949-B6AC-1BD3-887B-023A289562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92D3A-6999-5B35-ACA0-8EFC479998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B5283A6-3E8F-3E5E-2358-82C7378BE5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5E4E5A6-6954-4CF1-DF57-10E4430F37D8}"/>
              </a:ext>
            </a:extLst>
          </p:cNvPr>
          <p:cNvSpPr txBox="1"/>
          <p:nvPr/>
        </p:nvSpPr>
        <p:spPr>
          <a:xfrm>
            <a:off x="2500133" y="3044142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اَلْجُمْلَةُ 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ٱلِاسْمِيَّةُ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671142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تحدي الطلاقة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استثمار النص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الطلاقة: الكلمات البصرية+ القراءة المشتركة(20د)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  (40د)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الإنتاج الكتابي (35د)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E9E34-2FB4-0615-0E8E-BEEC7D4CC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BE8A2C0-EEF4-D790-8B9F-F0EF3ADBD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أريد أن أركب جملة اسمية للتعليق على هذا المشهد.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2F81D1-8BEF-2D10-36A0-5B947C16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C9BC4E5-4014-0F64-0365-7CDF4715B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6443F1-E881-362D-720C-189E9BCA4F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044000-413D-8E6B-15A0-69CCD8C011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F5BFD3-2509-04FB-267E-34D99A8A07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1D741F-7EE6-267A-8041-1490FD57A3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9EEB91-4EEA-404A-6652-0DC22D8345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BFEF69-06C3-4548-90B2-D7A4A7B88FC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31E9C61-09CA-0B1D-FBD8-0C597D00AE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EA900E-682C-22C9-EA8E-385A4051C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BC7D78C-CAEF-6F31-8338-58A39207E1AD}"/>
              </a:ext>
            </a:extLst>
          </p:cNvPr>
          <p:cNvSpPr txBox="1"/>
          <p:nvPr/>
        </p:nvSpPr>
        <p:spPr>
          <a:xfrm>
            <a:off x="729205" y="3702841"/>
            <a:ext cx="4076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dirty="0">
                <a:solidFill>
                  <a:schemeClr val="accent1">
                    <a:lumMod val="50000"/>
                  </a:schemeClr>
                </a:solidFill>
              </a:rPr>
              <a:t>.............................................................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23364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FDA9-9119-00EF-17CB-B85EE0BA9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C7B1542-826B-3499-05A3-0F3C1FA8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أولا، أبدأ باسم. ياسينُ.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16F12F-DC27-F5D0-8547-194940E62A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007195-7789-DBF8-CFDC-ACF4CE8ED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3A8C96-E9E4-C716-C2A5-E9C84875DC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263AEF8-56B8-95B2-D4E7-50237236A6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7BEDA2-9ED3-21BA-79DE-93FDD073C5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7075D1-A6BF-10FE-8489-F1EFE01E12B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B8F8A-D90A-7040-4FD8-BEBA65ED65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7400D8-51D1-07C0-C90B-DEF9EEC348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4DBC6A60-87E2-4366-7C14-615BC250F9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BB9F68-6506-2D89-16D7-5D01BED1F7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74BD286-E644-3A51-C2E0-42B4D2D1C1D2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ياسينُ ..........................</a:t>
            </a:r>
            <a:endParaRPr lang="fr-FR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4879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7DE7F-99BC-578A-4692-0F7C79042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257AE42-0363-FCBE-D7EC-A2D4C88B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أخبر عن الاسم بعبارة تتطابق معه وتكمل معنى ما أريد أن أقوله.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787149F-9A2B-1BFB-8FFB-F973C96163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96318-4F80-C4BB-95DD-93C212B7E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7998DD-7FCC-382B-BBCD-47EC1BB82D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32BEBE-0674-B798-7C56-EC4C0449BC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24AF29-D28F-ED92-D0AA-EDF8797170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D1EFC8-6DA9-8589-EB8A-539AFA67BB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84F7C6-F948-6F1E-9723-735FF8EB85C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D65451-63B5-0D29-D55F-1AA9D486771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0D7FF89-9155-F792-BEAB-623E8CBC58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7C12E5-8434-1E8D-1F6A-3F12467727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7F038DA-E861-8C81-ED4B-3A32244DDEEA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ياسينُ </a:t>
            </a:r>
            <a:r>
              <a:rPr lang="ar-MA" sz="3200" b="1" dirty="0">
                <a:solidFill>
                  <a:srgbClr val="FF0000"/>
                </a:solidFill>
              </a:rPr>
              <a:t>..............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36948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2A14D-3280-8E0F-BA86-B90483514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97B51AA-9B36-BF44-237E-ADBF7E43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أقول: ياسينُ مخطئٌ. لا أنسى وضع النقطة آخر الجملة.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34DD22-71E6-A2F3-785A-DBD6ED03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2D13B6-D7D3-5FEE-F63E-E63204D78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48EC20-6CC5-35F4-90DE-EC521BD978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E46618-AB3C-B899-CE4C-0242382F6C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FD3103-3A00-FA6C-5659-0DDA922C15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723C26-B3EB-1758-D25D-B5D7C3470BE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86778C-3D6D-0B36-C943-10C0BE429B5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41E93-B67E-7ABA-429E-9F9FAB0FCAF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A72033B-3E3E-C820-3A53-36BD82043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96DB8D-EC4D-83D3-155B-D351FC09C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D16F50-D4C5-7A9A-9C04-9E8A71438EBC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ياسينُ </a:t>
            </a:r>
            <a:r>
              <a:rPr lang="ar-MA" sz="3200" b="1" dirty="0">
                <a:solidFill>
                  <a:srgbClr val="FF0000"/>
                </a:solidFill>
              </a:rPr>
              <a:t>مُخْطِئٌ.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45747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B00C4-83DB-FA06-27A2-BD0572206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B1F44B1-1B48-221A-7942-BCBF8AF04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حصلت على جملة اسمية. ياسين مخطئ. الجملة الاسمية تبتدئ بالاسم.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B2392F-F487-52C9-7148-28FF740C28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671515-949E-C5CB-3DF1-C1ED2E6FA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2669E01-7630-2121-8F6E-29C7DE5B7F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7B8082-E184-2148-A058-12CF1A44CE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AB68DB-8B37-519C-FCC3-9754A2287F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D24090-F1A5-9506-6E58-042836638A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D13BB-1DA8-AF2E-D4E0-12F7D6C5917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126017-CCC1-7745-87B0-612A0C616A7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CDFFD97-5799-2F5B-2E6C-E2F0EC2670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3DE1C2-6335-4C4F-0C31-BC25380FA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92E165-6DCB-5AAA-AD1F-2A964975BA30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ياسينُ </a:t>
            </a:r>
            <a:r>
              <a:rPr lang="ar-MA" sz="3200" b="1" dirty="0">
                <a:solidFill>
                  <a:srgbClr val="FF0000"/>
                </a:solidFill>
              </a:rPr>
              <a:t>مُخْطِئٌ.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25602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85DE-4931-83C3-980A-DFAECFAEE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AF11A5D-1798-907C-24BE-43A7C3E8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لاحظوا كيف أميز الجملة الاسمية.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0228D4-7ED4-9C65-B117-F6490CF7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12CF8D-ADB8-6AB1-E93D-F56FB1A7B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4DBC0C-8817-A246-0117-CF560F056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646610-4B60-6562-41F8-84DB7F82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EDA361-E79D-109D-8ED5-6FAA45BBF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7BFCF6-C1B9-EE83-8676-5E670B5E5D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5B280B-F92F-0E58-CB3A-F9256E7BA76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FAEDB-5A88-D2E8-C93A-D1BFA609D9A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B3A0D07-5E4D-D950-19F0-3EABDAC2A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C0E0E75-EA83-982E-91A7-2F1F8D9DEDF7}"/>
              </a:ext>
            </a:extLst>
          </p:cNvPr>
          <p:cNvSpPr txBox="1"/>
          <p:nvPr/>
        </p:nvSpPr>
        <p:spPr>
          <a:xfrm>
            <a:off x="2024743" y="3044279"/>
            <a:ext cx="5845440" cy="851297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أُمَيِّزُ </a:t>
            </a:r>
            <a:r>
              <a:rPr lang="ar-MA" sz="4400" b="1" dirty="0" err="1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ٱلْجُمْلَةَ</a:t>
            </a:r>
            <a:r>
              <a:rPr lang="ar-MA" sz="4400" b="1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ٱلاِسْمِيَّةَ</a:t>
            </a:r>
            <a:r>
              <a:rPr lang="ar-MA" sz="4400" b="1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4400" b="1" dirty="0">
              <a:solidFill>
                <a:schemeClr val="tx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9336052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C1268-835D-861A-09A8-93F916114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8B59ED2-EEBD-D88D-ACBE-7C444117B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أريد أن أعرف هل الجملة "الْأَوْلادُ يَتَدافعون." جملة اسمية أو لا.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2BB5C7F-BC6C-BE39-D160-4F01587A68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AE8111-3C5F-2507-447E-9904406B8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BA9EF3-26A1-4E82-6A89-8BBCAAC4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301CF3-8B4D-D2B2-431F-BFA6C9C550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3BB01B-DD07-7263-DC8F-85DEF19CA9F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D5AB4A-D676-71AD-8404-8F185CB8DE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3EF42B-0EBD-1FA0-9E18-337827E8028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E081A-5123-F210-C281-EC62121350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3079132-EE20-6533-F630-04AFB4D385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F7282AD-36A6-090B-3E63-15EEBA0B0AF0}"/>
              </a:ext>
            </a:extLst>
          </p:cNvPr>
          <p:cNvSpPr txBox="1"/>
          <p:nvPr/>
        </p:nvSpPr>
        <p:spPr>
          <a:xfrm>
            <a:off x="2678031" y="2092556"/>
            <a:ext cx="3787938" cy="122586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اَلْأَوْلادُ يَتَدافَعونَ.</a:t>
            </a:r>
            <a:endParaRPr lang="fr-FR" sz="6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341451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C42C6-23CA-1CE3-F407-C8564EF49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4749913E-9F77-9CE1-E5DF-E252001D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أحدد نوع الكلمة التي تبتدئ بها. الأولاد.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3A11A3-E558-7045-3107-FFA1D2A458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B87970-0154-A236-D75B-8A942FA73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158515C-F255-C09B-6481-45AADDE47E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5B37A0-B211-9270-DDEB-BEEDAB7500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5E8AC8-65E3-FC6A-8FEE-D37B9DCA04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1CBC41-F366-B680-69DC-1DCADFB7E9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32B7BD-47C6-012E-985B-A0DB35795AA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FACD39-8DD1-26A8-9041-738A6DD534E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23971523-4C7A-7E03-198D-677900CA5A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116F787-542B-320F-6653-E94F5D1ADB66}"/>
              </a:ext>
            </a:extLst>
          </p:cNvPr>
          <p:cNvSpPr txBox="1"/>
          <p:nvPr/>
        </p:nvSpPr>
        <p:spPr>
          <a:xfrm>
            <a:off x="2678031" y="2092556"/>
            <a:ext cx="3787938" cy="122586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u="sng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اَلْأَوْلاد</a:t>
            </a:r>
            <a:r>
              <a:rPr lang="ar-MA" sz="6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MA" sz="6600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يَتَدافَعونَ.</a:t>
            </a:r>
            <a:endParaRPr lang="fr-FR" sz="6600" dirty="0">
              <a:solidFill>
                <a:schemeClr val="tx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9662034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8B892-7252-2B17-D91C-6BDE77327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03E4726-35B8-0015-12C9-461FB040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756000"/>
            <a:ext cx="7043165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الأولاد اسم. إذاً، الجملة "الأولاد يتدافعون" جملة اسمية.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7A7F3BC-DC2C-B7AE-E1F3-9326C48671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7B39AC-9587-DE3C-A90C-FBF639479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C3E9B1-36E3-8239-4140-83C31CB532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2FD18A-19C7-D34A-A4A8-AE7304C151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79A075-8C80-EB44-E62C-E52A0E46F8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9572B-965C-927B-9026-4BC9032097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5E618A-FDD4-2399-0288-13FDA5F5EC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CDDD3E-8003-61E9-9911-93D35A90B4E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D1B230F-3B74-E6A2-D16E-AB13C197CC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92DD4DC-A61B-B01A-5BDA-95369BED0EB1}"/>
              </a:ext>
            </a:extLst>
          </p:cNvPr>
          <p:cNvSpPr txBox="1"/>
          <p:nvPr/>
        </p:nvSpPr>
        <p:spPr>
          <a:xfrm>
            <a:off x="2678031" y="2092556"/>
            <a:ext cx="3787938" cy="122586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u="sng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اَلْأَوْلاد</a:t>
            </a:r>
            <a:r>
              <a:rPr lang="ar-MA" sz="66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ar-MA" sz="6600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يَتَدافَعونَ.</a:t>
            </a:r>
            <a:endParaRPr lang="fr-FR" sz="6600" dirty="0">
              <a:solidFill>
                <a:schemeClr val="tx2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F27A9B-7D72-21B6-B44F-CD8E435A260E}"/>
              </a:ext>
            </a:extLst>
          </p:cNvPr>
          <p:cNvSpPr txBox="1"/>
          <p:nvPr/>
        </p:nvSpPr>
        <p:spPr>
          <a:xfrm>
            <a:off x="2678031" y="4080302"/>
            <a:ext cx="3787938" cy="122586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6600" dirty="0">
                <a:solidFill>
                  <a:schemeClr val="tx2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جُمْلَةٌ </a:t>
            </a:r>
            <a:r>
              <a:rPr lang="ar-MA" sz="6600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ٱسْمِيَّةٌ</a:t>
            </a:r>
            <a:endParaRPr lang="fr-FR" sz="6600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Phylactère : pensées 19">
            <a:extLst>
              <a:ext uri="{FF2B5EF4-FFF2-40B4-BE49-F238E27FC236}">
                <a16:creationId xmlns:a16="http://schemas.microsoft.com/office/drawing/2014/main" id="{4D795EA1-96B9-EF95-64AA-802836750F51}"/>
              </a:ext>
            </a:extLst>
          </p:cNvPr>
          <p:cNvSpPr/>
          <p:nvPr/>
        </p:nvSpPr>
        <p:spPr>
          <a:xfrm>
            <a:off x="6605003" y="1977702"/>
            <a:ext cx="1404214" cy="727788"/>
          </a:xfrm>
          <a:prstGeom prst="cloudCallout">
            <a:avLst>
              <a:gd name="adj1" fmla="val -60699"/>
              <a:gd name="adj2" fmla="val 51591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dirty="0">
                <a:solidFill>
                  <a:schemeClr val="tx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اِسْمٌ</a:t>
            </a:r>
            <a:endParaRPr lang="fr-FR" dirty="0">
              <a:solidFill>
                <a:schemeClr val="tx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BE4CBA9D-548D-8601-518D-8CDF8356DBF5}"/>
              </a:ext>
            </a:extLst>
          </p:cNvPr>
          <p:cNvSpPr/>
          <p:nvPr/>
        </p:nvSpPr>
        <p:spPr>
          <a:xfrm>
            <a:off x="4226767" y="3318424"/>
            <a:ext cx="494523" cy="7245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206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A3247-0648-0AF1-A00A-5179A807A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7B107D06-C015-8149-9122-37EFE7F1F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أُذَكِّرُ بالخطوات التي قمت بها لتركيب الجملة الاسمية.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955DAE-66CE-85BA-2018-21FA123212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26D4C0-4D1F-5B26-4E7C-ED6EE4F6D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61120D-1FA3-1A94-DA98-24F969E0AD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5F4FB7-F1BE-63E7-C118-E1A4362BC1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99F9A6-48A3-C118-AF1F-35657A88102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07C3C-ECD7-87DE-A921-E44EB4595B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58CA97-8919-2A07-BB4F-A8B43A656E2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5BAE6-AC3E-EED5-D8C4-929BEB93917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FA9ABC-97EB-20DA-6AA8-55585FA36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58" y="2189031"/>
            <a:ext cx="8058084" cy="3116481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2D6CF542-6DD5-60C8-C8EF-5522088C2C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634588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57AC55-454C-4B04-AE73-C745845F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9D41D6-3C0B-AB4B-3B0E-8962CFFE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5680328" y="3055676"/>
            <a:ext cx="958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اَلصَّديقُ </a:t>
            </a:r>
            <a:r>
              <a:rPr lang="ar-MA" dirty="0" err="1"/>
              <a:t>ٱلْجَديدُ</a:t>
            </a:r>
            <a:r>
              <a:rPr lang="ar-MA" dirty="0"/>
              <a:t> (ج2): قراءات فردية؛  (10د)</a:t>
            </a:r>
          </a:p>
          <a:p>
            <a:pPr>
              <a:buClrTx/>
            </a:pPr>
            <a:r>
              <a:rPr lang="ar-MA" dirty="0"/>
              <a:t>استثمار الظواهر اللغوية : الجملة الاسمية؛ (30د)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30107E-A592-E35E-BA33-54752F0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740558-E699-43D3-EC5C-502BDFE3A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058362" y="4332462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تَوْسيعُ فِكْرَةٍ (2)</a:t>
            </a: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توظيف الكلمات البصرية؛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D8803AF-9D84-AC6B-522A-3A0883F609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902284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B928D1F6-1366-364B-A1A1-699BEF7067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1372" y="41557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DA0A-E85B-8444-4F94-DF6565CDC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0F75FDB-B56A-F25C-21BC-CFBEA431D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نقوم بتركيب جملة أخرى للتعليق على المشهد نفسه خطوة بخطوة. ما الخطوة الأولى؟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C6F4F9D2-C1FE-DD48-3204-79F7B921C7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EC7CDFE-5171-CDD2-C1ED-790DB1F98F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AB70D76-4CAE-6434-ABD0-DA7001E9C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98531CA-7329-63D7-4911-35412BC177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3CA35B-5CFA-4595-77F6-E170C83E59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780BB3-252D-F853-7654-D887302943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20B6F-31D4-AEEE-F18A-00D84E6E83A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6612C-62ED-5190-A9BC-8BE5BDA19B7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373535-59FA-53CC-1E67-E1A6B02904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4D834A-C12F-697A-FCE5-45972C3DE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EBEDB76-2ACB-271A-FF96-439824FA34A9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...............................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4613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D6832-5AD2-6964-2F7A-D91CA2623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2E9AF9F-B554-92C0-7135-D7B623B4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نعم. نبدأ باسم. الأصدقاء.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C5E51983-1CCE-A381-E6AC-4D22DE1C8A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5C755F5-BAA6-FC99-EE83-CBC4A23CCA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DBA09F-CA33-0354-747B-665A0AA78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0D562F-5A96-BFD2-89F3-921B8B3E0F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FDB671-9AF4-2AA1-3F5C-A1B0E584E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3A439C-BCD8-15CA-136E-2F279B8AA1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82AD1B-A702-9AAD-795D-2D0BA8057A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29D49-FF99-AD2F-385A-2927468EF0C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C5A97C-21D1-B17F-7FAA-F54AF422C1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B650967-9CF7-0F7A-CD94-17F2828AF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EFA27BE-826B-0088-D768-5F7546407452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اَلْأَصْدِقاءُ ...................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45721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2D83-0025-0642-F797-0B9CFB7AE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AF01284-CCCD-42E7-32D0-41943479D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نعم. نبدأ باسم. الأصدقاء. ثم ماذا نفعل بعد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3A3B199E-F1F1-5325-A772-E0924B0FC2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3B6E710-AACC-3DFC-DE96-4C808D720E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7513A1-5EC9-8496-F6FC-AE11CF1F0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45C2B0-4206-CF0F-4EFA-2CBD8F17C4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213335-5798-7A99-7519-ABCC521565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6A5B18-ABFA-F9ED-E096-8CDDAA3A11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FF21BB-CF92-20B4-80E5-8C385EC4ABD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408E4-3501-87EF-967D-2F60C3F08CB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E9E882-EE2F-4347-37B5-CA70565DD5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AD3644B-B477-B939-7C04-2D61C0C8A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1E58B99-EDA6-4EBD-8CD4-06CC856358DB}"/>
              </a:ext>
            </a:extLst>
          </p:cNvPr>
          <p:cNvSpPr txBox="1"/>
          <p:nvPr/>
        </p:nvSpPr>
        <p:spPr>
          <a:xfrm>
            <a:off x="632373" y="3702841"/>
            <a:ext cx="4173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اَلْأَصْدِقاءُ ...................</a:t>
            </a:r>
            <a:endParaRPr lang="fr-F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2052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D73DD-E021-FB27-CD08-45608DF2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75A9D77-BE36-F768-9F39-4BD77F405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نعم. نخبر عن الاسم  بعبارة تتطابق معه تكمل معنى ما نريد أن نقوله. نقول: الأصدقاء يلعبون. 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233923-57A7-974E-F002-A8D4CB9047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81F8CD-D203-A357-F08C-452CDBF8E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1DFBD8-7F25-ED40-4F4E-A0FB9A2E01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F52A60E-5C7C-747A-F398-CC5337E372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0AF286-9BE8-8D87-C8FE-1FC95197D3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08A32A-05A8-3BDC-C09A-16089BAA5B3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CB660-998F-6F92-D2B8-08AAF1BA495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A36EB2-3AC0-2DE6-9A2C-BCED0D2EFAA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950BB13A-0AE8-67D4-5E63-050AB6DF45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0AA7AC-A8A1-EE83-D8F9-522B74896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817" y="2577299"/>
            <a:ext cx="3208732" cy="244418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18CF286-BC03-3E27-36A6-43812A2BA598}"/>
              </a:ext>
            </a:extLst>
          </p:cNvPr>
          <p:cNvSpPr txBox="1"/>
          <p:nvPr/>
        </p:nvSpPr>
        <p:spPr>
          <a:xfrm>
            <a:off x="784183" y="3014560"/>
            <a:ext cx="4173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اَلْأَصْدِقاءُ </a:t>
            </a:r>
            <a:r>
              <a:rPr lang="ar-MA" sz="3200" b="1" dirty="0">
                <a:solidFill>
                  <a:srgbClr val="FF0000"/>
                </a:solidFill>
              </a:rPr>
              <a:t>يَلْعَبُ.</a:t>
            </a:r>
          </a:p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اَلْأَصْدِقاءُ </a:t>
            </a:r>
            <a:r>
              <a:rPr lang="ar-MA" sz="3200" b="1" dirty="0">
                <a:solidFill>
                  <a:srgbClr val="FF0000"/>
                </a:solidFill>
              </a:rPr>
              <a:t>يَلْعَبونَ.</a:t>
            </a:r>
          </a:p>
          <a:p>
            <a:pPr algn="r" rtl="1"/>
            <a:r>
              <a:rPr lang="ar-MA" sz="3200" b="1" dirty="0">
                <a:solidFill>
                  <a:schemeClr val="accent1">
                    <a:lumMod val="50000"/>
                  </a:schemeClr>
                </a:solidFill>
              </a:rPr>
              <a:t>اَلْأَصْدِقاءُ </a:t>
            </a:r>
            <a:r>
              <a:rPr lang="ar-MA" sz="3200" b="1" dirty="0">
                <a:solidFill>
                  <a:srgbClr val="FF0000"/>
                </a:solidFill>
              </a:rPr>
              <a:t>تَلْعَبانِ.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3B203E6-F4FF-2262-1553-BE0C27218D92}"/>
                  </a:ext>
                </a:extLst>
              </p14:cNvPr>
              <p14:cNvContentPartPr/>
              <p14:nvPr/>
            </p14:nvContentPartPr>
            <p14:xfrm>
              <a:off x="2950678" y="3032257"/>
              <a:ext cx="753120" cy="41760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3B203E6-F4FF-2262-1553-BE0C27218D9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3038" y="3014617"/>
                <a:ext cx="788760" cy="45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CA32D36F-F46C-BAA4-4E72-1D7FEBECB6C5}"/>
                  </a:ext>
                </a:extLst>
              </p14:cNvPr>
              <p14:cNvContentPartPr/>
              <p14:nvPr/>
            </p14:nvContentPartPr>
            <p14:xfrm>
              <a:off x="3032398" y="3043777"/>
              <a:ext cx="625320" cy="4172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CA32D36F-F46C-BAA4-4E72-1D7FEBECB6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14758" y="3025777"/>
                <a:ext cx="660960" cy="45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CF116D6D-26E4-E8EF-F19F-2152AEF65660}"/>
              </a:ext>
            </a:extLst>
          </p:cNvPr>
          <p:cNvGrpSpPr/>
          <p:nvPr/>
        </p:nvGrpSpPr>
        <p:grpSpPr>
          <a:xfrm>
            <a:off x="2870038" y="4062577"/>
            <a:ext cx="786600" cy="552600"/>
            <a:chOff x="2870038" y="4062577"/>
            <a:chExt cx="786600" cy="55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761A8C2F-C91D-784C-F8DC-B4E827F4869A}"/>
                    </a:ext>
                  </a:extLst>
                </p14:cNvPr>
                <p14:cNvContentPartPr/>
                <p14:nvPr/>
              </p14:nvContentPartPr>
              <p14:xfrm>
                <a:off x="2963278" y="4062577"/>
                <a:ext cx="659520" cy="55260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761A8C2F-C91D-784C-F8DC-B4E827F4869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5638" y="4044937"/>
                  <a:ext cx="69516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0E235F0A-D2D6-EC74-EDE1-E151DDF48678}"/>
                    </a:ext>
                  </a:extLst>
                </p14:cNvPr>
                <p14:cNvContentPartPr/>
                <p14:nvPr/>
              </p14:nvContentPartPr>
              <p14:xfrm>
                <a:off x="2870038" y="4132057"/>
                <a:ext cx="786600" cy="35748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0E235F0A-D2D6-EC74-EDE1-E151DDF4867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52398" y="4114417"/>
                  <a:ext cx="822240" cy="393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5071122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D212F-968C-B9AE-BB6E-4EED86A5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AC47FEC-0572-1FB2-A22E-61791A725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هل هذه جملة اسمية؟ اكتبوا الرقم المناسب.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C45457-6138-E2A6-A1C8-05DA7EE16C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2F1441-7A68-014D-DB01-6C93136DE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156" y="3588917"/>
            <a:ext cx="603085" cy="60308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8513F7-F70E-2143-F89A-266A5C0329D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9E8A39-2D6F-476B-0E99-61478ACEF7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2D175F-AEC2-388E-58DE-0C184CFAFA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ADEF84-3E8C-5528-A094-965F029A151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3D790A-8C59-74F7-E718-343D65A01F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08A48-1505-C6C5-2CE1-6F0D4A68A0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8" name="Google Shape;1486;p58">
            <a:extLst>
              <a:ext uri="{FF2B5EF4-FFF2-40B4-BE49-F238E27FC236}">
                <a16:creationId xmlns:a16="http://schemas.microsoft.com/office/drawing/2014/main" id="{8E77F742-71EE-FFB7-E397-FCB9A12395A4}"/>
              </a:ext>
            </a:extLst>
          </p:cNvPr>
          <p:cNvSpPr txBox="1"/>
          <p:nvPr/>
        </p:nvSpPr>
        <p:spPr>
          <a:xfrm>
            <a:off x="5887616" y="2893143"/>
            <a:ext cx="1982567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ياسينُ نادِمٌ.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486;p58">
            <a:extLst>
              <a:ext uri="{FF2B5EF4-FFF2-40B4-BE49-F238E27FC236}">
                <a16:creationId xmlns:a16="http://schemas.microsoft.com/office/drawing/2014/main" id="{31393143-39B7-EF72-C011-1E76B163494F}"/>
              </a:ext>
            </a:extLst>
          </p:cNvPr>
          <p:cNvSpPr txBox="1"/>
          <p:nvPr/>
        </p:nvSpPr>
        <p:spPr>
          <a:xfrm>
            <a:off x="2631233" y="2252006"/>
            <a:ext cx="869542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نعم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486;p58">
            <a:extLst>
              <a:ext uri="{FF2B5EF4-FFF2-40B4-BE49-F238E27FC236}">
                <a16:creationId xmlns:a16="http://schemas.microsoft.com/office/drawing/2014/main" id="{A3DA1F97-FCE1-D778-0561-62F0BA0B5067}"/>
              </a:ext>
            </a:extLst>
          </p:cNvPr>
          <p:cNvSpPr txBox="1"/>
          <p:nvPr/>
        </p:nvSpPr>
        <p:spPr>
          <a:xfrm>
            <a:off x="2631233" y="3527586"/>
            <a:ext cx="845665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E022224-955C-199D-E269-D9AACF201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279" y="2378305"/>
            <a:ext cx="514838" cy="514838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FA13479-DB95-94C3-8DD3-DD1B858E1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95" y="143508"/>
            <a:ext cx="301543" cy="301543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A1C1EF23-F7EA-9DE3-41D4-008FED44E3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3561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033FB-F81C-CF95-A4A7-40A27706A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4CD37D8B-9581-B191-E024-8BA3CCB6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ارفعوا. علل (ي) جوابك.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DC6E58-BBC7-8359-DDF7-6D333C260F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19BC31-E440-88E2-87FD-C10B72392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156" y="3588917"/>
            <a:ext cx="603085" cy="60308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C4F483-B05D-5503-3E24-5730E70348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712E4B-ECE2-0A62-7AAC-F8041F887C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5F4F7-354D-E50B-3F4B-C89A30FF3F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169365-3B3B-9234-58A6-9800D584BD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93C631-2185-86A0-BCA2-36541F411D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3ED4E-3560-6D1C-BCC9-B55FB84EEF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8" name="Google Shape;1486;p58">
            <a:extLst>
              <a:ext uri="{FF2B5EF4-FFF2-40B4-BE49-F238E27FC236}">
                <a16:creationId xmlns:a16="http://schemas.microsoft.com/office/drawing/2014/main" id="{4B69B109-20C3-C899-DB1B-67BB3ABF3E7E}"/>
              </a:ext>
            </a:extLst>
          </p:cNvPr>
          <p:cNvSpPr txBox="1"/>
          <p:nvPr/>
        </p:nvSpPr>
        <p:spPr>
          <a:xfrm>
            <a:off x="5887616" y="2893143"/>
            <a:ext cx="1982567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ياسينُ نادِمٌ.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486;p58">
            <a:extLst>
              <a:ext uri="{FF2B5EF4-FFF2-40B4-BE49-F238E27FC236}">
                <a16:creationId xmlns:a16="http://schemas.microsoft.com/office/drawing/2014/main" id="{784E24F3-A4D2-557D-14C3-94B8A8BB9675}"/>
              </a:ext>
            </a:extLst>
          </p:cNvPr>
          <p:cNvSpPr txBox="1"/>
          <p:nvPr/>
        </p:nvSpPr>
        <p:spPr>
          <a:xfrm>
            <a:off x="2631233" y="2252006"/>
            <a:ext cx="869542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نعم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486;p58">
            <a:extLst>
              <a:ext uri="{FF2B5EF4-FFF2-40B4-BE49-F238E27FC236}">
                <a16:creationId xmlns:a16="http://schemas.microsoft.com/office/drawing/2014/main" id="{10562F91-6579-5752-B2A6-90225D871B9E}"/>
              </a:ext>
            </a:extLst>
          </p:cNvPr>
          <p:cNvSpPr txBox="1"/>
          <p:nvPr/>
        </p:nvSpPr>
        <p:spPr>
          <a:xfrm>
            <a:off x="2631233" y="3527586"/>
            <a:ext cx="845665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C96CE5F-DF42-1D9B-B65A-DF56F173A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279" y="2378305"/>
            <a:ext cx="514838" cy="514838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773249-E69C-09AD-9B5F-57EB76DD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95" y="143508"/>
            <a:ext cx="301543" cy="301543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2FEC5D9F-67E4-3E12-8CD1-E0C3F14039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4413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873D7-BA9D-8D43-5EBD-3A56BA2B3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29DCD30-946B-6120-9D13-B4AA90E6A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هذه جملة اسمية؟ اكتبوا الرقم المناسب.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054566-1A00-B790-CBDC-30EE5BAE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C08F0B-0160-F064-EBCC-D4A0F09E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156" y="3588917"/>
            <a:ext cx="603085" cy="60308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58558A-F066-9BD1-59C0-4420D141FA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A15C76-3B06-E9BB-F5E2-8C20FD497B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7F846D-C371-177F-BE5E-613A5B2FF6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20F49C-8EEA-5D20-B460-D2699D8F55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2D55B0-370B-B399-C7A1-9D02AAD64B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307692-98FC-2759-DEB4-EF58ACD46C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8" name="Google Shape;1486;p58">
            <a:extLst>
              <a:ext uri="{FF2B5EF4-FFF2-40B4-BE49-F238E27FC236}">
                <a16:creationId xmlns:a16="http://schemas.microsoft.com/office/drawing/2014/main" id="{DF8B3E6B-C353-E976-C06D-5FC029F7A996}"/>
              </a:ext>
            </a:extLst>
          </p:cNvPr>
          <p:cNvSpPr txBox="1"/>
          <p:nvPr/>
        </p:nvSpPr>
        <p:spPr>
          <a:xfrm>
            <a:off x="5271796" y="2744438"/>
            <a:ext cx="3219061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اِلْتَفَتَ ياسينُ إِلى مُرادٍ.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486;p58">
            <a:extLst>
              <a:ext uri="{FF2B5EF4-FFF2-40B4-BE49-F238E27FC236}">
                <a16:creationId xmlns:a16="http://schemas.microsoft.com/office/drawing/2014/main" id="{D8A4D521-590A-8ABB-C259-D508D4E5B694}"/>
              </a:ext>
            </a:extLst>
          </p:cNvPr>
          <p:cNvSpPr txBox="1"/>
          <p:nvPr/>
        </p:nvSpPr>
        <p:spPr>
          <a:xfrm>
            <a:off x="2631233" y="2252006"/>
            <a:ext cx="869542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نعم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486;p58">
            <a:extLst>
              <a:ext uri="{FF2B5EF4-FFF2-40B4-BE49-F238E27FC236}">
                <a16:creationId xmlns:a16="http://schemas.microsoft.com/office/drawing/2014/main" id="{A2850801-C6F1-5424-86B7-E966065F3AD9}"/>
              </a:ext>
            </a:extLst>
          </p:cNvPr>
          <p:cNvSpPr txBox="1"/>
          <p:nvPr/>
        </p:nvSpPr>
        <p:spPr>
          <a:xfrm>
            <a:off x="2631233" y="3527586"/>
            <a:ext cx="845665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70E073-6F51-C42D-DB56-1AA62BB40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279" y="2378305"/>
            <a:ext cx="514838" cy="514838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D5E410A-0FD4-A7D6-5040-BF7C0DB92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9495" y="143508"/>
            <a:ext cx="301543" cy="301543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39F1DDE0-7E9F-4EE3-9B13-FB9D40C30D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774351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6BE4-4C83-FE30-31BF-41F710723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F39A344-2728-B7CD-00D0-B02359BB7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ارفعوا. علل (ي) جوابك. 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6E730B-E81F-F190-85CB-ADBF44094C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91A8718-51DF-A963-ED80-E2D396B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156" y="3588917"/>
            <a:ext cx="603085" cy="603085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EFD532-C9AC-BC17-1DAA-BE2309DBF7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578186-02BC-C235-5D23-CDEE5A68038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AB0A39-3438-FC56-D6A7-3CD7DA2D11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35FBAC-18A7-10B4-DA35-05B69E079B9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57D378-57C6-B981-5798-66EFEA9107D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8" name="Google Shape;1486;p58">
            <a:extLst>
              <a:ext uri="{FF2B5EF4-FFF2-40B4-BE49-F238E27FC236}">
                <a16:creationId xmlns:a16="http://schemas.microsoft.com/office/drawing/2014/main" id="{D7ED2F66-A785-ABDB-88E0-1AEE8A2BFCF1}"/>
              </a:ext>
            </a:extLst>
          </p:cNvPr>
          <p:cNvSpPr txBox="1"/>
          <p:nvPr/>
        </p:nvSpPr>
        <p:spPr>
          <a:xfrm>
            <a:off x="5271796" y="2744438"/>
            <a:ext cx="3219061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اِلْتَفَتَ ياسينُ إِلى مُرادٍ.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1486;p58">
            <a:extLst>
              <a:ext uri="{FF2B5EF4-FFF2-40B4-BE49-F238E27FC236}">
                <a16:creationId xmlns:a16="http://schemas.microsoft.com/office/drawing/2014/main" id="{0FB1B096-6EFB-11A4-98F3-66A8CB11A3E7}"/>
              </a:ext>
            </a:extLst>
          </p:cNvPr>
          <p:cNvSpPr txBox="1"/>
          <p:nvPr/>
        </p:nvSpPr>
        <p:spPr>
          <a:xfrm>
            <a:off x="2631233" y="2252006"/>
            <a:ext cx="869542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نعم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1486;p58">
            <a:extLst>
              <a:ext uri="{FF2B5EF4-FFF2-40B4-BE49-F238E27FC236}">
                <a16:creationId xmlns:a16="http://schemas.microsoft.com/office/drawing/2014/main" id="{E63081AD-5373-0682-EA31-EE0A0FBC576A}"/>
              </a:ext>
            </a:extLst>
          </p:cNvPr>
          <p:cNvSpPr txBox="1"/>
          <p:nvPr/>
        </p:nvSpPr>
        <p:spPr>
          <a:xfrm>
            <a:off x="2631233" y="3527586"/>
            <a:ext cx="845665" cy="783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914400" rtl="1">
              <a:buClr>
                <a:srgbClr val="000000"/>
              </a:buClr>
              <a:buSzPts val="1800"/>
              <a:buFont typeface="Arial"/>
              <a:buNone/>
              <a:defRPr/>
            </a:pPr>
            <a:r>
              <a:rPr lang="ar-MA" sz="4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لا</a:t>
            </a:r>
            <a:endParaRPr sz="4000" kern="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C7EFACA-4AB9-4223-95E1-BE4B5D2A8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9279" y="2378305"/>
            <a:ext cx="514838" cy="514838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1D8AF8E8-256F-839F-3104-D2A49F033C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A52FD1-C9DC-8BB3-E563-B06AD4547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0B9F4C-4DF9-1785-B6F1-E0057180AC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442511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38308-8F61-D1B2-628D-769326C3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BF8FF-5407-9149-9001-4A693DA5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كراساتكم ص 26. من يقرأ التعليمة رقم 1؟ أنجزوا معكم دقيقتان.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E227B48-2644-2D30-0C4C-58C6D803487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535652-39DC-9EAD-AEC9-54F27A6BA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E6297C-E0EF-BCBC-0F0A-689F0CDF97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1ABD81-870D-FDE7-94FF-03EB717344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2793CC-A88A-FE7C-A5D1-DC603EF29C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FC09F-8F90-537A-9D9D-B636233C0A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8476D-BB78-9A46-E175-A0257B05BC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1E79A-3B6C-A2EC-B99A-0F6B79B965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C2F05B7-A524-8DFF-6D98-D8BB1215E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775" y="1481559"/>
            <a:ext cx="3457463" cy="4872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3FDF6D8-E6C4-5D85-97C4-1BF36AF801D7}"/>
              </a:ext>
            </a:extLst>
          </p:cNvPr>
          <p:cNvSpPr/>
          <p:nvPr/>
        </p:nvSpPr>
        <p:spPr>
          <a:xfrm>
            <a:off x="2870775" y="3303037"/>
            <a:ext cx="3457463" cy="87707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1EBAC60E-1764-C307-7348-243FAFA24B8A}"/>
              </a:ext>
            </a:extLst>
          </p:cNvPr>
          <p:cNvSpPr/>
          <p:nvPr/>
        </p:nvSpPr>
        <p:spPr>
          <a:xfrm>
            <a:off x="6503437" y="3610946"/>
            <a:ext cx="718457" cy="13062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4C52753B-D733-4724-A576-E195022EFC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33774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77D5E-D6AD-8F3D-D489-E4A74715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95F9C6-D291-375C-C782-7A37F3AE6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وضح لزميلك كيف وجدت الجواب  - أمامكم دقيقة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6D945BF-9C49-703E-7C58-C3A74D9A04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49D928-34ED-0221-4E5F-C4064403E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F2B781-4C4D-B252-F894-797C02ECAC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2A8785-AC7B-E8FC-EF74-C24E6B66C3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8E1DA1-4E47-BA98-97D2-0C40A1E06D4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93E3FC-BB68-6B9D-883F-5A633FF137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364D32-4676-2A93-FCB8-71BA2B3453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C552A3-DDF6-4526-9949-CB666EC5BF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62E929-0894-ABC5-DFDD-D20888282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004" y="2877485"/>
            <a:ext cx="7019248" cy="2086401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54529D4-32B9-D8DF-02FC-05732DEDCB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329936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9918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الكلمات البصرية؛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النص قراءة معبرة واستثمار الظواهر اللغوية (الجملة الاسمية)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توسيع فكرة في الإنتاج الكتابي.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DA4B8-492D-F74D-8135-613A9CC23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1A8A2F-FB11-39BC-BE77-4806246B6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25" y="756000"/>
            <a:ext cx="7019248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سأعين من يقرأ الجمل محددا الاسم الذي تبتدئ به الجملة والعبارة التي تخبر عنه.  هل أنتم متفقون؟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5F8682-0915-7EA6-5354-9CFB893CBC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818F9C-3F06-2CEF-F659-C88397489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E37B91-F5B6-7DA3-E59E-270352ADD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5456A9-60AF-ED7B-6BCE-72B7AA9A79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24927B-C945-05A7-3C6A-4035612336E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602AA-74E6-C0B6-942D-EC33A4657A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DAD330-BDF9-8D52-A609-05FBBBCAE2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8BA40-40EC-E227-CCDA-190962E15E7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F8A30F64-54E4-B746-7552-6C94F4FFF3C1}"/>
                  </a:ext>
                </a:extLst>
              </p14:cNvPr>
              <p14:cNvContentPartPr/>
              <p14:nvPr/>
            </p14:nvContentPartPr>
            <p14:xfrm>
              <a:off x="1287154" y="3069470"/>
              <a:ext cx="360" cy="3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F8A30F64-54E4-B746-7552-6C94F4FFF3C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78154" y="306047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3B4F8401-E533-C4D4-5EB8-689FF1150967}"/>
              </a:ext>
            </a:extLst>
          </p:cNvPr>
          <p:cNvGrpSpPr/>
          <p:nvPr/>
        </p:nvGrpSpPr>
        <p:grpSpPr>
          <a:xfrm>
            <a:off x="1129004" y="2877485"/>
            <a:ext cx="7019248" cy="2086401"/>
            <a:chOff x="1129004" y="2877485"/>
            <a:chExt cx="7019248" cy="208640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A3F9B3B9-FE12-898F-3E20-C55A35CDA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9004" y="2877485"/>
              <a:ext cx="7019248" cy="2086401"/>
            </a:xfrm>
            <a:prstGeom prst="roundRect">
              <a:avLst>
                <a:gd name="adj" fmla="val 16667"/>
              </a:avLst>
            </a:prstGeom>
            <a:ln>
              <a:solidFill>
                <a:srgbClr val="00B0F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2B754A40-E252-0D96-A344-200936FD9697}"/>
                </a:ext>
              </a:extLst>
            </p:cNvPr>
            <p:cNvCxnSpPr/>
            <p:nvPr/>
          </p:nvCxnSpPr>
          <p:spPr>
            <a:xfrm>
              <a:off x="1558212" y="4049486"/>
              <a:ext cx="8274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211DC36B-6569-5313-49EA-F75E1C02B8CA}"/>
                </a:ext>
              </a:extLst>
            </p:cNvPr>
            <p:cNvCxnSpPr>
              <a:cxnSpLocks/>
            </p:cNvCxnSpPr>
            <p:nvPr/>
          </p:nvCxnSpPr>
          <p:spPr>
            <a:xfrm>
              <a:off x="1660849" y="4761723"/>
              <a:ext cx="46348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1EBB55B5-6367-3C62-529F-685A2A238907}"/>
                </a:ext>
              </a:extLst>
            </p:cNvPr>
            <p:cNvCxnSpPr>
              <a:cxnSpLocks/>
            </p:cNvCxnSpPr>
            <p:nvPr/>
          </p:nvCxnSpPr>
          <p:spPr>
            <a:xfrm>
              <a:off x="3722914" y="4049486"/>
              <a:ext cx="112274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4F4CE003-EA7F-B292-9209-1B82CFF4CA93}"/>
                </a:ext>
              </a:extLst>
            </p:cNvPr>
            <p:cNvCxnSpPr>
              <a:cxnSpLocks/>
            </p:cNvCxnSpPr>
            <p:nvPr/>
          </p:nvCxnSpPr>
          <p:spPr>
            <a:xfrm>
              <a:off x="3946849" y="4774164"/>
              <a:ext cx="740653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A459106B-5B67-D0E7-6045-63C4E6DEA8AE}"/>
                    </a:ext>
                  </a:extLst>
                </p14:cNvPr>
                <p14:cNvContentPartPr/>
                <p14:nvPr/>
              </p14:nvContentPartPr>
              <p14:xfrm>
                <a:off x="2397034" y="3582830"/>
                <a:ext cx="840600" cy="53316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A459106B-5B67-D0E7-6045-63C4E6DEA8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88034" y="3573830"/>
                  <a:ext cx="85824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7F66949B-044B-1AF9-52F8-6A4753AB4141}"/>
                    </a:ext>
                  </a:extLst>
                </p14:cNvPr>
                <p14:cNvContentPartPr/>
                <p14:nvPr/>
              </p14:nvContentPartPr>
              <p14:xfrm>
                <a:off x="4799314" y="3501110"/>
                <a:ext cx="666000" cy="66600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7F66949B-044B-1AF9-52F8-6A4753AB414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90314" y="3492110"/>
                  <a:ext cx="68364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45385411-5311-2083-1CCD-9F97AE800449}"/>
                    </a:ext>
                  </a:extLst>
                </p14:cNvPr>
                <p14:cNvContentPartPr/>
                <p14:nvPr/>
              </p14:nvContentPartPr>
              <p14:xfrm>
                <a:off x="4664314" y="4310390"/>
                <a:ext cx="721080" cy="50580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45385411-5311-2083-1CCD-9F97AE80044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55314" y="4301390"/>
                  <a:ext cx="738720" cy="52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65CE8267-3FBA-8DF5-AAD6-2DD8FC2E3BD9}"/>
                    </a:ext>
                  </a:extLst>
                </p14:cNvPr>
                <p14:cNvContentPartPr/>
                <p14:nvPr/>
              </p14:nvContentPartPr>
              <p14:xfrm>
                <a:off x="2097514" y="4336670"/>
                <a:ext cx="964080" cy="5169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65CE8267-3FBA-8DF5-AAD6-2DD8FC2E3BD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88514" y="4327670"/>
                  <a:ext cx="981720" cy="534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D447CCD3-AF79-3881-6124-2CDD6D8B11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286941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65F13-022F-173D-83FB-E60924ED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DDACD4-A6F1-F4FF-4F5D-C06E2343B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7" y="864456"/>
            <a:ext cx="7140228" cy="425054"/>
          </a:xfrm>
        </p:spPr>
        <p:txBody>
          <a:bodyPr>
            <a:normAutofit fontScale="90000"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 التعليمة رقم 2؟ اكتبوا الجمل كما في المثال. معكم دقيقتان.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E66872-1759-DFD0-952D-5CCD02001F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CA7333-3B4D-1FB6-CF67-EBEC41E3B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4A95C2-9E71-1F43-BF0E-83FB351DF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F1C067-77FA-4F13-DB3A-8A2F157830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AAF7F-9045-72AB-E0DE-9B0BCACB0E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FB7B2E-1E18-A54E-CA56-7E1EAC248E0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B569D-EBD4-F8FB-2E72-1D314A157BA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643C4-5B68-C281-867D-A9457217C1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126E9BE-CF27-B04B-B2F5-ED075C3E4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776" y="2207776"/>
            <a:ext cx="2942196" cy="41467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3791FE0-E93E-01CD-915E-0216008E7233}"/>
              </a:ext>
            </a:extLst>
          </p:cNvPr>
          <p:cNvSpPr/>
          <p:nvPr/>
        </p:nvSpPr>
        <p:spPr>
          <a:xfrm>
            <a:off x="2870775" y="4469363"/>
            <a:ext cx="2953610" cy="8584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id="{F90781DB-C57C-21A6-4D77-635ED89B8046}"/>
              </a:ext>
            </a:extLst>
          </p:cNvPr>
          <p:cNvSpPr/>
          <p:nvPr/>
        </p:nvSpPr>
        <p:spPr>
          <a:xfrm>
            <a:off x="6065556" y="4807597"/>
            <a:ext cx="718457" cy="18194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0BD8903-ECEE-0EE6-DD40-F6408A3295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22767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0063E-CDB8-DD58-758C-B55166011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16DD3E-11FF-569A-8933-A6E5617D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في ثنائيات ناقشوا إجاباتكم   - أمامكم دقيقة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37EFA3-F604-9DEA-3B59-37539AA70E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3621266-7B36-4FA6-4795-167BE2C1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5C4A79-688D-07CB-5B96-2BCBE581B5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F3271CF-3727-53A2-F0A5-C1DBFF8B51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1B0F12-0455-E581-FDB2-FAC45221BD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2CB154-4DDF-5ED6-352D-1D34A26A6B9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2FD0C6-C302-2652-95F7-5890E2A0A4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221B7C-23AE-7D80-C2F1-0DC49481D6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2841F2B-862A-1A11-0523-7D94133F7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90" y="2533330"/>
            <a:ext cx="7198862" cy="2411895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FE9E4587-AC64-B78C-ACAF-FE96B43C22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332759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AF18B-8971-D432-3AA7-B0F45A77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EA0304-6A09-1E12-3F91-3B8005FF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 – سأعين من يقرأ الجمل.  </a:t>
            </a:r>
            <a:endParaRPr lang="fr-FR"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8C380A7-8FCE-9E4A-F8FE-39179F071C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B62266-CAA1-DB93-02E5-DE5113500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E3BFCF-CFE5-5044-E32C-33FF2A3E3A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B56D91-3FF8-DC8B-EC49-BC94A9D0E7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5501FA-C4C9-D1E0-90D8-B25D111E25F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9D19D-C8F7-FCE1-15EE-446731A40B7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43F52-870B-0EE5-BEE4-A6AF1D10DE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91A9DF-6BF0-1B63-68D5-3AEDE1E57C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08B13151-B043-7BF5-13C6-37C5B3715E14}"/>
                  </a:ext>
                </a:extLst>
              </p14:cNvPr>
              <p14:cNvContentPartPr/>
              <p14:nvPr/>
            </p14:nvContentPartPr>
            <p14:xfrm>
              <a:off x="1287154" y="3069470"/>
              <a:ext cx="360" cy="3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08B13151-B043-7BF5-13C6-37C5B3715E1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78514" y="306047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A4C7FB92-FCC1-602D-5B02-34F6C692F3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90" y="2533330"/>
            <a:ext cx="7198862" cy="2841103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3D1EAC-8658-B7C4-780F-B1C603397CE7}"/>
              </a:ext>
            </a:extLst>
          </p:cNvPr>
          <p:cNvSpPr txBox="1"/>
          <p:nvPr/>
        </p:nvSpPr>
        <p:spPr>
          <a:xfrm>
            <a:off x="525094" y="4687818"/>
            <a:ext cx="3442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	اَلاِعْتِذارُ تَصَرُّفٌ مَحْمودٌ.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BC02054-F227-B89D-D026-C8D747384044}"/>
              </a:ext>
            </a:extLst>
          </p:cNvPr>
          <p:cNvSpPr txBox="1"/>
          <p:nvPr/>
        </p:nvSpPr>
        <p:spPr>
          <a:xfrm>
            <a:off x="525094" y="4162340"/>
            <a:ext cx="3442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	اَلْبَناتُ يُصَفِّقْنَ بِحَرارَةٍ. 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B97355D2-FAF5-098A-FDAD-DD2925C677C9}"/>
                  </a:ext>
                </a:extLst>
              </p14:cNvPr>
              <p14:cNvContentPartPr/>
              <p14:nvPr/>
            </p14:nvContentPartPr>
            <p14:xfrm>
              <a:off x="5970754" y="4004030"/>
              <a:ext cx="477000" cy="51192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B97355D2-FAF5-098A-FDAD-DD2925C677C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962114" y="3995390"/>
                <a:ext cx="49464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Encre 25">
                <a:extLst>
                  <a:ext uri="{FF2B5EF4-FFF2-40B4-BE49-F238E27FC236}">
                    <a16:creationId xmlns:a16="http://schemas.microsoft.com/office/drawing/2014/main" id="{AED60BF8-1AB0-32EA-1167-486700EFDAE4}"/>
                  </a:ext>
                </a:extLst>
              </p14:cNvPr>
              <p14:cNvContentPartPr/>
              <p14:nvPr/>
            </p14:nvContentPartPr>
            <p14:xfrm>
              <a:off x="5990194" y="4526030"/>
              <a:ext cx="504000" cy="578160"/>
            </p14:xfrm>
          </p:contentPart>
        </mc:Choice>
        <mc:Fallback xmlns="">
          <p:pic>
            <p:nvPicPr>
              <p:cNvPr id="26" name="Encre 25">
                <a:extLst>
                  <a:ext uri="{FF2B5EF4-FFF2-40B4-BE49-F238E27FC236}">
                    <a16:creationId xmlns:a16="http://schemas.microsoft.com/office/drawing/2014/main" id="{AED60BF8-1AB0-32EA-1167-486700EFDAE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81194" y="4517030"/>
                <a:ext cx="521640" cy="5958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4B26DE9-9ABF-323B-95C9-630A00E8AF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0650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سنلعب  لعبة تركيب كلمات انطلاقا من مقاطع. من يركب كلمة ويوضح لنا معناها؟ من يركب الكلمة في جملة؟</a:t>
            </a:r>
            <a:endParaRPr lang="fr-FR" sz="20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8BE7DE-767F-A931-DCE1-4E465F4E306B}"/>
              </a:ext>
            </a:extLst>
          </p:cNvPr>
          <p:cNvSpPr txBox="1"/>
          <p:nvPr/>
        </p:nvSpPr>
        <p:spPr>
          <a:xfrm>
            <a:off x="1032244" y="2584974"/>
            <a:ext cx="850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dirty="0"/>
              <a:t>؟</a:t>
            </a:r>
            <a:endParaRPr lang="fr-FR" sz="8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E902C9-4930-157E-619D-4CE294B95030}"/>
              </a:ext>
            </a:extLst>
          </p:cNvPr>
          <p:cNvSpPr txBox="1"/>
          <p:nvPr/>
        </p:nvSpPr>
        <p:spPr>
          <a:xfrm>
            <a:off x="4340998" y="2792896"/>
            <a:ext cx="964164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</a:rPr>
              <a:t>ـرَ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1E37E4-AFD0-7B1B-9FB6-947A38E0EB1E}"/>
              </a:ext>
            </a:extLst>
          </p:cNvPr>
          <p:cNvSpPr txBox="1"/>
          <p:nvPr/>
        </p:nvSpPr>
        <p:spPr>
          <a:xfrm>
            <a:off x="2870775" y="2792896"/>
            <a:ext cx="964164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</a:rPr>
              <a:t>هَـ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173CD3D-BFD3-84B8-FA06-7B11E5A956FE}"/>
              </a:ext>
            </a:extLst>
          </p:cNvPr>
          <p:cNvSpPr txBox="1"/>
          <p:nvPr/>
        </p:nvSpPr>
        <p:spPr>
          <a:xfrm>
            <a:off x="5811222" y="2800417"/>
            <a:ext cx="964164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6600" b="1" dirty="0">
                <a:solidFill>
                  <a:schemeClr val="accent1"/>
                </a:solidFill>
              </a:rPr>
              <a:t>عَ</a:t>
            </a:r>
            <a:endParaRPr lang="fr-FR" sz="6600" b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8EA4D4-E4CE-13CF-B1A5-7D2108F1D3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E3CA8B-A249-C66B-1FB4-F4A1ED41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751FB2-C23D-C114-FD6D-A224CF61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FC7982-D853-9454-8C08-815B67153B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0C73A2-B757-517B-6B2D-A1DF60C4E8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8E820-CB64-3DC0-B625-F036E197E8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72DA6-4A82-B033-AAE9-6575514F8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59ACD-B987-FCC6-CD16-499C2B30C3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3EDFC94C-14B2-C860-BD6D-4DA549812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394BE-58E1-9F0C-7680-CEF81FF54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99392-C181-3001-3643-3B6B6736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يركب كلمة من المقاطع التالية؟ من يركب الكلمة في جملة؟</a:t>
            </a:r>
            <a:endParaRPr lang="fr-FR" sz="20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917BF1-0E18-D911-F048-183C8681D74D}"/>
              </a:ext>
            </a:extLst>
          </p:cNvPr>
          <p:cNvSpPr txBox="1"/>
          <p:nvPr/>
        </p:nvSpPr>
        <p:spPr>
          <a:xfrm>
            <a:off x="1022998" y="2488456"/>
            <a:ext cx="850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dirty="0"/>
              <a:t>؟</a:t>
            </a:r>
            <a:endParaRPr lang="fr-FR" sz="8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3A2352C-FB10-6656-A8F4-B7306B0D0366}"/>
              </a:ext>
            </a:extLst>
          </p:cNvPr>
          <p:cNvSpPr txBox="1"/>
          <p:nvPr/>
        </p:nvSpPr>
        <p:spPr>
          <a:xfrm>
            <a:off x="2385628" y="2488456"/>
            <a:ext cx="1268128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أَصْـ</a:t>
            </a:r>
            <a:endParaRPr lang="fr-FR" sz="9600" b="1" dirty="0">
              <a:solidFill>
                <a:schemeClr val="accen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F5966D-DB91-C5D1-861A-B97DC50E5235}"/>
              </a:ext>
            </a:extLst>
          </p:cNvPr>
          <p:cNvSpPr txBox="1"/>
          <p:nvPr/>
        </p:nvSpPr>
        <p:spPr>
          <a:xfrm>
            <a:off x="3880432" y="2488456"/>
            <a:ext cx="85039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ـدِ</a:t>
            </a:r>
            <a:endParaRPr lang="fr-FR" sz="9600" b="1" dirty="0">
              <a:solidFill>
                <a:schemeClr val="accen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6164D2-A45B-7E5A-9E5F-1EDE0BD325C7}"/>
              </a:ext>
            </a:extLst>
          </p:cNvPr>
          <p:cNvSpPr txBox="1"/>
          <p:nvPr/>
        </p:nvSpPr>
        <p:spPr>
          <a:xfrm>
            <a:off x="5922239" y="2498284"/>
            <a:ext cx="1081638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9600" b="1" dirty="0" err="1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قـا</a:t>
            </a:r>
            <a:endParaRPr lang="fr-FR" sz="9600" b="1" dirty="0">
              <a:solidFill>
                <a:schemeClr val="accen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746C12B-F79D-4FCD-82B8-C78B54268A1E}"/>
              </a:ext>
            </a:extLst>
          </p:cNvPr>
          <p:cNvSpPr txBox="1"/>
          <p:nvPr/>
        </p:nvSpPr>
        <p:spPr>
          <a:xfrm>
            <a:off x="7240425" y="2498284"/>
            <a:ext cx="85039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ءُ</a:t>
            </a:r>
            <a:endParaRPr lang="fr-FR" sz="9600" b="1" dirty="0">
              <a:solidFill>
                <a:schemeClr val="accen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7C55EE5-E0A2-C081-3D0D-0EB34511A5C1}"/>
              </a:ext>
            </a:extLst>
          </p:cNvPr>
          <p:cNvSpPr txBox="1"/>
          <p:nvPr/>
        </p:nvSpPr>
        <p:spPr>
          <a:xfrm>
            <a:off x="4897757" y="2488456"/>
            <a:ext cx="850391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9600" b="1" dirty="0">
                <a:solidFill>
                  <a:schemeClr val="accen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اَلْـ</a:t>
            </a:r>
            <a:endParaRPr lang="fr-FR" sz="9600" b="1" dirty="0">
              <a:solidFill>
                <a:schemeClr val="accen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2BB039-E9CA-BB59-035D-94B99B8F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CB64E9-91CD-C36E-BFA3-0333913A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2D17D31-CB71-A5A1-2146-15BC10E24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07A7253-22D7-8BC0-A089-6398EF21D0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498178-1AFB-310B-FBB3-15B6C15A8F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465E42-9E2D-8F56-3B06-476EABB1BC9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551DE8-4643-2D90-2033-D9E410B0668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741692-84D4-EC97-BA99-B14BAB9664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E21AC10B-E9DF-0542-167D-01BB238ABDB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01558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2071159"/>
            <a:ext cx="6354147" cy="202497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079738" y="284728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تَوْسيعُ فِكْرَةٍ (2)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216274" y="2394660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03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8AB9ABDC-FD2D-5C80-B0AD-BA2837B89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492898" y="2265214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2C74D1-938E-FC22-5E2E-7F3CBBD4E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824" y="981396"/>
            <a:ext cx="524912" cy="52491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86C1CE-726D-E6BD-CDDD-D48A7557DB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11522" y="2265214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B4F78-84AA-DA4B-AC1A-AFBD366D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548" y="756000"/>
            <a:ext cx="7061826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الإنتاج الكتابي اليوم سنواصل التدرب على توسيع فكرة  باستعمال أدوات الاستفهام. هل أنتم مستعدون؟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2F6278-133F-328D-215E-EA36C230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38325E-0457-95F1-C1CE-E7BF05828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59D5F4-FDE9-4D5F-B8B4-A8F169AC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2FA255-B87E-B67F-C2E2-A622E94889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A93A4B-7662-4B89-72A6-222C1AE9C9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B435A-42A8-08D0-09CB-B6A067FD07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6199C-8EB7-F37C-AB3D-19E00BA3E7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06D54-C80D-3BA8-CE1F-8DFF1C701F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DB9CFDA-07BA-A0AB-1F53-650EDBBE7C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390C34-6412-0567-318C-4427B4FDA0AF}"/>
              </a:ext>
            </a:extLst>
          </p:cNvPr>
          <p:cNvSpPr txBox="1"/>
          <p:nvPr/>
        </p:nvSpPr>
        <p:spPr>
          <a:xfrm>
            <a:off x="2708476" y="2997843"/>
            <a:ext cx="3761772" cy="10215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تَوْسيعُ فِكْرَةٍ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13ED-8F9A-0309-E216-1A4F223A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77710-82EA-F911-C739-E2263C66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بخطوات توسيع فكرة التي تعرفنا عليها في الحصة الماضية؟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34F5F6-AD50-02FF-3BE3-6AD6EAF6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6C5CBB-2570-F401-17E9-DBA8B567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4A5F22-B557-05C4-FE95-9EB86F3A3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DCE9B7-7CD1-3F83-9CD0-B0A8BFD39E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A03C2A-5324-0BD9-7006-1F712EC1F9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701FEE-FE16-386A-5BAE-2E945AFF44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203CD-4E98-D158-E369-94BE4DAFB8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E44CE-699E-E671-4A51-800D149C40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100DA-8A03-3E69-78DC-1BACC42F80E2}"/>
              </a:ext>
            </a:extLst>
          </p:cNvPr>
          <p:cNvSpPr txBox="1"/>
          <p:nvPr/>
        </p:nvSpPr>
        <p:spPr>
          <a:xfrm>
            <a:off x="2708476" y="2997843"/>
            <a:ext cx="3761772" cy="10215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تَوْسيعُ فِكْرَةٍ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C34EDA36-3A64-1795-7D3E-8B095E0D05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9542953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AE7EF-6C56-4D17-8FB6-BA4754EB9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3E8CF7-750D-62E3-EF48-3BD4E722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خطوات توسيع فكرة؟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E0D62AF-9BB8-5416-499B-8D166B1E3D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E4C5465-58BC-85FF-0A25-2EA7BC4C83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409970-FFE6-D7ED-EA93-A4B9C8B134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F8E9EB-548E-EDE3-9566-90CCD8E9A9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CE30B8-4439-706F-B64F-AEBAF0079A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25ECF6-5C2C-5612-F604-A3A1F03B90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DA2A90-85F8-C998-C547-6DFA1CA13C7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D569F6-BFB7-57C4-3144-0E9CEC2494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79436B-BA79-746C-5D6A-E68CF9105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78" y="2453833"/>
            <a:ext cx="6961839" cy="3386331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CCED711-3E8A-5B33-05A1-CB03B2716B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977653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F0F60-53BC-7E7B-BC50-42D94B095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3B967-7237-9F9E-B9D9-E7DF453D61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414B16-7E63-F7EF-5ADC-6B4BE2D330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75D-B778-76C1-A680-B46FBA5B974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قـــــــر</a:t>
            </a:r>
            <a:r>
              <a:rPr kumimoji="0" lang="tzm-Arab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5AC85-F704-C4C1-7106-9CAD514479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1" name="Nada-Wave">
            <a:hlinkClick r:id="" action="ppaction://media"/>
            <a:extLst>
              <a:ext uri="{FF2B5EF4-FFF2-40B4-BE49-F238E27FC236}">
                <a16:creationId xmlns:a16="http://schemas.microsoft.com/office/drawing/2014/main" id="{B840E5EF-5A45-B2B2-C5AA-A4740F5A1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2" name="majd_wave">
            <a:hlinkClick r:id="" action="ppaction://media"/>
            <a:extLst>
              <a:ext uri="{FF2B5EF4-FFF2-40B4-BE49-F238E27FC236}">
                <a16:creationId xmlns:a16="http://schemas.microsoft.com/office/drawing/2014/main" id="{A55F39E2-EE1F-FE94-7B82-7A11F7A32B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6AF7A57D-D88C-F4D3-734E-0A37DAFF3D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23A7-AE28-3C4C-C732-3F37368D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E919F-F13E-D847-D47F-AA524133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كيف سأوسع الجملة "يسبح الأطفال". أضيف معلومتين حول المكان والزمان.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D6F2BE-52E3-09E0-85FF-C554828E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76EF88-CAD4-EC68-8AD1-B99B4E09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6BCFB1-D21B-6E01-B1D3-284DC11B9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00071C-F1F0-7AAE-A010-6A32913A67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C2873D-51C2-C030-1BF0-C566769EFF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E10DB-8F40-E999-67A0-0D7FF86239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47DA64-C8FA-F87B-A40C-7287A72A73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FD18D-1941-F8E5-525D-8219FE6D31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EF6FE57-5670-87C0-B246-79620F645D9A}"/>
              </a:ext>
            </a:extLst>
          </p:cNvPr>
          <p:cNvSpPr txBox="1"/>
          <p:nvPr/>
        </p:nvSpPr>
        <p:spPr>
          <a:xfrm>
            <a:off x="2043730" y="2598003"/>
            <a:ext cx="5141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</a:t>
            </a:r>
            <a:r>
              <a:rPr lang="ar-MA" sz="4800" b="1" dirty="0">
                <a:solidFill>
                  <a:srgbClr val="00B0F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أَيْنَ؟ 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</a:t>
            </a:r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مَتى؟) </a:t>
            </a:r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يَسْبَحُ ٱلْأَطْفالُ.  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5F53C97-F137-6349-15C4-2271334C1E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432894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D139-B553-5C72-8DF3-A5715038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56D56-C130-86B2-B127-2995D841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16906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جوابا عن السؤال أين؟      - يسبح الأطفال في البحر.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F5BF2-ABCA-2423-109A-1F95B2E1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4651DB-8946-DB32-5441-55632A37C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53CBA-1873-8A8C-9827-DF4206DDD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D67EE4-74B2-72C5-2060-F98E9F5A8B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FD616B-8A2C-AF9F-EF59-CF2D635FD4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D7BB1-9586-C536-09F8-09941FF1C3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E9D82-B585-24B3-B6EA-06FC64FEDD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DBE4F-CF89-C5D2-D11A-1A5A27CAC7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6DC38B-7F65-5779-CEF7-7BC4A756DBA6}"/>
              </a:ext>
            </a:extLst>
          </p:cNvPr>
          <p:cNvSpPr txBox="1"/>
          <p:nvPr/>
        </p:nvSpPr>
        <p:spPr>
          <a:xfrm>
            <a:off x="2043730" y="2598003"/>
            <a:ext cx="5141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 </a:t>
            </a:r>
            <a:r>
              <a:rPr lang="ar-MA" sz="4800" b="1" dirty="0">
                <a:solidFill>
                  <a:srgbClr val="0070C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أَيْنَ؟ </a:t>
            </a:r>
            <a:r>
              <a:rPr lang="ar-MA" sz="48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 </a:t>
            </a:r>
            <a:r>
              <a:rPr lang="ar-MA" sz="48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مَتى؟) </a:t>
            </a:r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يَسْبَحُ ٱلْأَطْفالُ.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28ED314-D3DD-6EC6-6145-218D655E6A06}"/>
              </a:ext>
            </a:extLst>
          </p:cNvPr>
          <p:cNvSpPr txBox="1"/>
          <p:nvPr/>
        </p:nvSpPr>
        <p:spPr>
          <a:xfrm>
            <a:off x="962575" y="3959693"/>
            <a:ext cx="71433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يَسْبَحُ ٱلْأَطْفالُ  </a:t>
            </a:r>
            <a:r>
              <a:rPr lang="ar-MA" sz="4800" b="1" dirty="0">
                <a:solidFill>
                  <a:srgbClr val="0070C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ٱلْبَحْرِ. 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0CA53D7A-41CA-11FB-F486-B11B7823AA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8611541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2657-004B-1A9B-9070-AA3686E1B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6342EC-2EA8-50F0-DF2B-8797D445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0" y="756000"/>
            <a:ext cx="716906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 عن السؤال متى؟      - يسبح الأطفال في البحر خِلالَ فصل الصيفِ.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9BC86E-508C-5717-B655-3A94111299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0A404A-C22A-DCD8-BE21-B9462AE012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2D7669-759D-754E-A10D-0D872D9E4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40E700-76B4-5406-0EBE-E56CACA65B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5A95E3-D446-4FBE-376F-BFA5BDCB874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8F089F-912D-B6FE-FDC9-2CDD0A81AA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98595-9383-A68D-851E-FE0D4BD192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B628CD-66BA-A1BD-08D2-5B4844852C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D5BAA28-75B4-B5E6-EE72-3EE8DD541D11}"/>
              </a:ext>
            </a:extLst>
          </p:cNvPr>
          <p:cNvSpPr txBox="1"/>
          <p:nvPr/>
        </p:nvSpPr>
        <p:spPr>
          <a:xfrm>
            <a:off x="5367199" y="2647914"/>
            <a:ext cx="2781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يَسْبَحُ ٱلْأَطْفالُ.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82AA14-92DF-294F-3B25-1E4EC796E048}"/>
              </a:ext>
            </a:extLst>
          </p:cNvPr>
          <p:cNvSpPr txBox="1"/>
          <p:nvPr/>
        </p:nvSpPr>
        <p:spPr>
          <a:xfrm>
            <a:off x="1042733" y="4005992"/>
            <a:ext cx="71433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يَسْبَحُ ٱلْأَطْفالُ  </a:t>
            </a:r>
            <a:r>
              <a:rPr lang="ar-MA" sz="4800" b="1" dirty="0">
                <a:solidFill>
                  <a:srgbClr val="0070C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4800" b="1" dirty="0" err="1">
                <a:solidFill>
                  <a:srgbClr val="0070C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ٱلْبَحْرِ</a:t>
            </a:r>
            <a:r>
              <a:rPr lang="ar-MA" sz="4800" b="1" dirty="0">
                <a:solidFill>
                  <a:srgbClr val="0070C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خِلالَ فَصْلِ </a:t>
            </a:r>
            <a:r>
              <a:rPr lang="ar-MA" sz="4800" b="1" dirty="0" err="1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ٱلصَّيْفِ</a:t>
            </a:r>
            <a:r>
              <a:rPr lang="ar-MA" sz="48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D9BB5F2A-BC8A-BDE2-2756-C092DE72C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0972537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764C8-6818-606F-F69E-57FDA7F10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4BFB2-FA15-FD7A-128D-753839904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28. وسعوا الجملتين الأولى والثالثة. معكم ثلاث دقائق</a:t>
            </a:r>
            <a:endParaRPr lang="fr-FR" sz="18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DC40A5-9FAE-640D-455D-D55AA2C258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F6D3F23-B830-2191-E965-4649D08BE3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BCD7F2-ECA7-DFB7-7D04-59109652B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CBD25B-3FF5-082B-52D5-802A59CDD9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ADE20D-A892-0615-52C7-B8E0CAE23B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BC956-DE0A-1008-B372-38069ECA9B2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CE16B5-49CB-4E36-37C6-EACA9FB634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5187C8-4B58-E3E4-453E-1DE0A0844C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C0589C-A248-AA5C-38DF-A281D7AD0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68" y="1698579"/>
            <a:ext cx="3457463" cy="450134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E8F9C24-080F-833F-CD06-3AFCA604B3CF}"/>
              </a:ext>
            </a:extLst>
          </p:cNvPr>
          <p:cNvSpPr/>
          <p:nvPr/>
        </p:nvSpPr>
        <p:spPr>
          <a:xfrm>
            <a:off x="2843268" y="3521328"/>
            <a:ext cx="3457463" cy="14326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B7E7892C-4FDB-3913-FEC1-E9944B3F05ED}"/>
              </a:ext>
            </a:extLst>
          </p:cNvPr>
          <p:cNvSpPr/>
          <p:nvPr/>
        </p:nvSpPr>
        <p:spPr>
          <a:xfrm>
            <a:off x="6050169" y="3949253"/>
            <a:ext cx="849086" cy="1959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0FCDF740-3D4D-4515-59DD-C27876F80F9D}"/>
              </a:ext>
            </a:extLst>
          </p:cNvPr>
          <p:cNvSpPr/>
          <p:nvPr/>
        </p:nvSpPr>
        <p:spPr>
          <a:xfrm>
            <a:off x="6050169" y="4572233"/>
            <a:ext cx="849086" cy="1959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DD10A974-600D-4B4C-8E84-7F976638F6F5}"/>
                  </a:ext>
                </a:extLst>
              </p14:cNvPr>
              <p14:cNvContentPartPr/>
              <p14:nvPr/>
            </p14:nvContentPartPr>
            <p14:xfrm>
              <a:off x="5019634" y="4338470"/>
              <a:ext cx="914760" cy="1872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DD10A974-600D-4B4C-8E84-7F976638F6F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01634" y="4320470"/>
                <a:ext cx="950400" cy="5436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25B99776-831E-D0D0-9AF3-127F53C638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1925649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54409-5740-5FA4-6559-59FFE600C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11AEE-1DE1-FA6B-98B4-A0808CB4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ثنائيات، وضح لزميلك كيف توصلت على الجواب. أمامكم دقيقة.</a:t>
            </a:r>
            <a:endParaRPr lang="fr-FR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01BC97-ABC0-AED9-A2ED-67B723F7615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7946BF-188D-92D9-1FFB-F6B34DBDFC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B05790-F7CB-9687-8EF1-6C87D5BEE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AFFD65-3FE0-8CBE-3B60-DCF3AB7381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0A2CFD-5A91-5C1A-09CF-8CD8752251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860B59-DFCB-3373-36D7-8C73534CDC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24D7B-52AD-3AD5-7FFB-1C02271ECEB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71C9BF-FF56-841E-2A50-140511622F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118DC05C-C239-8371-646C-0EE8FFD0FB16}"/>
                  </a:ext>
                </a:extLst>
              </p14:cNvPr>
              <p14:cNvContentPartPr/>
              <p14:nvPr/>
            </p14:nvContentPartPr>
            <p14:xfrm>
              <a:off x="5345758" y="3888697"/>
              <a:ext cx="3355920" cy="3078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118DC05C-C239-8371-646C-0EE8FFD0FB1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82758" y="3825697"/>
                <a:ext cx="348156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6917D690-D0DA-C5A6-664C-50D17C880DF6}"/>
                  </a:ext>
                </a:extLst>
              </p14:cNvPr>
              <p14:cNvContentPartPr/>
              <p14:nvPr/>
            </p14:nvContentPartPr>
            <p14:xfrm>
              <a:off x="5474998" y="3922177"/>
              <a:ext cx="1660680" cy="11772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6917D690-D0DA-C5A6-664C-50D17C880DF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11998" y="3859177"/>
                <a:ext cx="17863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Encre 18">
                <a:extLst>
                  <a:ext uri="{FF2B5EF4-FFF2-40B4-BE49-F238E27FC236}">
                    <a16:creationId xmlns:a16="http://schemas.microsoft.com/office/drawing/2014/main" id="{E1DA34BE-BC7C-81C2-11D4-534A64A5DA33}"/>
                  </a:ext>
                </a:extLst>
              </p14:cNvPr>
              <p14:cNvContentPartPr/>
              <p14:nvPr/>
            </p14:nvContentPartPr>
            <p14:xfrm>
              <a:off x="4004758" y="3796177"/>
              <a:ext cx="360" cy="360"/>
            </p14:xfrm>
          </p:contentPart>
        </mc:Choice>
        <mc:Fallback xmlns="">
          <p:pic>
            <p:nvPicPr>
              <p:cNvPr id="19" name="Encre 18">
                <a:extLst>
                  <a:ext uri="{FF2B5EF4-FFF2-40B4-BE49-F238E27FC236}">
                    <a16:creationId xmlns:a16="http://schemas.microsoft.com/office/drawing/2014/main" id="{E1DA34BE-BC7C-81C2-11D4-534A64A5DA3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42118" y="373353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06BCCFB4-30DF-C720-03C2-163503A72F16}"/>
                  </a:ext>
                </a:extLst>
              </p14:cNvPr>
              <p14:cNvContentPartPr/>
              <p14:nvPr/>
            </p14:nvContentPartPr>
            <p14:xfrm>
              <a:off x="5752558" y="3657577"/>
              <a:ext cx="360" cy="36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06BCCFB4-30DF-C720-03C2-163503A72F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89558" y="3594577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Encre 20">
                <a:extLst>
                  <a:ext uri="{FF2B5EF4-FFF2-40B4-BE49-F238E27FC236}">
                    <a16:creationId xmlns:a16="http://schemas.microsoft.com/office/drawing/2014/main" id="{4157EF4E-7492-9ABB-8F1D-8CB56BA042D1}"/>
                  </a:ext>
                </a:extLst>
              </p14:cNvPr>
              <p14:cNvContentPartPr/>
              <p14:nvPr/>
            </p14:nvContentPartPr>
            <p14:xfrm>
              <a:off x="4942198" y="4132057"/>
              <a:ext cx="360" cy="360"/>
            </p14:xfrm>
          </p:contentPart>
        </mc:Choice>
        <mc:Fallback xmlns="">
          <p:pic>
            <p:nvPicPr>
              <p:cNvPr id="21" name="Encre 20">
                <a:extLst>
                  <a:ext uri="{FF2B5EF4-FFF2-40B4-BE49-F238E27FC236}">
                    <a16:creationId xmlns:a16="http://schemas.microsoft.com/office/drawing/2014/main" id="{4157EF4E-7492-9ABB-8F1D-8CB56BA042D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79198" y="4069417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Image 22">
            <a:extLst>
              <a:ext uri="{FF2B5EF4-FFF2-40B4-BE49-F238E27FC236}">
                <a16:creationId xmlns:a16="http://schemas.microsoft.com/office/drawing/2014/main" id="{F2A0D781-68C0-EE6D-4BF5-6110D0EE098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64401" y="2591998"/>
            <a:ext cx="6615197" cy="3208998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2B1F9EC9-035D-674D-3189-A8A4F08C21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479042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12A5C-C5C8-3B96-A8B0-724D8EF9C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AD273-F066-27E0-2E24-F8C8CC4B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الجملة؟ صححوا وأكملوا الجمل. </a:t>
            </a:r>
            <a:endParaRPr lang="fr-FR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54F7A0-446B-924E-367C-904157B2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019365-B9B6-1FAF-EF73-2E05EEB8711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66AD498-C421-6DA9-1EC7-E34047F36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0EA7F1-A1E7-7E44-1C20-6D52115C42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4F756F-3261-4C75-4C0F-B12777675B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DFCB7-C7B4-837F-357D-2678B3AC84E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15F87-0D5C-935D-6C45-FF64AAA301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D86B5B-9060-0007-6ABF-5FB6333659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65F7BE1-1CFC-5997-36FA-78EDD0FBC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77" y="2591998"/>
            <a:ext cx="7152622" cy="3208998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DAD5045-57F9-FDBA-BD40-52B0CA613AB8}"/>
              </a:ext>
            </a:extLst>
          </p:cNvPr>
          <p:cNvSpPr txBox="1"/>
          <p:nvPr/>
        </p:nvSpPr>
        <p:spPr>
          <a:xfrm>
            <a:off x="628471" y="3545946"/>
            <a:ext cx="77885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رَأَيْتُ ٱلْأَسَدَ </a:t>
            </a:r>
            <a:r>
              <a:rPr lang="ar-MA" sz="4400" b="1" dirty="0">
                <a:solidFill>
                  <a:srgbClr val="FF000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غاضِباً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00B050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حَديقَةِ ٱلْحَيَواناتِ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09AEA1-26CE-4BD3-766E-07C0933638BB}"/>
              </a:ext>
            </a:extLst>
          </p:cNvPr>
          <p:cNvSpPr txBox="1"/>
          <p:nvPr/>
        </p:nvSpPr>
        <p:spPr>
          <a:xfrm>
            <a:off x="353821" y="5154665"/>
            <a:ext cx="7788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اِسْتَيْقَظَتْ خَوْلَةُ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باكِراً،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لِأَنَّها مُتَحِمِّسَةٌ  لِلذَّهابِ إِلى ٱلْمَدْرَسَةِ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AA97F14A-8865-FED3-AD32-CE1A2D8528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3591955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1F27-27E1-E737-A526-57E5A9ECC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48AD3-F58F-284D-0945-65135B5E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 ص 29؟ أنجزوا التمرين. أمامكم خمس دقائق.</a:t>
            </a:r>
            <a:endParaRPr lang="fr-FR" sz="24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DEABB7-D5A3-669C-1FA8-FE4245E75E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FDDBBC-4978-7AF2-0A81-9B6EE39984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96B726-E4C9-6B0B-6BCC-4EA7EA6FF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8297D1-BB49-D33B-48FE-0F511C63F7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B6C4A4-AE22-0738-E95E-94FA556E6C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4E8F1-FA52-D4A1-23DB-44B75A9AC9A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DB0236-23F1-8556-64BF-211BE9BE77D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B7A25-9B8A-E293-A57F-24C846FB7BC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E04295A4-FDD9-E662-9EE7-23A2FA743A79}"/>
              </a:ext>
            </a:extLst>
          </p:cNvPr>
          <p:cNvSpPr/>
          <p:nvPr/>
        </p:nvSpPr>
        <p:spPr>
          <a:xfrm>
            <a:off x="6391097" y="2973348"/>
            <a:ext cx="849086" cy="195943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214D0A6-FE27-BDEB-195B-50B79A87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67" y="1866122"/>
            <a:ext cx="3484971" cy="423587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7DE09B0-4429-78D3-1D84-092C91EEA028}"/>
              </a:ext>
            </a:extLst>
          </p:cNvPr>
          <p:cNvSpPr/>
          <p:nvPr/>
        </p:nvSpPr>
        <p:spPr>
          <a:xfrm>
            <a:off x="2843267" y="2355002"/>
            <a:ext cx="3457463" cy="14326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022E233C-2D6B-0580-7B5E-3CDDC95BC7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2873558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1DD9-A56F-A014-6D2A-7AB91AA3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F73ACEB-B360-344D-BD71-3D037BAA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93475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الجملتين 1 و2. من يتقاسم جملته؟ - ما رأيكم؟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8CB234-91AC-F230-3B7D-8182B0EB0A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88F2B9-8801-F19E-68F0-922BAB13D0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944ADB-CC0D-88E7-197C-38808D7BB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9FC02E-52CB-2B50-DA29-C2203053DB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1DB01-FA55-5169-E72C-11AF0E96BA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A29B6-5CF7-1B69-A5D1-B32E222077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3203E-0900-FFCE-7677-69BE506683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C0CD71-1F1D-0E98-8D0D-7A99044122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2243BC-2B3C-442A-C939-B46E3D62A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0346" y="2500132"/>
            <a:ext cx="6853355" cy="3326628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8415D33-94F3-22B9-5FFF-5A5C6072A2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8204652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08531-180D-A17C-FCAD-397500260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130528B-6C82-779D-3CBC-594F7821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93475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الأولى والثانية؟ صححوا.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D857DC-FC8A-8DAF-353F-9DBFD01824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F334EA6-4D78-0EBD-35B7-5082C59C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2C8A17-83CC-2112-D20C-80AC1D2B7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6A88208-FFCB-0FF5-029D-C2476CAA77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7E89C9-AF51-19D1-B203-B5130A3771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E91B98-025B-7DAE-B809-11C451E8023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7CB135-F9BC-1227-848D-0FD90BE35C9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B70C8A-506D-3195-9D2B-BC8225C822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9365225-84BC-48FE-9388-3D353B505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35" y="2257063"/>
            <a:ext cx="8079129" cy="3604421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4D92EA36-3273-6EB0-0336-BCDA6B1385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6700714-B6BB-7F99-443D-AB49FB3AC466}"/>
              </a:ext>
            </a:extLst>
          </p:cNvPr>
          <p:cNvSpPr txBox="1"/>
          <p:nvPr/>
        </p:nvSpPr>
        <p:spPr>
          <a:xfrm>
            <a:off x="3643792" y="3288736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ٱلتَّعَبِ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95A45A-26F3-2FF4-B710-807ACFD2FB41}"/>
              </a:ext>
            </a:extLst>
          </p:cNvPr>
          <p:cNvSpPr txBox="1"/>
          <p:nvPr/>
        </p:nvSpPr>
        <p:spPr>
          <a:xfrm>
            <a:off x="864331" y="3288735"/>
            <a:ext cx="183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غُرْفَتِهِ لِيَنامَ.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22AB84-5861-392A-5294-64F8C3A052A2}"/>
              </a:ext>
            </a:extLst>
          </p:cNvPr>
          <p:cNvSpPr txBox="1"/>
          <p:nvPr/>
        </p:nvSpPr>
        <p:spPr>
          <a:xfrm>
            <a:off x="5965658" y="3736107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مَتى؟مَنْ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AE19814-6284-0D79-A666-729697C452E6}"/>
              </a:ext>
            </a:extLst>
          </p:cNvPr>
          <p:cNvSpPr txBox="1"/>
          <p:nvPr/>
        </p:nvSpPr>
        <p:spPr>
          <a:xfrm>
            <a:off x="2695960" y="3747355"/>
            <a:ext cx="1908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ٱلرَّبيعِ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D85BCAA-207C-EF66-CD0B-16229E960341}"/>
              </a:ext>
            </a:extLst>
          </p:cNvPr>
          <p:cNvSpPr txBox="1"/>
          <p:nvPr/>
        </p:nvSpPr>
        <p:spPr>
          <a:xfrm>
            <a:off x="50054" y="3747355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ٱلنّاسُ لِلْحَدائِقِ.</a:t>
            </a:r>
          </a:p>
        </p:txBody>
      </p:sp>
    </p:spTree>
    <p:extLst>
      <p:ext uri="{BB962C8B-B14F-4D97-AF65-F5344CB8AC3E}">
        <p14:creationId xmlns:p14="http://schemas.microsoft.com/office/powerpoint/2010/main" val="681692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A8908-AE34-F25C-BE93-2C0B4995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9D25726-FD9B-7170-CC3B-0765DD32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93475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راجعوا إجاباتكم في المنزل. نواصل التصحيح في الحصة القادمة.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388003-0846-0383-D239-E1FAE15130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7A0806-2DE9-10F8-875C-896318640B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CD5C7A-C653-EE33-3E85-BCD97553E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C99F37D-FDC4-79B8-317F-D33798E22E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4EDDF8-456F-2034-B5B5-01F707032B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C7CC3C-3612-2FB8-78B1-5FC0C76207E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E844BF-704C-6A1A-36C1-BDD526EEC6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53D1A9-8075-50C5-106A-2F52D85706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C0289C-92C2-139C-54A4-CF2813746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35" y="2257063"/>
            <a:ext cx="8079129" cy="3604421"/>
          </a:xfrm>
          <a:prstGeom prst="roundRect">
            <a:avLst>
              <a:gd name="adj" fmla="val 16667"/>
            </a:avLst>
          </a:prstGeom>
          <a:ln>
            <a:solidFill>
              <a:schemeClr val="accent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DD26CC-D759-F866-84C3-AF432A9B57F3}"/>
              </a:ext>
            </a:extLst>
          </p:cNvPr>
          <p:cNvSpPr txBox="1"/>
          <p:nvPr/>
        </p:nvSpPr>
        <p:spPr>
          <a:xfrm>
            <a:off x="3643792" y="3288736"/>
            <a:ext cx="1161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ٱلتَّعَبِ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BCD049B-E552-50C6-2D57-2CAD60F29A0D}"/>
              </a:ext>
            </a:extLst>
          </p:cNvPr>
          <p:cNvSpPr txBox="1"/>
          <p:nvPr/>
        </p:nvSpPr>
        <p:spPr>
          <a:xfrm>
            <a:off x="864331" y="3288735"/>
            <a:ext cx="1831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غُرْفَتِهِ لِيَنامَ.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B1F9637-B5D2-62C4-6BAA-9FF0609EF336}"/>
              </a:ext>
            </a:extLst>
          </p:cNvPr>
          <p:cNvSpPr txBox="1"/>
          <p:nvPr/>
        </p:nvSpPr>
        <p:spPr>
          <a:xfrm>
            <a:off x="5965658" y="3736107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مَتى؟مَنْ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4254AA-DFDD-EBD7-C736-E65654F4E017}"/>
              </a:ext>
            </a:extLst>
          </p:cNvPr>
          <p:cNvSpPr txBox="1"/>
          <p:nvPr/>
        </p:nvSpPr>
        <p:spPr>
          <a:xfrm>
            <a:off x="2695960" y="3747355"/>
            <a:ext cx="1908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فَصْلِ ٱلرَّبيعِ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5571C8-4A02-1546-A95F-81234F9EF0E7}"/>
              </a:ext>
            </a:extLst>
          </p:cNvPr>
          <p:cNvSpPr txBox="1"/>
          <p:nvPr/>
        </p:nvSpPr>
        <p:spPr>
          <a:xfrm>
            <a:off x="50054" y="3747355"/>
            <a:ext cx="2314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ٱلنّاسُ لِلْحَدائِقِ.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48CC9C40-1A65-2753-5CB8-16FF686380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8302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انتاج كتابي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87759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9D932-DE38-11BF-B401-F30AEF68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55BFBF4-8CF8-BA9C-A7AC-D2820A0FA39E}"/>
              </a:ext>
            </a:extLst>
          </p:cNvPr>
          <p:cNvSpPr/>
          <p:nvPr/>
        </p:nvSpPr>
        <p:spPr>
          <a:xfrm>
            <a:off x="580445" y="1786785"/>
            <a:ext cx="7736619" cy="3302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....................... تَبْتَدِئُ .................................................</a:t>
            </a:r>
          </a:p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لِتَرْكيبِ جُمْلَةٍ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ٱسْمِيَّةٍ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................................................................</a:t>
            </a:r>
          </a:p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ٱلتَّعْبيرِ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ٱلْكِتابِيِّ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، تَدَرَّبْنا عَلى تَوْسيعِ جُمْلَةٍ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بِٱسْتِعْمالِ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.............................................................................................</a:t>
            </a:r>
            <a:endParaRPr lang="fr-FR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113DA2-72A0-A048-8F03-C662BD11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تَعَلَّمْتم في هَذِهِ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ٱلْحِصَّةِ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01ECCC-2DAD-F559-C698-C6905300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CA6D53-E295-7F5A-B1D9-49B319F5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3D430D-8778-A2F0-3BC1-D213E92A13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A2DE97-664A-49AF-026B-722606F87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A90063-411B-A056-370A-00E9FBB352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8AC3-ED70-18E3-F0E3-3A48A39EE4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D7540A-531B-2067-37A0-19E62CF206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2AB03-3359-286D-FF88-E1E6675AE2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A85F3D0-6842-784F-01C7-A2C3CA5D6A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8781092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8B06-064A-4F49-D478-5C408E34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CF7C2-BC32-DAB5-CFA7-41A8B23D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نشاط الإنتاج الكتابي في منازلكم. ص 29.</a:t>
            </a:r>
            <a:endParaRPr lang="fr-FR" sz="18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69072E-E587-AD84-E5FA-6FD098B2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1D746A-1C15-D21D-8299-906AD885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2846CD-A6FD-F13F-C2EF-422487A96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3E745-1198-A79F-1E0F-16AAD8B10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9C328-C12E-A455-E6A0-72834E0587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7CC37-E8A5-9E4B-B42B-6A43239E31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3A1439-E048-7FB0-7FAC-E060ACEFCA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F3E40-7C4E-654E-B300-BB7D2D9587D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7816140-C551-E810-BFAA-0AFA48E112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67" y="1866122"/>
            <a:ext cx="3484971" cy="423587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2E4511A-FC59-3ED2-5D6D-13C3002F969B}"/>
              </a:ext>
            </a:extLst>
          </p:cNvPr>
          <p:cNvSpPr/>
          <p:nvPr/>
        </p:nvSpPr>
        <p:spPr>
          <a:xfrm>
            <a:off x="2843267" y="2355002"/>
            <a:ext cx="3457463" cy="14326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C5CFE62-D002-C045-9B2B-C7AD5658FF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9203" y="2259960"/>
            <a:ext cx="900000" cy="900000"/>
          </a:xfr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80E87B21-82BB-2B00-7E4A-1E82D2729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69995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B8206-865D-070C-9636-A9E66B6D6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B5DF3B-ACE5-D045-A430-1184D44E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pic>
        <p:nvPicPr>
          <p:cNvPr id="14" name="Espace réservé pour une image  8">
            <a:extLst>
              <a:ext uri="{FF2B5EF4-FFF2-40B4-BE49-F238E27FC236}">
                <a16:creationId xmlns:a16="http://schemas.microsoft.com/office/drawing/2014/main" id="{2B2C81A4-E574-3042-9360-4B372AD5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D35591-0F6D-1E78-788C-F8CF366D8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C20E54-9FE7-8539-C396-E9F2154763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05F446-11D3-734A-E478-0C5C26251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91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CD8A04-8428-8273-4E5A-ECA6DE674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9F635-9EC4-9D2C-28AC-EBFC5B0B4F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DB25A-C90E-B43F-376F-A570E2BCCD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4009E-1E51-CA7C-8902-8B29914099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DCF08-AFD3-58D4-89F1-88DFA8B4DB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68B29DC-2B84-9BC4-99EE-0CBA924B35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07104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2A95C82-3103-6A4C-9FA6-4D5F9D4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4F268FAB-5591-6EE5-CF42-5714CBC4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3032343-C984-2689-99A9-0471E9333A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04D9429D-790F-D5D1-DE52-0D7333F123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3FF5149-0CCB-A8B6-C21E-9CEB5FCD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C72691B-79CE-598F-F00C-25D199BC4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9FDB2A-F623-22B7-2E85-EFE4B6A0FF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02B3E9F-BABE-5A3C-55F2-062656ACE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E963470-A3A2-288C-760B-70DD69579177}"/>
              </a:ext>
            </a:extLst>
          </p:cNvPr>
          <p:cNvGrpSpPr/>
          <p:nvPr/>
        </p:nvGrpSpPr>
        <p:grpSpPr>
          <a:xfrm>
            <a:off x="8032249" y="738000"/>
            <a:ext cx="792000" cy="792000"/>
            <a:chOff x="498143" y="776756"/>
            <a:chExt cx="792000" cy="792000"/>
          </a:xfrm>
          <a:noFill/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F39620F-1B2D-9928-A359-A25E92ADAC30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3DA99-EFA5-8130-6391-8715B8AF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2" y="923017"/>
              <a:ext cx="615210" cy="535110"/>
            </a:xfrm>
            <a:prstGeom prst="rect">
              <a:avLst/>
            </a:prstGeom>
            <a:grp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C84A45-83E0-FCF3-F365-B6B9CE52DD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6" name="rangement">
            <a:hlinkClick r:id="" action="ppaction://media"/>
            <a:extLst>
              <a:ext uri="{FF2B5EF4-FFF2-40B4-BE49-F238E27FC236}">
                <a16:creationId xmlns:a16="http://schemas.microsoft.com/office/drawing/2014/main" id="{4B102669-5BA3-2F37-484C-15C690715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242" y="1732520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 توظيف الكلمات البصرية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12843</TotalTime>
  <Words>1711</Words>
  <Application>Microsoft Office PowerPoint</Application>
  <PresentationFormat>Affichage à l'écran (4:3)</PresentationFormat>
  <Paragraphs>501</Paragraphs>
  <Slides>73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73</vt:i4>
      </vt:variant>
    </vt:vector>
  </HeadingPairs>
  <TitlesOfParts>
    <vt:vector size="90" baseType="lpstr">
      <vt:lpstr>Dosis ExtraBold</vt:lpstr>
      <vt:lpstr>Dosis SemiBold</vt:lpstr>
      <vt:lpstr>Microsoft Uighur</vt:lpstr>
      <vt:lpstr>Modern Love</vt:lpstr>
      <vt:lpstr>Dosis</vt:lpstr>
      <vt:lpstr>Wingdings</vt:lpstr>
      <vt:lpstr>Calibri Light</vt:lpstr>
      <vt:lpstr>Arial</vt:lpstr>
      <vt:lpstr>Dosis Medium</vt:lpstr>
      <vt:lpstr>Calibri</vt:lpstr>
      <vt:lpstr>Thème Office</vt:lpstr>
      <vt:lpstr>1_Thème Office</vt:lpstr>
      <vt:lpstr>1_01- نشاط اعتيادي</vt:lpstr>
      <vt:lpstr>1_04- قراءة/ كتابة</vt:lpstr>
      <vt:lpstr>05- اختتام الحصة</vt:lpstr>
      <vt:lpstr>2_05- افتتاح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العربية.</vt:lpstr>
      <vt:lpstr>قبل أن نبدأ حصة اليوم نتذكر شروط الحصول على نجمة التميز. </vt:lpstr>
      <vt:lpstr>ضعوا اللوحة والكراسة في القمطر.</vt:lpstr>
      <vt:lpstr>افتتاح الحصة</vt:lpstr>
      <vt:lpstr>انتبهوا، سنتدرب اليوم على توظيف الكلمات البصرية. </vt:lpstr>
      <vt:lpstr>من يذكرنا بالكلمات البصرية التي تعرفنا عليها في هذا الأسبوع؟</vt:lpstr>
      <vt:lpstr>أحسنتم، من يقرأ؟</vt:lpstr>
      <vt:lpstr>اقرَؤا الجملة، ثم اكتبوا على اللوحة الكلمة المناسبة لمعنى الجملة.</vt:lpstr>
      <vt:lpstr>ارفعوا ألواحكم. سنناقش إجاباتكم.</vt:lpstr>
      <vt:lpstr>تَفْتَحُ ٱلْمَدْرَسَةُ أَبْوابَها كُلَّ صَباحٍ. من يعيد؟</vt:lpstr>
      <vt:lpstr>هذه جملة أخرى. اكتبوا على اللوحة الكلمة المناسبة لمعنى الجملة.</vt:lpstr>
      <vt:lpstr>ارفعوا ألواحكم. سنناقش إجاباتكم.</vt:lpstr>
      <vt:lpstr>من يقرأ الجملة؟</vt:lpstr>
      <vt:lpstr>اقرؤا الجملة ثم اكتبوا الكلمة المناسبة لمعنى الجملة.</vt:lpstr>
      <vt:lpstr>ارفعوا ألواحكم. سنناقش إجاباتكم.</vt:lpstr>
      <vt:lpstr>من يقرأ الجواب؟</vt:lpstr>
      <vt:lpstr>اقرؤا الجملة ثم اكتبوا الكلمة المناسبة لمعنى الجملة.</vt:lpstr>
      <vt:lpstr>ارفعوا ألواحكم. سنناقش إجاباتكم.</vt:lpstr>
      <vt:lpstr>من يقرأ الجملة؟</vt:lpstr>
      <vt:lpstr>قــــراءة</vt:lpstr>
      <vt:lpstr>انتبهوا. نمر إلى حصة القراءة. سنتعرف كيف نبني جملة اسمية ونوظفها.</vt:lpstr>
      <vt:lpstr>من يذكرنا بأقسام الكلمة؟</vt:lpstr>
      <vt:lpstr>من يقرأ؟</vt:lpstr>
      <vt:lpstr>الآن  سنتعلم كيف نركب جملا اسمية. تابعوا معي جيدا. </vt:lpstr>
      <vt:lpstr>أريد أن أركب جملة اسمية للتعليق على هذا المشهد.</vt:lpstr>
      <vt:lpstr>أولا، أبدأ باسم. ياسينُ.</vt:lpstr>
      <vt:lpstr>أخبر عن الاسم بعبارة تتطابق معه وتكمل معنى ما أريد أن أقوله.</vt:lpstr>
      <vt:lpstr>أقول: ياسينُ مخطئٌ. لا أنسى وضع النقطة آخر الجملة.</vt:lpstr>
      <vt:lpstr>حصلت على جملة اسمية. ياسين مخطئ. الجملة الاسمية تبتدئ بالاسم. </vt:lpstr>
      <vt:lpstr>الآن لاحظوا كيف أميز الجملة الاسمية. </vt:lpstr>
      <vt:lpstr>أريد أن أعرف هل الجملة "الْأَوْلادُ يَتَدافعون." جملة اسمية أو لا.</vt:lpstr>
      <vt:lpstr>أحدد نوع الكلمة التي تبتدئ بها. الأولاد.</vt:lpstr>
      <vt:lpstr>الأولاد اسم. إذاً، الجملة "الأولاد يتدافعون" جملة اسمية.</vt:lpstr>
      <vt:lpstr>أُذَكِّرُ بالخطوات التي قمت بها لتركيب الجملة الاسمية.</vt:lpstr>
      <vt:lpstr>الآن نقوم بتركيب جملة أخرى للتعليق على المشهد نفسه خطوة بخطوة. ما الخطوة الأولى؟ </vt:lpstr>
      <vt:lpstr>نعم. نبدأ باسم. الأصدقاء. </vt:lpstr>
      <vt:lpstr>نعم. نبدأ باسم. الأصدقاء. ثم ماذا نفعل بعد ذلك؟ </vt:lpstr>
      <vt:lpstr>نعم. نخبر عن الاسم  بعبارة تتطابق معه تكمل معنى ما نريد أن نقوله. نقول: الأصدقاء يلعبون.  </vt:lpstr>
      <vt:lpstr>خذوا ألواحكم. هل هذه جملة اسمية؟ اكتبوا الرقم المناسب. </vt:lpstr>
      <vt:lpstr>ارفعوا. علل (ي) جوابك. صححوا</vt:lpstr>
      <vt:lpstr>هل هذه جملة اسمية؟ اكتبوا الرقم المناسب. </vt:lpstr>
      <vt:lpstr>ارفعوا. علل (ي) جوابك. صححوا</vt:lpstr>
      <vt:lpstr>خذوا كراساتكم ص 26. من يقرأ التعليمة رقم 1؟ أنجزوا معكم دقيقتان.</vt:lpstr>
      <vt:lpstr>انتهى الوقت – في ثنائيات وضح لزميلك كيف وجدت الجواب  - أمامكم دقيقة </vt:lpstr>
      <vt:lpstr>انتهى الوقت – سأعين من يقرأ الجمل محددا الاسم الذي تبتدئ به الجملة والعبارة التي تخبر عنه.  هل أنتم متفقون؟ </vt:lpstr>
      <vt:lpstr>من يقرأ التعليمة رقم 2؟ اكتبوا الجمل كما في المثال. معكم دقيقتان.</vt:lpstr>
      <vt:lpstr>انتهى الوقت – في ثنائيات ناقشوا إجاباتكم   - أمامكم دقيقة </vt:lpstr>
      <vt:lpstr>انتهى الوقت – سأعين من يقرأ الجمل.  </vt:lpstr>
      <vt:lpstr>سنلعب  لعبة تركيب كلمات انطلاقا من مقاطع. من يركب كلمة ويوضح لنا معناها؟ من يركب الكلمة في جملة؟</vt:lpstr>
      <vt:lpstr>من يركب كلمة من المقاطع التالية؟ من يركب الكلمة في جملة؟</vt:lpstr>
      <vt:lpstr>إنتاج كتابي</vt:lpstr>
      <vt:lpstr>في حصة الإنتاج الكتابي اليوم سنواصل التدرب على توسيع فكرة  باستعمال أدوات الاستفهام. هل أنتم مستعدون؟</vt:lpstr>
      <vt:lpstr>من يذكر بخطوات توسيع فكرة التي تعرفنا عليها في الحصة الماضية؟</vt:lpstr>
      <vt:lpstr>من يقرأ خطوات توسيع فكرة؟</vt:lpstr>
      <vt:lpstr>لاحظوا كيف سأوسع الجملة "يسبح الأطفال". أضيف معلومتين حول المكان والزمان.</vt:lpstr>
      <vt:lpstr>جوابا عن السؤال أين؟      - يسبح الأطفال في البحر.</vt:lpstr>
      <vt:lpstr>أجيب عن السؤال متى؟      - يسبح الأطفال في البحر خِلالَ فصل الصيفِ.</vt:lpstr>
      <vt:lpstr>خذوا كراساتكم ص 28. وسعوا الجملتين الأولى والثالثة. معكم ثلاث دقائق</vt:lpstr>
      <vt:lpstr>في ثنائيات، وضح لزميلك كيف توصلت على الجواب. أمامكم دقيقة.</vt:lpstr>
      <vt:lpstr>من يقرأ الجملة؟ صححوا وأكملوا الجمل. </vt:lpstr>
      <vt:lpstr>من يقرأ التعليمة ص 29؟ أنجزوا التمرين. أمامكم خمس دقائق.</vt:lpstr>
      <vt:lpstr>نصحح الجملتين 1 و2. من يتقاسم جملته؟ - ما رأيكم؟ </vt:lpstr>
      <vt:lpstr>من يقرأ الجملة الأولى والثانية؟ صححوا.</vt:lpstr>
      <vt:lpstr>راجعوا إجاباتكم في المنزل. نواصل التصحيح في الحصة القادمة.</vt:lpstr>
      <vt:lpstr>اختتام الحصة</vt:lpstr>
      <vt:lpstr>ماذا تَعَلَّمْتم في هَذِهِ ٱلْحِصَّةِ؟</vt:lpstr>
      <vt:lpstr>أكملوا نشاط الإنتاج الكتابي في منازلكم. ص 29.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114</cp:revision>
  <dcterms:created xsi:type="dcterms:W3CDTF">2023-09-20T21:35:22Z</dcterms:created>
  <dcterms:modified xsi:type="dcterms:W3CDTF">2025-11-02T17:30:44Z</dcterms:modified>
</cp:coreProperties>
</file>