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9" r:id="rId2"/>
    <p:sldMasterId id="2147483672" r:id="rId3"/>
    <p:sldMasterId id="2147483695" r:id="rId4"/>
    <p:sldMasterId id="2147483713" r:id="rId5"/>
    <p:sldMasterId id="2147483736" r:id="rId6"/>
    <p:sldMasterId id="2147483778" r:id="rId7"/>
  </p:sldMasterIdLst>
  <p:notesMasterIdLst>
    <p:notesMasterId r:id="rId62"/>
  </p:notesMasterIdLst>
  <p:sldIdLst>
    <p:sldId id="2147482512" r:id="rId8"/>
    <p:sldId id="2147482642" r:id="rId9"/>
    <p:sldId id="2147482472" r:id="rId10"/>
    <p:sldId id="2147482473" r:id="rId11"/>
    <p:sldId id="2147482693" r:id="rId12"/>
    <p:sldId id="2134806141" r:id="rId13"/>
    <p:sldId id="2147482706" r:id="rId14"/>
    <p:sldId id="2134806601" r:id="rId15"/>
    <p:sldId id="2147482691" r:id="rId16"/>
    <p:sldId id="2134806871" r:id="rId17"/>
    <p:sldId id="2147482694" r:id="rId18"/>
    <p:sldId id="2147482384" r:id="rId19"/>
    <p:sldId id="2147482500" r:id="rId20"/>
    <p:sldId id="2147482501" r:id="rId21"/>
    <p:sldId id="2147482486" r:id="rId22"/>
    <p:sldId id="2147482705" r:id="rId23"/>
    <p:sldId id="2147482352" r:id="rId24"/>
    <p:sldId id="2147482492" r:id="rId25"/>
    <p:sldId id="2147482509" r:id="rId26"/>
    <p:sldId id="2147482493" r:id="rId27"/>
    <p:sldId id="2147482495" r:id="rId28"/>
    <p:sldId id="2147482494" r:id="rId29"/>
    <p:sldId id="2147482704" r:id="rId30"/>
    <p:sldId id="2147482351" r:id="rId31"/>
    <p:sldId id="2147482490" r:id="rId32"/>
    <p:sldId id="2147482488" r:id="rId33"/>
    <p:sldId id="2147482489" r:id="rId34"/>
    <p:sldId id="2134806969" r:id="rId35"/>
    <p:sldId id="2147482368" r:id="rId36"/>
    <p:sldId id="2147482367" r:id="rId37"/>
    <p:sldId id="2147482496" r:id="rId38"/>
    <p:sldId id="2147482497" r:id="rId39"/>
    <p:sldId id="2147482482" r:id="rId40"/>
    <p:sldId id="2147482511" r:id="rId41"/>
    <p:sldId id="2147482510" r:id="rId42"/>
    <p:sldId id="2147482498" r:id="rId43"/>
    <p:sldId id="2147482503" r:id="rId44"/>
    <p:sldId id="2147482499" r:id="rId45"/>
    <p:sldId id="2147482370" r:id="rId46"/>
    <p:sldId id="2147482476" r:id="rId47"/>
    <p:sldId id="2134806689" r:id="rId48"/>
    <p:sldId id="2134806937" r:id="rId49"/>
    <p:sldId id="2134806963" r:id="rId50"/>
    <p:sldId id="2147482371" r:id="rId51"/>
    <p:sldId id="2147482504" r:id="rId52"/>
    <p:sldId id="2147482505" r:id="rId53"/>
    <p:sldId id="2147482506" r:id="rId54"/>
    <p:sldId id="2147482507" r:id="rId55"/>
    <p:sldId id="2147482508" r:id="rId56"/>
    <p:sldId id="2147482703" r:id="rId57"/>
    <p:sldId id="2134806712" r:id="rId58"/>
    <p:sldId id="2147482374" r:id="rId59"/>
    <p:sldId id="2134806921" r:id="rId60"/>
    <p:sldId id="2134806149" r:id="rId61"/>
  </p:sldIdLst>
  <p:sldSz cx="9144000" cy="6858000" type="screen4x3"/>
  <p:notesSz cx="6858000" cy="9144000"/>
  <p:embeddedFontLst>
    <p:embeddedFont>
      <p:font typeface="Dosis" pitchFamily="2" charset="0"/>
      <p:regular r:id="rId63"/>
      <p:bold r:id="rId64"/>
    </p:embeddedFont>
    <p:embeddedFont>
      <p:font typeface="Dosis ExtraBold" pitchFamily="2" charset="0"/>
      <p:bold r:id="rId65"/>
    </p:embeddedFont>
    <p:embeddedFont>
      <p:font typeface="Dosis Medium" pitchFamily="2" charset="0"/>
      <p:regular r:id="rId66"/>
    </p:embeddedFont>
    <p:embeddedFont>
      <p:font typeface="Dosis SemiBold" pitchFamily="2" charset="0"/>
      <p:bold r:id="rId67"/>
    </p:embeddedFont>
    <p:embeddedFont>
      <p:font typeface="Microsoft Uighur" panose="02000000000000000000" pitchFamily="2" charset="-78"/>
      <p:regular r:id="rId68"/>
      <p:bold r:id="rId69"/>
    </p:embeddedFont>
    <p:embeddedFont>
      <p:font typeface="Modern Love" panose="04090805081005020601" pitchFamily="82" charset="0"/>
      <p:regular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106585"/>
    <a:srgbClr val="257390"/>
    <a:srgbClr val="0070C0"/>
    <a:srgbClr val="FCFDFD"/>
    <a:srgbClr val="F6F6F6"/>
    <a:srgbClr val="F9FCFC"/>
    <a:srgbClr val="498BA2"/>
    <a:srgbClr val="FFFFFF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1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4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3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55:11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1610 0 24575,'-1'5'0,"1"-1"0,-1 0 0,1 1 0,-1-1 0,-1 0 0,1 0 0,0 0 0,-1 0 0,0 0 0,0 0 0,0 0 0,-1 0 0,1-1 0,-1 1 0,0-1 0,0 0 0,-4 5 0,-7 3 0,0 0 0,-1-1 0,-17 8 0,-4 5 0,-108 85 0,73-53 0,30-20 0,2 2 0,-60 72 0,88-97 0,-55 77 0,50-65 0,-1 0 0,0-2 0,-34 33 0,23-30 0,-261 222 0,221-195 0,-3-2 0,-108 56 0,157-94-170,-1-1-1,0 0 0,0-2 1,-1-1-1,0 0 0,0-2 1,-45 6-1,46-12-6655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55:12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24575,'24'27'0,"-1"0"0,32 54 0,-33-47 0,47 55 0,-54-72 0,15 16 0,0-2 0,2 0 0,50 35 0,47 34 0,8 6 0,-36-42 0,49 33 0,-132-85-88,1-1-1,-1-1 0,31 11 0,-28-12-921,-2-2-5816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55:16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914 1 24575,'0'13'0,"-2"1"0,0-1 0,0 0 0,-1 0 0,-1 0 0,-9 24 0,-1-7 0,-30 48 0,28-56 0,-1 0 0,-1-2 0,-1 0 0,-33 27 0,13-12 0,-6 4 0,-53 33 0,-10 9 0,-65 49 0,114-87 0,46-33 0,1 2 0,1-1 0,0 1 0,0 1 0,2 0 0,-1 1 0,-11 22 0,-9 13 0,-14 8-1365,30-37-5461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55:18.7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24575,'19'22'0,"0"2"0,25 42 0,-29-40 0,2-2 0,34 40 0,199 171 0,-185-178 0,-41-34 0,1-1 0,50 33 0,-49-38 0,-1 0 0,-1 2 0,0 1 0,-1 1 0,23 29 0,-28-29 0,-4-3 0,1 0 0,0-1 0,2-1 0,23 19 0,-13-14 0,28 28 0,-36-29 0,2-2 0,36 26 0,-8-10-1365,-28-17-5461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55:30.7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828 1 24575,'-2'4'0,"1"0"0,0-1 0,-1 1 0,0 0 0,0-1 0,0 1 0,0-1 0,0 0 0,-1 0 0,0 0 0,1 0 0,-5 3 0,-3 6 0,-13 12 0,-1-1 0,-53 40 0,-15 14 0,33-30 0,47-38 0,-1 0 0,1 1 0,0 0 0,-18 22 0,-144 196 0,153-200 0,-25 46 0,36-55 0,-1 0 0,-1-1 0,-1 0 0,0-1 0,-1-1 0,-23 22 0,-45 39-1365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55:32.2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24575,'6'1'0,"0"1"0,0 0 0,-1 0 0,1 1 0,0 0 0,-1 0 0,0 0 0,1 1 0,-1-1 0,-1 1 0,1 0 0,6 8 0,12 8 0,27 20 0,-1 2 0,72 84 0,-32-44 0,-20-21 0,11 10 0,-47-43 0,49 52 0,-64-61 0,1-1 0,1-1 0,22 15 0,-21-16 0,0 0 0,32 35 0,-31-27-682,40 37-1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39834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902003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6126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20705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392721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741834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7737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19402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21868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55999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722428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828952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769744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3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429595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7308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2782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152177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494882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598359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3596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511376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6707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29680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5556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63162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89942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09811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74581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5537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21901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33889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92022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3808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22230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00248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89278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2329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559485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77964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23613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50524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88715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829299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5458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0020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10601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88683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4594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31811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675830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05068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12989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68127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96969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06423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22120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8895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8893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829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430664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7056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699536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8732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320688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426481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18611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73712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86184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80068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8461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00391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55745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70849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78722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97547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51841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494983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880182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6801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9410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54645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26485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7815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368543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64184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634037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2226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84107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813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97447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69972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946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82600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803861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699523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64924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88622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018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2961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8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98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2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6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46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3.xml"/><Relationship Id="rId18" Type="http://schemas.openxmlformats.org/officeDocument/2006/relationships/image" Target="../media/image61.png"/><Relationship Id="rId3" Type="http://schemas.openxmlformats.org/officeDocument/2006/relationships/image" Target="../media/image29.png"/><Relationship Id="rId21" Type="http://schemas.openxmlformats.org/officeDocument/2006/relationships/image" Target="../media/image4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customXml" Target="../ink/ink5.xml"/><Relationship Id="rId2" Type="http://schemas.openxmlformats.org/officeDocument/2006/relationships/image" Target="../media/image27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11" Type="http://schemas.openxmlformats.org/officeDocument/2006/relationships/customXml" Target="../ink/ink2.xml"/><Relationship Id="rId5" Type="http://schemas.openxmlformats.org/officeDocument/2006/relationships/image" Target="../media/image26.png"/><Relationship Id="rId15" Type="http://schemas.openxmlformats.org/officeDocument/2006/relationships/customXml" Target="../ink/ink4.xml"/><Relationship Id="rId10" Type="http://schemas.openxmlformats.org/officeDocument/2006/relationships/image" Target="../media/image570.png"/><Relationship Id="rId19" Type="http://schemas.openxmlformats.org/officeDocument/2006/relationships/customXml" Target="../ink/ink6.xml"/><Relationship Id="rId4" Type="http://schemas.openxmlformats.org/officeDocument/2006/relationships/image" Target="../media/image30.png"/><Relationship Id="rId1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19.gif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8.png"/><Relationship Id="rId7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354542-8438-A100-8A6C-AC12143BE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5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FEAF-A838-1845-7D40-50DAFEE9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63799BF-C3F2-6244-9778-2E647F61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22. ستتدربون في هذه الحصة على قراءة فقرة بدقة وسرعة.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788EB6-5932-4ACB-76DB-2D24BCF3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15178B-76E9-0457-1D5A-0E4DF4CEDF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503DE9-E9E7-8EF4-54EF-91492372D7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95949D-82DC-7C49-2B9D-0FAD8972DF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9553B-4A7F-2133-0E81-B3997EC898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C43506-5968-63FE-7B77-BD395A2862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149EC-BB78-4B97-48A5-0C9CD43CE88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6C88D8-6B62-E714-5300-6951B270BB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EC9AB-0794-658C-E84F-1874070D8F8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604109-F03C-606E-335B-A8EB740B827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5A0B6D-7ACE-A002-93AC-2D1A95B15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734" y="1584000"/>
            <a:ext cx="3701961" cy="4708742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9838E60-D79A-3D34-851D-49020FEB4D86}"/>
              </a:ext>
            </a:extLst>
          </p:cNvPr>
          <p:cNvSpPr/>
          <p:nvPr/>
        </p:nvSpPr>
        <p:spPr>
          <a:xfrm>
            <a:off x="2626734" y="2164702"/>
            <a:ext cx="3701961" cy="14555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789834E3-ADCF-C0F9-B431-2E0A443E5EC0}"/>
              </a:ext>
            </a:extLst>
          </p:cNvPr>
          <p:cNvSpPr/>
          <p:nvPr/>
        </p:nvSpPr>
        <p:spPr>
          <a:xfrm>
            <a:off x="6456783" y="2323322"/>
            <a:ext cx="1015589" cy="26125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26A04E3-6306-A15B-253B-06ABE080BD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400472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34DC7-BAE5-7DC3-8215-0F5FC4727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B2A8842-E3E9-0A92-1F87-ECC59D49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. أصل الكلمات، أنطق النطق الصحيح وأحترم علامات الترقيم وأقف على ساكن. تابعوا معي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C7D9CC-96AC-08E7-9078-8EDB9302D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6DE34A-6CC8-A2DE-1FB6-FFB40F4C3D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5F7AB6-9C8A-F84D-1D29-54282A70D0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E8594D-58A1-0A85-C303-62E98CBD4B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615F0B-F681-FB8C-001E-C605C9AD11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7EEEFF-3AF3-A45C-15E8-E8ED73A2CE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1D802-61F1-2309-0EBF-A9EA2A4464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FC758C-E1F1-883E-69C9-DD20C9185A0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3382B8-14BF-86A6-2712-70DBC894942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33B746-8A0E-2F1B-168F-08DEAC2A866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5FE4E30-812A-97D1-008A-2A801B4CD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734" y="1584000"/>
            <a:ext cx="3701961" cy="4708742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A66C74E-CA32-D760-E933-AEA0F3344309}"/>
              </a:ext>
            </a:extLst>
          </p:cNvPr>
          <p:cNvSpPr/>
          <p:nvPr/>
        </p:nvSpPr>
        <p:spPr>
          <a:xfrm>
            <a:off x="2626734" y="2136710"/>
            <a:ext cx="3701961" cy="14835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9A82F4AC-132D-C608-18DF-E319506C5055}"/>
              </a:ext>
            </a:extLst>
          </p:cNvPr>
          <p:cNvSpPr/>
          <p:nvPr/>
        </p:nvSpPr>
        <p:spPr>
          <a:xfrm>
            <a:off x="6456783" y="2323322"/>
            <a:ext cx="1015589" cy="26125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D4EA7F4-D72D-D315-A4E2-7EF23E697C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171949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24E43-79AC-1930-AB34-AFAF3080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B3ACE-4943-4040-AEC3-40A4D4DD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676AD4-461A-4AD1-050B-A6D6CB9C3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77F8A5-C1B9-CFC0-9739-369EDB737B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5838B4-E592-B637-F7AF-F1A77DC08B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0CDC45-4998-310C-0916-C1F1ACBDDA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F46E97-91B8-FC20-D71F-313267E9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64845A-ACC7-25E9-BBB3-8767FA665F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1F849-23E3-5A85-5FD6-6A08477097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315098-DE2F-FF87-CD33-5A8BB800A9A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4272E4A-54F9-77A3-20DC-4BD834ACA0B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C23929-D994-5863-4036-2D39E289651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BD0D36-4E56-8DB9-4775-C04A74FE9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92" y="2095500"/>
            <a:ext cx="8175493" cy="3746500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555BD50-D599-D3BC-6275-CCF3155363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042926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BEEF0-540E-93DA-AA96-E505C700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0C861-D42D-46AC-1B5F-9B9DA35E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كل ثنائي سيقرأ الفقرة قراءة معبرة، للفوز عليكما القراءة  قراءة معبرة وبصوت واحد</a:t>
            </a:r>
            <a:r>
              <a:rPr lang="ar-MA" sz="2400" b="1" kern="0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  <a:br>
              <a:rPr lang="ar-MA" sz="2400" b="1" kern="0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</a:br>
            <a:r>
              <a:rPr lang="ar-MA" sz="1800" i="1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-  يعين الأستاذ الثنائيات المشاركة في تحدي  اليوم.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927F9B-D54D-9ACD-590F-CBF174253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7F3753-B615-ED89-0A57-B682E2B872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2C1385-FB7C-5AB2-31D0-3E24B7E457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12431F9-FA6A-85E1-0EBB-546B59F9E4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3A1AA8B-06B8-266E-025D-108B4D4358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1A93274-9C04-7ED4-7A26-26B0363D09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3FC8EA-AD24-A8A4-C2C0-166DC8B69C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D2B4DC-223B-DC5B-B50A-5C813971EFE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B1E379-72FF-9FFF-9559-2C1293AF7A1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2D6B8D-09A5-DE0F-89E8-D050D1B8E65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13687F6-282B-2D65-6ABD-1039A6DBA1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98BD16-FCAF-C1F0-2013-19CCB81E0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92" y="2095500"/>
            <a:ext cx="8175493" cy="3746500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27263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C41BC-5AD0-C97A-F76F-696A70726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FFC00-179B-45DC-97E7-3D7405DE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أنت تقرأ وهم يرددون من بعدك. ضعوا أصابعكم تحت كل كلمة تقرؤونها.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613B32-313B-3F16-C7C7-3FE01AB78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207911-6978-5932-447C-5D5574C4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587072-9319-13F5-D69D-42342A7BF3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C372F2-6ABC-BD79-AEF6-519E9B9368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3C5FA75-5DD9-2BBB-D596-72206BDC6B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195D12E-7D1D-58E6-58AE-9F7C06445D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862569-8139-4C28-72C0-44A7E51A1FF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9EECEC-B41C-59A8-C28A-6D69D461302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FC9192-B7EC-65D6-2830-3A0D90E6C55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86E096-AF4F-DF29-0CAA-38D730FB809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5CE3865-68DA-0797-198A-ABF86B0D58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21F1C3-7895-18FF-C112-3AB860FD8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92" y="2095500"/>
            <a:ext cx="8175493" cy="3746500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00543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E17E-D270-BECF-F7A1-E703E99F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6586-78C4-2D4A-B070-B940D90E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هم .........................................................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085A0A-6FAD-FA8D-4CBE-5E575844E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97F904-C185-4E30-0ACF-36D955A0C0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CEBEE2-5BF8-76D9-84D7-F686E0BE9A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B7F24D6-F94C-F62E-7851-F1C67B439C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32667DE-8A54-7B58-DC25-080AA48A97F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8BB081B-843E-97B1-0E8F-E023E6E07E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4A449F-2873-10A1-B065-C008F76C96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9C6B7B-0D05-6978-4633-6EF436597CE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5269D3-DA6E-6ADC-4BEC-522A97B8590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9C667-AB52-DB15-EC14-85F3B3B55F4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A9E7D8F-5E75-4160-D903-84ECCE9CC0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F210BEF-4719-EEC5-A4DC-6CFC83440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769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سِرُّ ٱلصَّداقَةِ: تثبيت وتوليف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1001247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45B9F3F6-5445-A1E5-A3E2-7DB1F6A6D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030048" y="1807373"/>
            <a:ext cx="559665" cy="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4E763-988B-0681-020A-219240012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3EE2CA2-BEAA-7F47-8383-64B8A24E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الآن للعبة تحدي سرد الحكاية الجديدة، هل أنتم مستعدون؟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BD93F5B-1857-8032-CEAB-ADF29F14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E00846-8DE1-466D-B9AF-DE3B5BB7E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1A8F6C-0494-6A89-85BA-24FCB3227F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77F2F0-19A0-555D-BB2D-155D003EA6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FC7A18-3102-2B5B-CBFF-271CB54FFA9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1DF54D-09D6-6FF3-377B-21F05FA63D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8FC5D1-8E0A-0258-488F-4A65348E893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75421-DFC7-23A8-2314-FDAEB065D70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7FFD28-272D-2081-F909-6D02FB5A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6695E8-CD48-34AA-BB26-A482C53089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579A1B0-71D8-4AE9-3B0D-53A4BA190A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481F65-93DB-9A83-6FE6-CBC384A402DA}"/>
              </a:ext>
            </a:extLst>
          </p:cNvPr>
          <p:cNvSpPr txBox="1"/>
          <p:nvPr/>
        </p:nvSpPr>
        <p:spPr>
          <a:xfrm>
            <a:off x="3226912" y="2509934"/>
            <a:ext cx="343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سَرْدُ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425190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67374-CA2C-9340-536D-DFA0A153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2A38A5C-850E-7857-AA60-7C8A6ADA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لاحظوا المشاهد وحاولوا تذكر الحكاية الجديدة. أمامكم ثلاثون ثانية.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C38C01-476A-5933-3C22-77D90C643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502201-4F46-1911-AF42-7E16B71D42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FBD552-9E61-66E2-07C8-60A0D594D4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78F134-DE21-B3C1-7F50-4CE5E98DBC8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81DAE0-CD9A-1D06-9311-765D78B86BC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CD01C-3DAC-4BDF-7FD9-68C4A7D699C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2D36C6-C718-8F50-510E-E574008242B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72AD4F-3173-4A24-B9FC-328B48AF594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3C990A-652F-0007-3C39-20BFE891D0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3C8BCC-E92F-B5A7-5244-30CE278700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AAC031-6676-4C7A-47AD-0A7D2A6BD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009" y="2401591"/>
            <a:ext cx="2475240" cy="2054818"/>
          </a:xfrm>
          <a:prstGeom prst="rect">
            <a:avLst/>
          </a:prstGeom>
          <a:ln w="28575"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3FE35A-8023-1979-D4E2-C6A8D72F9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653" y="2358524"/>
            <a:ext cx="2586988" cy="2167489"/>
          </a:xfrm>
          <a:prstGeom prst="rect">
            <a:avLst/>
          </a:prstGeom>
          <a:ln w="38100"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80645E-0D6F-A599-67B5-009F29B36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403" y="2358525"/>
            <a:ext cx="2853915" cy="2073860"/>
          </a:xfrm>
          <a:prstGeom prst="rect">
            <a:avLst/>
          </a:prstGeom>
          <a:ln w="38100"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AB966E0F-7572-256E-95AA-B4B987425C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41172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997DC-0382-6646-C148-8020171D8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78A1C08-9808-AF50-0ECC-514B3E9F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نرفع التحدي. من يريد أن يسرد الحكاية انطلاقا من المشاهد أمامكم؟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38550D-5D45-8E16-63DE-B2F0D9D4D0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64D961-CA97-5E5D-DED1-FACBBA56C6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D6741E-CAA3-042A-F269-4D96388F5A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DABD7C-DE65-00D7-CB3E-75B5B7B7A7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49A57-AF27-6DB9-A976-02D88B13DD5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E170EB-9564-0C8F-2124-C27E2CC7212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DB676-F6C1-AC42-6FF7-682C3C108B0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9EB14-375C-5945-059F-BE9C54336BA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0B0F399-7EC8-30F3-9983-F36AC51C0C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60D40B-6315-629C-0172-E9C2684D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AC0D6C-BDC2-C74A-1BC1-B12833424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009" y="2401591"/>
            <a:ext cx="2475240" cy="2054818"/>
          </a:xfrm>
          <a:prstGeom prst="rect">
            <a:avLst/>
          </a:prstGeom>
          <a:ln w="28575"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1669BCE-2186-2DDF-4E5E-6E3435233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653" y="2358524"/>
            <a:ext cx="2586988" cy="2167489"/>
          </a:xfrm>
          <a:prstGeom prst="rect">
            <a:avLst/>
          </a:prstGeom>
          <a:ln w="38100"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D65D89-4611-92D1-C164-94E74AB2A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403" y="2358525"/>
            <a:ext cx="2853915" cy="2073860"/>
          </a:xfrm>
          <a:prstGeom prst="rect">
            <a:avLst/>
          </a:prstGeom>
          <a:ln w="38100">
            <a:noFill/>
          </a:ln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8A6B191B-26F5-3C84-2944-994FC81650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50997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6C684-D949-9D8B-CA86-F8A99E8C9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A9606C9-CE51-E829-7CAE-59A6BE39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سأعرض أمامكم مشاهد متنوعة، ستأخذون الكلمة مستعملين عبارات الاعتذار.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6A287E-0C22-45AA-227E-2C474D5085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FE2E41-83E3-82A7-BE47-A689E44D6B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687998-A8CD-8294-B252-F7F2CFB9CA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56BFF8-9155-C9E7-186C-9BA3C16FE0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5B1C14-7094-C9B4-5C51-8188768A4EE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F269F-2BC7-ED47-A618-20C7CEBD322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A87495-A51F-6959-A930-770FEDA75EB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4724D9-BDAA-8E34-8703-D0371E1F6D8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8610A75-5C06-63AA-D6AE-8B457D8E58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0DA2F7-8C29-48B5-8585-43B658D9A2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F3F189B5-3FF1-7BDD-179F-55E4357E30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FC0F56-70BE-5094-3623-D8AA6DAA744B}"/>
              </a:ext>
            </a:extLst>
          </p:cNvPr>
          <p:cNvSpPr txBox="1"/>
          <p:nvPr/>
        </p:nvSpPr>
        <p:spPr>
          <a:xfrm>
            <a:off x="3226912" y="2509934"/>
            <a:ext cx="343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تَقْديمُ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ٱلِاعْتِذارِ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92741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78353-2A04-B773-ECBF-769781AC6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50D074C-9970-7414-B61B-DAC59F2C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نَعَتَ عُمَرُ زَميلَهُ أَحْمَدَ بِالْكَسولِ، يريد عمر أن يعتذر. ماذا سيقول لأحمد؟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B8F28-5CE9-CE5C-9B4E-7439DE6E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C73AB0-7FC2-CFFC-9C45-7BA51E415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14A3AE-6865-1700-45E8-363B449656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7938AD-21E8-3753-E996-36BF3331D43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F04BF-B560-13C7-BD16-806B782BA7F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D3A949-75EE-F254-0B31-6AE335CF872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19BAFA-5EC9-5703-EC08-4C9BF689A4C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A3C82-13F8-B7AD-87DD-BFA8062D962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8348CB0-A50A-C80E-4D9F-14532F1C98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B559E98-7931-F86D-2386-E86DFBA732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4E8ED1-E598-C5B5-7A6D-8106E395B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09" y="1651088"/>
            <a:ext cx="3883028" cy="388302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937221E-8E9B-DA41-56A0-1443CC4CEE49}"/>
              </a:ext>
            </a:extLst>
          </p:cNvPr>
          <p:cNvSpPr txBox="1"/>
          <p:nvPr/>
        </p:nvSpPr>
        <p:spPr>
          <a:xfrm>
            <a:off x="5814179" y="2412344"/>
            <a:ext cx="828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400" b="1" kern="0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عُمَرُ</a:t>
            </a:r>
            <a:endParaRPr lang="fr-FR" sz="5400" b="1" kern="0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C1DCE0-62CA-6A0F-336E-9223D9C5E1BB}"/>
              </a:ext>
            </a:extLst>
          </p:cNvPr>
          <p:cNvSpPr txBox="1"/>
          <p:nvPr/>
        </p:nvSpPr>
        <p:spPr>
          <a:xfrm>
            <a:off x="1768327" y="2459882"/>
            <a:ext cx="92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400" b="1" kern="0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أَحْمَدُ</a:t>
            </a:r>
            <a:endParaRPr lang="fr-FR" sz="5400" b="1" kern="0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F8237EDB-A886-3764-4B62-A17B870A65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04350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2EDFE-CD67-EC75-0B30-789AEF13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3D2B7CE-08A2-9621-A221-CBEF8C86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مشهد آخر:  تَشاجَرَ عَلِيٌّ مَعَ زَميلِهِ عِمادٍ. يريد علي أن يعتذر لعماد. ماذا يقول؟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A49A23-F566-4165-A4C8-89BCE14B8E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24A267-1716-D0AA-F505-112F722FCA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AE7613-A633-D6FE-C9AE-56A4C07EFB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AE9FC-D4DC-EDAE-6A1E-AEAFAD49C2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2F2AA0-4120-2F47-4DE5-426AA49B084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C3876-9EF9-2DFE-A882-5810AA9ACA5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D22B1F-687D-B9D4-06BD-911BF97854B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A7F894-75C1-3B4C-B9DA-496AAEDD5B2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90E80A5-FC4A-6826-ED2B-3751F90EF8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9D740B-5F4E-B367-B703-0ECD56AFA0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garçon, habits, chaussures, dessin&#10;&#10;Description générée automatiquement">
            <a:extLst>
              <a:ext uri="{FF2B5EF4-FFF2-40B4-BE49-F238E27FC236}">
                <a16:creationId xmlns:a16="http://schemas.microsoft.com/office/drawing/2014/main" id="{D10D3D4B-D4DC-AFDF-B63D-F0DDAEB7D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4" y="2515718"/>
            <a:ext cx="4765056" cy="34807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989BD3-F7FC-96D5-0250-6945574378D6}"/>
              </a:ext>
            </a:extLst>
          </p:cNvPr>
          <p:cNvSpPr txBox="1"/>
          <p:nvPr/>
        </p:nvSpPr>
        <p:spPr>
          <a:xfrm>
            <a:off x="4948079" y="2101960"/>
            <a:ext cx="828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400" b="1" kern="0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عَلِيٌّ</a:t>
            </a:r>
            <a:endParaRPr lang="fr-FR" sz="5400" b="1" kern="0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92EBFA-03E5-6B35-A1AA-A56939D6F7CA}"/>
              </a:ext>
            </a:extLst>
          </p:cNvPr>
          <p:cNvSpPr txBox="1"/>
          <p:nvPr/>
        </p:nvSpPr>
        <p:spPr>
          <a:xfrm>
            <a:off x="3122475" y="2130997"/>
            <a:ext cx="828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400" b="1" kern="0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عِمادٌ</a:t>
            </a:r>
            <a:endParaRPr lang="fr-FR" sz="5400" b="1" kern="0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3F1196D1-ACE3-D93E-7E54-96BB2586E6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259638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47" y="2004657"/>
            <a:ext cx="5436000" cy="251078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مراجعة وتوليف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5172306" y="24491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قراءة</a:t>
            </a:r>
            <a:endParaRPr lang="ar-MA" sz="1600" b="1" dirty="0">
              <a:solidFill>
                <a:srgbClr val="424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9677" y="2247734"/>
            <a:ext cx="536339" cy="540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25CD0A6-FA26-CDD6-45F6-DB18A01A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قــــراءة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E62B67-1634-3AE3-6B3C-25F4A2F0E8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020" y="1063718"/>
            <a:ext cx="392993" cy="392993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76820AAF-D3BB-11B1-65C0-7ADC831D5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80702" y="2184782"/>
            <a:ext cx="683999" cy="6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A2EE-7D5F-914F-3C80-8A2776E3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953E811-CFA9-C241-AD71-00439515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خلال اليوم سنقرأ نصا ونجيب عن أسئلة الفهم. افتحوا كراساتكم على الصفحة 30.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BB5CFA-4742-4EF9-D0E3-0D7AC307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D5C451-858A-F551-BBF0-E0D8E086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78C30-E794-46D5-9A74-7AE7259EE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A0E91A-6969-85A8-6129-0F02F51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F44EAE-0580-DF88-D9CF-2812CBB12B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6740-DA75-8C2C-B9DD-0F1EE03D28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80C6F-12EB-C416-5885-D3D03816847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299B5-A661-FB5B-693D-2B495D0770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4003D-4FA4-6E44-F6F5-D60B6CEFD07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02A1A-7993-74D4-2E17-6410586573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2C6B8CE-6827-22C2-58DA-9C6FFF12A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248962-B835-CBD0-9A9A-C8B751943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7405" y="2265136"/>
            <a:ext cx="2364150" cy="3053314"/>
          </a:xfrm>
          <a:prstGeom prst="rect">
            <a:avLst/>
          </a:prstGeom>
          <a:ln>
            <a:solidFill>
              <a:srgbClr val="0097B2"/>
            </a:solidFill>
          </a:ln>
        </p:spPr>
      </p:pic>
    </p:spTree>
    <p:extLst>
      <p:ext uri="{BB962C8B-B14F-4D97-AF65-F5344CB8AC3E}">
        <p14:creationId xmlns:p14="http://schemas.microsoft.com/office/powerpoint/2010/main" val="22687503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ACA9-EC53-2DC6-B2A0-96DEEDF8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4704E88-2098-7978-0C3E-E199DB81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النص، ضعوا أصابعكم تحت كل كلمة أقرؤها.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B72F21-CC08-509A-C57C-CFF7F4771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7EFB6F-2002-2197-18C4-0334F0CE6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378ACB-DEEA-E9FA-D705-96B0116E03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02A18C-80F1-BC48-8DAA-E53F7E5C8C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7BE3C4-7D2E-C302-3620-1CC271973B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7B8483-1C22-8979-3285-82C703208E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667E-1542-744D-169E-91C1E31D830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468B5-8C4B-7C6D-F1FD-867E9949F68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0EE3C-A258-043C-CD8F-34E07F47CCE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6F1BC9-8948-E69F-A63E-AD3E0209671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B195A7-D109-9522-820A-F80A18B3C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934" y="2265135"/>
            <a:ext cx="2443621" cy="3155951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234B716-C9B8-697D-1EEB-E96C105B005E}"/>
              </a:ext>
            </a:extLst>
          </p:cNvPr>
          <p:cNvSpPr/>
          <p:nvPr/>
        </p:nvSpPr>
        <p:spPr>
          <a:xfrm>
            <a:off x="3757934" y="2612570"/>
            <a:ext cx="2443621" cy="1054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AC62933A-F60B-08B6-BB42-E0D4F0B11225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67C9CE09-DB68-FB36-F46A-70A669892F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048210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C21D-0B68-6E2D-201A-0B3AE5A2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92823E81-EC93-2566-DA1A-A143C1FF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rtl="0"/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تلميذين لقراءة النص على الكراسة. أحدهما يلعب دور علي وآخر دور المعلم.  تابعوا بأصابعكم.</a:t>
            </a:r>
            <a:endParaRPr lang="fr-FR" sz="2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5B34AA-F5CD-9E8F-A627-CE308218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E6D8-E3A7-49AA-6265-BAA3FC5841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B4E3F5-CF28-2F5C-190C-B14065BCCF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389F52-DF66-B3FC-63E2-3708474C6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64979-090F-B7FA-4AF6-E8D68E9DD2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F71ECB-2CD0-D80C-DCBB-0C46370957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3D744-B594-44B7-BFC7-2CF1641E7C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9D4E29-6128-08DB-D3CE-D68EFD51D4C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9ED2A8-8302-B04F-A8E6-5231854A74D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D56C0-32EC-3247-230D-43D562334A4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A79F06-8752-8E49-867D-4422A8D89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934" y="2265135"/>
            <a:ext cx="2443621" cy="3155951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1E9DD85-5CB0-2CCA-45DB-D2B4A56B2563}"/>
              </a:ext>
            </a:extLst>
          </p:cNvPr>
          <p:cNvSpPr/>
          <p:nvPr/>
        </p:nvSpPr>
        <p:spPr>
          <a:xfrm>
            <a:off x="3757934" y="2612570"/>
            <a:ext cx="2443621" cy="11160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06F25B7F-2418-D9D9-CB2C-38F27DCCD82F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2779E6D-72A6-E245-2711-EC81BB4E9A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10914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8519-087C-2483-9D41-A5B62C51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3EDED6D-CCAD-B3EB-E5A3-2794AFBD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آخر للقراءة. </a:t>
            </a:r>
            <a:endParaRPr lang="fr-FR" sz="2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B5B763-912F-46CB-F1D0-1E3F972B2C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B71C7C-7C85-EC24-D779-3EFA5C7CF3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8FDC6A-8FE3-EB97-89F6-1129124AB2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9A04C8-A456-8EB5-9226-C0B2C5D703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48B6F2-0DE1-2AB2-3C29-6658C0C896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B1C3E2-2A2B-6596-0C58-1F32351DD7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4A8FFA-FEEF-CA91-0966-2F04FC87F80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59E4AF-5E4B-E24B-ACE0-6AAF01F587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3A21A-146C-F14A-E714-B609E6C4093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CCA17-970D-3B85-2F10-A8516D7797C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FB696C0A-E89D-95DD-F424-22AFA1E069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F1EE22-B6B5-92F2-3B62-38BFBB74F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7934" y="2265135"/>
            <a:ext cx="2443621" cy="3155951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1BF9A2C-6CFE-830B-1E38-5845089AC852}"/>
              </a:ext>
            </a:extLst>
          </p:cNvPr>
          <p:cNvSpPr/>
          <p:nvPr/>
        </p:nvSpPr>
        <p:spPr>
          <a:xfrm>
            <a:off x="3757934" y="2612570"/>
            <a:ext cx="2443621" cy="11160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38B96E5D-294E-353F-F9F9-F3C4FD8F6ACA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2441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1B29-7434-5CF2-51F6-3682B8C7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940C2-74B0-C146-BE7E-3092F7C9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نمر إلى استثمار النص. من يذكر بخطوات إستراتيجية الكلمات المفاتيح؟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0DF52B-DDCF-A3A1-A8D1-009D27C0C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2152AA-2D7D-0247-CC59-2E3E601D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6550A4-ACBD-CAB1-9213-96D879F9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E0C1C2-8EF4-8F29-FE6D-F908E142A5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2E0751-C07C-1407-845F-7ED6B1FF699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759EA-02F0-779D-4F0A-C38B3C157CD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D6E36-64A5-3E8C-037A-D500B3F7604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6CBA1-FF53-C95D-E471-FF182C7F6F3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31FADF-672E-1ACF-B1AD-1FEF71C74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013EB0-4C7E-9C47-02CD-47E88FDF3D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C7AAF2A-F3F5-EB8D-4039-773FDEDF92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2DE336B-1929-06B8-DB7C-3CF89E380D71}"/>
              </a:ext>
            </a:extLst>
          </p:cNvPr>
          <p:cNvSpPr txBox="1"/>
          <p:nvPr/>
        </p:nvSpPr>
        <p:spPr>
          <a:xfrm>
            <a:off x="2416629" y="2771192"/>
            <a:ext cx="5346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chemeClr val="accent1">
                    <a:lumMod val="50000"/>
                  </a:schemeClr>
                </a:solidFill>
              </a:rPr>
              <a:t>إِسْتراتيجِيَّةُ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</a:rPr>
              <a:t>ٱلْكَلِماتِ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</a:rPr>
              <a:t>ٱلْمَفاتيحِ</a:t>
            </a:r>
            <a:endParaRPr lang="fr-FR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313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A42E7-0832-C310-D29D-6F64654D4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3CB34FE-4B89-FE98-1EB6-52B9D4A1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44" y="2509538"/>
            <a:ext cx="6173912" cy="2370371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F49294-9852-B744-8AF0-A091C831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52C624-D5F3-ED65-74F8-2B0214171F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A8CA34-E308-4750-07FE-0033EBFB7E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9E6E57-EE6A-CDA6-E9BF-6A3C3648C2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66D72-2507-1EFC-C4C0-4F76FE6484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49F35-7FC7-9214-C9C5-AD5F177AB2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B74D95-52EC-DEEB-6B54-57ED0AAC0A8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A9F4A-6BC0-1641-1164-191D043F5D7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52CAA-731D-679E-6FFF-23357AD9F91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B648ED-B0B1-2C36-A197-57DA885C7E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607BFA-2BD4-CC50-CCBC-6CA84E6E03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F95378C-7568-0185-EBEB-927A55349A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69734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استثمار النص  (50د)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إملاء (25د)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التعبير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القراءة: الفهم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 تحدث: توليف (15د)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التعبير الكتابي: (30د)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5030-7CFF-613C-7BB9-AF111376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AA4B9-C5B8-1347-A91C-5540558C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على كراساتكم ص 30، عودوا إلى النص للإجابة عن نشاط المعجم والسؤال الأول من استثمار النص. معكم</a:t>
            </a:r>
            <a:r>
              <a:rPr lang="ar-MA" sz="22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خمس</a:t>
            </a:r>
            <a:r>
              <a:rPr lang="ar-MA" sz="22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دقائق</a:t>
            </a:r>
            <a:r>
              <a:rPr lang="ar-MA" sz="22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6203B0-E175-E995-C438-14377C54F6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FBCF63-7294-2CBC-04AC-13A291E16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43DBCA-22D0-F75E-B49E-9928436CFF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7E596-410D-6EBD-70CF-70E769E4AB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D652FB-A138-F35E-BC9A-C364A4AE0E0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247B9-5E52-B7EE-163B-DCA787D1972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13214-8322-36A7-D585-A25184E184A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40985-D51E-C142-4070-FBF7AA7F898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56F34C0-E1F8-D867-D4C0-01177272F8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9C12D6E-700A-9E83-387F-75A4290BA7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F789E7-CAFE-8220-42B6-41D52D5F6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6033" y="1584000"/>
            <a:ext cx="3776996" cy="4878013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F11E9AB-5931-2ACE-BFE2-83E0FE3ED59D}"/>
              </a:ext>
            </a:extLst>
          </p:cNvPr>
          <p:cNvSpPr/>
          <p:nvPr/>
        </p:nvSpPr>
        <p:spPr>
          <a:xfrm>
            <a:off x="3036033" y="4096139"/>
            <a:ext cx="3776996" cy="18567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3B163EB8-60F7-5690-E669-695AFE047FB2}"/>
              </a:ext>
            </a:extLst>
          </p:cNvPr>
          <p:cNvSpPr/>
          <p:nvPr/>
        </p:nvSpPr>
        <p:spPr>
          <a:xfrm>
            <a:off x="6813029" y="4726710"/>
            <a:ext cx="1036174" cy="26125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584035E-2053-25FF-D230-D4131E9FDD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44934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F3C8A-F5BB-A89F-931B-62CD2420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F8183-4809-CEA2-0A7E-21154B96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يتقاسم جوابه؟ كيف حصلت على هذا الجواب؟ ما رأيكم؟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C2F3AE-D77B-2B9E-C829-5494C0FE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9F2D28-6DA0-912E-D9B6-87B15D531B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804157-40E1-8FE2-BF14-15DBC7566E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D0BDEE-3F73-7A9F-0EDB-45ACEFE7629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72A97D-59EE-B892-A7FB-DC15902E6FD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9F7440-BBC3-B8EA-0432-CE849A47F0A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1F1A1-07BE-27C5-9961-C2D52FECA69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5E33D4-F21B-3C2C-4B61-A0D643A37D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F933F16-F45F-C40A-5262-0D2638C3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37F8AC-0216-ED7C-5FC5-225842F28B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489F0E-5A9F-937C-DE2C-33BDB3E16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249" y="2254807"/>
            <a:ext cx="6840000" cy="291109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5223285-35B0-0F55-BB4A-C958B03B39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19245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259C6-A677-EC0D-C932-F24056C0D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6504A-E456-FDBF-9152-7C88C23A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6D2F7A-82E1-7970-5B05-78C1FF92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1DE554-D24B-6115-9FCD-B840E84F2C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5CD0EC-2BB8-7445-9C5B-337C714D90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FAF33C-4DE4-AE54-B438-370849CCAB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9E6B0D-4AD8-5CEF-A510-FB0BC221430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A7061F-1761-89AF-97F4-69C3E5170BC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E528EE-7802-BA87-1199-CA3FAC6D8A4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D37D6-42F8-41F2-CB65-7F2837D672B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36FE2B6-7DEC-BA1B-A6C0-8C27D2C6C4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D6C5FA8-096E-4F00-0EBD-DACC7872A2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92A88E-288A-47EE-E204-D622B5CC8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94" y="2172852"/>
            <a:ext cx="7691012" cy="392914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2325F47-5989-14E2-2BF5-A982A8F7AB52}"/>
              </a:ext>
            </a:extLst>
          </p:cNvPr>
          <p:cNvSpPr txBox="1"/>
          <p:nvPr/>
        </p:nvSpPr>
        <p:spPr>
          <a:xfrm>
            <a:off x="4331179" y="2373979"/>
            <a:ext cx="1123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اَلْحُبُّ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0F941D-C6CA-643B-342E-30A084074B60}"/>
              </a:ext>
            </a:extLst>
          </p:cNvPr>
          <p:cNvSpPr txBox="1"/>
          <p:nvPr/>
        </p:nvSpPr>
        <p:spPr>
          <a:xfrm>
            <a:off x="1459824" y="2373979"/>
            <a:ext cx="1123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اَلصّالِحُ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C7C675-B073-1750-8869-F2196A1DD409}"/>
              </a:ext>
            </a:extLst>
          </p:cNvPr>
          <p:cNvSpPr txBox="1"/>
          <p:nvPr/>
        </p:nvSpPr>
        <p:spPr>
          <a:xfrm>
            <a:off x="4211782" y="2797089"/>
            <a:ext cx="1224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اَلْمُساعَدَةُ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93531E-6D7E-0A6F-21A0-F218FB615644}"/>
              </a:ext>
            </a:extLst>
          </p:cNvPr>
          <p:cNvSpPr txBox="1"/>
          <p:nvPr/>
        </p:nvSpPr>
        <p:spPr>
          <a:xfrm>
            <a:off x="1515296" y="2789451"/>
            <a:ext cx="1224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خِلٌّ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9A6EB0-1FBF-C016-B916-6D5CC555DD46}"/>
              </a:ext>
            </a:extLst>
          </p:cNvPr>
          <p:cNvSpPr txBox="1"/>
          <p:nvPr/>
        </p:nvSpPr>
        <p:spPr>
          <a:xfrm>
            <a:off x="3925387" y="3176961"/>
            <a:ext cx="149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هْتِماماتُ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CDB0A0-CCD8-AE7D-A56A-DE358CE0307F}"/>
              </a:ext>
            </a:extLst>
          </p:cNvPr>
          <p:cNvSpPr txBox="1"/>
          <p:nvPr/>
        </p:nvSpPr>
        <p:spPr>
          <a:xfrm>
            <a:off x="1347346" y="3194243"/>
            <a:ext cx="149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أَصْدِقاءُ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0" name="Signe de multiplication 19">
            <a:extLst>
              <a:ext uri="{FF2B5EF4-FFF2-40B4-BE49-F238E27FC236}">
                <a16:creationId xmlns:a16="http://schemas.microsoft.com/office/drawing/2014/main" id="{4C0486C7-A487-3C13-02CC-C165477DB9E0}"/>
              </a:ext>
            </a:extLst>
          </p:cNvPr>
          <p:cNvSpPr/>
          <p:nvPr/>
        </p:nvSpPr>
        <p:spPr>
          <a:xfrm>
            <a:off x="3331873" y="5263522"/>
            <a:ext cx="666792" cy="386861"/>
          </a:xfrm>
          <a:prstGeom prst="mathMultiply">
            <a:avLst>
              <a:gd name="adj1" fmla="val 9091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572062A4-8B2B-5F48-24AB-53CFD2247C78}"/>
              </a:ext>
            </a:extLst>
          </p:cNvPr>
          <p:cNvSpPr/>
          <p:nvPr/>
        </p:nvSpPr>
        <p:spPr>
          <a:xfrm>
            <a:off x="3397171" y="5641730"/>
            <a:ext cx="536196" cy="468923"/>
          </a:xfrm>
          <a:prstGeom prst="mathMultiply">
            <a:avLst>
              <a:gd name="adj1" fmla="val 852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0BFA0D18-B175-2C4D-9391-2D27203536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619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A3D7-8A00-CD50-E1AB-FA6206A4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D8112-8E90-B214-7B02-A77FC31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كيف نركب جملا اسمية؟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80E3E4-8F1B-D2C6-8241-601D31E7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8AB0D-D228-4E30-783E-5E099F21EB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192CBC-D61D-FF6D-224E-FAA3C669DC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0D0000-DB35-FC56-9808-E691A3D38F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A14EE-159A-0B19-A23B-E72FECB233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30057-0A6C-041B-C1E4-56A17EBCA94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1C062-FD73-C40C-1275-8A2DE3EA3F3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8D93B0-B172-AA0C-CA64-AAD4B50EBF3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CADC466-B264-C013-9D9E-E4B7146D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41442B-F67A-DF33-FBC0-624972E6E2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46B7969-8554-551F-D994-9864D2354B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01F35E-5D3D-53C3-F51A-B74734436A2C}"/>
              </a:ext>
            </a:extLst>
          </p:cNvPr>
          <p:cNvSpPr txBox="1"/>
          <p:nvPr/>
        </p:nvSpPr>
        <p:spPr>
          <a:xfrm>
            <a:off x="2470578" y="2649893"/>
            <a:ext cx="4609322" cy="1021556"/>
          </a:xfrm>
          <a:prstGeom prst="roundRect">
            <a:avLst/>
          </a:prstGeom>
          <a:noFill/>
          <a:ln>
            <a:solidFill>
              <a:srgbClr val="0097B2"/>
            </a:solidFill>
          </a:ln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أُرَكِّبُ جُمْلَةً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ٱسْمِيَّةً</a:t>
            </a:r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70442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EB999-AF32-D272-770D-E4810B4BD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BD03F5-FFF3-DF50-2A0C-413E9B38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من يقدم مثالا؟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F276BE-7AA6-85FB-6171-A8AA92AE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9B1057-F6D4-3B68-21D3-02A72D8FB6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C8A735-19ED-C017-EDB1-4059ADF045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FD65B0-C7D9-1A8A-2D8C-CCA56FBBED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B179FB-87FB-9CBE-B478-ABC8EABE19A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D0622-7AF7-CB38-47F5-29BCE3CF99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CCD7C-4B59-0568-B9C9-1747F6652CF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4E5A2-145A-71A7-48D9-59E82002129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C03AA45-05A3-71A8-B42B-C680BDA2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B8B54D6-B847-4818-961F-453514B22C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1792654-6131-D69E-6090-4CDDDE3A3F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D575A3-3760-AFE7-B09A-16CA6A918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58" y="2189031"/>
            <a:ext cx="8058084" cy="31164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97B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229524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E8ED-D15D-B7FC-DF60-08EB76382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0AB43-8B36-72C5-2EF8-A4C50839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31. من يقرأ التعليمة؟ ما المطلوب منكم؟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5EC8C6-FD71-B5DD-11B6-556846538E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7CDACC-02DE-1991-11B8-5A89A169F9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C6F473-F708-2067-A5A8-5572999493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166EEF-685D-62EC-5231-54F9B6EFAA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65269-DCFD-F546-339F-A0169204A07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A2AFD-B33D-1AD9-5059-8E6248F80E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0DF5CF-990C-0FD6-403E-E860727B6B5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41FA5-8611-D4AA-9D40-DAFAA39EBBA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43D839B-99A3-CE5B-8067-919045A4C9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6FB8E8-C477-1103-0734-591E25D91F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A6E240-E347-50B4-A91A-2F63CEA6E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654" y="1490694"/>
            <a:ext cx="4047583" cy="4919437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C488B1-A9F3-CBE5-6DB5-2C6FA27EB290}"/>
              </a:ext>
            </a:extLst>
          </p:cNvPr>
          <p:cNvSpPr/>
          <p:nvPr/>
        </p:nvSpPr>
        <p:spPr>
          <a:xfrm>
            <a:off x="2586654" y="1914287"/>
            <a:ext cx="4047582" cy="17806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id="{BF50F743-47A0-8FEB-0356-9DE22EA04A98}"/>
              </a:ext>
            </a:extLst>
          </p:cNvPr>
          <p:cNvSpPr/>
          <p:nvPr/>
        </p:nvSpPr>
        <p:spPr>
          <a:xfrm>
            <a:off x="6708811" y="2225808"/>
            <a:ext cx="942291" cy="2880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80CA1F20-C2EC-92E1-E5DD-BCEEAA8AA5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972229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57ECF-5000-0589-5398-9A759C0C3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A7CF2-E7E3-1462-B547-C2529C2F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أنجزوا. اكتبوا بخط واضح.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B48223-FFDB-0828-A938-B957966D1C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3D282D-8A56-432E-ADD0-E136EAFD5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99BC8B-B17E-0C7C-6EBC-F631B65AFB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7736F4-06E7-B228-BF08-0C5D8C494C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DF5082-0B38-C154-E0C0-FDB8A13214C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5074E3-7433-94A5-D341-5C18559319E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BB9FA-85FA-1BC1-C84E-A5DC82E9AD3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73D6C-AFA2-742D-B108-E28B0826998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77C64CE-DA44-3D8E-8462-B01A35A8AB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2FBA59-1C7C-0FCB-5E88-2A0DCC7EA7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59B829-4907-4FA3-D440-7C4E0F858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082" y="2064714"/>
            <a:ext cx="6873836" cy="3475021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455BC63-D14F-3AD0-C32F-7B08EB5011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587901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DFC0-063F-FAAF-A89D-D12A0D4F4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3A72A-D859-D338-D222-2E4649E5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سأعين من يقرأ الجمل ويبرر اختياره.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2ED1FC-4159-0009-5C7D-93E5FA3520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E561D9-E4F3-CE9C-6DF0-73D8E150DF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73A384-2E6C-06D6-A812-E27609660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93A498-CF39-1F25-EA00-3BFFDD1670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D671B-AD32-C2B8-DA09-B86AEB87A2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86CD6A-C207-0E1B-19A0-2BB03A2377B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78C8E-9A48-522B-5473-DE4AF945E4E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F06BA-C9FF-C1F0-38E3-DC6672ACE7E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DA2129B-D954-148F-461F-E8B47AEC2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C44DD2E-632F-7F15-7BD4-88247F7578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F73DF9-8C55-AA79-2936-54A59A527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082" y="2064714"/>
            <a:ext cx="6873836" cy="3475021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C2A8C493-AADF-1128-CECC-195AFE4962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31236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D4B99-AADC-B804-331D-70CF0383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1C107-A76A-1CBD-C0B6-79E8BC98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الجمل؟ صححوا.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6A8BB7-EC6D-B796-15CE-AE2F58F9E5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860AD2-1124-9846-2FFF-053D51172C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B0B5D0-03FF-39C0-9C96-E4E3BF2069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41CF7A-7030-444D-CD6C-AE51EE8E81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EC4E0B-364C-2681-39FF-0C742AE4B18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AC65DF-C6DD-53F9-47DE-CA72C9858DA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1E715-588E-FA62-289E-03E7D2C349C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98F926-121E-2CBD-D022-5B413154B45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E130F03-3395-1B40-F162-F25C6CEDF2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11E13F-C546-A989-8DBF-7206DAE84F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291437-0CB7-0032-0E92-841A0792A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7" y="1502229"/>
            <a:ext cx="7697755" cy="4870579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7DE2EC-3B2B-FBA8-B040-521E5DA693C8}"/>
              </a:ext>
            </a:extLst>
          </p:cNvPr>
          <p:cNvSpPr txBox="1"/>
          <p:nvPr/>
        </p:nvSpPr>
        <p:spPr>
          <a:xfrm>
            <a:off x="3822919" y="5705151"/>
            <a:ext cx="4806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اَلْأَبُ</a:t>
            </a:r>
            <a:r>
              <a:rPr kumimoji="0" lang="ar-MA" sz="44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يُقَدِّمُ هَدِيَّةً لِأَبْنائِهِ.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312720-2F88-895D-2678-0882F8BD57C6}"/>
              </a:ext>
            </a:extLst>
          </p:cNvPr>
          <p:cNvSpPr txBox="1"/>
          <p:nvPr/>
        </p:nvSpPr>
        <p:spPr>
          <a:xfrm>
            <a:off x="4052373" y="4391447"/>
            <a:ext cx="4644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اَلْأُمُّ تَحْكي قِصَّةً شَيِّقَةً.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E61AF4-D6B1-F31E-9B11-DE2B1805CCCA}"/>
              </a:ext>
            </a:extLst>
          </p:cNvPr>
          <p:cNvSpPr txBox="1"/>
          <p:nvPr/>
        </p:nvSpPr>
        <p:spPr>
          <a:xfrm>
            <a:off x="4145239" y="2924271"/>
            <a:ext cx="4806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اَلْأَسَدُ يَزْأَرُ في ٱلْغابَةِ.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383D489-25B1-F73C-82F2-2D91D5C5AFFF}"/>
              </a:ext>
            </a:extLst>
          </p:cNvPr>
          <p:cNvGrpSpPr/>
          <p:nvPr/>
        </p:nvGrpSpPr>
        <p:grpSpPr>
          <a:xfrm>
            <a:off x="4315832" y="2397797"/>
            <a:ext cx="579600" cy="459360"/>
            <a:chOff x="4393778" y="2892350"/>
            <a:chExt cx="57960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BA4662E7-A6AC-9CB9-2889-65841091BC53}"/>
                    </a:ext>
                  </a:extLst>
                </p14:cNvPr>
                <p14:cNvContentPartPr/>
                <p14:nvPr/>
              </p14:nvContentPartPr>
              <p14:xfrm>
                <a:off x="4393778" y="2892350"/>
                <a:ext cx="579600" cy="459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BA4662E7-A6AC-9CB9-2889-65841091BC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76138" y="2874350"/>
                  <a:ext cx="61524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BB5BA5E-5C80-69AA-A468-3C3EBF80E763}"/>
                    </a:ext>
                  </a:extLst>
                </p14:cNvPr>
                <p14:cNvContentPartPr/>
                <p14:nvPr/>
              </p14:nvContentPartPr>
              <p14:xfrm>
                <a:off x="4469018" y="2911070"/>
                <a:ext cx="375840" cy="31464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BB5BA5E-5C80-69AA-A468-3C3EBF80E7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51378" y="2893430"/>
                  <a:ext cx="411480" cy="35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1DF2DBA-529E-70F5-3620-FED20FE6AAE3}"/>
              </a:ext>
            </a:extLst>
          </p:cNvPr>
          <p:cNvGrpSpPr/>
          <p:nvPr/>
        </p:nvGrpSpPr>
        <p:grpSpPr>
          <a:xfrm>
            <a:off x="7283028" y="3902627"/>
            <a:ext cx="410760" cy="392760"/>
            <a:chOff x="7259018" y="3965150"/>
            <a:chExt cx="410760" cy="39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66B440C9-3A37-C363-7DFC-755718D9191B}"/>
                    </a:ext>
                  </a:extLst>
                </p14:cNvPr>
                <p14:cNvContentPartPr/>
                <p14:nvPr/>
              </p14:nvContentPartPr>
              <p14:xfrm>
                <a:off x="7284578" y="3965150"/>
                <a:ext cx="329400" cy="36108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66B440C9-3A37-C363-7DFC-755718D9191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6578" y="3947510"/>
                  <a:ext cx="36504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60493037-DAB1-A296-7B44-ACE9F5AB8B8C}"/>
                    </a:ext>
                  </a:extLst>
                </p14:cNvPr>
                <p14:cNvContentPartPr/>
                <p14:nvPr/>
              </p14:nvContentPartPr>
              <p14:xfrm>
                <a:off x="7259018" y="3965150"/>
                <a:ext cx="410760" cy="3927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60493037-DAB1-A296-7B44-ACE9F5AB8B8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41378" y="3947510"/>
                  <a:ext cx="446400" cy="42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53484D0-A01C-46F8-F96F-DCADC2FE92C3}"/>
              </a:ext>
            </a:extLst>
          </p:cNvPr>
          <p:cNvGrpSpPr/>
          <p:nvPr/>
        </p:nvGrpSpPr>
        <p:grpSpPr>
          <a:xfrm>
            <a:off x="7340760" y="5284877"/>
            <a:ext cx="345600" cy="353160"/>
            <a:chOff x="7370978" y="4935710"/>
            <a:chExt cx="345600" cy="3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281EE2BA-0D7A-4C58-C963-4A2811F4FF3E}"/>
                    </a:ext>
                  </a:extLst>
                </p14:cNvPr>
                <p14:cNvContentPartPr/>
                <p14:nvPr/>
              </p14:nvContentPartPr>
              <p14:xfrm>
                <a:off x="7418498" y="4935710"/>
                <a:ext cx="298080" cy="32976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281EE2BA-0D7A-4C58-C963-4A2811F4FF3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00498" y="4918070"/>
                  <a:ext cx="3337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1D13BCC9-03E0-03D5-2002-283C955A983A}"/>
                    </a:ext>
                  </a:extLst>
                </p14:cNvPr>
                <p14:cNvContentPartPr/>
                <p14:nvPr/>
              </p14:nvContentPartPr>
              <p14:xfrm>
                <a:off x="7370978" y="4982510"/>
                <a:ext cx="342720" cy="3063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1D13BCC9-03E0-03D5-2002-283C955A98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53338" y="4964870"/>
                  <a:ext cx="378360" cy="342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C4BDF701-79D1-9ED7-049B-969FD03A95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051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639A-A825-0B2D-5683-ECE1A3CB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D2BC1-5B44-1546-AB81-B7215446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ننشد جماعة.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441525-1406-26A0-B079-229994CB14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376A84-8F80-1FBD-563B-7B3F8EE9C577}"/>
              </a:ext>
            </a:extLst>
          </p:cNvPr>
          <p:cNvSpPr txBox="1"/>
          <p:nvPr/>
        </p:nvSpPr>
        <p:spPr>
          <a:xfrm>
            <a:off x="3266640" y="2761862"/>
            <a:ext cx="361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chemeClr val="accent1">
                    <a:lumMod val="50000"/>
                  </a:schemeClr>
                </a:solidFill>
              </a:rPr>
              <a:t>اَلنَّشيدُ الْوَطَنِيُّ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F0918B-720A-0BDC-93BE-2201765C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26D95E-A057-6846-7D62-001422D505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2DF444-A9FD-6999-876F-B1979D7976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401264-6DC0-4F45-09B1-7A0D8B6FB2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B0526B-0EF1-68FD-ADB2-C4BDA59BEEE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700C8-E66A-F8CD-7D73-46444CC3A0C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397FDB-02B2-92AD-7597-2C85B103EA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3D7F7A-A1A0-5669-9EE0-034AF9A769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2F72B87-C477-FB58-83DA-949987F963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85F1A2-E555-A5D6-E77F-F14EC85A43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8924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A8752E-FC57-D355-6ED5-F7BCD7E3F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5553518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57AC55-454C-4B04-AE73-C745845F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3043130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9D41D6-3C0B-AB4B-3B0E-8962CFFE9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354" y="3100150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35A04A-1963-66B3-D2A8-1A5840794778}"/>
              </a:ext>
            </a:extLst>
          </p:cNvPr>
          <p:cNvSpPr txBox="1"/>
          <p:nvPr/>
        </p:nvSpPr>
        <p:spPr>
          <a:xfrm>
            <a:off x="5055157" y="3055676"/>
            <a:ext cx="1584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استماع وتحدث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4005B5-89C0-2B87-6C93-260EF885E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686" y="5618936"/>
            <a:ext cx="540000" cy="41852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BB5BF4-1CBD-78B1-A068-2E5DF274E729}"/>
              </a:ext>
            </a:extLst>
          </p:cNvPr>
          <p:cNvSpPr txBox="1"/>
          <p:nvPr/>
        </p:nvSpPr>
        <p:spPr>
          <a:xfrm>
            <a:off x="5245914" y="5553518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3BCC5E1B-36D1-B19B-0DE4-2DE8A87A2614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/>
              <a:t> تثبيت وتوليف 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5ED2A5C1-5F64-0EDA-0C20-2C98C154F4B7}"/>
              </a:ext>
            </a:extLst>
          </p:cNvPr>
          <p:cNvSpPr txBox="1">
            <a:spLocks/>
          </p:cNvSpPr>
          <p:nvPr/>
        </p:nvSpPr>
        <p:spPr>
          <a:xfrm>
            <a:off x="2122822" y="589212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توسيع فكرة (</a:t>
            </a:r>
            <a:r>
              <a:rPr lang="fr-FR" dirty="0"/>
              <a:t>2</a:t>
            </a:r>
            <a:r>
              <a:rPr lang="ar-MA" dirty="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30107E-A592-E35E-BA33-54752F09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4319916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740558-E699-43D3-EC5C-502BDFE3A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59150" y="4376936"/>
            <a:ext cx="424748" cy="54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4BD859-3C67-E762-28E9-4D416A2AC900}"/>
              </a:ext>
            </a:extLst>
          </p:cNvPr>
          <p:cNvSpPr txBox="1"/>
          <p:nvPr/>
        </p:nvSpPr>
        <p:spPr>
          <a:xfrm>
            <a:off x="5622619" y="4332462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2CC6D665-86B8-35D7-2668-7D5EFE5C736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قراءة: قراءات فردية و فهم.</a:t>
            </a: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قراءة مشتركة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763409" y="173398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5817A276-BD07-BCBE-8A74-6E4D1B2DCB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9542" y="5384936"/>
            <a:ext cx="468000" cy="468000"/>
          </a:xfrm>
          <a:prstGeom prst="rect">
            <a:avLst/>
          </a:prstGeom>
        </p:spPr>
      </p:pic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D518AD22-E4C9-970C-EFF4-1B8E68D477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9542" y="4212887"/>
            <a:ext cx="468000" cy="468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013D0DF-D6BF-6F33-D8D5-6CE548D8AC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19542" y="294673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0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إنتاج كتابي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2071159"/>
            <a:ext cx="6354147" cy="202497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079738" y="284728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تَوْسيعُ فِكْرَةٍ (2)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216274" y="2394660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886C1CE-726D-E6BD-CDDD-D48A7557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522" y="2265214"/>
            <a:ext cx="536339" cy="540000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D7BED264-B628-E58A-0A62-5168EEABA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492898" y="2193215"/>
            <a:ext cx="539999" cy="539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18D1D-C7E3-FC95-1DC8-8EFD7FB370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1614" y="1015545"/>
            <a:ext cx="479081" cy="4790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95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24553CA-B98A-0A42-A753-1F04D6E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تدربنا  اليوم على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إسْتِراتيجيَّةَ تَوْسيعِ فِكْرَةٍ فِي الإِنْتَاجِ الكِتَابِي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هل أنتم مستعدون؟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DD8E75E-4E94-4972-8F9F-1004619E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DFD032-5109-7B90-B3F2-B2EAB101CE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863C6A6-1BB5-18BD-44CC-AE090B51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24C703-F573-D8A4-5B8A-CB80799391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C2CFA-311F-A81A-7A10-0BA90685C0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818ACA-7DA3-70CB-F2A0-0C60BC467B9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D1F7CE-73F7-1474-B4BD-8255D9BA0EB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180DB8-F948-6B8E-C34A-2F51DB1A73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6D45DB-A105-3798-3533-C37DF96952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B2F093-DD50-DA0A-2A01-02E4AB2158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148FC5-FBA3-D7CC-731C-A57D86F08791}"/>
              </a:ext>
            </a:extLst>
          </p:cNvPr>
          <p:cNvSpPr txBox="1"/>
          <p:nvPr/>
        </p:nvSpPr>
        <p:spPr>
          <a:xfrm>
            <a:off x="2995127" y="2901820"/>
            <a:ext cx="3079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تَوْسيعُ فِكْرَةٍ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2C17099C-842C-4E56-FD65-437E1418A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21E8D-D483-D067-B24C-80ED3939F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918F257-A1EE-FF44-B010-D1E75D70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نتبعها لتوسيع فكرة؟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4D5136-1D3A-85A8-423F-C6E8EBBEB9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AF32DE-C16B-F024-D523-C079EEB4C6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108F19-FE60-F807-13DA-BDF31446D2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530FD7-E2D5-CBD8-0A5B-4FED3CAEB3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4D950-C4AD-EBFA-C8FD-1DE0A9C045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E1EE2-6540-36C6-751D-8F4C7A645C7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D266C2-4D7F-1665-5F39-96921BB37F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574510-C2F8-F391-8F78-4A3A6B880CA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D38FB99-D48A-DD25-BA23-7ADE902282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511C15-723B-5D9B-BC65-BCA5322D62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9330426-7756-9AF7-5006-6A04AD6E32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0FAD22-1B30-EB82-277E-91F0F4786E5C}"/>
              </a:ext>
            </a:extLst>
          </p:cNvPr>
          <p:cNvSpPr txBox="1"/>
          <p:nvPr/>
        </p:nvSpPr>
        <p:spPr>
          <a:xfrm>
            <a:off x="2995127" y="2901820"/>
            <a:ext cx="333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أُوَسِّعُ فِكْرَةً؟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54405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79DC0-D221-B586-D087-1E743562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FBD9F11-FA1E-1C58-48EA-1BB0C1D87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0" y="1932245"/>
            <a:ext cx="7997650" cy="3679231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3EE06BCC-CF3C-704C-8D3E-5151EDE6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48AD3F-A1EA-C981-D830-314738BA94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904459-75D7-BEC3-D2FE-00334D466E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D1A91B-B90E-0947-3852-1329246518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41B97F-93D1-C7B7-BC1C-0D7F3B5E5A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E5378-A8C0-61EB-118F-0C1CA426E6C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10F2A-CDF9-0B7A-B8EE-FDF263CCF72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35990-77CE-B439-8105-4FD2A3748FC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0F577-A65B-8EDD-033C-6B78E5BDE50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C332533-B91A-873E-08C8-1598DBC20A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A417FD-AEEC-B3B6-75E2-C6F4D1AA56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BB4E5A8-F643-C5D3-7444-FD6B8AAB29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634943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CA529-ECF0-5EA4-8A52-5F2FA8F4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CEB6BBC-741A-3A42-A568-217685CB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الواجب المنزلي. افتحوا كراساتكم ص 29. سأتحقق من إنجازاتكم.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2B6EDF68-6FBC-E7A0-E200-8D06150164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183" y="2171320"/>
            <a:ext cx="900000" cy="9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74459E-9D60-FB49-F1BF-DF45D316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835D35-AE52-5775-4C4D-B7ED82AC2B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5F6EE2-2F79-A8D5-99B1-C8D4F0B04B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348F05-3220-DB89-1686-5CDFD166EA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DBFA-45FB-B4B5-73D4-EB274EE596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E6E77-0062-7C20-90A5-D222A3E6CAB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7F24C-EBF1-2E7A-DBE7-26A23DC97DE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5B20B-7553-5BA2-02BB-0267D384335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AAD0EE0-77E4-8161-7EDD-3FC3C40D54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99910A-4D55-9935-AE31-01D404C92F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DD4B7D-276E-5F35-27E8-172B6F4AB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267" y="1866122"/>
            <a:ext cx="3484971" cy="423587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4E6870B-1BA8-1752-789F-916E991D02C1}"/>
              </a:ext>
            </a:extLst>
          </p:cNvPr>
          <p:cNvSpPr/>
          <p:nvPr/>
        </p:nvSpPr>
        <p:spPr>
          <a:xfrm>
            <a:off x="2843267" y="2355002"/>
            <a:ext cx="3457463" cy="14326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0D0CC138-D44F-4A02-15C4-2145AA491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1855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C4C0B-97F6-4FEA-89A8-7AE067086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4530C7B-77EB-D0D6-DF3E-10AEFFD0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التصحيح. من يتقاسم معنا الجمل؟   -- ما رأيكم؟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CEC1B2-A7DB-DF50-3490-AE95042A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EDE025-58A8-002F-5E87-70C5E3DB40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7D6527-BA78-1FBB-D9A0-E7710D0198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220A9A-C9A0-814C-09E8-B94DFF8A7B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257BA-33D7-D4A0-9E3E-1819921AB73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E4B726-E2BC-FB32-705F-3AE288756F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DB33A-97B9-BA88-A533-CD5E47C3E1C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8B7F6-FF14-6882-8A35-ABB91DDB7FC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0A1CE1-79B4-FE46-F5B6-782F8AA2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33817-8986-88C3-D896-0BBFD1916A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201B7A-274F-C77B-1DA0-1C51AAA35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257063"/>
            <a:ext cx="8335384" cy="4003778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D6F4CD2-C37B-0E6B-58B7-66BBCC81A227}"/>
              </a:ext>
            </a:extLst>
          </p:cNvPr>
          <p:cNvSpPr txBox="1"/>
          <p:nvPr/>
        </p:nvSpPr>
        <p:spPr>
          <a:xfrm>
            <a:off x="3625071" y="3429000"/>
            <a:ext cx="116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ٱلتَّعَبِ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9CE29E-C348-84A5-3D14-220367A8DE18}"/>
              </a:ext>
            </a:extLst>
          </p:cNvPr>
          <p:cNvSpPr txBox="1"/>
          <p:nvPr/>
        </p:nvSpPr>
        <p:spPr>
          <a:xfrm>
            <a:off x="732828" y="3428999"/>
            <a:ext cx="1831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غُرْفَتِهِ لِيَنامَ.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5E1043-54AB-C856-7BBF-FCB3E68A4C7E}"/>
              </a:ext>
            </a:extLst>
          </p:cNvPr>
          <p:cNvSpPr txBox="1"/>
          <p:nvPr/>
        </p:nvSpPr>
        <p:spPr>
          <a:xfrm>
            <a:off x="6017137" y="3961798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مَتى؟ مَنْ؟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B5FCCA6-0C3C-AF48-9529-3ECEF8753D25}"/>
              </a:ext>
            </a:extLst>
          </p:cNvPr>
          <p:cNvSpPr txBox="1"/>
          <p:nvPr/>
        </p:nvSpPr>
        <p:spPr>
          <a:xfrm>
            <a:off x="2670806" y="3961798"/>
            <a:ext cx="1908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فَصْلِ ٱلرَّبيعِ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3D6BEE-54AD-D68E-F1F9-4545BDBE7062}"/>
              </a:ext>
            </a:extLst>
          </p:cNvPr>
          <p:cNvSpPr txBox="1"/>
          <p:nvPr/>
        </p:nvSpPr>
        <p:spPr>
          <a:xfrm>
            <a:off x="0" y="3961798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ٱلنّاسُ لِلْحَدائِقِ.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C740946-42FE-6BA2-32D3-64DB15C475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7917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45CE6-F777-3903-A091-71A19645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0A23D86-8B68-1446-5275-AE347A8D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أجوبة أخرى. صححوا.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84765F-0EFE-C8E6-29C8-9F0FF06E83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2CA4BC-8486-8FF1-0C02-3787B92B25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F4ADC1-E618-76ED-476B-15317B004E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C4485F-60F6-F0CD-670C-762115ABD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E4426-CF18-A6B4-300A-C59397C6837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360218-2CEC-8BEE-ABC1-ADFF127372B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1CD31-8F99-C79C-706B-93B6587A016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FAD328-80F4-CFC5-9F72-716CCA0154E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FA6CEB2-88ED-7C7D-7DDC-47EF8F806F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EE4E59-6D73-9F6E-1D27-B4E9118727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0615BA-C1A5-86B8-9207-A51ADF263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257063"/>
            <a:ext cx="8335384" cy="4003778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FFEF89E-2C14-4A22-4F42-7185508D7784}"/>
              </a:ext>
            </a:extLst>
          </p:cNvPr>
          <p:cNvSpPr txBox="1"/>
          <p:nvPr/>
        </p:nvSpPr>
        <p:spPr>
          <a:xfrm>
            <a:off x="3625071" y="3429000"/>
            <a:ext cx="116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ٱلتَّعَبِ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583410-22BE-F6BF-23FC-4CEEB44A76F1}"/>
              </a:ext>
            </a:extLst>
          </p:cNvPr>
          <p:cNvSpPr txBox="1"/>
          <p:nvPr/>
        </p:nvSpPr>
        <p:spPr>
          <a:xfrm>
            <a:off x="849771" y="3401333"/>
            <a:ext cx="1831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غُرْفَتِهِ لِيَنامَ.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169A036-6B58-7940-8198-565674AD295C}"/>
              </a:ext>
            </a:extLst>
          </p:cNvPr>
          <p:cNvSpPr txBox="1"/>
          <p:nvPr/>
        </p:nvSpPr>
        <p:spPr>
          <a:xfrm>
            <a:off x="5980218" y="3935786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 err="1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مَتى؟مَنْ</a:t>
            </a: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F94890-8219-8F6E-A1E7-9C28BA4CA6DE}"/>
              </a:ext>
            </a:extLst>
          </p:cNvPr>
          <p:cNvSpPr txBox="1"/>
          <p:nvPr/>
        </p:nvSpPr>
        <p:spPr>
          <a:xfrm>
            <a:off x="2670806" y="3961798"/>
            <a:ext cx="1908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فَصْلِ ٱلرَّبيعِ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52D20A-9BA8-2C28-AB49-E32FE914A5E6}"/>
              </a:ext>
            </a:extLst>
          </p:cNvPr>
          <p:cNvSpPr txBox="1"/>
          <p:nvPr/>
        </p:nvSpPr>
        <p:spPr>
          <a:xfrm>
            <a:off x="30748" y="3944653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ٱلنّاسُ لِلْحَدائِقِ.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9E0B8F-A203-0656-ADC2-C364C13D7BCA}"/>
              </a:ext>
            </a:extLst>
          </p:cNvPr>
          <p:cNvSpPr txBox="1"/>
          <p:nvPr/>
        </p:nvSpPr>
        <p:spPr>
          <a:xfrm>
            <a:off x="3672237" y="4493590"/>
            <a:ext cx="116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مُمْتِعاً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CDF1FE6-8CEA-99D1-30F2-6AF5CE4EF726}"/>
              </a:ext>
            </a:extLst>
          </p:cNvPr>
          <p:cNvSpPr txBox="1"/>
          <p:nvPr/>
        </p:nvSpPr>
        <p:spPr>
          <a:xfrm>
            <a:off x="1718674" y="4516647"/>
            <a:ext cx="116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أُسْرَتي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4EEEC68-8417-9900-4EDE-CE7B807ACE1A}"/>
              </a:ext>
            </a:extLst>
          </p:cNvPr>
          <p:cNvSpPr txBox="1"/>
          <p:nvPr/>
        </p:nvSpPr>
        <p:spPr>
          <a:xfrm>
            <a:off x="30748" y="4485827"/>
            <a:ext cx="1309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ٱلْمُنْتَزَهِ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E31A8D5-E454-80AF-835B-6A213BC156DB}"/>
              </a:ext>
            </a:extLst>
          </p:cNvPr>
          <p:cNvSpPr txBox="1"/>
          <p:nvPr/>
        </p:nvSpPr>
        <p:spPr>
          <a:xfrm>
            <a:off x="6014704" y="4493590"/>
            <a:ext cx="266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كَيْفَ؟مَعَ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مَنْ؟ أَيْنَ؟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39ABBF5-5A2B-8150-E908-5829660E00B6}"/>
              </a:ext>
            </a:extLst>
          </p:cNvPr>
          <p:cNvSpPr txBox="1"/>
          <p:nvPr/>
        </p:nvSpPr>
        <p:spPr>
          <a:xfrm>
            <a:off x="2768180" y="5075170"/>
            <a:ext cx="266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لُمْجَتي مَعَ أَصْدِقائي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AF34ED-D408-F8F4-ADDC-7BFF7E308790}"/>
              </a:ext>
            </a:extLst>
          </p:cNvPr>
          <p:cNvSpPr txBox="1"/>
          <p:nvPr/>
        </p:nvSpPr>
        <p:spPr>
          <a:xfrm>
            <a:off x="91328" y="5055997"/>
            <a:ext cx="266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رِحْلَتِنا ٱلْمَدْرَسِّيَّةِ.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6804F87-A156-6530-4E53-BBBE748E6B48}"/>
              </a:ext>
            </a:extLst>
          </p:cNvPr>
          <p:cNvSpPr txBox="1"/>
          <p:nvPr/>
        </p:nvSpPr>
        <p:spPr>
          <a:xfrm>
            <a:off x="5711629" y="5066728"/>
            <a:ext cx="266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ماذا؟ مَتى؟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1989241-7FE7-7A2C-6B4F-8F37156A953C}"/>
              </a:ext>
            </a:extLst>
          </p:cNvPr>
          <p:cNvSpPr txBox="1"/>
          <p:nvPr/>
        </p:nvSpPr>
        <p:spPr>
          <a:xfrm>
            <a:off x="2250037" y="5637578"/>
            <a:ext cx="266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صَلاةَ ٱلْعيدِ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F32E2D4-D11C-5F9A-EE13-F2B96F90F6C7}"/>
              </a:ext>
            </a:extLst>
          </p:cNvPr>
          <p:cNvSpPr txBox="1"/>
          <p:nvPr/>
        </p:nvSpPr>
        <p:spPr>
          <a:xfrm>
            <a:off x="1780957" y="5653929"/>
            <a:ext cx="1037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ٱلْعيدِ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3D0F921-AC3C-26BE-1FEC-90368AF49F79}"/>
              </a:ext>
            </a:extLst>
          </p:cNvPr>
          <p:cNvSpPr txBox="1"/>
          <p:nvPr/>
        </p:nvSpPr>
        <p:spPr>
          <a:xfrm>
            <a:off x="398069" y="5634219"/>
            <a:ext cx="1168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ٱلْمُصَلّى.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F14E72A-C03D-C65A-FA83-FC8A20E0E9D2}"/>
              </a:ext>
            </a:extLst>
          </p:cNvPr>
          <p:cNvSpPr txBox="1"/>
          <p:nvPr/>
        </p:nvSpPr>
        <p:spPr>
          <a:xfrm>
            <a:off x="6222473" y="5657570"/>
            <a:ext cx="2247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ماذا؟ مَتى؟ أَيْنَ؟</a:t>
            </a:r>
          </a:p>
        </p:txBody>
      </p:sp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B3648F69-CE20-6BF0-116B-8478D6728A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582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6A5A9-DAB9-381B-E1CB-70999E90E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7C832B3-8659-79A4-1B10-96C7954B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التمارين. قوموا بتوسيع الجملة الأولى بإضافة معلومات وتفاصيل مناسبة.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AC1FC1-75CB-17DA-0BD1-0C2FCF9D0F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A0F827-C656-9266-4423-7E971E97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15A459-FFB2-CA7F-7B55-F330E2842E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E6FF9F-6E87-62AF-E372-A8A0FC7126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9788AA-363E-B983-1485-AAA308DF04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B3DF0B-7FEC-7255-AB91-38A7E786CFF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EABB0-6607-F6F5-FE29-7DFF60527E3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C4464-7199-322A-7ECA-35F1A659C03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F8E4192-920D-F38C-C0B2-26D364178E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2EBCA3-B4BA-F876-DB33-B516DB6A3C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A1724D47-2E56-D921-B379-DB0A9B7CAC78}"/>
              </a:ext>
            </a:extLst>
          </p:cNvPr>
          <p:cNvSpPr/>
          <p:nvPr/>
        </p:nvSpPr>
        <p:spPr>
          <a:xfrm>
            <a:off x="6043186" y="4130639"/>
            <a:ext cx="849086" cy="1959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40CB46A-F000-BF20-E962-502E17AB4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981" y="2313992"/>
            <a:ext cx="2847313" cy="350809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C34933E-C5B0-F62D-68B0-4E421A7A92CD}"/>
              </a:ext>
            </a:extLst>
          </p:cNvPr>
          <p:cNvSpPr/>
          <p:nvPr/>
        </p:nvSpPr>
        <p:spPr>
          <a:xfrm>
            <a:off x="3002981" y="3959867"/>
            <a:ext cx="2847314" cy="7334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6FD39B88-D94A-A029-5554-8F644395F5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559528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B10F3-175B-5350-7EDC-4EF5FF44F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F71B650-48FF-AEB1-33B5-490BF940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الجميع سيشارك. من يقرأ إنتاجه؟   - ما رأيكم؟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2806FC-A068-2A42-3404-C5191811B3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3CAEA9-6022-07D7-02D9-7825EFED8D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535C0D-1F14-B587-EBC9-5577666658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0DF853-A179-34C9-7FC7-80D3699DE4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045A95-2DD0-D17C-FF65-BC1969ACAB2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91220-E327-4218-A490-1EB9CC2A8BB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56AAA-03F3-4DA2-94FD-695D291EFE6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AD6E31-62CF-A215-915A-7F08AA5CC0B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5F525A-169E-A859-3573-68748648AC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3D4435F-808A-E25B-FAFB-7A7A9D09F3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DE4566-AE15-9CD4-4E5E-E50795277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15" y="2343056"/>
            <a:ext cx="8176969" cy="2171888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183AA6AE-A0B5-A2B8-6EDF-3A862AE888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666930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ED685-35E7-F826-9436-47CC5261E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885CE02-6D75-B57C-F967-6B310111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هذا جواب آخر.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3B9EDE-391F-08EF-15E4-C70FB884DA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19A716-9CA2-087C-3A62-39DB7881FC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314577-B4BA-F97D-8078-28A706BE32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9C8C60-10C3-7111-7CE2-CAE5EAF1A4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722233-35AB-FAF5-C5E2-9DC25BAB6C3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59A536-9813-1083-4947-C9F1409FC9A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7144A-96D8-924C-E27E-2B99DD7302F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885CDD-7D74-9B81-C726-9C54886292C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2D6CF4D-7781-8545-9D10-B8795F583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571659-EEB4-CD09-1B40-4AB4EAC208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B9CDF1-4857-A2E5-AB29-95499D00E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343056"/>
            <a:ext cx="8426180" cy="2171888"/>
          </a:xfrm>
          <a:prstGeom prst="roundRect">
            <a:avLst>
              <a:gd name="adj" fmla="val 16667"/>
            </a:avLst>
          </a:prstGeom>
          <a:ln>
            <a:solidFill>
              <a:srgbClr val="0097B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4723D7-DF00-D081-9ACA-53722AD0D988}"/>
              </a:ext>
            </a:extLst>
          </p:cNvPr>
          <p:cNvSpPr txBox="1"/>
          <p:nvPr/>
        </p:nvSpPr>
        <p:spPr>
          <a:xfrm>
            <a:off x="4924531" y="2703565"/>
            <a:ext cx="2362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FF0000"/>
                </a:solidFill>
              </a:rPr>
              <a:t>صَديقِهِ جادَ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EFD71E-6376-06A2-DB4B-F322CF96895B}"/>
              </a:ext>
            </a:extLst>
          </p:cNvPr>
          <p:cNvSpPr txBox="1"/>
          <p:nvPr/>
        </p:nvSpPr>
        <p:spPr>
          <a:xfrm>
            <a:off x="2709855" y="2677333"/>
            <a:ext cx="2362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FF0000"/>
                </a:solidFill>
              </a:rPr>
              <a:t>مَنْزِلِهِ.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859F60-2A25-A781-71BB-E759E03432EF}"/>
              </a:ext>
            </a:extLst>
          </p:cNvPr>
          <p:cNvSpPr txBox="1"/>
          <p:nvPr/>
        </p:nvSpPr>
        <p:spPr>
          <a:xfrm>
            <a:off x="2871243" y="3229727"/>
            <a:ext cx="4063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FF0000"/>
                </a:solidFill>
              </a:rPr>
              <a:t>عَنِ </a:t>
            </a:r>
            <a:r>
              <a:rPr lang="ar-MA" sz="3200" b="1" dirty="0" err="1">
                <a:solidFill>
                  <a:srgbClr val="FF0000"/>
                </a:solidFill>
              </a:rPr>
              <a:t>ٱلْمَشْروعِ</a:t>
            </a:r>
            <a:r>
              <a:rPr lang="ar-MA" sz="3200" b="1" dirty="0">
                <a:solidFill>
                  <a:srgbClr val="FF0000"/>
                </a:solidFill>
              </a:rPr>
              <a:t> </a:t>
            </a:r>
            <a:r>
              <a:rPr lang="ar-MA" sz="3200" b="1" dirty="0" err="1">
                <a:solidFill>
                  <a:srgbClr val="FF0000"/>
                </a:solidFill>
              </a:rPr>
              <a:t>ٱلَّذي</a:t>
            </a:r>
            <a:r>
              <a:rPr lang="ar-MA" sz="3200" b="1" dirty="0">
                <a:solidFill>
                  <a:srgbClr val="FF0000"/>
                </a:solidFill>
              </a:rPr>
              <a:t> طالَبَهُما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C27097-AB61-1C68-54B9-0A2B38EF449C}"/>
              </a:ext>
            </a:extLst>
          </p:cNvPr>
          <p:cNvSpPr txBox="1"/>
          <p:nvPr/>
        </p:nvSpPr>
        <p:spPr>
          <a:xfrm>
            <a:off x="6065017" y="3696395"/>
            <a:ext cx="2362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 err="1">
                <a:solidFill>
                  <a:srgbClr val="FF0000"/>
                </a:solidFill>
              </a:rPr>
              <a:t>ٱلْأُسْتاذُ</a:t>
            </a:r>
            <a:r>
              <a:rPr lang="ar-MA" sz="3200" b="1" dirty="0">
                <a:solidFill>
                  <a:srgbClr val="FF0000"/>
                </a:solidFill>
              </a:rPr>
              <a:t> بِإِعْدادِهِ.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C16CCE4E-35E6-C6F6-F23E-5CD28B4CC4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48441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129004" y="2807138"/>
            <a:ext cx="6790996" cy="890781"/>
            <a:chOff x="1236549" y="2851205"/>
            <a:chExt cx="6790996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الفهم العام للحكاية: سرد الحكاية – توظيف الفعل الكلامي (تقديم الاعتذار)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5139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والإجابة عن أسئلة الفهم.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129004" y="4588700"/>
            <a:ext cx="6790996" cy="890781"/>
            <a:chOff x="1236549" y="2851205"/>
            <a:chExt cx="6790996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توسيع فكرة في الإنتاج الكتابي.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87759"/>
            <a:ext cx="323674" cy="323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>
            <a:extLst>
              <a:ext uri="{FF2B5EF4-FFF2-40B4-BE49-F238E27FC236}">
                <a16:creationId xmlns:a16="http://schemas.microsoft.com/office/drawing/2014/main" id="{29E0379B-FF5E-00FA-4BED-161CF6D4B07E}"/>
              </a:ext>
            </a:extLst>
          </p:cNvPr>
          <p:cNvSpPr/>
          <p:nvPr/>
        </p:nvSpPr>
        <p:spPr>
          <a:xfrm>
            <a:off x="3504981" y="2671310"/>
            <a:ext cx="1980000" cy="1980000"/>
          </a:xfrm>
          <a:prstGeom prst="ellipse">
            <a:avLst/>
          </a:prstGeom>
          <a:solidFill>
            <a:srgbClr val="106585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في هذِهِ </a:t>
            </a:r>
            <a:r>
              <a:rPr lang="ar-M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D589A6D-BD9B-1D41-A852-9D14F100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تَعَلَّمْتُم في هَذِهِ ٱلْحِصَّةِ؟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7DCE136-B285-2456-13DD-0660FDB892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A291AC-745E-9E61-32E4-DA73D3A09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7553D6-89F2-115D-5012-A1D8428D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B7B4C4-41AB-2717-9C13-E9648653B2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D48A6-3475-DE31-DED0-2ABA77975D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120971-014E-8B88-F703-4B89DF8559D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1D4ED0-7A43-8606-BE10-05D3C0C76C0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CD726-84BF-0A46-4FE2-C154A7A3F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9F5F53-773D-BC30-53E7-923A2240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681155-84B9-8E8D-6059-B7CE19C6CF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506163D-8AD2-2B5D-8018-ACC51E3641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570F3-517C-44F3-99F0-00D026B9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8D2CCD7-0907-7782-552D-8BAB4AA8F988}"/>
              </a:ext>
            </a:extLst>
          </p:cNvPr>
          <p:cNvSpPr/>
          <p:nvPr/>
        </p:nvSpPr>
        <p:spPr>
          <a:xfrm>
            <a:off x="528514" y="3693616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تَدَرَّبْتُ عَلى 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تَوْسيعِ فِكْرَةٍ بِٱسْتِعْمالِ أَدَواتِ ٱلْاِسْتِفْهامِ.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0EC42B-E644-3DA4-EDC4-C9BA13E45A48}"/>
              </a:ext>
            </a:extLst>
          </p:cNvPr>
          <p:cNvSpPr/>
          <p:nvPr/>
        </p:nvSpPr>
        <p:spPr>
          <a:xfrm>
            <a:off x="3582000" y="1449000"/>
            <a:ext cx="1980000" cy="1980000"/>
          </a:xfrm>
          <a:prstGeom prst="ellipse">
            <a:avLst/>
          </a:prstGeom>
          <a:solidFill>
            <a:srgbClr val="106585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في هذِهِ </a:t>
            </a:r>
            <a:r>
              <a:rPr lang="ar-M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A807C3A-F80D-1467-1C4F-0785020773D6}"/>
              </a:ext>
            </a:extLst>
          </p:cNvPr>
          <p:cNvCxnSpPr>
            <a:cxnSpLocks/>
          </p:cNvCxnSpPr>
          <p:nvPr/>
        </p:nvCxnSpPr>
        <p:spPr>
          <a:xfrm>
            <a:off x="5279877" y="3159413"/>
            <a:ext cx="282123" cy="350587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B97C6D2-14AC-F0DE-D6F8-92756AB1E1BF}"/>
              </a:ext>
            </a:extLst>
          </p:cNvPr>
          <p:cNvCxnSpPr>
            <a:cxnSpLocks/>
          </p:cNvCxnSpPr>
          <p:nvPr/>
        </p:nvCxnSpPr>
        <p:spPr>
          <a:xfrm flipH="1">
            <a:off x="3582000" y="3200417"/>
            <a:ext cx="282125" cy="363877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03DA79A-9B8C-48EC-67D1-CFF7D5419143}"/>
              </a:ext>
            </a:extLst>
          </p:cNvPr>
          <p:cNvSpPr/>
          <p:nvPr/>
        </p:nvSpPr>
        <p:spPr>
          <a:xfrm>
            <a:off x="5782935" y="3693616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تَعَلَّمْتُ أَنَّ الْجُمْلَةَ الاسْمِيَّةَ تَبْتَدِئُ باسْمٍ. وَلِتَرْكيبِها:</a:t>
            </a:r>
          </a:p>
          <a:p>
            <a:pPr marL="342900" indent="-342900" algn="r" rtl="1">
              <a:buFontTx/>
              <a:buChar char="-"/>
            </a:pP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أَبْدَأُ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بِٱسْمٍ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؛ </a:t>
            </a:r>
            <a:endParaRPr lang="ar-MA" sz="2400" b="1" dirty="0">
              <a:solidFill>
                <a:srgbClr val="002060"/>
              </a:solidFill>
              <a:cs typeface="Microsoft Uighur" panose="02000000000000000000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أُخْبِرُ عَنْهُ بِعِبارَةٍ تتَطابَقُ مَعَهُ.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EC7E866-F68F-794E-BCA4-E717739A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تَعَلَّمْتُم في هَذِهِ ٱلْحِصَّةِ؟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B006D6-7765-AB4B-4EE4-5727515C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D97928-907F-ED79-125E-769D551F9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D6A2C6-4A4F-0137-7436-0CF492D7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11DF0-C6FD-A041-0C49-256A3F5D3F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11872-5E04-DFA1-C18A-41593F3E82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862B3-D0C0-B31C-522F-0094CDACE7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E18CF8-7F86-E5A9-936B-0425C08739E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D4F51A-F9BC-629D-06AE-2DFF32F7A1A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1E68282-5469-1D1E-B85B-6D5CFF1BE5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C73931-0EE0-75EF-5332-8EEB8957C8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3186C70-C5F6-6E47-56AD-A0AD75DFAF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356295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123-D085-9CDB-EAB6-A158E1AE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F4D9B7-B683-864F-907A-8E57D754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31، ضعوا العلامة أمام الواجب المنزلي. تذكروا إنجازه. </a:t>
            </a:r>
            <a:endParaRPr lang="fr-FR" sz="2400" dirty="0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EDB9009-BA14-F51E-EA53-D97A40B6D0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183" y="4784186"/>
            <a:ext cx="900000" cy="9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362DB9-FE73-5969-7D15-313F6A87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641FFE-3DA6-C9B6-340A-BDA5BB0F36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ADA036-AF81-65DB-678A-84A2A6F6DB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28D96-3B61-6992-957C-485A76B425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F27B7E-3B9F-8DE7-04D1-A047D4322C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64168-4A73-57F8-DFF6-0964EFC22A3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707DA-9D88-3505-8F5A-830A34BFB9E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47BE3-2215-709F-01A3-85D03FA0800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C119A47-85D9-96BB-7302-A5B13C590D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8D0A87-B51F-E93B-16F8-5ABD592593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FFE394-520A-F1C2-1EFC-375039E58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990" y="1885198"/>
            <a:ext cx="3108173" cy="4216802"/>
          </a:xfrm>
          <a:prstGeom prst="rect">
            <a:avLst/>
          </a:prstGeom>
          <a:ln>
            <a:solidFill>
              <a:srgbClr val="0097B2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CFA670F-0D1A-1D06-2380-5F6AA500ED9E}"/>
              </a:ext>
            </a:extLst>
          </p:cNvPr>
          <p:cNvSpPr/>
          <p:nvPr/>
        </p:nvSpPr>
        <p:spPr>
          <a:xfrm>
            <a:off x="2987695" y="4674637"/>
            <a:ext cx="3108173" cy="14273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Espace réservé pour une image  33">
            <a:extLst>
              <a:ext uri="{FF2B5EF4-FFF2-40B4-BE49-F238E27FC236}">
                <a16:creationId xmlns:a16="http://schemas.microsoft.com/office/drawing/2014/main" id="{B4C677A9-89BB-ED8E-4DC5-347247245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4850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412E811-5901-594F-92D5-D36ED674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926B1D5-38C8-004C-86FE-3D141E615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1C7837-3C06-01BD-30E6-20EB24709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0DD5A6-FB88-CFFC-3543-3587C0D917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6E1246-93D6-1386-492A-7BF4FF45C8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8C6D2B-4227-C6AF-1578-E7225B3E6F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1AC0B5-A10D-3E90-F703-3B81CE54EE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86E01-9EB8-D754-3A6C-7FBF006EF3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7A435-38BA-257E-56B9-89041A277AF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638C37-E382-7392-2AF5-8CEA76111D3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5C717E-58E3-4E24-24B7-69E981BF1BA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0568C2-F30D-9992-2449-A9C1F4227F5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EF2E890-267C-1B55-3BB7-E6379564B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2E3D6D-0B62-2B4E-A6D5-559583D9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585A92D-D889-0485-2D64-5DDB53426D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34325" y="684213"/>
            <a:ext cx="898525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DAB962-E5E7-C090-5C6D-9CDA8384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44EBFC-E096-BE4C-9DD5-B567D28938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197F8-47BC-87E6-CCB8-EFCB28765F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430701-8EF4-78CF-AFFB-D552C0FDEAA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74F156-1297-0A7F-82ED-5A41BA1B9F2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56328D-DD80-C9AA-FD89-3DED8562AB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DA6F9-F1F0-C0F4-AC1A-05A244A6048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97807-E007-82DA-B7AB-51303157488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098C5-47CC-8042-7DF1-933E012749F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3F268-B5EB-B1A2-4698-C2138F13A8C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76C0845-77C4-3C72-689A-0EF8D1DAE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18D3497D-1E91-6A9C-F490-E5DE05D439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136" y="12680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776170" y="1124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740797-B788-ADAE-9B9D-44E777E565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C59810-3442-930D-15AF-5C200AAC4DD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631" y="15390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4F2CE8-C3C5-7C85-1E82-C58B0C981B1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59F219-75DE-23F5-174D-DAB7C18AC170}"/>
              </a:ext>
            </a:extLst>
          </p:cNvPr>
          <p:cNvSpPr>
            <a:spLocks/>
          </p:cNvSpPr>
          <p:nvPr/>
        </p:nvSpPr>
        <p:spPr>
          <a:xfrm>
            <a:off x="3422373" y="14396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52E07C-9BD5-FBFF-8D5A-AE04088E3368}"/>
              </a:ext>
            </a:extLst>
          </p:cNvPr>
          <p:cNvSpPr>
            <a:spLocks/>
          </p:cNvSpPr>
          <p:nvPr/>
        </p:nvSpPr>
        <p:spPr>
          <a:xfrm>
            <a:off x="5138212" y="13164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A905B5-8615-75F6-4920-F76A0FA3C0C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C578F4-C6F7-1746-B858-F018A63F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BF7F166-5547-5A36-0006-943B0A84CE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969382-1DE0-666D-7659-C63B1B8B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CB7CB2-60E3-CBD6-2B96-D0B591A2FB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FF1E12-98F4-711D-A8CD-73164FFB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B23517-4115-6F36-2337-E8EC19AA62B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3A0E02-BAE4-7074-DBDF-58A5D2647AF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4399B-A5CE-94AF-9709-35C6A057F8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DC6D6-6713-4A53-F53F-E526A2EDB58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6B6DC-C137-C5FB-E625-8AA12D081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3350FC-FE39-AFA0-D90F-5DE71F468A2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0420D-14C2-6206-F731-A30E4F34DDF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rangement">
            <a:hlinkClick r:id="" action="ppaction://media"/>
            <a:extLst>
              <a:ext uri="{FF2B5EF4-FFF2-40B4-BE49-F238E27FC236}">
                <a16:creationId xmlns:a16="http://schemas.microsoft.com/office/drawing/2014/main" id="{ABE2125B-4632-D160-0769-CE7958182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0242" y="1732520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قراءة مشتركة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1625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11061</TotalTime>
  <Words>1277</Words>
  <Application>Microsoft Office PowerPoint</Application>
  <PresentationFormat>Affichage à l'écran (4:3)</PresentationFormat>
  <Paragraphs>374</Paragraphs>
  <Slides>54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54</vt:i4>
      </vt:variant>
    </vt:vector>
  </HeadingPairs>
  <TitlesOfParts>
    <vt:vector size="71" baseType="lpstr">
      <vt:lpstr>Dosis ExtraBold</vt:lpstr>
      <vt:lpstr>Dosis SemiBold</vt:lpstr>
      <vt:lpstr>Microsoft Uighur</vt:lpstr>
      <vt:lpstr>Modern Love</vt:lpstr>
      <vt:lpstr>Dosis</vt:lpstr>
      <vt:lpstr>Wingdings</vt:lpstr>
      <vt:lpstr>Calibri Light</vt:lpstr>
      <vt:lpstr>Arial</vt:lpstr>
      <vt:lpstr>Dosis Medium</vt:lpstr>
      <vt:lpstr>Calibri</vt:lpstr>
      <vt:lpstr>Thème Office</vt:lpstr>
      <vt:lpstr>1_Thème Office</vt:lpstr>
      <vt:lpstr>1_01- نشاط اعتيادي</vt:lpstr>
      <vt:lpstr>03- استماع وتحدث</vt:lpstr>
      <vt:lpstr>1_04-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 . سننطلق في حصة اللغة العربية 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خذوا كراساتكم ص 22. ستتدربون في هذه الحصة على قراءة فقرة بدقة وسرعة.</vt:lpstr>
      <vt:lpstr>سأقرأ . أصل الكلمات، أنطق النطق الصحيح وأحترم علامات الترقيم وأقف على ساكن. تابعوا معي</vt:lpstr>
      <vt:lpstr>نقرأ معا.</vt:lpstr>
      <vt:lpstr>كل ثنائي سيقرأ الفقرة قراءة معبرة، للفوز عليكما القراءة  قراءة معبرة وبصوت واحد.  -  يعين الأستاذ الثنائيات المشاركة في تحدي  اليوم. </vt:lpstr>
      <vt:lpstr>أنت تقرأ وهم يرددون من بعدك. ضعوا أصابعكم تحت كل كلمة تقرؤونها.</vt:lpstr>
      <vt:lpstr>الفائزون هم .........................................................</vt:lpstr>
      <vt:lpstr>Présentation PowerPoint</vt:lpstr>
      <vt:lpstr>نمر الآن للعبة تحدي سرد الحكاية الجديدة، هل أنتم مستعدون؟</vt:lpstr>
      <vt:lpstr>لاحظوا المشاهد وحاولوا تذكر الحكاية الجديدة. أمامكم ثلاثون ثانية.</vt:lpstr>
      <vt:lpstr>نرفع التحدي. من يريد أن يسرد الحكاية انطلاقا من المشاهد أمامكم؟</vt:lpstr>
      <vt:lpstr>سأعرض أمامكم مشاهد متنوعة، ستأخذون الكلمة مستعملين عبارات الاعتذار.</vt:lpstr>
      <vt:lpstr>نَعَتَ عُمَرُ زَميلَهُ أَحْمَدَ بِالْكَسولِ، يريد عمر أن يعتذر. ماذا سيقول لأحمد؟</vt:lpstr>
      <vt:lpstr>مشهد آخر:  تَشاجَرَ عَلِيٌّ مَعَ زَميلِهِ عِمادٍ. يريد علي أن يعتذر لعماد. ماذا يقول؟</vt:lpstr>
      <vt:lpstr>قــــراءة</vt:lpstr>
      <vt:lpstr>خلال اليوم سنقرأ نصا ونجيب عن أسئلة الفهم. افتحوا كراساتكم على الصفحة 30. </vt:lpstr>
      <vt:lpstr>سأقرأ النص، ضعوا أصابعكم تحت كل كلمة أقرؤها.  </vt:lpstr>
      <vt:lpstr>سأعين تلميذين لقراءة النص على الكراسة. أحدهما يلعب دور علي وآخر دور المعلم.  تابعوا بأصابعكم.</vt:lpstr>
      <vt:lpstr>سأعين ثنائيا آخر للقراءة. </vt:lpstr>
      <vt:lpstr>قبل أن نمر إلى استثمار النص. من يذكر بخطوات إستراتيجية الكلمات المفاتيح؟</vt:lpstr>
      <vt:lpstr>من يقرأ؟ </vt:lpstr>
      <vt:lpstr>الآن على كراساتكم ص 30، عودوا إلى النص للإجابة عن نشاط المعجم والسؤال الأول من استثمار النص. معكم خمس دقائق.</vt:lpstr>
      <vt:lpstr>نصحح. من يتقاسم جوابه؟ كيف حصلت على هذا الجواب؟ ما رأيكم؟</vt:lpstr>
      <vt:lpstr>صححوا</vt:lpstr>
      <vt:lpstr>من يذكر كيف نركب جملا اسمية؟</vt:lpstr>
      <vt:lpstr>من يقرأ؟ من يقدم مثالا؟</vt:lpstr>
      <vt:lpstr>خذوا الصفحة 31. من يقرأ التعليمة؟ ما المطلوب منكم؟</vt:lpstr>
      <vt:lpstr>أنجزوا. اكتبوا بخط واضح. </vt:lpstr>
      <vt:lpstr>نصحح. سأعين من يقرأ الجمل ويبرر اختياره.</vt:lpstr>
      <vt:lpstr>من يقرأ الجمل؟ صححوا.</vt:lpstr>
      <vt:lpstr>ننشد جماعة. </vt:lpstr>
      <vt:lpstr>إنتاج كتابي</vt:lpstr>
      <vt:lpstr>سنواصل تدربنا  اليوم على إسْتِراتيجيَّةَ تَوْسيعِ فِكْرَةٍ فِي الإِنْتَاجِ الكِتَابِي. هل أنتم مستعدون؟</vt:lpstr>
      <vt:lpstr>من يذكرنا بالخطوات التي نتبعها لتوسيع فكرة؟</vt:lpstr>
      <vt:lpstr>من يقرأ؟</vt:lpstr>
      <vt:lpstr>خذوا الواجب المنزلي. افتحوا كراساتكم ص 29. سأتحقق من إنجازاتكم.</vt:lpstr>
      <vt:lpstr>نواصل التصحيح. من يتقاسم معنا الجمل؟   -- ما رأيكم؟</vt:lpstr>
      <vt:lpstr>هذه أجوبة أخرى. صححوا.</vt:lpstr>
      <vt:lpstr>على دفاتر التمارين. قوموا بتوسيع الجملة الأولى بإضافة معلومات وتفاصيل مناسبة.</vt:lpstr>
      <vt:lpstr>نصحح. الجميع سيشارك. من يقرأ إنتاجه؟   - ما رأيكم؟</vt:lpstr>
      <vt:lpstr>أحسنتم. هذا جواب آخر. من يقرأ؟</vt:lpstr>
      <vt:lpstr>اختتام الحصة</vt:lpstr>
      <vt:lpstr>ماذا تَعَلَّمْتُم في هَذِهِ ٱلْحِصَّةِ؟</vt:lpstr>
      <vt:lpstr>ماذا تَعَلَّمْتُم في هَذِهِ ٱلْحِصَّةِ؟</vt:lpstr>
      <vt:lpstr>خذوا الصفحة 31، ضعوا العلامة أمام الواجب المنزلي. تذكروا إنجازه. 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97</cp:revision>
  <dcterms:created xsi:type="dcterms:W3CDTF">2023-09-20T21:35:22Z</dcterms:created>
  <dcterms:modified xsi:type="dcterms:W3CDTF">2025-11-02T17:30:19Z</dcterms:modified>
</cp:coreProperties>
</file>