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2" r:id="rId4"/>
    <p:sldMasterId id="2147483730" r:id="rId5"/>
    <p:sldMasterId id="2147483753" r:id="rId6"/>
    <p:sldMasterId id="2147483790" r:id="rId7"/>
    <p:sldMasterId id="2147483814" r:id="rId8"/>
  </p:sldMasterIdLst>
  <p:notesMasterIdLst>
    <p:notesMasterId r:id="rId57"/>
  </p:notesMasterIdLst>
  <p:sldIdLst>
    <p:sldId id="2147482693" r:id="rId9"/>
    <p:sldId id="2147482617" r:id="rId10"/>
    <p:sldId id="2147482463" r:id="rId11"/>
    <p:sldId id="2147482698" r:id="rId12"/>
    <p:sldId id="2147482615" r:id="rId13"/>
    <p:sldId id="261" r:id="rId14"/>
    <p:sldId id="2147482694" r:id="rId15"/>
    <p:sldId id="2147482699" r:id="rId16"/>
    <p:sldId id="2147482610" r:id="rId17"/>
    <p:sldId id="2134806855" r:id="rId18"/>
    <p:sldId id="2147482695" r:id="rId19"/>
    <p:sldId id="2134806857" r:id="rId20"/>
    <p:sldId id="2134806858" r:id="rId21"/>
    <p:sldId id="2134806859" r:id="rId22"/>
    <p:sldId id="2147482705" r:id="rId23"/>
    <p:sldId id="2134806145" r:id="rId24"/>
    <p:sldId id="2134806657" r:id="rId25"/>
    <p:sldId id="2147482341" r:id="rId26"/>
    <p:sldId id="2134806826" r:id="rId27"/>
    <p:sldId id="2147482631" r:id="rId28"/>
    <p:sldId id="2147482632" r:id="rId29"/>
    <p:sldId id="2147482633" r:id="rId30"/>
    <p:sldId id="2134806714" r:id="rId31"/>
    <p:sldId id="2147482692" r:id="rId32"/>
    <p:sldId id="2134806538" r:id="rId33"/>
    <p:sldId id="2147482706" r:id="rId34"/>
    <p:sldId id="2147482697" r:id="rId35"/>
    <p:sldId id="2147482696" r:id="rId36"/>
    <p:sldId id="2134806882" r:id="rId37"/>
    <p:sldId id="2134806905" r:id="rId38"/>
    <p:sldId id="2134806886" r:id="rId39"/>
    <p:sldId id="2134806907" r:id="rId40"/>
    <p:sldId id="2147482634" r:id="rId41"/>
    <p:sldId id="2134806730" r:id="rId42"/>
    <p:sldId id="2134806732" r:id="rId43"/>
    <p:sldId id="2134806734" r:id="rId44"/>
    <p:sldId id="2134806687" r:id="rId45"/>
    <p:sldId id="2134806903" r:id="rId46"/>
    <p:sldId id="2134806736" r:id="rId47"/>
    <p:sldId id="2134806697" r:id="rId48"/>
    <p:sldId id="2147482483" r:id="rId49"/>
    <p:sldId id="2134806698" r:id="rId50"/>
    <p:sldId id="2147482484" r:id="rId51"/>
    <p:sldId id="2147482703" r:id="rId52"/>
    <p:sldId id="2134806712" r:id="rId53"/>
    <p:sldId id="2134806809" r:id="rId54"/>
    <p:sldId id="2147482525" r:id="rId55"/>
    <p:sldId id="2147482487" r:id="rId56"/>
  </p:sldIdLst>
  <p:sldSz cx="9144000" cy="6858000" type="screen4x3"/>
  <p:notesSz cx="6858000" cy="9144000"/>
  <p:embeddedFontLst>
    <p:embeddedFont>
      <p:font typeface="Dosis" panose="02010703020202060003" pitchFamily="2" charset="0"/>
      <p:regular r:id="rId58"/>
      <p:bold r:id="rId59"/>
    </p:embeddedFont>
    <p:embeddedFont>
      <p:font typeface="Dosis ExtraBold" pitchFamily="2" charset="0"/>
      <p:bold r:id="rId60"/>
    </p:embeddedFont>
    <p:embeddedFont>
      <p:font typeface="Dosis Medium" pitchFamily="2" charset="0"/>
      <p:regular r:id="rId61"/>
    </p:embeddedFont>
    <p:embeddedFont>
      <p:font typeface="Dosis SemiBold" panose="02010703020202060003" pitchFamily="2" charset="0"/>
      <p:bold r:id="rId62"/>
    </p:embeddedFont>
    <p:embeddedFont>
      <p:font typeface="Microsoft Uighur" panose="02000000000000000000" pitchFamily="2" charset="-78"/>
      <p:regular r:id="rId63"/>
      <p:bold r:id="rId64"/>
    </p:embeddedFont>
    <p:embeddedFont>
      <p:font typeface="Modern Love" panose="04090805081005020601" pitchFamily="82" charset="0"/>
      <p:regular r:id="rId6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424D7A"/>
    <a:srgbClr val="424D7C"/>
    <a:srgbClr val="D6E9EA"/>
    <a:srgbClr val="414C78"/>
    <a:srgbClr val="47527D"/>
    <a:srgbClr val="0097B2"/>
    <a:srgbClr val="257390"/>
    <a:srgbClr val="F6F6F6"/>
    <a:srgbClr val="F9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91" autoAdjust="0"/>
    <p:restoredTop sz="94152" autoAdjust="0"/>
  </p:normalViewPr>
  <p:slideViewPr>
    <p:cSldViewPr snapToGrid="0">
      <p:cViewPr varScale="1">
        <p:scale>
          <a:sx n="77" d="100"/>
          <a:sy n="77" d="100"/>
        </p:scale>
        <p:origin x="1330" y="72"/>
      </p:cViewPr>
      <p:guideLst/>
    </p:cSldViewPr>
  </p:slideViewPr>
  <p:outlineViewPr>
    <p:cViewPr>
      <p:scale>
        <a:sx n="33" d="100"/>
        <a:sy n="33" d="100"/>
      </p:scale>
      <p:origin x="0" y="-17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6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font" Target="fonts/font1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4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font" Target="fonts/font7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2.fntdata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09" name="Google Shape;13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>
          <a:extLst>
            <a:ext uri="{FF2B5EF4-FFF2-40B4-BE49-F238E27FC236}">
              <a16:creationId xmlns:a16="http://schemas.microsoft.com/office/drawing/2014/main" id="{D2BE8E1C-62B0-920A-0B8F-CC34A3A0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>
            <a:extLst>
              <a:ext uri="{FF2B5EF4-FFF2-40B4-BE49-F238E27FC236}">
                <a16:creationId xmlns:a16="http://schemas.microsoft.com/office/drawing/2014/main" id="{8479988A-B0FC-DB3D-0BC3-E462ECF506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>
            <a:extLst>
              <a:ext uri="{FF2B5EF4-FFF2-40B4-BE49-F238E27FC236}">
                <a16:creationId xmlns:a16="http://schemas.microsoft.com/office/drawing/2014/main" id="{626EF8A3-4635-42C1-084A-18B7CFCFAA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555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Layouts/_rels/slideLayout1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Layouts/_rels/slideLayout1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Relationship Id="rId4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43305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96071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995441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295096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998599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903159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7664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25518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842161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28345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89353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125009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82618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170107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873369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29285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031151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611361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257631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95662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27777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407649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1410569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026931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791915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8074140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633751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478841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1940400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191812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37538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549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3112443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153686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70388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1090058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6299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2439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9026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8972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340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120946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1910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8844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5814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7269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133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1651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9266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E4D8B0D0-F0C3-4FC3-94D6-BCF0D419E7BC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6B07F95-A5D9-6530-5B60-EE210563FC7F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D43B28-22C3-9254-D1DD-41450AA77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9734" b="-9734"/>
          <a:stretch>
            <a:fillRect/>
          </a:stretch>
        </p:blipFill>
        <p:spPr>
          <a:xfrm>
            <a:off x="7551896" y="3045833"/>
            <a:ext cx="972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44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445938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41279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315925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095463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00974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3448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144904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11976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746856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678123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018630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46694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570725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806860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938579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9128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352503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06706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446231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6768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29031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941345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927289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12775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164548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519875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541237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140074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14919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78636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596281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0616165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804364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29850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19865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777214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298402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1514774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599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057697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722064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98641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894933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6070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703739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522228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97569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345004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735494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801306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981939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87159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0828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947650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383905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351430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590399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479446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288617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16121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52679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947411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3820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74895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569510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455104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445787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063998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421758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742532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888136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66583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39348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768970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0921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070824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288275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46873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74237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578872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455120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73957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28512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918442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204735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927323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image" Target="../media/image5.bin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5.bin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image" Target="../media/image13.png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image" Target="../media/image5.bin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image" Target="../media/image5.bin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image" Target="../media/image5.bin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84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776" r:id="rId13"/>
    <p:sldLayoutId id="2147483780" r:id="rId14"/>
    <p:sldLayoutId id="2147483783" r:id="rId15"/>
    <p:sldLayoutId id="2147483785" r:id="rId16"/>
    <p:sldLayoutId id="21474838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188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89" r:id="rId23"/>
    <p:sldLayoutId id="2147483828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52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20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829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54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83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153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46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998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6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bin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26.gif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image" Target="../media/image37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openxmlformats.org/officeDocument/2006/relationships/image" Target="../media/image40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123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5812F-8387-C7EE-7AB5-49FA68D2B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BE1459DF-8C5E-A74C-979E-C6E9A15B0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التدرب على قراءة فقرة بدقة وسرعة. نتذكر شروط القراءة بطلاقة.</a:t>
            </a:r>
            <a:endParaRPr lang="fr-FR" sz="2400" dirty="0"/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BCA5C58-F23E-7D0E-CF95-7A7D76AAC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E10EA66-49A4-0982-246A-0675386C7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54956D-8C9A-935E-DD37-72E79321B8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F07D17-1F6E-2065-2582-97F53EB938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1F82A3-55F2-E0C1-075F-8B7CCC9250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222347-946B-2827-2404-1FD1AF346CC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E40D0-3365-128C-D624-1C01750879E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5B6FFF-3F96-C681-90F2-E4B4A7DCE11C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C47961-7C44-3461-746F-85A259E1F96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C772191-9BBC-9F12-ABDA-54433042E683}"/>
              </a:ext>
            </a:extLst>
          </p:cNvPr>
          <p:cNvSpPr txBox="1"/>
          <p:nvPr/>
        </p:nvSpPr>
        <p:spPr>
          <a:xfrm>
            <a:off x="1189693" y="2422341"/>
            <a:ext cx="6605591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r" rtl="1">
              <a:buAutoNum type="arabicPeriod"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أَنْطِقُ ٱلْكَلِماتِ بِشَكْلٍ صَحيحٍ؛</a:t>
            </a:r>
          </a:p>
          <a:p>
            <a:pPr marL="342900" indent="-342900" algn="r" rtl="1">
              <a:buAutoNum type="arabicPeriod"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أَسْتَرْسِلُ بِوَصْلِ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بَعْضها بِبَعْضٍ؛</a:t>
            </a:r>
          </a:p>
          <a:p>
            <a:pPr marL="342900" indent="-342900" algn="r" rtl="1">
              <a:buAutoNum type="arabicPeriod"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أَنْطِقُ هَمْزَةَ ٱلْوَصْلِ وَسَطَ ٱلْكَلامِ؛</a:t>
            </a:r>
          </a:p>
          <a:p>
            <a:pPr marL="342900" indent="-342900" algn="r" rtl="1">
              <a:buAutoNum type="arabicPeriod"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أَلْتَزِمُ ٱلْوَقْفَ عِنْدَ عَلاماتِ ٱلتَّرْقيمِ.</a:t>
            </a:r>
            <a:endParaRPr lang="fr-FR" sz="4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546426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9BBB8-12C9-E881-92A3-FC91A0FFE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F0CE261-B194-1D94-2290-621F50BBD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– تابعوا جيدا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B97AD7C-A9CC-03F1-D59F-8807C50BD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4039BC6-902B-A84A-1B14-FC7F1EF22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C02816E-9B9D-B479-75F4-A8256BA33C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09A457-AD48-CDAB-7AB9-338DAC908F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CCAC74A-D44D-572B-8147-A7A6FA7C4C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3CFA42-5B11-BE7E-1970-2BFC5B1E7A7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D0CA4D-AE7C-E0F0-4B08-83F810FC77AE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7B3CC1-3F56-6D34-5532-C90B39E0F721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706C79-C7A9-F3DB-DBA8-7ED4E811EE19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475156E-89A3-27D6-4765-777A6D74D3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27" y="1562675"/>
            <a:ext cx="8669263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8124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6F057-C734-DA87-88FA-311E7447E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D8E65BD-5D29-844D-8844-B76990FD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5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أسماء.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07B5A0-83D3-526D-8D45-9FA9232E8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7CF8D1A-7F7A-AC5F-7E94-C78280B3E4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4E03F4-C056-D2CB-0BB2-77717A8338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61FDC5-B6BC-3F3B-0D62-9E26CC63EC7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2C05C6-A7D9-3CA2-67A3-425FBBCA9A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42E715-0CFD-7FDD-22FF-E74F11E717B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D947D0-648F-1C0A-6720-2686C7683DA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15542A-F7C2-95D1-C8AF-7177485576F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110A785-237F-7A7F-44E9-8E7143C1A8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5644868-B666-96EA-50E9-C978A8628BB1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B649A9-BBA0-D719-2955-8116D2549C07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</a:t>
            </a:r>
            <a:r>
              <a:rPr lang="ar-MA" sz="48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ٱلطَّلاقَةِ</a:t>
            </a:r>
            <a:endParaRPr lang="fr-MA" sz="4800" b="1" kern="0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1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A4E39846-A63F-DEA9-1871-9FDA738B2C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3" y="227598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1036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2DBBB-67B6-11C1-B0A9-5845957F4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D264A5-574A-6448-B28C-C402A06E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..........................................................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تناقش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الأخطاء بعد كل قراءة وتوضح كيفية تجاوزها.</a:t>
            </a:r>
            <a:endParaRPr lang="fr-FR" sz="2000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AAE298F1-606C-3C66-C739-CDF0DAC41D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735" y="675748"/>
            <a:ext cx="828000" cy="828000"/>
          </a:xfr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6211BB2-412F-3FAB-17D1-88D4FF89E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EB9B361-FED3-4B53-2184-9F93F85C31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842489C-CF2B-CAEA-343F-F907F2285D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00F476-1C1C-B0CB-F1A2-4E6536AF378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0A99644-67A4-6E6D-6AD2-F246CAAE550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97791A-E5FF-1292-7822-177E28C268F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669CF1-6DE1-16B4-AA2C-508AE5A567D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3E3706-C910-248A-B7E3-9A6E7B87102B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317DDAE-5283-198D-710E-FAAB497B4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168" y="1503748"/>
            <a:ext cx="8669263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3418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3B9C6-A073-6747-4500-65019B639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7A7D616-17B0-7F4A-A3FE-1A0F8AD3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الطلاقة اليوم هم : ...............................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2">
            <a:extLst>
              <a:ext uri="{FF2B5EF4-FFF2-40B4-BE49-F238E27FC236}">
                <a16:creationId xmlns:a16="http://schemas.microsoft.com/office/drawing/2014/main" id="{5E6638D3-1A77-A6E5-3926-1F200573F2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735" y="675748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897FED1-BE39-0A9D-EAC6-6676B8103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B2A166-2411-6912-1128-477E49312B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1803BA-16F8-D8FE-758B-6E291418FE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F66D5D-C22D-ABFE-EC0F-B4FA3711575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634D5E-0505-AC0F-EE8B-345729ABA4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9A554-B827-5C78-7326-880F1396CA6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309A80-6A4B-64E3-2C1C-361676BAF817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0C74D-94A9-3F85-56EE-C209750B99B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78E5A48-8D30-E0AE-C48B-79132113F126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2B7E680-7195-DDA2-7D82-B4250B578558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</a:t>
            </a:r>
            <a:r>
              <a:rPr lang="ar-MA" sz="48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ٱلطَّلاقَةِ</a:t>
            </a:r>
            <a:endParaRPr lang="fr-MA" sz="4800" b="1" kern="0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65E0906-DEB6-71A1-6FEB-5B3F063B4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3" y="227598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2465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أَنامِلُ جَدَّتي: استثمار البنية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8383" y="1734816"/>
            <a:ext cx="576000" cy="576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A569E3E-61DD-73F7-51E3-5A6CEC0DB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5805" y="987881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8C4709-908B-9C5B-D22D-DDD6A49824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368" r="-4368"/>
          <a:stretch>
            <a:fillRect/>
          </a:stretch>
        </p:blipFill>
        <p:spPr>
          <a:xfrm>
            <a:off x="7084756" y="1930707"/>
            <a:ext cx="972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2483AAA-1865-9F4E-862A-7DBD1098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تعرفنا في الحصة الماضية حكايةً جديدةً، من يذكرنا بعنوانها؟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نعيد الاستماع للحكاية.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5CF0F615-446F-8119-6794-3F2A9E5221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7837" y="703729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AF2EA6-7C88-FEF1-7C78-EE6D548E4F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C6F7C4-008D-6E11-5FD6-B5820B87D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AD9078-2116-7FC8-AB2E-1418B92A2A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BD1EFC-A4B9-F583-5A50-6582DCE538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533503-890C-D6F8-C32E-9594E72F29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8AF6E-170D-0BDB-C21D-4FFD1FCE64F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39ED24-8B0E-ECAD-5524-BCA05181468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61F154-56FA-6CD2-EC90-95DE88F7B94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Google Shape;1519;p67">
            <a:extLst>
              <a:ext uri="{FF2B5EF4-FFF2-40B4-BE49-F238E27FC236}">
                <a16:creationId xmlns:a16="http://schemas.microsoft.com/office/drawing/2014/main" id="{229F47F7-405F-7EA3-C1D4-0BBA32D9220B}"/>
              </a:ext>
            </a:extLst>
          </p:cNvPr>
          <p:cNvSpPr/>
          <p:nvPr/>
        </p:nvSpPr>
        <p:spPr>
          <a:xfrm>
            <a:off x="3184176" y="1546914"/>
            <a:ext cx="2621400" cy="6006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ar-MA" sz="48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أَنامِلُ جَدَّتي</a:t>
            </a:r>
            <a:endParaRPr lang="ar-SA" sz="4800" b="1" kern="100" dirty="0">
              <a:solidFill>
                <a:srgbClr val="424D7B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AC9743-0E59-EAAA-8106-29092874D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2712" y="2531894"/>
            <a:ext cx="5087471" cy="3235703"/>
          </a:xfrm>
          <a:prstGeom prst="roundRect">
            <a:avLst>
              <a:gd name="adj" fmla="val 9187"/>
            </a:avLst>
          </a:prstGeom>
        </p:spPr>
      </p:pic>
    </p:spTree>
    <p:extLst>
      <p:ext uri="{BB962C8B-B14F-4D97-AF65-F5344CB8AC3E}">
        <p14:creationId xmlns:p14="http://schemas.microsoft.com/office/powerpoint/2010/main" val="2222960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11C02-076D-8F98-8898-F73630DCB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1F7F75A9-0275-6042-B7C6-09952458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فيدو الحكاية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WhatsApp Video 2025-11-10 at 12.20.26 (1)">
            <a:hlinkClick r:id="" action="ppaction://media"/>
            <a:extLst>
              <a:ext uri="{FF2B5EF4-FFF2-40B4-BE49-F238E27FC236}">
                <a16:creationId xmlns:a16="http://schemas.microsoft.com/office/drawing/2014/main" id="{10688EA9-07DC-BF89-B503-A101CA74B97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EA893255-98F0-3D54-EE15-F1D6D16039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90E0FEA-A1C0-F6B3-081C-DD54080476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4B89ABB-8B71-77FE-A5A6-D008B414B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B78ADB2-8897-E8D9-EE3F-DCA0E28E7B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9F629E9-6AE8-70F0-4FDB-8AF6AA5970C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D5EAAE1-739A-9C1A-0900-522AA281EB0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39F27C-37A8-E7A5-5B36-71716DCA49EB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E11210-0D5D-F2FC-F11B-683FB7AD47C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4B057B-A4E2-8CFA-2E17-E12DF56D94D6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1F7771-8F80-2415-EB16-2DA9F11B69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39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D1353-78D8-7C38-B433-B2FC3FA1A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9F573144-5B79-FB43-8750-9B72E3C40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بعناصر الحكاية؟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51DA022-027B-979A-B807-2BDFBC739E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0D0A1A-390B-9115-DD6C-841775E31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E3B795E-0099-1792-7084-154F049B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D61B062-A6F9-747F-E357-B3F7608303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F9995EB-5858-505C-3CDC-BEADE7D91F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DDC434-9DFA-6D7A-3F4E-DE0E528C945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77C842-9F90-2387-90D4-01614B5F690F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204F4B-A5D2-8111-2110-9A900770282D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2">
            <a:extLst>
              <a:ext uri="{FF2B5EF4-FFF2-40B4-BE49-F238E27FC236}">
                <a16:creationId xmlns:a16="http://schemas.microsoft.com/office/drawing/2014/main" id="{5FD34F71-EA90-04D7-8E08-DDD2B2F44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7837" y="703729"/>
            <a:ext cx="828000" cy="828000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7C4FC3B6-5225-197A-73FA-0B434606CB20}"/>
              </a:ext>
            </a:extLst>
          </p:cNvPr>
          <p:cNvGrpSpPr/>
          <p:nvPr/>
        </p:nvGrpSpPr>
        <p:grpSpPr>
          <a:xfrm>
            <a:off x="699519" y="2044483"/>
            <a:ext cx="7744961" cy="3021373"/>
            <a:chOff x="907822" y="2024605"/>
            <a:chExt cx="7744961" cy="3021373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EAA26D4E-52B0-EA23-80C9-D7EBC75E1873}"/>
                </a:ext>
              </a:extLst>
            </p:cNvPr>
            <p:cNvSpPr/>
            <p:nvPr/>
          </p:nvSpPr>
          <p:spPr>
            <a:xfrm>
              <a:off x="907822" y="3329060"/>
              <a:ext cx="2005141" cy="11995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زَمانُ وَمَكانُ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ٱلأَحْداثِ</a:t>
              </a:r>
              <a:endParaRPr lang="fr-FR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A5C73BD2-59F3-5152-A75B-CD14F2B7E1B2}"/>
                </a:ext>
              </a:extLst>
            </p:cNvPr>
            <p:cNvSpPr/>
            <p:nvPr/>
          </p:nvSpPr>
          <p:spPr>
            <a:xfrm>
              <a:off x="3922269" y="3846443"/>
              <a:ext cx="2000942" cy="11995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أَحْداثُ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ٱلْحِكايَةِ</a:t>
              </a:r>
              <a:endParaRPr lang="fr-FR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B071646F-5DCA-0843-0468-1A47C73770E7}"/>
                </a:ext>
              </a:extLst>
            </p:cNvPr>
            <p:cNvSpPr/>
            <p:nvPr/>
          </p:nvSpPr>
          <p:spPr>
            <a:xfrm>
              <a:off x="4035287" y="2024605"/>
              <a:ext cx="1779104" cy="11995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32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عَناصِرُ ٱلْحِكايَةِ</a:t>
              </a:r>
              <a:endParaRPr lang="fr-FR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50F813A1-7FD6-4DA6-C2EE-CD7E895C00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0393" y="2624373"/>
              <a:ext cx="2124894" cy="7046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A13F21D2-B8AF-59C6-7674-223434E340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22740" y="3224140"/>
              <a:ext cx="2099" cy="6223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5A61B362-1ED2-6A86-63B6-B66A08D97B82}"/>
                </a:ext>
              </a:extLst>
            </p:cNvPr>
            <p:cNvSpPr/>
            <p:nvPr/>
          </p:nvSpPr>
          <p:spPr>
            <a:xfrm>
              <a:off x="6779832" y="3329059"/>
              <a:ext cx="1872951" cy="11995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شَخْصِيّاتُ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ٱلْحِكايَةِ</a:t>
              </a:r>
              <a:endParaRPr lang="fr-FR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1CB47107-4AAF-F23B-1BC2-56E3ADABEBC6}"/>
                </a:ext>
              </a:extLst>
            </p:cNvPr>
            <p:cNvCxnSpPr>
              <a:cxnSpLocks/>
            </p:cNvCxnSpPr>
            <p:nvPr/>
          </p:nvCxnSpPr>
          <p:spPr>
            <a:xfrm>
              <a:off x="5814391" y="2624373"/>
              <a:ext cx="1901917" cy="7046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183801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11BEB-9327-68DB-8971-7F3545054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890C9DA-B3C7-E748-B04A-38B613D29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سأقدم لكم أحداثا أنتم تحددون الشخصية صاحبة الحدث. نبدأ بالحدث الأول.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E031322-EEFC-0D38-7656-FD3BF5E910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A138B4F-6BAB-EE10-084E-BEFB1AF6D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B5448CA-A170-06F6-AC85-E2CD80A919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389E6C7-FBB2-1188-9701-0A51603C7F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3602286-FF14-E479-04EC-D113CF3AB5D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B5C83A-28DC-E6FD-2916-F1574EF1496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233B1C-F97B-F943-C0F2-0BB93F2D5C10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133465-D1A7-5A0F-6D02-8465EB43EA3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83A47BA-018C-0846-4C6A-8A40C66D0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CA278E8-603C-CF76-79F4-794D294DDB38}"/>
              </a:ext>
            </a:extLst>
          </p:cNvPr>
          <p:cNvSpPr txBox="1"/>
          <p:nvPr/>
        </p:nvSpPr>
        <p:spPr>
          <a:xfrm>
            <a:off x="2653558" y="3702836"/>
            <a:ext cx="5652000" cy="851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سَمِعَتْ دَوِيَّ </a:t>
            </a:r>
            <a:r>
              <a:rPr lang="ar-MA" sz="44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ٱلرَّعْدِ</a:t>
            </a:r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فَشَعَرَتْ بِٱلْخَوْفِ. </a:t>
            </a:r>
            <a:endParaRPr lang="fr-FR" sz="4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7705F7-8D32-A64F-4DBE-14D34B023BD7}"/>
              </a:ext>
            </a:extLst>
          </p:cNvPr>
          <p:cNvSpPr txBox="1"/>
          <p:nvPr/>
        </p:nvSpPr>
        <p:spPr>
          <a:xfrm>
            <a:off x="2653558" y="2791757"/>
            <a:ext cx="5652000" cy="851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400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أَطَلَّتْ تَحْمِلُ فانوساً صَغيراً. </a:t>
            </a:r>
            <a:endParaRPr lang="fr-FR" sz="4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296B649-6403-FDAD-4227-3ED7C51D32F1}"/>
              </a:ext>
            </a:extLst>
          </p:cNvPr>
          <p:cNvSpPr txBox="1"/>
          <p:nvPr/>
        </p:nvSpPr>
        <p:spPr>
          <a:xfrm>
            <a:off x="2653558" y="1880678"/>
            <a:ext cx="5652000" cy="851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400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سَحَبَتْ مُلاءَةً صوفِيَّةً مِنَ ٱلدّولابِ.</a:t>
            </a:r>
            <a:endParaRPr lang="fr-FR" sz="4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AB6C63E-17AC-3F6A-A47B-A13E8E1D7945}"/>
              </a:ext>
            </a:extLst>
          </p:cNvPr>
          <p:cNvSpPr txBox="1"/>
          <p:nvPr/>
        </p:nvSpPr>
        <p:spPr>
          <a:xfrm>
            <a:off x="2653558" y="4671808"/>
            <a:ext cx="5652000" cy="851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400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تَعَلَّمَتْ مِنَ ٱلْجَدَّةِ صُنْعَ ٱلزَّرابي </a:t>
            </a:r>
            <a:r>
              <a:rPr lang="ar-MA" sz="4400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وَٱلْأَغْطِيَةِ</a:t>
            </a:r>
            <a:r>
              <a:rPr lang="ar-MA" sz="4400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endParaRPr lang="fr-FR" sz="4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BD6B301-F2CB-393F-4A08-07FD348A9213}"/>
              </a:ext>
            </a:extLst>
          </p:cNvPr>
          <p:cNvSpPr txBox="1"/>
          <p:nvPr/>
        </p:nvSpPr>
        <p:spPr>
          <a:xfrm>
            <a:off x="2653558" y="5667318"/>
            <a:ext cx="5652000" cy="851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400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تَراءى لَها طَيْفُ ٱلْجَدَّةِ.</a:t>
            </a:r>
            <a:endParaRPr lang="fr-FR" sz="4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0F8084-A673-7274-4D08-ED6BE5D3C2F7}"/>
              </a:ext>
            </a:extLst>
          </p:cNvPr>
          <p:cNvSpPr txBox="1"/>
          <p:nvPr/>
        </p:nvSpPr>
        <p:spPr>
          <a:xfrm>
            <a:off x="572409" y="2713911"/>
            <a:ext cx="1116000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اَلْأُمُّ</a:t>
            </a:r>
            <a:endParaRPr lang="fr-FR" sz="3600" b="1" kern="0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CC55D7-CCF7-0460-C61B-1A1A07E0E62D}"/>
              </a:ext>
            </a:extLst>
          </p:cNvPr>
          <p:cNvSpPr txBox="1"/>
          <p:nvPr/>
        </p:nvSpPr>
        <p:spPr>
          <a:xfrm>
            <a:off x="572409" y="4128484"/>
            <a:ext cx="1116000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كَنْزَةُ</a:t>
            </a:r>
            <a:endParaRPr lang="fr-FR" sz="3600" b="1" kern="0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7394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عمل في ثنائيات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E07ED-E49F-4D91-82BA-3275D66C3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1086EEFB-3424-9D70-6D97-19DDD534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33. سأعين من يقرأ التعليمة 2؟ أنجزوا. أمامكم خمس دقائق.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D755ED7-8C14-4C29-155D-931078AE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36F087-B8C4-8906-71FD-5D49D963E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A57A7E9-AFCC-3F16-4295-0461CDF53D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083DD7F-82B5-5E74-2150-06491ADCF7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56F97FA-A9E9-D46A-F75C-3AE84071D8F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591D8D-C01D-6909-5617-77BAF4FCFD2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761F4C-B3BF-A789-A2C3-F02B3DDF089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9874F0-9E53-4510-BDB2-DA234977A9AC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73C1F1C-1DF5-6464-F2DF-DC0E2C8065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8D983C-B019-FA1C-DBAC-CDB84867C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293" y="1999845"/>
            <a:ext cx="2999217" cy="4102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CF4B572-730D-8050-AB07-E80E2A2B7A21}"/>
              </a:ext>
            </a:extLst>
          </p:cNvPr>
          <p:cNvSpPr/>
          <p:nvPr/>
        </p:nvSpPr>
        <p:spPr>
          <a:xfrm>
            <a:off x="2845164" y="3877518"/>
            <a:ext cx="3045346" cy="14597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lèche : gauche 7">
            <a:extLst>
              <a:ext uri="{FF2B5EF4-FFF2-40B4-BE49-F238E27FC236}">
                <a16:creationId xmlns:a16="http://schemas.microsoft.com/office/drawing/2014/main" id="{4F353DE4-9FE0-6714-BFF8-CDEDECFB884B}"/>
              </a:ext>
            </a:extLst>
          </p:cNvPr>
          <p:cNvSpPr/>
          <p:nvPr/>
        </p:nvSpPr>
        <p:spPr>
          <a:xfrm>
            <a:off x="6065935" y="4149213"/>
            <a:ext cx="718323" cy="20647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034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EC47B-76C9-D7A2-63F8-8BB01D6A2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8C774CE1-B9B0-52BD-5749-77C3D79C6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السؤال الأول؟ من يجيب؟ هل أنتم متفقون؟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2C22404-0220-B4B3-DBB7-C016B4CEF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EB428BB-850E-4294-1A33-E7BAA6CB0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921F736-96B7-FB90-BF30-ED6B6D689E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1E9B7BC-A8BA-D01F-A68B-F19D85C94B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475484B-1A8C-DE81-E954-E39D15FBB2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BD3F2F-0C62-7D9B-E2A2-9B8897114AC9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24B15E-4AD6-4C65-5B48-D99D1A84749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F9FE35-11C2-A8F3-8F6E-0F121622F14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8A9DEF-950D-8C53-4A98-233719A9B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318" y="2031853"/>
            <a:ext cx="7207348" cy="4132357"/>
          </a:xfrm>
          <a:prstGeom prst="roundRect">
            <a:avLst>
              <a:gd name="adj" fmla="val 7593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116F9F09-0741-4D2A-6389-0DAE31258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7898" y="69379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4417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4D3E7-C0E8-CC45-8A9E-53447E925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C1978A1C-7996-49ED-D995-8867CF1F1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34D1975-1997-BA19-AC28-0AF8BF297B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E4A03C-C1DB-43A0-5208-C7459EC49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B94E571-98A8-81EF-ED02-20D8129F0E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13331F6-08D6-C7A5-C654-BEEBF862EC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3FBB959-FBAE-128B-E3D2-4C1F110B57A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7CEAD8-568D-4082-12BF-5434620AE2B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22CC18-4ECE-C496-468B-04831D88257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CF3287-FFB5-8B00-D1A1-9BD7256ED236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E4DDE78-065A-B530-10A5-249C6C637D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CB3CBA0-43E7-54B0-20AE-7850002A0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34" y="1969643"/>
            <a:ext cx="7485417" cy="4291789"/>
          </a:xfrm>
          <a:prstGeom prst="roundRect">
            <a:avLst>
              <a:gd name="adj" fmla="val 5596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B9B52D-CB61-35D6-9E8B-1CD3764B4B9A}"/>
              </a:ext>
            </a:extLst>
          </p:cNvPr>
          <p:cNvSpPr txBox="1"/>
          <p:nvPr/>
        </p:nvSpPr>
        <p:spPr>
          <a:xfrm>
            <a:off x="662834" y="3730816"/>
            <a:ext cx="5218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92FF7F-B1E7-E3B9-0073-6231AA15B27C}"/>
              </a:ext>
            </a:extLst>
          </p:cNvPr>
          <p:cNvSpPr txBox="1"/>
          <p:nvPr/>
        </p:nvSpPr>
        <p:spPr>
          <a:xfrm>
            <a:off x="4343276" y="2776654"/>
            <a:ext cx="5218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3C553AD-3A6D-C4A2-7F8E-55A2D8CBA426}"/>
              </a:ext>
            </a:extLst>
          </p:cNvPr>
          <p:cNvSpPr txBox="1"/>
          <p:nvPr/>
        </p:nvSpPr>
        <p:spPr>
          <a:xfrm>
            <a:off x="662834" y="5185242"/>
            <a:ext cx="5218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DFA2E82-CF47-8B31-B3F4-058E24913D92}"/>
              </a:ext>
            </a:extLst>
          </p:cNvPr>
          <p:cNvSpPr txBox="1"/>
          <p:nvPr/>
        </p:nvSpPr>
        <p:spPr>
          <a:xfrm>
            <a:off x="4365066" y="5185241"/>
            <a:ext cx="5218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260589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2C733-EFA1-0CE0-F1EB-287DB863E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B7190058-065B-FE47-8034-C7C32591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جميعا سنتابع حكايتنا غدا 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93084A7-8C4E-9F44-3F32-E23F23FD49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281DD99-2B47-9552-7399-F09CA56B8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1BE4A70-28BB-45D3-4DFC-433463B253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C033EAC-C151-FAB6-9434-D598AC0F26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E862266-9218-DA69-C0AA-D4076DB52A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62EE80-DCC4-97D7-B174-A0BFCC7F483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BC183F-86DB-2FA6-6CAC-21115A61F3B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EE8CD0-F211-CFF4-881A-DFE13371CC6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70E46B1-8FD9-CED9-9B9E-C1359B98B4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sp>
        <p:nvSpPr>
          <p:cNvPr id="7" name="Google Shape;1519;p67">
            <a:extLst>
              <a:ext uri="{FF2B5EF4-FFF2-40B4-BE49-F238E27FC236}">
                <a16:creationId xmlns:a16="http://schemas.microsoft.com/office/drawing/2014/main" id="{94154442-C318-EFE2-F39C-89447C213F48}"/>
              </a:ext>
            </a:extLst>
          </p:cNvPr>
          <p:cNvSpPr/>
          <p:nvPr/>
        </p:nvSpPr>
        <p:spPr>
          <a:xfrm>
            <a:off x="2812839" y="3374967"/>
            <a:ext cx="3156125" cy="8697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ar-MA" sz="48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أَنامِلُ جَدَّتي</a:t>
            </a:r>
            <a:endParaRPr lang="ar-SA" sz="4800" b="1" kern="100" dirty="0">
              <a:solidFill>
                <a:srgbClr val="424D7B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223870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54CDD42-3893-C732-36A5-E2DB703B5D31}"/>
              </a:ext>
            </a:extLst>
          </p:cNvPr>
          <p:cNvSpPr txBox="1">
            <a:spLocks/>
          </p:cNvSpPr>
          <p:nvPr/>
        </p:nvSpPr>
        <p:spPr>
          <a:xfrm>
            <a:off x="1803367" y="2766776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لَيْلَةٌ بِلا نورٍ: التوقع والتحقق - القراءات الفردية - الفهم العام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9F6DAC9-67F0-7D2D-32C6-CE169331C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74" y="934797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قراءة</a:t>
            </a:r>
            <a:endParaRPr lang="fr-MA" sz="4000" dirty="0">
              <a:solidFill>
                <a:srgbClr val="424D7B"/>
              </a:solidFill>
              <a:cs typeface="+mn-cs"/>
            </a:endParaRP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E1C48270-DD59-B90E-D49C-EDD1DEC9F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02828" y="1607448"/>
            <a:ext cx="715006" cy="7150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A3E6ACB-36BF-BC3C-E5E3-541876314057}"/>
              </a:ext>
            </a:extLst>
          </p:cNvPr>
          <p:cNvSpPr txBox="1"/>
          <p:nvPr/>
        </p:nvSpPr>
        <p:spPr>
          <a:xfrm>
            <a:off x="5535561" y="1749132"/>
            <a:ext cx="1538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36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</a:t>
            </a:r>
            <a:endParaRPr lang="fr-FR" sz="3600" b="1" dirty="0">
              <a:solidFill>
                <a:srgbClr val="424D7B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3AD426-9CDF-04D8-EE49-8278ED678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051" y="109856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37F3EA-D872-642C-BF7A-048A3AFFC7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369" r="-4369"/>
          <a:stretch>
            <a:fillRect/>
          </a:stretch>
        </p:blipFill>
        <p:spPr>
          <a:xfrm>
            <a:off x="7144396" y="1940644"/>
            <a:ext cx="900000" cy="8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3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4D1D-21D6-F8D9-40B8-5E0FA5C9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2CC3A9D-7BF8-5042-9F4E-F24C71849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سأسألكم سؤالا. ماذا نُسَمّي ابْنَ الاِبْنِ أَوِ ابْنَةَ الِابْنِ؟ ما جمعها؟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75EAA43-42FB-090C-95F1-4DCB7422A6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6C90FED-2A1B-D70C-DBDD-B99AC26187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15FA91F-0FA7-BE3E-4AC1-97D59061C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9C8FB44-09EE-9B88-41E0-173B2DA224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4C9E07D-35F7-D907-18B1-E8967837BE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888F41-121C-C82A-35FB-C0B695CD122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B705BB-CF82-6D7E-FABE-19650E6005E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53266C-70A2-8153-190F-499DCA6E837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C0AB52D-0B86-5F2C-0024-15E23CD372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799" y="684213"/>
            <a:ext cx="828000" cy="8279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A39944-98D8-3F9A-EA67-B1C4D4C0FFBF}"/>
              </a:ext>
            </a:extLst>
          </p:cNvPr>
          <p:cNvSpPr txBox="1"/>
          <p:nvPr/>
        </p:nvSpPr>
        <p:spPr>
          <a:xfrm>
            <a:off x="4913705" y="3429000"/>
            <a:ext cx="2326478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اِبْنُ ٱلِابْنِ؟</a:t>
            </a:r>
            <a:endParaRPr lang="fr-FR" sz="4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CA8D076-3F55-A4D0-FE3E-D38F1DCAFF9A}"/>
              </a:ext>
            </a:extLst>
          </p:cNvPr>
          <p:cNvSpPr txBox="1"/>
          <p:nvPr/>
        </p:nvSpPr>
        <p:spPr>
          <a:xfrm>
            <a:off x="1908313" y="3429000"/>
            <a:ext cx="2326478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اِبْنَةُ ٱلِابْنِ؟</a:t>
            </a:r>
            <a:endParaRPr lang="fr-FR" sz="4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E94EFA03-18A8-0B32-6635-7AC9717904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5579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2FD45-5564-BB92-DB42-A972B2108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B15044E4-9216-A7BB-85D2-280FFF55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الجواب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C6DBA82-0E09-A027-315F-CFF9927B20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29F2333-3108-74BD-8296-8C0F87555B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6B52095-0E8C-A839-C662-BAE870A37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5322130-06E4-F507-1FFC-0DE7DE90FB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E386306-6C6F-FAAE-0C52-ECC8DF0D4B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323495-4E12-C735-2930-A984FFF4C91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A18C4-BEEA-8AB4-95DC-144DBE1811C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F20CAC-25F0-432A-452F-7943BAFB715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5F88E62-724E-584A-D5AD-7D2FAA46FC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799" y="684213"/>
            <a:ext cx="828000" cy="8279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D6FA544-A0C0-9E11-D012-420A8DFCF9AA}"/>
              </a:ext>
            </a:extLst>
          </p:cNvPr>
          <p:cNvSpPr txBox="1"/>
          <p:nvPr/>
        </p:nvSpPr>
        <p:spPr>
          <a:xfrm>
            <a:off x="3728448" y="1698579"/>
            <a:ext cx="2326478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اِبْنُ ٱلِابْنِ؟</a:t>
            </a:r>
            <a:endParaRPr lang="fr-FR" sz="4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FAB0E5-705A-0EE3-7070-E9AD3F873AD3}"/>
              </a:ext>
            </a:extLst>
          </p:cNvPr>
          <p:cNvSpPr txBox="1"/>
          <p:nvPr/>
        </p:nvSpPr>
        <p:spPr>
          <a:xfrm>
            <a:off x="612107" y="1698579"/>
            <a:ext cx="2326478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اِبْنَةُ ٱلِابْنِ؟</a:t>
            </a:r>
            <a:endParaRPr lang="fr-FR" sz="4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321D43B-D886-E313-F980-9245C7DD38F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57771" y="2681472"/>
            <a:ext cx="685543" cy="68554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6091D32-188F-8A8B-F94A-A16AB1663AB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90955" y="2667772"/>
            <a:ext cx="685543" cy="68554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E216D57-21F1-4800-2297-1DE297DDD4E0}"/>
              </a:ext>
            </a:extLst>
          </p:cNvPr>
          <p:cNvSpPr txBox="1"/>
          <p:nvPr/>
        </p:nvSpPr>
        <p:spPr>
          <a:xfrm>
            <a:off x="612107" y="3430507"/>
            <a:ext cx="2326478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حَفيدَةٌ</a:t>
            </a:r>
            <a:endParaRPr lang="fr-FR" sz="4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E57D32-21A0-846C-E196-E2728768E643}"/>
              </a:ext>
            </a:extLst>
          </p:cNvPr>
          <p:cNvSpPr txBox="1"/>
          <p:nvPr/>
        </p:nvSpPr>
        <p:spPr>
          <a:xfrm>
            <a:off x="3728448" y="3430507"/>
            <a:ext cx="2326478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حَفيدٌ</a:t>
            </a:r>
            <a:endParaRPr lang="fr-FR" sz="4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A7583B5-F6D4-F6EB-BFCE-E064EE50374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44004" y="5152377"/>
            <a:ext cx="685543" cy="68554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36398CE-186E-D83D-6D92-7E2FB964014E}"/>
              </a:ext>
            </a:extLst>
          </p:cNvPr>
          <p:cNvSpPr txBox="1"/>
          <p:nvPr/>
        </p:nvSpPr>
        <p:spPr>
          <a:xfrm>
            <a:off x="612107" y="5035450"/>
            <a:ext cx="2326478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حَفيداتٌ</a:t>
            </a:r>
            <a:endParaRPr lang="fr-FR" sz="4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AC88042-898B-7C50-BFD3-99BB858CB428}"/>
              </a:ext>
            </a:extLst>
          </p:cNvPr>
          <p:cNvSpPr txBox="1"/>
          <p:nvPr/>
        </p:nvSpPr>
        <p:spPr>
          <a:xfrm>
            <a:off x="3784249" y="5035450"/>
            <a:ext cx="2326478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أَحْفادٌ - حَفَدَةٌ</a:t>
            </a:r>
            <a:endParaRPr lang="fr-FR" sz="4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24C90BC-D78F-AE5C-8721-1E59E5D13877}"/>
              </a:ext>
            </a:extLst>
          </p:cNvPr>
          <p:cNvSpPr txBox="1"/>
          <p:nvPr/>
        </p:nvSpPr>
        <p:spPr>
          <a:xfrm>
            <a:off x="6956391" y="5035449"/>
            <a:ext cx="1574890" cy="91940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اَلْجَمْعُ</a:t>
            </a:r>
            <a:endParaRPr lang="fr-FR" sz="48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744175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85DAE-6FE1-F4C1-DD32-925227982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34567FB6-70DF-920E-B459-3F0F8DAA3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شك أن لكم جداتٍ وأجدادا. من يركب جملة يتحدث فيها عن الجد أو الجدة؟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FDC03C4-30A0-E76F-0F78-55188DE8D4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AE6BA73-9DDE-7E93-F5A0-6E9D21A59A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71DD28D-1482-C99F-F9AC-BD4406924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88B6C7C-4395-1395-2A1A-27B3860263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19E1A22-3065-21D1-1E09-406C0AF74A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4AF7C1-2987-5A5E-B155-2B0D6939EB29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CF776D-EB5F-A60B-75D8-9451F128DDD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BA94C6-2C08-C7A7-F326-7416D7F78A6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A3C076-77F4-4E38-A749-91697F6D50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6D17BA-B4F9-D5D3-0984-25CC04B43620}"/>
              </a:ext>
            </a:extLst>
          </p:cNvPr>
          <p:cNvSpPr txBox="1"/>
          <p:nvPr/>
        </p:nvSpPr>
        <p:spPr>
          <a:xfrm>
            <a:off x="2764976" y="2740808"/>
            <a:ext cx="3477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اَلْأَجْدادُ</a:t>
            </a:r>
            <a:endParaRPr lang="fr-FR" sz="6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573890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6B56F-1A51-7D6D-2D4E-C9DC64EAE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70C0595-2140-8541-E673-54EE7DB25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سوف نقرأ نصا جديدا عنوانه " ليلة بلا نور".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4D29EA1-8D52-CC0D-05CD-239D20BF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6F867C-27C0-F796-704D-25AC264E3E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5044334-C14A-0627-92DF-B2C8C430A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FF137CB-0307-1206-E0C2-75412D3029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EA1F20-D94F-FB76-D872-FFAACB3219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029352-90FB-B8E9-E93E-696D42FC5A6A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33B54E-CFC4-2C7D-603B-0DB771F248A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61BE6-65DF-01F6-27C3-CBE740851F0B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06C522-BAB2-E5B8-2F31-BE352B0AAE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1ECFEE-3FB1-9130-0207-6F4A2A51C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7814" y="1942619"/>
            <a:ext cx="2835847" cy="39701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1537918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95A51-52ED-E0DB-9A6D-E9820604A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CCE4A02B-5034-E5D0-17A2-74FF04DCA73A}"/>
              </a:ext>
            </a:extLst>
          </p:cNvPr>
          <p:cNvSpPr txBox="1"/>
          <p:nvPr/>
        </p:nvSpPr>
        <p:spPr>
          <a:xfrm>
            <a:off x="1137163" y="2730748"/>
            <a:ext cx="68720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يَضِجُّ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حَسْرَةٌ – عَقَّبَ - مُذْهِلٌ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5F1B517B-FE52-1A46-A552-BDEF490A7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نتعرف النص الجديد سنتعلم كلمات تساعدنا على فهمه.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A974313-88E1-5A56-BD68-8BA6340568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FAE6B2-B26E-538F-5395-C66853BAC6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744836-3E2F-4ED1-036A-57EC71B9A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0DF6647-1C3B-14A8-C260-C3B7798DE8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387965C-1EBA-8BDC-9BDB-5C7F73C9EF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2E71C1-B1F1-9EA5-1DCB-07830A76E18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FB1948-AFFD-E700-F534-7BB88059FC05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3056FB-CA1B-1B78-B8C7-A4A002F7AE49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3066698-B3CC-6A99-BDA1-A23C0CBFD3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14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100800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rtl="1"/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 التربوي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استثمار النص 50د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(25د)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الكلمات البصرية+ القراءة المشتركة(20د) 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(35د)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 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الكتابي: (30د)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الاستماع والتحدث 30د)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القراءة (45د)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lang="ar-MA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3794E-5DD6-6007-A276-ADDADB4DD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B5D0BD3-C2F3-F77D-04F3-4B4DF8756E94}"/>
              </a:ext>
            </a:extLst>
          </p:cNvPr>
          <p:cNvSpPr/>
          <p:nvPr/>
        </p:nvSpPr>
        <p:spPr>
          <a:xfrm>
            <a:off x="1317026" y="3355884"/>
            <a:ext cx="6509948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يَضِجُّ: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يَصْدُرُ عَنْهُ ضَجيجٌ وَصَوْتٌ عالٍ.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7C32C9F-7173-304C-809E-8340D90A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33" y="742867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من يقرأ معنى "يضِجُّ"؟ من يركب الكلمة في جملة؟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8AD8BFA1-0321-9AE4-582C-2E7F8009E4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5493" y="676183"/>
            <a:ext cx="828000" cy="828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790A07-5467-C23F-CCF1-E067B5DC9C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41DBAF-9A50-BE4D-66FD-3C070594A8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873003-DEDE-C26A-C2BD-ADCF4856D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D7241D-250E-2FEE-C1A3-41B6B80D98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10633BB-F2DE-4428-6F34-5A722B9089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7A46A9-9EEA-BD16-854C-51C062BADE3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56B3BD-C69F-A25F-2FD4-390633C5B7C0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EEC547-0BBB-181C-7EEC-03C22BF003FC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82398094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71A43-E363-9AB7-F219-9FE6AEA3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438AD65-A493-EBED-9F1D-E92D7A6AEF3E}"/>
              </a:ext>
            </a:extLst>
          </p:cNvPr>
          <p:cNvSpPr/>
          <p:nvPr/>
        </p:nvSpPr>
        <p:spPr>
          <a:xfrm>
            <a:off x="1177936" y="3182684"/>
            <a:ext cx="6788128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rtl="1"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حَسْرَةٌ:</a:t>
            </a: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حُزْنٌ وَ نَدَمٌ عَلى شَيْءٍ فاتَ.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3F926F6-2A15-D741-9735-B4C7574B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معنى "حَسْرَةٌ"؟ (تلميذان) – من يركب الكلمة في جملة؟ 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28FE59E-20E7-5AFF-6820-5633B028AD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7278D2F-2CBB-CA1F-863B-26A040F3B9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28DC09A-F701-8831-DDAC-99D49A90F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DF83921-6BF6-4766-0319-7E8567D200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1F43D0-FF54-A284-7143-173D1B562A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AD8FE0-1EC1-0A4F-D019-0189B127307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C084F5-77F2-2B38-D65D-FA00EF086F9C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B3CAA3-ECAC-EDE1-FA33-50EB0D87F3F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20D25892-448C-4BEA-4765-0568EE2D52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5493" y="676183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87128559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D20C4-4A63-B480-9D49-86AB83FED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6B5219A-A555-5F81-8135-CAA07195A483}"/>
              </a:ext>
            </a:extLst>
          </p:cNvPr>
          <p:cNvSpPr/>
          <p:nvPr/>
        </p:nvSpPr>
        <p:spPr>
          <a:xfrm>
            <a:off x="1793269" y="3429000"/>
            <a:ext cx="5557462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عَقَّبَ: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أَجابَ عَلى كَلامٍ.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B2ED9809-AC4D-E84A-BFAE-7E2825C6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"عَقَّبَ"؟ (تلميذان) – من يركب الكلمة في جملة؟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27B2BEF-4F63-BC16-CC31-30040CF4B6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F91639-6F21-9F99-BA42-7D937C53A9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020C4A5-E54D-07D9-F65E-E9FDC78AF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E19F29-3341-2D55-7E75-3B06A20BC6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A50A7BD-42BE-C157-5328-53BAA82716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133E2B-B67A-48BC-7111-4803E3CAD06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7814D2-D48B-402A-59E5-B197A7FB5E72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8D62E2-B6F6-F203-A2A8-80E5BB1F978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37C9EC5C-F135-1570-6103-8798A5DD59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07773695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306D6-8B94-980B-306B-4059F818F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F6685F8-F5C3-650B-685F-4C3046B9B84A}"/>
              </a:ext>
            </a:extLst>
          </p:cNvPr>
          <p:cNvSpPr/>
          <p:nvPr/>
        </p:nvSpPr>
        <p:spPr>
          <a:xfrm>
            <a:off x="1793269" y="3472262"/>
            <a:ext cx="5557462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مُذْهِلٌ: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مُثيرٌ لِلدَّهْشَةِ وَ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ٱلْإِعْجابِ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1ADB19F-3F09-EB3E-CC8D-4BE1FCF01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"مُذْهِلٌ"؟ (تلميذان) – من يركب الكلمة في جملة؟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B52DB04-5FD2-A09C-B065-26726215D6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3F45BEA-9398-2333-D968-C0A35E9AF9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D9354E0-7E93-2B87-BD27-6818028C0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35728F3-320A-290D-A2C9-5BD2F4D48A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553A47-8704-25A9-AC85-2A42D41AF6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390959-9CA9-E155-3592-68D36C1CD51A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3AD644-9761-960E-6DEB-5B59497EF942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290E17-BBB6-9172-A646-2627CB836E3D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5326C1B9-7EAB-3319-4FFB-FA8021B434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30766945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F3B83-2338-774C-08B2-B9BCE1343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48B3F7-82DC-17CC-1D89-14FD8FC84517}"/>
              </a:ext>
            </a:extLst>
          </p:cNvPr>
          <p:cNvSpPr txBox="1"/>
          <p:nvPr/>
        </p:nvSpPr>
        <p:spPr>
          <a:xfrm>
            <a:off x="739315" y="1394217"/>
            <a:ext cx="355117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لَيْلَةٌ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بِلا نورٍ</a:t>
            </a:r>
            <a:endParaRPr kumimoji="0" lang="fr-MA" sz="5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46B82D46-E191-FA4E-B130-FE6FDA24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ثنائيات، اقرؤوا العنوان ولاحظوا الصورة ثم توقعوا أحداث النص.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4A3E618-B9D7-8BF7-B2AD-DD66E07B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577890-5BA6-F39D-773C-74450B2F00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1D1B19-5531-FBE9-5942-F2FD7646A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602326F-32D1-0978-E5C8-9F574008C6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44B02A-9C43-D1E1-95FE-CDCE9C87307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4C683D-1619-2FEE-3220-256C4A4CF0C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10697F-C855-7683-F4D0-03F2881EFFD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9D09A3-C400-EB96-C77B-28F65639394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42F9465E-61C6-12BE-1BE5-EA7202D360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751" y="693939"/>
            <a:ext cx="828000" cy="828000"/>
          </a:xfr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8815082-A865-E26F-1B3F-63CD6E510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822" y="2218645"/>
            <a:ext cx="4114195" cy="36978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6F2911-7D11-BD65-D2FC-9BD762363262}"/>
              </a:ext>
            </a:extLst>
          </p:cNvPr>
          <p:cNvSpPr txBox="1"/>
          <p:nvPr/>
        </p:nvSpPr>
        <p:spPr>
          <a:xfrm>
            <a:off x="4668123" y="3552168"/>
            <a:ext cx="3884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رُبَّما يَتَحَدَّثُ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ٱلَّنصُّ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عَنْ .........</a:t>
            </a:r>
            <a:endParaRPr lang="fr-FR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58145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054DA-8075-DD0E-3658-20DF11542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BF7A9CF-7228-E64E-BE96-796B40AC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ثنائيا ليتقاسم معنا توقعه؟ ما الذي جعلكما تتوقعان ذلك؟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8E688F2-0262-0E08-9942-225BDB5E8A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3258082-C4A6-9E21-10D3-7FF2740B4A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5AD938-3E71-E45E-C673-7C5687C13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30B4CA-0463-D989-277D-14D124BB9D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F785688-2852-F869-FC05-FCB4C0CF4D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C699ED-D70D-F3E3-E595-3AB6AF5B5C7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DC9884-EF85-2E08-D96C-8543DA94AF8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4FADF9-442F-32D7-E23B-9BFAC4BA131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DB168D5D-6C78-1AB6-446A-002CA2BBBC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81A5C2B-BE53-CC2B-63CE-EAEBDCE5A330}"/>
              </a:ext>
            </a:extLst>
          </p:cNvPr>
          <p:cNvSpPr txBox="1"/>
          <p:nvPr/>
        </p:nvSpPr>
        <p:spPr>
          <a:xfrm>
            <a:off x="2792831" y="1494244"/>
            <a:ext cx="355117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لَيْلَةٌ بِلا نورٍ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2B794A-F1B9-A701-9228-EAACFD8CE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2405" y="2661775"/>
            <a:ext cx="4301934" cy="369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7354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91225-63F5-0D0B-4B58-1433AF48B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8D0C75F-D270-D34D-A919-243F3D4BA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كلنا متحمسون لمعرفة أي من التوقعات يوافق مضمون النص.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997E986-AC68-F5E4-D01E-77776AB468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987D3EE-A983-024F-07BC-11BBE58BE5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AD6C643-F10C-DAE7-A8E3-8864B52E2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5F2DD63-FF33-543F-3874-F54D1EBFCF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C701AE1-9E40-5486-37C7-8363AD58E6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CC7D8D-9F7B-1F78-A1A7-09397A7F1525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F61A65-B03E-3AA8-D4DD-AA22AB3B3B7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C09088-6474-8640-F48E-A901E660BE7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16ED632-64ED-E83A-6C9F-5ABA050C77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5258C5A-5BD3-5F76-366C-B0202803C8D3}"/>
              </a:ext>
            </a:extLst>
          </p:cNvPr>
          <p:cNvSpPr txBox="1"/>
          <p:nvPr/>
        </p:nvSpPr>
        <p:spPr>
          <a:xfrm>
            <a:off x="2796414" y="1368000"/>
            <a:ext cx="355117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لَيْلَةٌ بِلا نورٍ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C4BF07-214A-74F9-DE18-D184090AA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5987" y="2535531"/>
            <a:ext cx="4252053" cy="369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03024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A4FE1-AD84-6DB9-EEC9-C9C9E61D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CCA17707-0EB2-7E46-BBED-4C128DD5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33" y="792213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35، سأقرأ النص" ليلة بلا نور". تابعوا معي وأنتم تضعون أصابعكم تحت كل كلمة أقرؤها لتتحققوا من توقعاتكم.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C9039D-6104-2080-1A5F-EB1C8EF10A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E64B83-BFCB-CD08-6563-813F408DD1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2C7BD61-8CC2-E89C-01B5-D87056ED1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8AF34D6-CA96-E7E4-2762-1602AC45B3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DA23121-3B90-8DBC-CC04-9C6A39CB10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40B7CB-A6B3-2B7E-FA33-9D849D798DF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60178F-3947-6231-31D3-E31782132C1F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0A08E6-F3A0-28FD-6FA6-AE01D059736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AF5F9F8-8147-023D-918D-BF66FF979C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58132B0-0F8F-D048-1E09-FB1DABE3B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7814" y="1942619"/>
            <a:ext cx="2835847" cy="39701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245205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981B-642D-25C4-0795-5F119682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2C25188A-923B-DB4C-8B29-F889526EB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يقرأ؟– تابع(ي). -ارفعوا أيديكم حين تسمعون كلمة لا تفهمونها.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(15 دقيقة)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2CE5C3C6-C5AE-096F-6155-6F8FE75491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3D55E9-3FBF-BC37-45AE-ACF9EB7CA8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A902D2-2500-5AA4-D397-D3CD75DBBC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5803D5A-30C1-E1D5-3653-6912D3858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C1A1723-B288-0C5C-DB2B-4453D6CFE2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66B2066-C7FD-E60F-C29C-0020DDFAD9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C7421E-2D1F-693E-49DF-3AA1C8482AFB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5E4EF2-EE66-EFDB-74F2-237E6D3C7E47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E935FC-108B-386A-A1E6-0FE85E1641C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EBEA92-F381-F25C-212D-397BA7ACB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7814" y="1942619"/>
            <a:ext cx="2835847" cy="39701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226686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448F6-852D-CB49-7A2E-A51132FB9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BC4EDDA-0FBA-1DAA-EF7B-6E1156730E73}"/>
              </a:ext>
            </a:extLst>
          </p:cNvPr>
          <p:cNvSpPr/>
          <p:nvPr/>
        </p:nvSpPr>
        <p:spPr>
          <a:xfrm>
            <a:off x="5249688" y="2330488"/>
            <a:ext cx="473078" cy="50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00304A8-A32E-E141-B4E4-8708154B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نعود إلى توقعاتنا، من كان توقعه قريبا من أحداث النص؟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2">
            <a:extLst>
              <a:ext uri="{FF2B5EF4-FFF2-40B4-BE49-F238E27FC236}">
                <a16:creationId xmlns:a16="http://schemas.microsoft.com/office/drawing/2014/main" id="{804999E5-D6F6-971A-40B5-4D39F8250F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3FEC77C-0CF7-00E2-2FC2-20F1B2CDD1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FBCB581-5396-8B60-73C5-D6FE741305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8C5122A-F79C-5D12-510A-15BFA22C5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98BBA14-8936-12D9-4757-542092F537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8BB87EF-EEF8-CA61-BB0E-2B5C98E8CF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24C4C8-1CCB-752F-6039-612DFA642369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14C40A-EF22-AE36-9081-0B42942C0088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9F7769-7E90-A2E3-0F40-9DF0878FBD6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EC0B389-789E-4310-D6FB-75C8B5485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7814" y="1942619"/>
            <a:ext cx="2835847" cy="39701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8842386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39" y="1077330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  <a:defRPr/>
            </a:pPr>
            <a:r>
              <a:rPr lang="ar-MA" sz="1800" b="1" dirty="0">
                <a:cs typeface="Microsoft Uighur" panose="02000000000000000000" pitchFamily="2" charset="-78"/>
              </a:rPr>
              <a:t>طلاقة</a:t>
            </a:r>
            <a:endParaRPr lang="ar-MA" sz="1400" b="1" dirty="0"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080804" y="2122576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1433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Arial" panose="020B0604020202020204" pitchFamily="34" charset="0"/>
              <a:buChar char="•"/>
            </a:pPr>
            <a:r>
              <a:rPr lang="ar-MA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أنامل جدتي: استثمار المسموع: البنية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5291470" y="3380220"/>
            <a:ext cx="13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- 02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477B8E12-ACAD-0BA7-678D-B1AE85FD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5942" y="3243770"/>
            <a:ext cx="468000" cy="468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ar-MA" sz="1800" b="1" dirty="0"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ليلة بلا نور (1): </a:t>
            </a:r>
            <a:r>
              <a:rPr lang="ar-MA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التوقع والتحقق - القراءات الفردية - الفهم العام</a:t>
            </a:r>
            <a:endParaRPr lang="ar-MA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5792628" y="4692778"/>
            <a:ext cx="81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- 03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3991" r="-13991"/>
          <a:stretch>
            <a:fillRect/>
          </a:stretch>
        </p:blipFill>
        <p:spPr>
          <a:xfrm>
            <a:off x="6837747" y="3460950"/>
            <a:ext cx="543600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18594" y="4530539"/>
            <a:ext cx="468000" cy="46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677" r="-677"/>
          <a:stretch>
            <a:fillRect/>
          </a:stretch>
        </p:blipFill>
        <p:spPr>
          <a:xfrm>
            <a:off x="6773676" y="4712834"/>
            <a:ext cx="5436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68CD3-B4FE-9F45-C286-E60AF0A64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889C9FA9-44B2-8E43-8E87-17662FCB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الأول؟ عودوا إلى النص وابحثوا عن الجواب.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95F447B-1E19-0756-7C61-AC6B513519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BB03842-C33D-4B93-996A-FF5E1E584F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97A23CC-2B0E-E89B-AE4E-AA419F228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11E673F-086D-6C12-E399-693A2FB222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775B52-9669-2013-5BB9-E4CE0C346D8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D98CF6-1155-151E-4C52-7FC30BFFFE1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072736-471D-C592-B423-0F2988563A7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BFAB0A-9097-F94B-7DE8-3A4438725A7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Google Shape;1508;p66">
            <a:extLst>
              <a:ext uri="{FF2B5EF4-FFF2-40B4-BE49-F238E27FC236}">
                <a16:creationId xmlns:a16="http://schemas.microsoft.com/office/drawing/2014/main" id="{14542F79-B7EC-0A24-5E2C-F638A166B959}"/>
              </a:ext>
            </a:extLst>
          </p:cNvPr>
          <p:cNvSpPr txBox="1"/>
          <p:nvPr/>
        </p:nvSpPr>
        <p:spPr>
          <a:xfrm>
            <a:off x="1283466" y="3003374"/>
            <a:ext cx="6577069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ما ٱلْحَدَثُ ٱلْمُفاجِئُ في ٱلنَّصِّ؟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393148B2-E596-A593-9FEF-97ED17E4F4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3575490883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736C7-CD0D-CB10-D89F-22313680F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2ED1D96-AE96-CBF9-3C68-459759F0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يتقاسم جوابه؟ ما المقطع من النص الذي يثبت ذلك؟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BE01FC4-FDCD-DAA9-59D5-542FFDC8D9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A4231B-96D5-5D89-2322-5AE8E11B00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0AF1CCE-0091-B310-E6FC-97812EDBE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36A464-B1E1-9BAE-912E-B8539FCFEE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F53BF7-272F-8CF9-9B79-610E278DEC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AA55DA-1714-3F7A-297F-29BBD815742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6BC62B-D6C3-26B5-2B8A-FD6CC4B32BA8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C926A9-75A0-6F3A-E5ED-E06234B9FCA0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2">
            <a:extLst>
              <a:ext uri="{FF2B5EF4-FFF2-40B4-BE49-F238E27FC236}">
                <a16:creationId xmlns:a16="http://schemas.microsoft.com/office/drawing/2014/main" id="{C614FA3A-2F33-2102-4A20-14EA9D0C95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</p:spPr>
      </p:pic>
      <p:sp>
        <p:nvSpPr>
          <p:cNvPr id="2" name="Google Shape;1508;p66">
            <a:extLst>
              <a:ext uri="{FF2B5EF4-FFF2-40B4-BE49-F238E27FC236}">
                <a16:creationId xmlns:a16="http://schemas.microsoft.com/office/drawing/2014/main" id="{EF308FC2-4B5A-4DCE-07CB-FAC0AF9EA21A}"/>
              </a:ext>
            </a:extLst>
          </p:cNvPr>
          <p:cNvSpPr txBox="1"/>
          <p:nvPr/>
        </p:nvSpPr>
        <p:spPr>
          <a:xfrm>
            <a:off x="1283466" y="3003374"/>
            <a:ext cx="6577069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ما ٱلْحَدَثُ ٱلْمُفاجِئُ في ٱلنَّصِّ؟</a:t>
            </a:r>
          </a:p>
        </p:txBody>
      </p:sp>
    </p:spTree>
    <p:extLst>
      <p:ext uri="{BB962C8B-B14F-4D97-AF65-F5344CB8AC3E}">
        <p14:creationId xmlns:p14="http://schemas.microsoft.com/office/powerpoint/2010/main" val="52167099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49E66-963C-1EFD-7305-081DE7420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EE85035-074B-214D-8847-54451B3E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الثاني؟  عودوا إلى النص وابحثوا عن الجواب.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430C658-DF71-9516-6C05-D427C84D6C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F72F00-199F-D069-7165-B3DF77F3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EE38D0-3D22-3B00-840E-85CEF982D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8CFE0A-379F-EFE9-2826-5F42DDA038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4BEA6F5-125E-A8AD-34C6-B4940E66E4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C43504-2811-D903-814D-27E411B4CD5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30885C-5117-15A4-6826-B6D78AB3295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7EF726-FB1A-FFB7-5BB8-48F4D1C3BE39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CA970AA8-AC86-FC1D-B539-C15F3C9963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</p:spPr>
      </p:pic>
      <p:sp>
        <p:nvSpPr>
          <p:cNvPr id="3" name="Google Shape;1508;p66">
            <a:extLst>
              <a:ext uri="{FF2B5EF4-FFF2-40B4-BE49-F238E27FC236}">
                <a16:creationId xmlns:a16="http://schemas.microsoft.com/office/drawing/2014/main" id="{1A8686E0-25C3-1B3F-B035-F6C2389BBC88}"/>
              </a:ext>
            </a:extLst>
          </p:cNvPr>
          <p:cNvSpPr txBox="1"/>
          <p:nvPr/>
        </p:nvSpPr>
        <p:spPr>
          <a:xfrm>
            <a:off x="1216754" y="2969322"/>
            <a:ext cx="6710493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ما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ٱلشَّيْءُ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ٱلْمُذْهِلُ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ٱلَّذي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أَعْجَبَ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ٱلْأَطْفالَ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395762997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5B25-2E38-D221-1A35-60CC3A851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3D307D64-F67D-35A6-3FE1-F12BE791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يتقاسم جوابه؟ من يقرأ العبارة الذي تثبت ذلك؟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A0B6424-B764-58E9-FF5A-9AD4F873B0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8C4D446-D5D7-A080-58F3-9F5315AE05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15DCC76-2AA2-BE79-9300-88B28A4DB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4D034C3-1C1F-E63D-8163-E83BB6E5C7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9B56457-0ABA-3BEE-FD52-E2801FD8393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D47A82-0146-05FC-D78A-32096D5FDFA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A52157-75A4-68F2-8690-CB3AE05B074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22F2AA-D45A-3B93-80FA-0BBCF1BCCE0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82171F1D-0DFB-74CB-7375-943B25642C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</p:spPr>
      </p:pic>
      <p:sp>
        <p:nvSpPr>
          <p:cNvPr id="3" name="Google Shape;1508;p66">
            <a:extLst>
              <a:ext uri="{FF2B5EF4-FFF2-40B4-BE49-F238E27FC236}">
                <a16:creationId xmlns:a16="http://schemas.microsoft.com/office/drawing/2014/main" id="{5EFC680A-B08B-C652-25BA-2D8ED99DA120}"/>
              </a:ext>
            </a:extLst>
          </p:cNvPr>
          <p:cNvSpPr txBox="1"/>
          <p:nvPr/>
        </p:nvSpPr>
        <p:spPr>
          <a:xfrm>
            <a:off x="1216754" y="2969322"/>
            <a:ext cx="6710493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ما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ٱلشَّيْءُ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ٱلْمُذْهِلُ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ٱلَّذي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أَعْجَبَ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ٱلْأَطْفالَ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64819841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2850" y="1980633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تعلمتم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واجباتكم المنزلية.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613CC5A-EF50-CD17-DBF6-57CFD760B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6223" y="918310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D191D-A820-49F1-AE08-0C79A7528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9E0379B-FF5E-00FA-4BED-161CF6D4B07E}"/>
              </a:ext>
            </a:extLst>
          </p:cNvPr>
          <p:cNvSpPr/>
          <p:nvPr/>
        </p:nvSpPr>
        <p:spPr>
          <a:xfrm>
            <a:off x="1001004" y="2131410"/>
            <a:ext cx="7147248" cy="37229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خِلالَ هذِهِ </a:t>
            </a:r>
            <a:r>
              <a:rPr lang="ar-MA" sz="36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تَعَلَّمْتُ كَلِماتٍ جَديدَةً هِيَ: .......................</a:t>
            </a:r>
          </a:p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كَما </a:t>
            </a:r>
            <a:r>
              <a:rPr lang="ar-MA" sz="36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ٱسْتَمَعْنا</a:t>
            </a:r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لِلْحِكايَةِ وَتَعَرَّفْنا</a:t>
            </a:r>
            <a:r>
              <a:rPr lang="f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أَحْداثَها وَ.................. وَ............. </a:t>
            </a:r>
          </a:p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 ............. </a:t>
            </a:r>
          </a:p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نَشاطِ </a:t>
            </a:r>
            <a:r>
              <a:rPr lang="ar-MA" sz="36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ٱلْقِراءَةِ</a:t>
            </a:r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قَرَأْنا نَصَّ .................... </a:t>
            </a:r>
            <a:endParaRPr lang="fr-FR" sz="36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49117B0-C090-C742-9057-3AA50297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727370B-6333-28D4-42AA-248A126706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2E3FC99-E5F2-4484-3EA5-0C83504B84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D574F7A-3EF6-3718-6135-56D4CF9122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8E2B332-FACA-0907-6699-1F523DAD6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51EB76A-4CAF-A43C-3A88-68BCD33B44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BBF8FB-941A-B1AB-0625-4C44ABEFED91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0BAB1A-F21A-4733-C59A-82F5E4597425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021F96-8256-7388-4C87-2B0057051626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96952060-4D5E-84C0-12DA-33996D2F73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55278421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EA903-DF4C-2B17-41B7-0F0A94AC4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8;p66">
            <a:extLst>
              <a:ext uri="{FF2B5EF4-FFF2-40B4-BE49-F238E27FC236}">
                <a16:creationId xmlns:a16="http://schemas.microsoft.com/office/drawing/2014/main" id="{28932AE9-1D0F-45DC-CDB6-7FA6F7C1B776}"/>
              </a:ext>
            </a:extLst>
          </p:cNvPr>
          <p:cNvSpPr txBox="1"/>
          <p:nvPr/>
        </p:nvSpPr>
        <p:spPr>
          <a:xfrm>
            <a:off x="1104856" y="2336413"/>
            <a:ext cx="6934289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أُرَكِّبُ ٱلْكَلِماتِ ٱلتّالِيَةَ في جُمَلٍ:</a:t>
            </a:r>
          </a:p>
          <a:p>
            <a:pPr lvl="0" algn="ctr" defTabSz="914400" rtl="1">
              <a:buClr>
                <a:srgbClr val="A5A5A5"/>
              </a:buClr>
              <a:buSzPts val="1800"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lvl="0" algn="ctr" rtl="1"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يَضِجُّ</a:t>
            </a:r>
            <a:r>
              <a:rPr lang="fr-FR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fr-FR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حَسْرَةٌ – عَقَّبَ - مُذْهِلٌ</a:t>
            </a:r>
            <a:endParaRPr lang="f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endParaRPr lang="ar-MA" sz="4400" b="1" kern="0" dirty="0">
              <a:solidFill>
                <a:srgbClr val="0070C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C3CB7A26-F202-1E45-BB77-4917A324D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 المنزل. سجلوا النشاط التالي وأنجزوه في المنزل.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67F6C97F-1126-630B-5854-C2DB53C4A1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5559" y="2203194"/>
            <a:ext cx="828000" cy="827999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90E9AA-1BF6-E436-C9C8-84260B9CD3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64DF25-A46D-1701-5B69-C735BC82FE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6A0188-17E8-BE0E-7E73-F045CA2527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2107DA4-5E16-B28B-7968-A421A9A56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AF772C8-DCB6-47B9-22FE-6F0869D78F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859840-F81A-F688-1F58-0781AFDE1FC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75940B-0A25-2391-B6AC-5D230B79814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A7236A-FC8D-89B6-9764-2B20FEB8573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BF1E263-78D6-6D69-799B-4090E0DAE8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8813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44B50785-9E90-9AA8-C17E-50834B073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869475" y="954736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27045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A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A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CE038F1-3031-9A55-FFEB-2CA19C25971E}"/>
              </a:ext>
            </a:extLst>
          </p:cNvPr>
          <p:cNvSpPr txBox="1"/>
          <p:nvPr/>
        </p:nvSpPr>
        <p:spPr>
          <a:xfrm>
            <a:off x="2031507" y="1277419"/>
            <a:ext cx="5343834" cy="4789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lvl="0" algn="ctr" rtl="1">
              <a:lnSpc>
                <a:spcPts val="2075"/>
              </a:lnSpc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عند نهاية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EA94C1-8A27-6602-E8FB-963639DCB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7787" y="3485626"/>
            <a:ext cx="6696000" cy="889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0431C5-AFD7-ABEB-A0E8-11EA6ACB7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1787" y="4651010"/>
            <a:ext cx="6696000" cy="8892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2C04A6D-1262-D651-1180-642768D81E0D}"/>
              </a:ext>
            </a:extLst>
          </p:cNvPr>
          <p:cNvGrpSpPr/>
          <p:nvPr/>
        </p:nvGrpSpPr>
        <p:grpSpPr>
          <a:xfrm>
            <a:off x="1477787" y="2347228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74B3437-3357-A149-69CD-74CEF4C8F79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F20BE6-A554-4E93-7EA0-6FA486659C8B}"/>
                </a:ext>
              </a:extLst>
            </p:cNvPr>
            <p:cNvSpPr/>
            <p:nvPr/>
          </p:nvSpPr>
          <p:spPr>
            <a:xfrm>
              <a:off x="1467121" y="3179910"/>
              <a:ext cx="48755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المعنى العام  للحكاية من خلال استثمار بنيتها.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9D1298F-06A4-84DC-347F-FC3C5FCE4387}"/>
              </a:ext>
            </a:extLst>
          </p:cNvPr>
          <p:cNvSpPr txBox="1"/>
          <p:nvPr/>
        </p:nvSpPr>
        <p:spPr>
          <a:xfrm>
            <a:off x="970213" y="3820421"/>
            <a:ext cx="5708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التوقع والتحقق من خلال قراءة النص (ليلة بلا نور).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6BD926-B302-F718-C33A-065EF768B52B}"/>
              </a:ext>
            </a:extLst>
          </p:cNvPr>
          <p:cNvSpPr txBox="1"/>
          <p:nvPr/>
        </p:nvSpPr>
        <p:spPr>
          <a:xfrm>
            <a:off x="1916885" y="499134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الإجابة عن أسئلة الفهم العام للنص (ليلة بلا نور).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6A1A04-942C-EFF4-E7DC-796DD152E346}"/>
              </a:ext>
            </a:extLst>
          </p:cNvPr>
          <p:cNvSpPr txBox="1"/>
          <p:nvPr/>
        </p:nvSpPr>
        <p:spPr>
          <a:xfrm>
            <a:off x="1871099" y="1674962"/>
            <a:ext cx="5664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ar-MA" sz="3200" b="1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% 80 من المتعلمين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</a:t>
            </a:r>
          </a:p>
        </p:txBody>
      </p:sp>
    </p:spTree>
    <p:extLst>
      <p:ext uri="{BB962C8B-B14F-4D97-AF65-F5344CB8AC3E}">
        <p14:creationId xmlns:p14="http://schemas.microsoft.com/office/powerpoint/2010/main" val="225054033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حصة اللغة العربية.</a:t>
            </a:r>
            <a:endParaRPr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983D17F-AB92-0910-B6BB-8F7DFA318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530F7CB5-5560-06D5-0210-29AE45957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74A5595D-D906-45AF-FC9E-A8131D6981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577A7B2-7CEA-EEF4-5B50-9E5D7ECC66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0057EBA-0069-5F62-B4B0-D1027BF3A7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47FA7F-6258-3F54-0165-368FFEE96B7A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0A8642B-82B8-9CD0-F584-A952B6BD79A3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A73F86-B4C4-5D4F-9C55-27AAFB508748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3DADB7-00B8-D444-4AA6-AA9DAB374D6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03D7EB-E6BD-CBFA-5EA1-707EB3C62EE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D41644-07CF-37D6-53C0-D24BEC60B7B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1AA2E7-2C2B-8204-6C0F-6B632490869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>
          <a:extLst>
            <a:ext uri="{FF2B5EF4-FFF2-40B4-BE49-F238E27FC236}">
              <a16:creationId xmlns:a16="http://schemas.microsoft.com/office/drawing/2014/main" id="{0A56A04E-9BA1-B017-A07B-5EAFC1322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>
            <a:extLst>
              <a:ext uri="{FF2B5EF4-FFF2-40B4-BE49-F238E27FC236}">
                <a16:creationId xmlns:a16="http://schemas.microsoft.com/office/drawing/2014/main" id="{46CD87D0-8CE6-04AB-A086-D235619714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نتذكر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0B3A90-4302-79C8-7DD3-97148D1813B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9" y="648000"/>
            <a:ext cx="828000" cy="828000"/>
          </a:xfrm>
          <a:prstGeom prst="rect">
            <a:avLst/>
          </a:prstGeom>
        </p:spPr>
      </p:pic>
      <p:sp>
        <p:nvSpPr>
          <p:cNvPr id="15" name="Google Shape;1333;p8">
            <a:extLst>
              <a:ext uri="{FF2B5EF4-FFF2-40B4-BE49-F238E27FC236}">
                <a16:creationId xmlns:a16="http://schemas.microsoft.com/office/drawing/2014/main" id="{53646E3F-85B1-3DBD-0731-28E3604CB517}"/>
              </a:ext>
            </a:extLst>
          </p:cNvPr>
          <p:cNvSpPr txBox="1"/>
          <p:nvPr/>
        </p:nvSpPr>
        <p:spPr>
          <a:xfrm>
            <a:off x="886408" y="4838990"/>
            <a:ext cx="40381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DD4A961B-3A29-8D74-9CBF-ABC479DFC0F6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62C03E4-833C-055D-F390-29070B54C243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55C03D6-CFE1-3887-0873-52B5E5EA8586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473A1D-87EE-926D-9CFA-CAADE8D59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79BF64-01DA-419B-0B8E-55CAC20B6EA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F5E484-4376-C907-376C-00F11951A70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D1C39D-3101-3C35-FE64-EBF21F6E2E3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794480-154B-97D1-667A-522C983EF1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164F18-4724-D2A1-7575-AE1B491DE2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DF4DB-AB19-4F02-7126-B34602299C6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5664DC-32CF-EC7F-E80F-6CC8460DA9E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C8E474-EC5D-F126-9D50-36E8D28861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45C177-A830-EF3F-4441-E6340D635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95986609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cs typeface="Microsoft Uighur" panose="02000000000000000000" pitchFamily="2" charset="-78"/>
              </a:rPr>
              <a:t>طلاقة؛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AE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نشطة اعتيادية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8419" y="1706925"/>
            <a:ext cx="612000" cy="61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FD66242-61D0-2046-67BC-EEFE30E13A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368" r="-4368"/>
          <a:stretch>
            <a:fillRect/>
          </a:stretch>
        </p:blipFill>
        <p:spPr>
          <a:xfrm>
            <a:off x="7104635" y="1980402"/>
            <a:ext cx="972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55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40B1C0-E046-4530-484F-57A7E509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الكراسة واللوحة في القمطر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1F93A2-A436-9059-A5F4-4AFEAD337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F5CC6C-1936-91B9-8DA0-704D0B2DA3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CDEC37-3353-0C71-87A9-93C1580F27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5D07C8-FDF9-DBFD-1499-B750599268F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997C1-525F-F9A4-910A-85AF18A176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4260ED-DC48-D878-D842-5B574F74D54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F11FB5-8C43-D81E-F51B-2C2491C1D88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5A3A4-978B-3C86-FAFB-1E139779F67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EB4A1F0-BBD0-39D5-29D2-2C66D917F5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0988A-12DC-539E-521A-AA8DA4A289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6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B307175D-BCFD-890A-2509-A88A0DD4C91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031" y="1604001"/>
            <a:ext cx="6480000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5037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15251</TotalTime>
  <Words>1221</Words>
  <Application>Microsoft Office PowerPoint</Application>
  <PresentationFormat>Affichage à l'écran (4:3)</PresentationFormat>
  <Paragraphs>304</Paragraphs>
  <Slides>48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48</vt:i4>
      </vt:variant>
    </vt:vector>
  </HeadingPairs>
  <TitlesOfParts>
    <vt:vector size="66" baseType="lpstr">
      <vt:lpstr>Microsoft Uighur</vt:lpstr>
      <vt:lpstr>Dosis ExtraBold</vt:lpstr>
      <vt:lpstr>Dosis Medium</vt:lpstr>
      <vt:lpstr>Calibri Light</vt:lpstr>
      <vt:lpstr>Modern Love</vt:lpstr>
      <vt:lpstr>Dosis SemiBold</vt:lpstr>
      <vt:lpstr>Wingdings</vt:lpstr>
      <vt:lpstr>Dosis</vt:lpstr>
      <vt:lpstr>Calibri</vt:lpstr>
      <vt:lpstr>Arial</vt:lpstr>
      <vt:lpstr>Thème Office</vt:lpstr>
      <vt:lpstr>01- نشاط اعتيادي</vt:lpstr>
      <vt:lpstr>02- معــــــــــجم</vt:lpstr>
      <vt:lpstr>03- استماع وتحدث</vt:lpstr>
      <vt:lpstr>04- قراءة/ كتابة</vt:lpstr>
      <vt:lpstr>05- اختتام الحصة</vt:lpstr>
      <vt:lpstr>3_Env-Enseignant</vt:lpstr>
      <vt:lpstr>2_Thème Office</vt:lpstr>
      <vt:lpstr>Présentation PowerPoint</vt:lpstr>
      <vt:lpstr>Présentation PowerPoint</vt:lpstr>
      <vt:lpstr>تنظيم حصص الأسبوع التربوي</vt:lpstr>
      <vt:lpstr>هيكلة حصة اليوم</vt:lpstr>
      <vt:lpstr>Présentation PowerPoint</vt:lpstr>
      <vt:lpstr>مرحبا بكم ، سننطلق في حصة اللغة العربية.</vt:lpstr>
      <vt:lpstr>قبل أن نبدأ حصة اليوم نتذكر شروط الحصول على نجمة التميز. </vt:lpstr>
      <vt:lpstr>افتتاح الحصة</vt:lpstr>
      <vt:lpstr>ضعوا الكراسة واللوحة في القمطر</vt:lpstr>
      <vt:lpstr>نواصل التدرب على قراءة فقرة بدقة وسرعة. نتذكر شروط القراءة بطلاقة.</vt:lpstr>
      <vt:lpstr>سأقرأ – تابعوا جيدا </vt:lpstr>
      <vt:lpstr>الآن سنمر لتحدي الطلاقة. سأسحب  5أسماء.</vt:lpstr>
      <vt:lpstr>أنادي على التلميذ الأول: .......................................................... تناقش الأخطاء بعد كل قراءة وتوضح كيفية تجاوزها.</vt:lpstr>
      <vt:lpstr>أبطال الطلاقة اليوم هم : ...............................</vt:lpstr>
      <vt:lpstr>Présentation PowerPoint</vt:lpstr>
      <vt:lpstr>تعرفنا في الحصة الماضية حكايةً جديدةً، من يذكرنا بعنوانها؟ نعيد الاستماع للحكاية. </vt:lpstr>
      <vt:lpstr>عرض فيدو الحكاية </vt:lpstr>
      <vt:lpstr>من يذكرنا بعناصر الحكاية؟ </vt:lpstr>
      <vt:lpstr>سأقدم لكم أحداثا أنتم تحددون الشخصية صاحبة الحدث. نبدأ بالحدث الأول.</vt:lpstr>
      <vt:lpstr>خذوا الصفحة 33. سأعين من يقرأ التعليمة 2؟ أنجزوا. أمامكم خمس دقائق.</vt:lpstr>
      <vt:lpstr>سأعين من يقرأ السؤال الأول؟ من يجيب؟ هل أنتم متفقون؟</vt:lpstr>
      <vt:lpstr>انتبهوا للتصحيح.</vt:lpstr>
      <vt:lpstr>أحسنتم جميعا سنتابع حكايتنا غدا .</vt:lpstr>
      <vt:lpstr>قراءة</vt:lpstr>
      <vt:lpstr>سأسألكم سؤالا. ماذا نُسَمّي ابْنَ الاِبْنِ أَوِ ابْنَةَ الِابْنِ؟ ما جمعها؟</vt:lpstr>
      <vt:lpstr>الجواب</vt:lpstr>
      <vt:lpstr>لا شك أن لكم جداتٍ وأجدادا. من يركب جملة يتحدث فيها عن الجد أو الجدة؟</vt:lpstr>
      <vt:lpstr>انتبهوا، سوف نقرأ نصا جديدا عنوانه " ليلة بلا نور".</vt:lpstr>
      <vt:lpstr>قبل أن نتعرف النص الجديد سنتعلم كلمات تساعدنا على فهمه. </vt:lpstr>
      <vt:lpstr>انتبهوا، من يقرأ معنى "يضِجُّ"؟ من يركب الكلمة في جملة؟ </vt:lpstr>
      <vt:lpstr>من يقرأ معنى "حَسْرَةٌ"؟ (تلميذان) – من يركب الكلمة في جملة؟ </vt:lpstr>
      <vt:lpstr>من يقرأ معنى "عَقَّبَ"؟ (تلميذان) – من يركب الكلمة في جملة؟ </vt:lpstr>
      <vt:lpstr>من يقرأ معنى "مُذْهِلٌ"؟ (تلميذان) – من يركب الكلمة في جملة؟ </vt:lpstr>
      <vt:lpstr>الآن، في  ثنائيات، اقرؤوا العنوان ولاحظوا الصورة ثم توقعوا أحداث النص. </vt:lpstr>
      <vt:lpstr>سأعين ثنائيا ليتقاسم معنا توقعه؟ ما الذي جعلكما تتوقعان ذلك؟</vt:lpstr>
      <vt:lpstr>كلنا متحمسون لمعرفة أي من التوقعات يوافق مضمون النص. </vt:lpstr>
      <vt:lpstr>خذوا الصفحة 35، سأقرأ النص" ليلة بلا نور". تابعوا معي وأنتم تضعون أصابعكم تحت كل كلمة أقرؤها لتتحققوا من توقعاتكم.</vt:lpstr>
      <vt:lpstr>سأعين من يقرأ؟– تابع(ي). -ارفعوا أيديكم حين تسمعون كلمة لا تفهمونها. (15 دقيقة)</vt:lpstr>
      <vt:lpstr>نعود إلى توقعاتنا، من كان توقعه قريبا من أحداث النص؟ </vt:lpstr>
      <vt:lpstr>من يقرأ السؤال الأول؟ عودوا إلى النص وابحثوا عن الجواب.</vt:lpstr>
      <vt:lpstr>من يتقاسم جوابه؟ ما المقطع من النص الذي يثبت ذلك؟ </vt:lpstr>
      <vt:lpstr>من يقرأ السؤال الثاني؟  عودوا إلى النص وابحثوا عن الجواب.</vt:lpstr>
      <vt:lpstr>من يتقاسم جوابه؟ من يقرأ العبارة الذي تثبت ذلك؟ </vt:lpstr>
      <vt:lpstr>اختتام الحصة</vt:lpstr>
      <vt:lpstr>ماذا تعلمتم اليوم؟</vt:lpstr>
      <vt:lpstr>على دفاتر المنزل. سجلوا النشاط التالي وأنجزوه في المنزل.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KHAOUA AZEDDIN</dc:creator>
  <cp:lastModifiedBy>KHAOUA AZEDDIN</cp:lastModifiedBy>
  <cp:revision>112</cp:revision>
  <dcterms:created xsi:type="dcterms:W3CDTF">2023-09-20T21:35:22Z</dcterms:created>
  <dcterms:modified xsi:type="dcterms:W3CDTF">2025-11-10T20:10:10Z</dcterms:modified>
</cp:coreProperties>
</file>