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88" r:id="rId2"/>
    <p:sldMasterId id="2147483672" r:id="rId3"/>
    <p:sldMasterId id="2147483695" r:id="rId4"/>
    <p:sldMasterId id="2147483713" r:id="rId5"/>
    <p:sldMasterId id="2147483736" r:id="rId6"/>
    <p:sldMasterId id="2147483763" r:id="rId7"/>
  </p:sldMasterIdLst>
  <p:notesMasterIdLst>
    <p:notesMasterId r:id="rId69"/>
  </p:notesMasterIdLst>
  <p:sldIdLst>
    <p:sldId id="2147482678" r:id="rId8"/>
    <p:sldId id="2147482617" r:id="rId9"/>
    <p:sldId id="2147482470" r:id="rId10"/>
    <p:sldId id="2147482516" r:id="rId11"/>
    <p:sldId id="2147482615" r:id="rId12"/>
    <p:sldId id="2147482480" r:id="rId13"/>
    <p:sldId id="2134806929" r:id="rId14"/>
    <p:sldId id="2147482639" r:id="rId15"/>
    <p:sldId id="2147482481" r:id="rId16"/>
    <p:sldId id="2147482653" r:id="rId17"/>
    <p:sldId id="2147482632" r:id="rId18"/>
    <p:sldId id="2134806896" r:id="rId19"/>
    <p:sldId id="2147482643" r:id="rId20"/>
    <p:sldId id="2147482654" r:id="rId21"/>
    <p:sldId id="2147482655" r:id="rId22"/>
    <p:sldId id="2147482656" r:id="rId23"/>
    <p:sldId id="2147482657" r:id="rId24"/>
    <p:sldId id="2147482658" r:id="rId25"/>
    <p:sldId id="2147482659" r:id="rId26"/>
    <p:sldId id="2147482640" r:id="rId27"/>
    <p:sldId id="2134806145" r:id="rId28"/>
    <p:sldId id="2134806657" r:id="rId29"/>
    <p:sldId id="2147482348" r:id="rId30"/>
    <p:sldId id="2147482361" r:id="rId31"/>
    <p:sldId id="2147482362" r:id="rId32"/>
    <p:sldId id="2147482682" r:id="rId33"/>
    <p:sldId id="2147482351" r:id="rId34"/>
    <p:sldId id="2147482660" r:id="rId35"/>
    <p:sldId id="2147482662" r:id="rId36"/>
    <p:sldId id="2147482661" r:id="rId37"/>
    <p:sldId id="2147482663" r:id="rId38"/>
    <p:sldId id="2147482664" r:id="rId39"/>
    <p:sldId id="2147482493" r:id="rId40"/>
    <p:sldId id="2147482679" r:id="rId41"/>
    <p:sldId id="2147482665" r:id="rId42"/>
    <p:sldId id="2134806880" r:id="rId43"/>
    <p:sldId id="2147482666" r:id="rId44"/>
    <p:sldId id="2147482667" r:id="rId45"/>
    <p:sldId id="2147482683" r:id="rId46"/>
    <p:sldId id="2147482668" r:id="rId47"/>
    <p:sldId id="2147482670" r:id="rId48"/>
    <p:sldId id="2147482669" r:id="rId49"/>
    <p:sldId id="2147482671" r:id="rId50"/>
    <p:sldId id="2147482672" r:id="rId51"/>
    <p:sldId id="2147482673" r:id="rId52"/>
    <p:sldId id="2147482674" r:id="rId53"/>
    <p:sldId id="2147482630" r:id="rId54"/>
    <p:sldId id="2134806866" r:id="rId55"/>
    <p:sldId id="2134806874" r:id="rId56"/>
    <p:sldId id="2134806899" r:id="rId57"/>
    <p:sldId id="2134806892" r:id="rId58"/>
    <p:sldId id="2134806901" r:id="rId59"/>
    <p:sldId id="2134806792" r:id="rId60"/>
    <p:sldId id="2147482675" r:id="rId61"/>
    <p:sldId id="2147482677" r:id="rId62"/>
    <p:sldId id="2147482676" r:id="rId63"/>
    <p:sldId id="2147482627" r:id="rId64"/>
    <p:sldId id="2134806939" r:id="rId65"/>
    <p:sldId id="2134806936" r:id="rId66"/>
    <p:sldId id="2147482629" r:id="rId67"/>
    <p:sldId id="2147482628" r:id="rId68"/>
  </p:sldIdLst>
  <p:sldSz cx="9144000" cy="6858000" type="screen4x3"/>
  <p:notesSz cx="6858000" cy="9144000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</p:embeddedFont>
    <p:embeddedFont>
      <p:font typeface="Dosis SemiBold" pitchFamily="2" charset="0"/>
      <p:regular r:id="rId74"/>
      <p:bold r:id="rId75"/>
    </p:embeddedFont>
    <p:embeddedFont>
      <p:font typeface="Microsoft Uighur" panose="02000000000000000000" pitchFamily="2" charset="-78"/>
      <p:regular r:id="rId76"/>
      <p:bold r:id="rId77"/>
    </p:embeddedFont>
    <p:embeddedFont>
      <p:font typeface="Modern Love" panose="04090805081005020601" pitchFamily="82" charset="0"/>
      <p:regular r:id="rId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4E7FBD"/>
    <a:srgbClr val="936D93"/>
    <a:srgbClr val="ECF8FB"/>
    <a:srgbClr val="257390"/>
    <a:srgbClr val="424D7A"/>
    <a:srgbClr val="424D7B"/>
    <a:srgbClr val="106585"/>
    <a:srgbClr val="000000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4673" autoAdjust="0"/>
  </p:normalViewPr>
  <p:slideViewPr>
    <p:cSldViewPr snapToGrid="0">
      <p:cViewPr varScale="1">
        <p:scale>
          <a:sx n="71" d="100"/>
          <a:sy n="71" d="100"/>
        </p:scale>
        <p:origin x="1090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5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3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75633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496" y="4453837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710233" y="3100065"/>
            <a:ext cx="716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589204" y="3144699"/>
            <a:ext cx="5364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227AF-D1A4-D964-E22D-953C22830963}"/>
              </a:ext>
            </a:extLst>
          </p:cNvPr>
          <p:cNvSpPr txBox="1"/>
          <p:nvPr userDrawn="1"/>
        </p:nvSpPr>
        <p:spPr>
          <a:xfrm>
            <a:off x="1927940" y="4346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7539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D2515-B63B-581A-D6CE-6A2B21F4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D3E635-95A8-F188-95EB-C6AE2DCE0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D5B4E7-B887-70C4-61DD-4D4019D2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0A0767-BD01-0D61-064E-0F681D5D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9E8AFE-6E6A-8D16-ED87-31BF6632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666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5B97F-BCCD-0373-A608-EB39B7F8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70F1B-06E4-A3CF-5C16-86A48AAAB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680C35-5C66-EB82-FB7F-88F1A70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167AC5-6CF8-77CB-DD8B-F5383922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6C2EE4-CEE5-3197-5EBE-E64746E7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99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CF03D-1E3A-9A3D-9E60-22D2015D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CE548-BC12-688D-2BD4-9443E07FC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29817B-F4CF-3EC7-741B-A9172F4E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CBC5C-B206-70C8-134B-99B18E7A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2F5200-7D3B-5C7D-5015-D1444D53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83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CE903-B7D2-2362-4413-16C15A926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7C4EAF-1568-9F48-EED4-384DDCD3E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6AD30B-BB59-2DF8-EC84-95C2F9588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CE14C5-F2DE-9285-32AC-3963D593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545A5-E1B4-C27B-07B1-B004AF08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6084E6-11AB-40A1-2138-5D7AC89A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397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B9B4B-6257-A94C-B6D5-796BD66DA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958739-9827-1B24-A689-C5519E76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C3AF9A-6D64-F244-00C4-DBF443F1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85A8E4-436E-E7E3-AA45-7A85B71EE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5BB7B5-C74B-0C50-87A4-45122F7DA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A81BAD-6080-A4E6-EBD3-C8126F4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D983E3-A0E5-CA3D-7735-A0E70AEA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1D39494-40D4-C92B-B8C7-129A5859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398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369C7-1A8A-6D19-CD77-7EB0BA6F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55C69B-5ED6-1B92-EDFA-B2852578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30B985-8865-AFB6-CE63-A3146357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D6FE85-BB5C-147D-CB0F-A47448559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559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A56D19-954C-484B-8F06-94E33817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B234B4-1A5A-55CD-C4B9-DD767EFE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D878D9-6877-E92E-F4EE-A20B09EE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101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638F6-A522-5679-8388-7397401BD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4032D1-9D68-46DB-D341-1943310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024AEF-9785-B64B-BD7B-00B3DBAD1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9825EB-B39F-D4EC-5F49-D0F38456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A15159-B72A-3164-75F9-E5C0CCE03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DC9770-5B39-6C59-583C-0E8F5C91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91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CB20E-FD9D-3D67-A00B-670393E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9EC82A-058E-92BF-E198-78AA689A2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00A00-A934-5CD2-6654-D9B9F901D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E9B80-291D-8E5A-3BBB-66111FB2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77B945-E6BE-A437-3973-2B1F1AD8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C5FE3-AA63-AAD4-046D-5908F3A3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609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A71D6E-566E-F7B8-50C0-2F1CF6B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D117E6-A398-71B9-F614-226D109F8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CABEBB-BC5F-0BE9-8044-3FC47703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5C015C-60F0-EDC3-A587-8E18B640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5751C-2E09-203D-1B48-FEAB3312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030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FDF4DE-5485-F205-90C2-01763C9C2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5D7E94-86E0-E9B0-6A1C-E95130330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72777F-3B92-93DC-D6A8-06AE229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5F38C0-7BDE-F4F3-BFC3-32CE0E33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CAF57-2F46-5E5A-5340-FFB2DC7B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652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7.bin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8" r:id="rId15"/>
    <p:sldLayoutId id="21474837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B1FB8E-0505-EE4E-2E0C-F59C6E69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AA306-F211-A0DB-2A42-A91527F61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AECCB9-C6F6-B0B8-833E-11DADF4D5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ED5-FEDB-4640-81E6-00B357C93949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CF13CB-1FEF-E2AA-7C82-FF3548C63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A8C5BD-8487-952F-E769-3506261CD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CDFF6-7C90-46C0-87A9-42A0D5FF09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3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gif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3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4.xml"/><Relationship Id="rId18" Type="http://schemas.openxmlformats.org/officeDocument/2006/relationships/image" Target="../media/image35.png"/><Relationship Id="rId21" Type="http://schemas.openxmlformats.org/officeDocument/2006/relationships/image" Target="../media/image69.png"/><Relationship Id="rId12" Type="http://schemas.openxmlformats.org/officeDocument/2006/relationships/image" Target="../media/image660.png"/><Relationship Id="rId17" Type="http://schemas.openxmlformats.org/officeDocument/2006/relationships/image" Target="../media/image34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10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23" Type="http://schemas.openxmlformats.org/officeDocument/2006/relationships/image" Target="../media/image66.png"/><Relationship Id="rId10" Type="http://schemas.openxmlformats.org/officeDocument/2006/relationships/image" Target="../media/image650.png"/><Relationship Id="rId19" Type="http://schemas.openxmlformats.org/officeDocument/2006/relationships/image" Target="../media/image36.png"/><Relationship Id="rId9" Type="http://schemas.openxmlformats.org/officeDocument/2006/relationships/customXml" Target="../ink/ink2.xml"/><Relationship Id="rId14" Type="http://schemas.openxmlformats.org/officeDocument/2006/relationships/image" Target="../media/image670.png"/><Relationship Id="rId22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24.gif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gif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875FBA6-2EFC-A0DC-3A82-5F2467FD3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B84A-A70B-0A2B-DC10-C15868B4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8170A-A9CF-B6C9-F6B8-ED897AF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7158E6-220A-E25B-3507-BC3C2F3DD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D70491-EACD-BDFF-1E1F-21CAA32F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07E44E-1E3D-C08F-0CC5-CE727A43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DE667A-EC83-6E70-16E3-DB653C7F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1712B9-E33B-E261-713E-77EBC03029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CF0CDE-BA67-6D99-3CE2-65589294251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6D8AF-F60B-AE5D-DBB9-2D0838EC0BE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Google Shape;1666;p201">
            <a:extLst>
              <a:ext uri="{FF2B5EF4-FFF2-40B4-BE49-F238E27FC236}">
                <a16:creationId xmlns:a16="http://schemas.microsoft.com/office/drawing/2014/main" id="{3AD5E50E-4B85-F449-7CC7-980023A2002E}"/>
              </a:ext>
            </a:extLst>
          </p:cNvPr>
          <p:cNvSpPr/>
          <p:nvPr/>
        </p:nvSpPr>
        <p:spPr>
          <a:xfrm>
            <a:off x="6771907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id="{A782A2A7-FDB9-10BA-BF21-5DD4FD7EA9A2}"/>
              </a:ext>
            </a:extLst>
          </p:cNvPr>
          <p:cNvSpPr/>
          <p:nvPr/>
        </p:nvSpPr>
        <p:spPr>
          <a:xfrm>
            <a:off x="4721995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id="{34DC3425-0899-DC97-0838-755B737F7AE9}"/>
              </a:ext>
            </a:extLst>
          </p:cNvPr>
          <p:cNvSpPr/>
          <p:nvPr/>
        </p:nvSpPr>
        <p:spPr>
          <a:xfrm>
            <a:off x="2672083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55245560-2E9C-8C16-9F0A-059E973224D3}"/>
              </a:ext>
            </a:extLst>
          </p:cNvPr>
          <p:cNvSpPr/>
          <p:nvPr/>
        </p:nvSpPr>
        <p:spPr>
          <a:xfrm>
            <a:off x="622171" y="2493000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54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id="{D9B57E22-0CD0-EF6B-FB83-9EA45A09E63E}"/>
              </a:ext>
            </a:extLst>
          </p:cNvPr>
          <p:cNvSpPr/>
          <p:nvPr/>
        </p:nvSpPr>
        <p:spPr>
          <a:xfrm>
            <a:off x="3696778" y="3869657"/>
            <a:ext cx="1584000" cy="91081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5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1F0FBF3B-977B-70F3-8C4B-4A29713229BA}"/>
              </a:ext>
            </a:extLst>
          </p:cNvPr>
          <p:cNvSpPr/>
          <p:nvPr/>
        </p:nvSpPr>
        <p:spPr>
          <a:xfrm>
            <a:off x="6213548" y="3844472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18" name="Google Shape;1672;p201">
            <a:extLst>
              <a:ext uri="{FF2B5EF4-FFF2-40B4-BE49-F238E27FC236}">
                <a16:creationId xmlns:a16="http://schemas.microsoft.com/office/drawing/2014/main" id="{E3ED4ABA-66EB-2B28-24A5-B487D8929C35}"/>
              </a:ext>
            </a:extLst>
          </p:cNvPr>
          <p:cNvSpPr/>
          <p:nvPr/>
        </p:nvSpPr>
        <p:spPr>
          <a:xfrm>
            <a:off x="1323894" y="3844472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5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FC514-AA55-C0AD-CF93-57219B1A985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3A1282-1E18-22E0-67EF-B03ED7BEF93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27599077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/>
          </a:p>
        </p:txBody>
      </p:sp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DAB8BBF7-F97D-3285-4FEE-4F825C454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1C0BF-0033-ADA1-3493-E78CE1956018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56039-606F-DBF0-9C64-F2979DEA0F6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26A2A37-1048-9090-4C4B-C8037C8A26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اقرؤا الجملة. ستكتبون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C4F07E4F-FD17-33B4-1298-366E672F0D61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8860CFF2-2329-A18C-05D0-7D97937DD027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0" name="Google Shape;1668;p201">
            <a:extLst>
              <a:ext uri="{FF2B5EF4-FFF2-40B4-BE49-F238E27FC236}">
                <a16:creationId xmlns:a16="http://schemas.microsoft.com/office/drawing/2014/main" id="{6314347E-5145-658A-922A-3B3342939554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8957E6ED-6E7A-E6D6-0699-1B9F5E171E22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id="{63E3723B-C763-755B-EBA3-8B975ECEC9E5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2D604A4E-CE83-C621-B84E-05DCE7055B50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8E817E85-D604-7B8C-A85D-78BBC164BBC2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grpSp>
        <p:nvGrpSpPr>
          <p:cNvPr id="28" name="Google Shape;673;p154">
            <a:extLst>
              <a:ext uri="{FF2B5EF4-FFF2-40B4-BE49-F238E27FC236}">
                <a16:creationId xmlns:a16="http://schemas.microsoft.com/office/drawing/2014/main" id="{ADAB3509-6A0B-F7ED-FD70-E42AD90E6FC1}"/>
              </a:ext>
            </a:extLst>
          </p:cNvPr>
          <p:cNvGrpSpPr/>
          <p:nvPr/>
        </p:nvGrpSpPr>
        <p:grpSpPr>
          <a:xfrm>
            <a:off x="437823" y="4731948"/>
            <a:ext cx="8268353" cy="1250934"/>
            <a:chOff x="301246" y="3616412"/>
            <a:chExt cx="8268353" cy="1250934"/>
          </a:xfrm>
        </p:grpSpPr>
        <p:sp>
          <p:nvSpPr>
            <p:cNvPr id="32" name="Google Shape;676;p154">
              <a:extLst>
                <a:ext uri="{FF2B5EF4-FFF2-40B4-BE49-F238E27FC236}">
                  <a16:creationId xmlns:a16="http://schemas.microsoft.com/office/drawing/2014/main" id="{4DA61714-46E0-8228-1A1E-DD9D596160F7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0" name="Google Shape;677;p154">
              <a:extLst>
                <a:ext uri="{FF2B5EF4-FFF2-40B4-BE49-F238E27FC236}">
                  <a16:creationId xmlns:a16="http://schemas.microsoft.com/office/drawing/2014/main" id="{8D6B7607-01FB-AE82-A378-E6D7E8A87023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.......... </a:t>
              </a:r>
              <a:r>
                <a:rPr kumimoji="0" lang="ar-MA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ٱلْمُلاءَةُ</a:t>
              </a: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مُزَيَّنَةٌ </a:t>
              </a:r>
              <a:r>
                <a:rPr kumimoji="0" lang="ar-MA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بٱلزَّخارِفِ</a:t>
              </a: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kumimoji="0" lang="ar-MA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ٱلرّائِعَةِ</a:t>
              </a: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4BFBD9F-71ED-E959-C3B2-E34EDFAA4CA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F86258-6992-9DEC-A574-2A99D73A422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437BF-D02B-206D-DF46-13ECB0A8E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595CA-DC50-DFF4-4BD6-CA5EB3BD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439C50-D910-FB4F-C76F-408F15B0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2FCC5-FCBC-FA46-9F53-616AF99557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C4189A-C315-C967-C0F0-09E705955F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C1914-3726-7B32-75AE-066D90AA5C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15B4F-F701-FF46-256C-E1BBDA627AC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83457B-68FA-AF0F-C25C-9E305F2A81F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DB968095-CAC4-8C88-2A26-550200729768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C8A67D43-CFF5-90CA-F556-F5332D3F26E5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id="{F8135F5C-41BB-3BEF-DC02-749D3D1A9B98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9" name="Google Shape;1669;p201">
            <a:extLst>
              <a:ext uri="{FF2B5EF4-FFF2-40B4-BE49-F238E27FC236}">
                <a16:creationId xmlns:a16="http://schemas.microsoft.com/office/drawing/2014/main" id="{354B11D8-B87F-5FBB-06CD-72D06CB3CFD3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70;p201">
            <a:extLst>
              <a:ext uri="{FF2B5EF4-FFF2-40B4-BE49-F238E27FC236}">
                <a16:creationId xmlns:a16="http://schemas.microsoft.com/office/drawing/2014/main" id="{204FE563-11AE-9660-48D8-41DD1AD9BC90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id="{690F364B-6214-AF86-F053-E6F2D19FF1AD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22" name="Google Shape;1672;p201">
            <a:extLst>
              <a:ext uri="{FF2B5EF4-FFF2-40B4-BE49-F238E27FC236}">
                <a16:creationId xmlns:a16="http://schemas.microsoft.com/office/drawing/2014/main" id="{86EDFB5C-8D8A-6F84-C064-75B0E997C804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03A69C77-AC34-5C78-CE0C-54DF8A5A21D0}"/>
              </a:ext>
            </a:extLst>
          </p:cNvPr>
          <p:cNvSpPr/>
          <p:nvPr/>
        </p:nvSpPr>
        <p:spPr>
          <a:xfrm rot="2413899">
            <a:off x="6560315" y="1541805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7F8B6BB-7529-4AAF-5EB5-5CF052A4798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304363F-F28C-8810-9F0A-E3948497781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911820B4-8D44-8F35-EF52-6DBFD6D64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Google Shape;676;p154">
            <a:extLst>
              <a:ext uri="{FF2B5EF4-FFF2-40B4-BE49-F238E27FC236}">
                <a16:creationId xmlns:a16="http://schemas.microsoft.com/office/drawing/2014/main" id="{595CEB9C-F54D-A04F-E04D-C4746662182F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677;p154">
            <a:extLst>
              <a:ext uri="{FF2B5EF4-FFF2-40B4-BE49-F238E27FC236}">
                <a16:creationId xmlns:a16="http://schemas.microsoft.com/office/drawing/2014/main" id="{23614A83-E421-616A-D0EE-43FF9420DB62}"/>
              </a:ext>
            </a:extLst>
          </p:cNvPr>
          <p:cNvSpPr txBox="1"/>
          <p:nvPr/>
        </p:nvSpPr>
        <p:spPr>
          <a:xfrm>
            <a:off x="567742" y="4914716"/>
            <a:ext cx="812850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ٱلْمُلاءَةُ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مُزَيَّنَةٌ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بٱلزَّخارِفِ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ٱلرّائِعَةِ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BE9042F-9725-C77A-0558-2115298ED1CA}"/>
              </a:ext>
            </a:extLst>
          </p:cNvPr>
          <p:cNvSpPr txBox="1"/>
          <p:nvPr/>
        </p:nvSpPr>
        <p:spPr>
          <a:xfrm>
            <a:off x="6299072" y="4791584"/>
            <a:ext cx="1171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هذِهِ</a:t>
            </a:r>
            <a:endParaRPr lang="fr-FR" sz="6000" b="1" kern="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0899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04FA-C4E9-7277-1466-03F4EA84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61A67-D97E-CF91-8776-BB12FF0E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6B8479-00A2-D7E6-8D80-7664A0A065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330B41-3596-48A6-ACAF-1842170E5C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FD53CC-635A-66F8-380E-E37687ACA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4BB77C-E4F6-0092-9BE3-C3488F38B6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3B52D3-9C57-BDA2-8F23-4E3E82C0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3B18E7-D2C4-6C75-17C4-CF26C253DC24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EFDBCC-648A-80F0-5D9B-0C52FB53461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113A11C8-0A19-9B72-C5EF-82E592744E1A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800950C1-32F3-08D3-9FC7-C59F0D912034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0" name="Google Shape;1668;p201">
            <a:extLst>
              <a:ext uri="{FF2B5EF4-FFF2-40B4-BE49-F238E27FC236}">
                <a16:creationId xmlns:a16="http://schemas.microsoft.com/office/drawing/2014/main" id="{C8960ED3-CFA3-D6CA-4F55-3A10ECF532F1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2A8DEA48-BD35-A53D-6D67-946CADC18627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id="{DFE5A9D0-F8D9-3FC2-9576-262087D4C22D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13910E2C-1ECA-FB6E-0F14-C341B2965E21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DC286C13-14B9-C5C2-C023-2BFCD5E8CE60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D1B94F5C-7490-8200-F630-728DA1D054D2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C4A4078A-8000-708C-FDC9-331D4C4E82D5}"/>
              </a:ext>
            </a:extLst>
          </p:cNvPr>
          <p:cNvSpPr txBox="1"/>
          <p:nvPr/>
        </p:nvSpPr>
        <p:spPr>
          <a:xfrm>
            <a:off x="507746" y="4972714"/>
            <a:ext cx="812850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أَحِبُّ ٱلْقِراءَةَ وَأُحِبُّ ٱلرَّسْمَ ...........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A91236-054C-A112-BB39-D15442C9FD2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DE3ED4-874B-A4C6-817D-8546CD1601F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34974631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78DB-8F29-03D8-760B-C495C6A23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24DF2-E6D3-9E90-89F0-39AB1FC0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DC197F-6228-77F8-72FD-E64667EA9A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E98F1E-1628-5B30-3361-A4094E3996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693FDD-9A67-D136-202F-D36B6C04DC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80B87B-D018-29C6-9905-350D80B44E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1B0035-8101-F976-07F8-C8B4C1293403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0B33CA-A568-7473-C8AD-77B3350A1154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39D03479-CE55-0318-4ED6-BCA784F2E019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7362883D-D8D8-BDCC-72AF-B896A1902A61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id="{EE8E5B0A-1BD4-469B-2BD4-B5F010B70DF3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9" name="Google Shape;1669;p201">
            <a:extLst>
              <a:ext uri="{FF2B5EF4-FFF2-40B4-BE49-F238E27FC236}">
                <a16:creationId xmlns:a16="http://schemas.microsoft.com/office/drawing/2014/main" id="{D0622FF6-D065-660A-894F-A37A4DB484F7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70;p201">
            <a:extLst>
              <a:ext uri="{FF2B5EF4-FFF2-40B4-BE49-F238E27FC236}">
                <a16:creationId xmlns:a16="http://schemas.microsoft.com/office/drawing/2014/main" id="{351696BA-E1A5-6B89-1142-6D0838E57C6F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id="{05D4A357-A9A1-75D6-7647-1811CF4F932B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22" name="Google Shape;1672;p201">
            <a:extLst>
              <a:ext uri="{FF2B5EF4-FFF2-40B4-BE49-F238E27FC236}">
                <a16:creationId xmlns:a16="http://schemas.microsoft.com/office/drawing/2014/main" id="{7FC64A40-E44D-4574-6023-BF0193EB897C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B48D410D-38F4-FCA8-C8B2-33C4126047EA}"/>
              </a:ext>
            </a:extLst>
          </p:cNvPr>
          <p:cNvSpPr/>
          <p:nvPr/>
        </p:nvSpPr>
        <p:spPr>
          <a:xfrm rot="2413899">
            <a:off x="1098004" y="3004519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DEDF2-1FD9-CA8E-6106-62638682679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DEBDED-01AD-40BA-B87B-C4F85DDF751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9D66657E-DC4D-F6E7-DBFE-105447173D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Google Shape;676;p154">
            <a:extLst>
              <a:ext uri="{FF2B5EF4-FFF2-40B4-BE49-F238E27FC236}">
                <a16:creationId xmlns:a16="http://schemas.microsoft.com/office/drawing/2014/main" id="{8861BC63-D808-A8DF-056F-0A1A5B5F49C4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677;p154">
            <a:extLst>
              <a:ext uri="{FF2B5EF4-FFF2-40B4-BE49-F238E27FC236}">
                <a16:creationId xmlns:a16="http://schemas.microsoft.com/office/drawing/2014/main" id="{C26F00C0-5F53-82EC-FF89-75B559077B5C}"/>
              </a:ext>
            </a:extLst>
          </p:cNvPr>
          <p:cNvSpPr txBox="1"/>
          <p:nvPr/>
        </p:nvSpPr>
        <p:spPr>
          <a:xfrm>
            <a:off x="507746" y="4972714"/>
            <a:ext cx="812850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أَحِبُّ ٱلْقِراءَةَ وَأُحِبُّ ٱلرَّسْمَ ...........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CF28573-4AC9-8F20-931A-5E0BD1A437CA}"/>
              </a:ext>
            </a:extLst>
          </p:cNvPr>
          <p:cNvSpPr txBox="1"/>
          <p:nvPr/>
        </p:nvSpPr>
        <p:spPr>
          <a:xfrm>
            <a:off x="2250417" y="4982623"/>
            <a:ext cx="116524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أَيْضاً.</a:t>
            </a:r>
            <a:endParaRPr lang="fr-FR" sz="4400" b="1" kern="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2438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BF917-DA4D-5378-EF17-A7534DDE5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F2333-77E5-9CE2-CC9B-D52AE83E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1FFF30-D5FE-C8DF-2F06-2D3C269406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2B972E-D0A3-183D-3513-D1B99CE465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CE3723-32C3-C4F8-9D39-D7AB1F1B3D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2F492C-3053-A667-4F0C-E44E244873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426DA7-F9A6-554F-DF01-7E83F8739D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2AFA45-EDF5-829A-CEEB-CB09F6FA307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B5A38-963C-87EA-8749-88C560D5C2CF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9CF70C2D-7982-69F2-34E0-E5E871CCF330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1D7AAAC8-A305-662B-2318-D37FAE67939E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0" name="Google Shape;1668;p201">
            <a:extLst>
              <a:ext uri="{FF2B5EF4-FFF2-40B4-BE49-F238E27FC236}">
                <a16:creationId xmlns:a16="http://schemas.microsoft.com/office/drawing/2014/main" id="{05406B92-443F-3CEC-9C67-B951A1D3409C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26893E28-35EF-CD1A-0E87-679D29DEBA40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id="{643B1F51-8C85-3C0D-0013-1DE585BE0A31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E3889016-3DE1-4AF1-9E8C-CE3882CC8EAE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12C19B01-B9D7-2FB0-80B7-0737A7214F13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ADCF937F-8A9A-7825-F244-1ED053FBE70F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897B0DAF-1A8A-3481-8932-7C6FBBD271A6}"/>
              </a:ext>
            </a:extLst>
          </p:cNvPr>
          <p:cNvSpPr txBox="1"/>
          <p:nvPr/>
        </p:nvSpPr>
        <p:spPr>
          <a:xfrm>
            <a:off x="507746" y="4972714"/>
            <a:ext cx="812850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شَعَرَ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ٱلْأَطْفالُ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......... لَوْ كانوا في حُلْمٍ.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EE87-969E-2C6C-0CB6-5373821A108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EF5DAB-F8CE-FA82-8992-0DDD7350A32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161553537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F151-826B-0735-5363-348DC3D2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E3FFC-2D47-4A65-D78F-F6910889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A333F2-34A9-6273-C8D0-C8B69065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E676BF-B76F-E79D-05E8-598E5FE026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43CFD1-3110-FA39-E192-CF60E398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AD9FAA-22A2-D1AA-95BB-904C329E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D3335D-6DAA-EA30-7876-567A7A75C14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7A9CB-A8BD-1BBA-CD08-5657ACB6BE4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DABD52D3-13F8-8241-40A4-E66BC838ECB0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4039128D-086F-575A-ADD7-AA0E1286D4BC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id="{54252701-B0EC-5569-886C-6878F4A9B7B9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9" name="Google Shape;1669;p201">
            <a:extLst>
              <a:ext uri="{FF2B5EF4-FFF2-40B4-BE49-F238E27FC236}">
                <a16:creationId xmlns:a16="http://schemas.microsoft.com/office/drawing/2014/main" id="{EC39FACF-1E18-E9C2-481D-C6FFA57631A5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70;p201">
            <a:extLst>
              <a:ext uri="{FF2B5EF4-FFF2-40B4-BE49-F238E27FC236}">
                <a16:creationId xmlns:a16="http://schemas.microsoft.com/office/drawing/2014/main" id="{AA943F67-E63D-B429-81A0-7F4EFEFF00C5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id="{A9B9E386-6498-ED36-E6CE-8F055B5B5913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22" name="Google Shape;1672;p201">
            <a:extLst>
              <a:ext uri="{FF2B5EF4-FFF2-40B4-BE49-F238E27FC236}">
                <a16:creationId xmlns:a16="http://schemas.microsoft.com/office/drawing/2014/main" id="{F5F821C1-1F02-F070-AC60-C45FA09B237D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67B8C007-C4CE-F666-50A0-C60688A6D3A5}"/>
              </a:ext>
            </a:extLst>
          </p:cNvPr>
          <p:cNvSpPr/>
          <p:nvPr/>
        </p:nvSpPr>
        <p:spPr>
          <a:xfrm rot="2413899">
            <a:off x="445728" y="1559819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76;p154">
            <a:extLst>
              <a:ext uri="{FF2B5EF4-FFF2-40B4-BE49-F238E27FC236}">
                <a16:creationId xmlns:a16="http://schemas.microsoft.com/office/drawing/2014/main" id="{084F79AD-D32D-A94F-8978-2C419F47DDEC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677;p154">
            <a:extLst>
              <a:ext uri="{FF2B5EF4-FFF2-40B4-BE49-F238E27FC236}">
                <a16:creationId xmlns:a16="http://schemas.microsoft.com/office/drawing/2014/main" id="{C5F706CE-D4F8-7F8D-F1A6-3331997E3774}"/>
              </a:ext>
            </a:extLst>
          </p:cNvPr>
          <p:cNvSpPr txBox="1"/>
          <p:nvPr/>
        </p:nvSpPr>
        <p:spPr>
          <a:xfrm>
            <a:off x="507746" y="4972714"/>
            <a:ext cx="812850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شَعَرَ الْأَطْفالُ ......... كانوا في حُلْمٍ.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243EE95-F215-4D9A-EB10-05AA0B51FBD3}"/>
              </a:ext>
            </a:extLst>
          </p:cNvPr>
          <p:cNvSpPr txBox="1"/>
          <p:nvPr/>
        </p:nvSpPr>
        <p:spPr>
          <a:xfrm>
            <a:off x="4128255" y="4915700"/>
            <a:ext cx="99884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كَما لَوْ</a:t>
            </a:r>
            <a:endParaRPr lang="fr-FR" sz="4400" b="1" kern="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3FEBEA-AAA7-C7A8-04A7-C0C550B7A02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D4A119-C436-DAFD-4D39-7FBD4CDBE01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7576330-4027-A19C-4F59-33D530A5C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3745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E266-BAAA-5419-9D96-CC08B872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50A70A-E6A9-9E07-21A3-2C11A28D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هذه جملة أخرى. اكتبوا الكلمة الناقصة انطلاقا من الكلمات المقترحة.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A28F8C-98A2-5FF1-715E-3BEEA414B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5417DF-4C32-0E8F-24AF-210A892900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5DAFF4-B205-317C-15C4-3507F88A9A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8CD4F3-B059-7018-4C7B-40E9A63309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988A67-5F2C-E04D-E518-D907C61053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6FFC3C-C07D-63EB-1599-BDC24983749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D861D2-5626-92BF-CA87-EF1CD81CDBF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1666;p201">
            <a:extLst>
              <a:ext uri="{FF2B5EF4-FFF2-40B4-BE49-F238E27FC236}">
                <a16:creationId xmlns:a16="http://schemas.microsoft.com/office/drawing/2014/main" id="{2A0AB191-0195-62D6-2EC1-439994AF3043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8" name="Google Shape;1667;p201">
            <a:extLst>
              <a:ext uri="{FF2B5EF4-FFF2-40B4-BE49-F238E27FC236}">
                <a16:creationId xmlns:a16="http://schemas.microsoft.com/office/drawing/2014/main" id="{A0E199C8-DB0B-FDA8-A9DE-6913469BC4F9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0" name="Google Shape;1668;p201">
            <a:extLst>
              <a:ext uri="{FF2B5EF4-FFF2-40B4-BE49-F238E27FC236}">
                <a16:creationId xmlns:a16="http://schemas.microsoft.com/office/drawing/2014/main" id="{B9D0BCE4-4282-A8B2-1535-A3BDFC43B341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494876A9-4D10-9217-2297-2B8C8CFEC693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id="{A21376EF-EAA2-FC89-2EEC-BFC6D3C2FF60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F869FE90-D7B6-1917-BC85-33AF3852649E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7E4614AC-14E2-135A-050D-2C1E3F63DDB1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2" name="Google Shape;676;p154">
            <a:extLst>
              <a:ext uri="{FF2B5EF4-FFF2-40B4-BE49-F238E27FC236}">
                <a16:creationId xmlns:a16="http://schemas.microsoft.com/office/drawing/2014/main" id="{A3DB41F3-B37C-7440-CC5C-B4090DED193E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92C6893F-16DA-26B1-46E5-DABA53964851}"/>
              </a:ext>
            </a:extLst>
          </p:cNvPr>
          <p:cNvSpPr txBox="1"/>
          <p:nvPr/>
        </p:nvSpPr>
        <p:spPr>
          <a:xfrm>
            <a:off x="554804" y="4634160"/>
            <a:ext cx="812850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اَلْجَدَّةُ: هَلْ أَعْجَبَتْكُمُ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ٱلْقِصَّةُ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يا صِغاري؟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مُنى: .........، إِنَّها مُذْهِلَةٌ.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13836E-54B2-7135-F29A-A9FE0961BAE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1A5DA6-4EB1-0E87-1CEB-544924B2679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</p:spTree>
    <p:extLst>
      <p:ext uri="{BB962C8B-B14F-4D97-AF65-F5344CB8AC3E}">
        <p14:creationId xmlns:p14="http://schemas.microsoft.com/office/powerpoint/2010/main" val="422989103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13532-F0FB-7312-13DA-7C4B330C5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E7D24-E2DF-3951-D880-CC42B94F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وجد الكلمة المناسبة لمعنى الجملة؟ ما رأيكم؟ -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2F4E64-4604-0B07-9E40-813E25CC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2A7F04-4B6E-797D-87AE-854467CB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3B2685-3E4A-5DD1-F17F-922F7705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F51E4E-A38D-CAAC-F78D-961233BE8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DC3E27-A6B2-DD06-4F48-5D587EFF3C8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D8E58-95EB-AFB1-2889-327B17C046F9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FF1E95-A7C8-11F2-5A4C-C8BD98FF236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96C82-635E-327E-79A1-B14A907EECA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42B99033-B417-5B7F-868A-99740171F75C}"/>
              </a:ext>
            </a:extLst>
          </p:cNvPr>
          <p:cNvSpPr/>
          <p:nvPr/>
        </p:nvSpPr>
        <p:spPr>
          <a:xfrm>
            <a:off x="6841677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هذِهِ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FF6F75C1-AEC1-C93F-BB67-59DB47A565A4}"/>
              </a:ext>
            </a:extLst>
          </p:cNvPr>
          <p:cNvSpPr/>
          <p:nvPr/>
        </p:nvSpPr>
        <p:spPr>
          <a:xfrm>
            <a:off x="4791765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كانَ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id="{3DADE0A3-0583-8799-4A48-CE750EC9DC74}"/>
              </a:ext>
            </a:extLst>
          </p:cNvPr>
          <p:cNvSpPr/>
          <p:nvPr/>
        </p:nvSpPr>
        <p:spPr>
          <a:xfrm>
            <a:off x="2741853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ذاكَ</a:t>
            </a:r>
          </a:p>
        </p:txBody>
      </p:sp>
      <p:sp>
        <p:nvSpPr>
          <p:cNvPr id="19" name="Google Shape;1669;p201">
            <a:extLst>
              <a:ext uri="{FF2B5EF4-FFF2-40B4-BE49-F238E27FC236}">
                <a16:creationId xmlns:a16="http://schemas.microsoft.com/office/drawing/2014/main" id="{BA569D0F-9A57-B043-996C-DE5D07E830FB}"/>
              </a:ext>
            </a:extLst>
          </p:cNvPr>
          <p:cNvSpPr/>
          <p:nvPr/>
        </p:nvSpPr>
        <p:spPr>
          <a:xfrm>
            <a:off x="691941" y="1709193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كَما لَوْ </a:t>
            </a:r>
            <a:endParaRPr lang="ar-MA" sz="4800" b="1" kern="0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70;p201">
            <a:extLst>
              <a:ext uri="{FF2B5EF4-FFF2-40B4-BE49-F238E27FC236}">
                <a16:creationId xmlns:a16="http://schemas.microsoft.com/office/drawing/2014/main" id="{C05FED70-C0CC-2B28-76C6-F3E0FF0B6F59}"/>
              </a:ext>
            </a:extLst>
          </p:cNvPr>
          <p:cNvSpPr/>
          <p:nvPr/>
        </p:nvSpPr>
        <p:spPr>
          <a:xfrm>
            <a:off x="3766548" y="3085851"/>
            <a:ext cx="1264444" cy="595534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أَجَلْ</a:t>
            </a:r>
            <a:endParaRPr lang="ar-SA" sz="48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671;p201">
            <a:extLst>
              <a:ext uri="{FF2B5EF4-FFF2-40B4-BE49-F238E27FC236}">
                <a16:creationId xmlns:a16="http://schemas.microsoft.com/office/drawing/2014/main" id="{B98F2725-69BA-AEAD-ED62-A36E4CFFCD97}"/>
              </a:ext>
            </a:extLst>
          </p:cNvPr>
          <p:cNvSpPr/>
          <p:nvPr/>
        </p:nvSpPr>
        <p:spPr>
          <a:xfrm>
            <a:off x="6283318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لَقَدْ</a:t>
            </a:r>
          </a:p>
        </p:txBody>
      </p:sp>
      <p:sp>
        <p:nvSpPr>
          <p:cNvPr id="22" name="Google Shape;1672;p201">
            <a:extLst>
              <a:ext uri="{FF2B5EF4-FFF2-40B4-BE49-F238E27FC236}">
                <a16:creationId xmlns:a16="http://schemas.microsoft.com/office/drawing/2014/main" id="{28E7915D-8713-BC91-1981-9863DCA5C891}"/>
              </a:ext>
            </a:extLst>
          </p:cNvPr>
          <p:cNvSpPr/>
          <p:nvPr/>
        </p:nvSpPr>
        <p:spPr>
          <a:xfrm>
            <a:off x="1393664" y="3060665"/>
            <a:ext cx="1264444" cy="612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48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أَيْضاً</a:t>
            </a: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974D5F8D-412D-007D-7174-B262FC92D5E2}"/>
              </a:ext>
            </a:extLst>
          </p:cNvPr>
          <p:cNvSpPr/>
          <p:nvPr/>
        </p:nvSpPr>
        <p:spPr>
          <a:xfrm rot="2413899">
            <a:off x="3631059" y="2942497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676;p154">
            <a:extLst>
              <a:ext uri="{FF2B5EF4-FFF2-40B4-BE49-F238E27FC236}">
                <a16:creationId xmlns:a16="http://schemas.microsoft.com/office/drawing/2014/main" id="{DBE7E56F-9BBF-0414-E6DA-D3B715FAD216}"/>
              </a:ext>
            </a:extLst>
          </p:cNvPr>
          <p:cNvSpPr/>
          <p:nvPr/>
        </p:nvSpPr>
        <p:spPr>
          <a:xfrm>
            <a:off x="437823" y="4731948"/>
            <a:ext cx="8268353" cy="1250934"/>
          </a:xfrm>
          <a:custGeom>
            <a:avLst/>
            <a:gdLst/>
            <a:ahLst/>
            <a:cxnLst/>
            <a:rect l="l" t="t" r="r" b="b"/>
            <a:pathLst>
              <a:path w="8268353" h="1855250" extrusionOk="0">
                <a:moveTo>
                  <a:pt x="0" y="398267"/>
                </a:moveTo>
                <a:cubicBezTo>
                  <a:pt x="32362" y="163699"/>
                  <a:pt x="166920" y="-12063"/>
                  <a:pt x="398267" y="0"/>
                </a:cubicBezTo>
                <a:cubicBezTo>
                  <a:pt x="764216" y="23726"/>
                  <a:pt x="937723" y="-10726"/>
                  <a:pt x="1152241" y="0"/>
                </a:cubicBezTo>
                <a:cubicBezTo>
                  <a:pt x="1366759" y="10726"/>
                  <a:pt x="1787184" y="34923"/>
                  <a:pt x="1980934" y="0"/>
                </a:cubicBezTo>
                <a:cubicBezTo>
                  <a:pt x="2174684" y="-34923"/>
                  <a:pt x="2370273" y="-7092"/>
                  <a:pt x="2734909" y="0"/>
                </a:cubicBezTo>
                <a:cubicBezTo>
                  <a:pt x="3099545" y="7092"/>
                  <a:pt x="3149586" y="-19254"/>
                  <a:pt x="3264728" y="0"/>
                </a:cubicBezTo>
                <a:cubicBezTo>
                  <a:pt x="3379870" y="19254"/>
                  <a:pt x="3561523" y="-18035"/>
                  <a:pt x="3794548" y="0"/>
                </a:cubicBezTo>
                <a:cubicBezTo>
                  <a:pt x="4027573" y="18035"/>
                  <a:pt x="4226900" y="-26241"/>
                  <a:pt x="4548523" y="0"/>
                </a:cubicBezTo>
                <a:cubicBezTo>
                  <a:pt x="4870146" y="26241"/>
                  <a:pt x="4894618" y="7809"/>
                  <a:pt x="5003625" y="0"/>
                </a:cubicBezTo>
                <a:cubicBezTo>
                  <a:pt x="5112632" y="-7809"/>
                  <a:pt x="5446490" y="-18854"/>
                  <a:pt x="5682881" y="0"/>
                </a:cubicBezTo>
                <a:cubicBezTo>
                  <a:pt x="5919272" y="18854"/>
                  <a:pt x="5995623" y="22220"/>
                  <a:pt x="6212701" y="0"/>
                </a:cubicBezTo>
                <a:cubicBezTo>
                  <a:pt x="6429779" y="-22220"/>
                  <a:pt x="6641546" y="-13833"/>
                  <a:pt x="6891957" y="0"/>
                </a:cubicBezTo>
                <a:cubicBezTo>
                  <a:pt x="7142368" y="13833"/>
                  <a:pt x="7587772" y="43389"/>
                  <a:pt x="7870086" y="0"/>
                </a:cubicBezTo>
                <a:cubicBezTo>
                  <a:pt x="8080489" y="33777"/>
                  <a:pt x="8288107" y="184220"/>
                  <a:pt x="8268353" y="398267"/>
                </a:cubicBezTo>
                <a:cubicBezTo>
                  <a:pt x="8278349" y="660955"/>
                  <a:pt x="8289518" y="807959"/>
                  <a:pt x="8268353" y="948799"/>
                </a:cubicBezTo>
                <a:cubicBezTo>
                  <a:pt x="8247188" y="1089639"/>
                  <a:pt x="8273867" y="1278515"/>
                  <a:pt x="8268353" y="1456983"/>
                </a:cubicBezTo>
                <a:cubicBezTo>
                  <a:pt x="8309697" y="1708150"/>
                  <a:pt x="8122158" y="1886001"/>
                  <a:pt x="7870086" y="1855250"/>
                </a:cubicBezTo>
                <a:cubicBezTo>
                  <a:pt x="7682967" y="1866033"/>
                  <a:pt x="7363880" y="1830719"/>
                  <a:pt x="7116112" y="1855250"/>
                </a:cubicBezTo>
                <a:cubicBezTo>
                  <a:pt x="6868344" y="1879781"/>
                  <a:pt x="6814021" y="1844037"/>
                  <a:pt x="6661010" y="1855250"/>
                </a:cubicBezTo>
                <a:cubicBezTo>
                  <a:pt x="6507999" y="1866463"/>
                  <a:pt x="6224475" y="1857118"/>
                  <a:pt x="5832317" y="1855250"/>
                </a:cubicBezTo>
                <a:cubicBezTo>
                  <a:pt x="5440159" y="1853382"/>
                  <a:pt x="5442169" y="1831936"/>
                  <a:pt x="5153061" y="1855250"/>
                </a:cubicBezTo>
                <a:cubicBezTo>
                  <a:pt x="4863953" y="1878564"/>
                  <a:pt x="4615469" y="1839791"/>
                  <a:pt x="4473805" y="1855250"/>
                </a:cubicBezTo>
                <a:cubicBezTo>
                  <a:pt x="4332141" y="1870709"/>
                  <a:pt x="4194355" y="1877197"/>
                  <a:pt x="4018703" y="1855250"/>
                </a:cubicBezTo>
                <a:cubicBezTo>
                  <a:pt x="3843051" y="1833303"/>
                  <a:pt x="3367117" y="1891563"/>
                  <a:pt x="3190010" y="1855250"/>
                </a:cubicBezTo>
                <a:cubicBezTo>
                  <a:pt x="3012903" y="1818937"/>
                  <a:pt x="2734954" y="1842927"/>
                  <a:pt x="2510754" y="1855250"/>
                </a:cubicBezTo>
                <a:cubicBezTo>
                  <a:pt x="2286554" y="1867573"/>
                  <a:pt x="2095170" y="1827583"/>
                  <a:pt x="1682061" y="1855250"/>
                </a:cubicBezTo>
                <a:cubicBezTo>
                  <a:pt x="1268952" y="1882917"/>
                  <a:pt x="1450827" y="1841055"/>
                  <a:pt x="1226960" y="1855250"/>
                </a:cubicBezTo>
                <a:cubicBezTo>
                  <a:pt x="1003093" y="1869445"/>
                  <a:pt x="680700" y="1826885"/>
                  <a:pt x="398267" y="1855250"/>
                </a:cubicBezTo>
                <a:cubicBezTo>
                  <a:pt x="212001" y="1817879"/>
                  <a:pt x="-23630" y="1719126"/>
                  <a:pt x="0" y="1456983"/>
                </a:cubicBezTo>
                <a:cubicBezTo>
                  <a:pt x="-4932" y="1292828"/>
                  <a:pt x="-5300" y="1090601"/>
                  <a:pt x="0" y="959386"/>
                </a:cubicBezTo>
                <a:cubicBezTo>
                  <a:pt x="5300" y="828171"/>
                  <a:pt x="22666" y="514544"/>
                  <a:pt x="0" y="398267"/>
                </a:cubicBezTo>
                <a:close/>
              </a:path>
            </a:pathLst>
          </a:custGeom>
          <a:noFill/>
          <a:ln w="28575" cap="flat" cmpd="sng">
            <a:solidFill>
              <a:srgbClr val="96C7B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677;p154">
            <a:extLst>
              <a:ext uri="{FF2B5EF4-FFF2-40B4-BE49-F238E27FC236}">
                <a16:creationId xmlns:a16="http://schemas.microsoft.com/office/drawing/2014/main" id="{8E616505-4A79-8135-BA57-A98CAE49B10B}"/>
              </a:ext>
            </a:extLst>
          </p:cNvPr>
          <p:cNvSpPr txBox="1"/>
          <p:nvPr/>
        </p:nvSpPr>
        <p:spPr>
          <a:xfrm>
            <a:off x="554804" y="4634160"/>
            <a:ext cx="812850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اَلْجَدَّةُ: هَلْ أَعْجَبَتْكُمُ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ٱلْقِصَّةُ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يا صِغاري؟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مُنى: .........، إِنَّها مُذْهِلَةٌ.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0E966D0-88FD-11DC-AE0A-26B364F29BB8}"/>
              </a:ext>
            </a:extLst>
          </p:cNvPr>
          <p:cNvSpPr txBox="1"/>
          <p:nvPr/>
        </p:nvSpPr>
        <p:spPr>
          <a:xfrm>
            <a:off x="4674924" y="5262334"/>
            <a:ext cx="880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أَجَلْ</a:t>
            </a:r>
            <a:endParaRPr lang="fr-FR" sz="4400" b="1" kern="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FBF425F8-0012-0961-B9F3-09B3BF013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8384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7283C-AFA1-9C70-1B62-12D92CC0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7;p130">
            <a:extLst>
              <a:ext uri="{FF2B5EF4-FFF2-40B4-BE49-F238E27FC236}">
                <a16:creationId xmlns:a16="http://schemas.microsoft.com/office/drawing/2014/main" id="{F56429D0-CC76-F835-071D-62EEB9B4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2682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C1065FF3-DA34-416B-2347-440F94D6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قراءة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0DEB7A0-B3DB-E9F3-18AC-1A1CBC74CEF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73B8B99-BAE2-A58D-C16C-03D00CB8F96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A9364D8B-6E65-C499-9754-8EEC5D8E794E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ليلة بلا نور :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قراءات فردية (15د)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 (35د)</a:t>
            </a:r>
          </a:p>
        </p:txBody>
      </p:sp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43C13006-999D-BD48-9565-B878495E4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9A247-A51D-1153-27B4-EE454CC9BA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38380E8-1D79-37BC-9C87-F8E2ECD4BACE}"/>
              </a:ext>
            </a:extLst>
          </p:cNvPr>
          <p:cNvSpPr txBox="1"/>
          <p:nvPr/>
        </p:nvSpPr>
        <p:spPr>
          <a:xfrm>
            <a:off x="2729771" y="30842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dirty="0">
                <a:solidFill>
                  <a:srgbClr val="424D7B"/>
                </a:solidFill>
              </a:rPr>
              <a:t>02 - </a:t>
            </a:r>
            <a:r>
              <a:rPr lang="ar-MA" sz="1800" dirty="0">
                <a:solidFill>
                  <a:srgbClr val="424D7B"/>
                </a:solidFill>
              </a:rPr>
              <a:t>قراءة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78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النص ص 35. نبدأ بتذكر معاني المفردات. ضعوا أمام كل تعريف الكلمة المناسبة.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ADB0E5-AC79-1055-620B-F466B7F32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E250CA-1CB4-C27C-CFAD-73F130478D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96195-F291-D651-5DCC-7E6183BC284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4985E5-C546-028B-831D-FD29C2BC6600}"/>
              </a:ext>
            </a:extLst>
          </p:cNvPr>
          <p:cNvSpPr/>
          <p:nvPr/>
        </p:nvSpPr>
        <p:spPr>
          <a:xfrm>
            <a:off x="3083172" y="2222090"/>
            <a:ext cx="2850489" cy="4719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ِ</a:t>
            </a:r>
            <a:endParaRPr lang="fr-FR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0925265-F643-62D9-CDF2-462AE2A8DB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يقرأ. أنصتوا لقراءة زميلكم. في كل مرة يقرأ اسم شخصية ارفعوا يدكم. 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7F6C120-51DE-03D8-DF5E-FF6B84A68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493" y="666244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BB6E0E-58C6-D5BE-5945-776BFB5E2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03103D7-4510-DA5D-931F-F96AFB3C07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14A012-49A8-4B86-E3AA-F95ECEA01B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2074-1B9C-8024-2528-99C2723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6DC1D3A-B2FB-3F4A-9023-2CFEE147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cs typeface="Microsoft Uighur" panose="02000000000000000000" pitchFamily="2" charset="-78"/>
              </a:rPr>
              <a:t>ستعيدون قراءة النص؛ في هذه المرة عندما يقرأ صديقكم كلمة لم تفهموها ارفعوا أيديكم لنشرحها.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42BCC7-F6D6-BD98-06B0-A921DD547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62180E-1542-E175-830D-E8737443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505941-0C53-2B98-9C6C-588ABCEE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EBE1E-F1EE-1DD5-A341-E821579D5F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5B5EC-CD26-F7F9-E1B6-697395BAA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20ACC-3E8E-1169-662D-A7E865FF76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F2028E-9EB4-3310-6267-4B9DAC86C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814" y="1942619"/>
            <a:ext cx="2835847" cy="397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03C833-F323-E75F-FBEB-08A07587B3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1AC18-8830-3EE8-9632-AF1504E6912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530F0A5-FE1C-6AAB-A782-467E48481E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0842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8A1F2-A179-8BDC-ED42-0A9A3204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3009D9-4D34-8B44-A933-76275216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 الواجب المنزلي. خذوا ص 36. سأتحقق من إنجازاتكم. هل وجدتم كلمات في النص تنتمي للشبكة؟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BA9E50-91F2-B758-5BD6-E43A8F7E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A14DB9-4F18-8A81-02DB-CAD0236E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E9421-03B2-A39A-C5ED-135EFE58B7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DD9CA-B571-7591-0617-1CAC28945B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276BAC-A858-3DA3-3AA1-D6026A8CC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606AD-4BD5-360B-A6CC-CDFDFAB256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A523BE6-1D75-909A-9216-9E165993B0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BCB7A4-C383-4767-4797-F53F8E57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169" y="2071558"/>
            <a:ext cx="6294665" cy="360457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389C34-0FF6-ACFC-F66E-D10C77F2B0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86AC6F-D9AC-6EFE-A528-A15CC2FB01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110900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60A1-2008-21C2-D597-20217EE4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7F4AE2-DCA3-0D4F-8967-39B9AE6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37. من يقرأ التعليمة 1؟ -أنجزوا كما في المثال.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E4E17-0EBD-38D4-4FEA-663C3713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E67B9-6021-A247-C8E6-CAA07C1A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4B4D1-99F1-39C2-236F-898EA1D1B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1C5B7B-C464-DB26-A4AD-B3CA4FB8E2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8F00AF-CAFE-053A-CCF1-ABC3BE0680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7AC97-FFF6-6873-6364-F9A303473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9606C-D55F-5158-DC8A-5D07B51EBD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009A7-D32A-142F-CB13-90315EFD47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8068A34-D35E-7BC8-8949-BB09E5CE3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366" y="2182762"/>
            <a:ext cx="2555265" cy="3531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CCEEA42-2C25-7AFD-FFCC-D05CB6CF0A2D}"/>
              </a:ext>
            </a:extLst>
          </p:cNvPr>
          <p:cNvSpPr/>
          <p:nvPr/>
        </p:nvSpPr>
        <p:spPr>
          <a:xfrm>
            <a:off x="3215148" y="2595716"/>
            <a:ext cx="2703871" cy="8504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/>
              <a:t>ِ</a:t>
            </a:r>
            <a:endParaRPr lang="fr-FR" dirty="0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AE392B4-ABE1-C092-6283-4E07CCF46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099643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B8592-FD4E-4A68-E946-ED03433E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0B7516-003B-2BCB-5942-551C836DFA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86478C-A66F-BD83-F3B2-AE3723BD0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570F4C-5DCD-C3B9-BFD8-E49C44C19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BA3BE6-137B-CFC5-A75B-F32A0DF0B5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A7D1175-F8A3-2300-2755-6B8B0CDBB6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9CFF3E-4261-13DC-F24C-692FD68F20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4EF77-B971-0105-3125-28A41A97A5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ECBAF-6222-89D4-77E0-FA3DF9C364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ةملاء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B822C5E-5AE4-928A-33A1-D7C98CEF6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 سؤالا بسؤال. من يتقاسم السؤال الأول؟ - هل أنتم متفقون؟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F72C65-E6EB-AA6F-32FE-4E2C58C26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49" y="2400210"/>
            <a:ext cx="7635902" cy="3773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A61DB75-4F52-BABD-F8B7-A3D47F599D15}"/>
              </a:ext>
            </a:extLst>
          </p:cNvPr>
          <p:cNvSpPr txBox="1"/>
          <p:nvPr/>
        </p:nvSpPr>
        <p:spPr>
          <a:xfrm>
            <a:off x="4840436" y="3428236"/>
            <a:ext cx="31687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 تَجْلِسُ ٱلْجَدَّةُ؟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DC41B21-FF67-5C95-23E2-47857966D26E}"/>
              </a:ext>
            </a:extLst>
          </p:cNvPr>
          <p:cNvSpPr txBox="1"/>
          <p:nvPr/>
        </p:nvSpPr>
        <p:spPr>
          <a:xfrm>
            <a:off x="4463533" y="4327004"/>
            <a:ext cx="36375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مَنْ أَشْعَلَ شَمْعَةً صَغيرَةً؟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D53B62-3DF6-A65A-E484-DC402D9A8277}"/>
              </a:ext>
            </a:extLst>
          </p:cNvPr>
          <p:cNvSpPr txBox="1"/>
          <p:nvPr/>
        </p:nvSpPr>
        <p:spPr>
          <a:xfrm>
            <a:off x="4463532" y="5275231"/>
            <a:ext cx="35456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حَكَتِ ٱلْجَدَّةُ؟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2EDB027-673E-AEC1-BD5A-77F6257E11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6380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41B9F-BB4F-5884-C33D-F39C2640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5D64DC3-C0A5-5C40-87FF-DB092BF4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عودوا إلى النص أنجزوا التمارين الأربعة. سأمر بين الصفوف. أمامكم عشر دقائق.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4FCA1A-89BC-6538-8BDE-6CF13EDD76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63FA66-4E68-3FB7-61E5-BBD209ABF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B34A43-D1DE-C744-A378-E322FAFB42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ABEF2C-B978-A395-F1DB-520C54A4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593408-C2DE-FA32-CD5A-CD8D6EFD30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77F3-2421-10C8-F88E-821BC9C020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3722D-4133-11D5-8B5D-21D0E9AD9B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1EB28-E9C3-F824-7713-10F584A47B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2AF9E2-1C9B-594C-8AA4-E715FC0A2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575" y="2187145"/>
            <a:ext cx="2756399" cy="36434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F2C72AE-8147-E8A9-478A-9C1C01E7547E}"/>
              </a:ext>
            </a:extLst>
          </p:cNvPr>
          <p:cNvSpPr/>
          <p:nvPr/>
        </p:nvSpPr>
        <p:spPr>
          <a:xfrm>
            <a:off x="2752575" y="3429932"/>
            <a:ext cx="2756398" cy="24006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09B2FACE-E747-8456-75ED-55B2654097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632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419EE-3F58-8B24-9AFA-03B314D16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17C818-6BDE-F6C9-45A0-E758DCC8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C6C9DD-3284-7AEA-E891-A6DFBB4D9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17CD87-E3B9-B8EA-660D-5DF7BBB0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2AA5AF-E855-2214-C695-CA1B654F1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924EC4-BBC2-72CC-CFBC-7879D4F5A8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829B55-57EA-AAF7-C092-07BCD7884A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4146C9-FD7B-CAE9-7A7A-0AE5913560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8A068-EC7A-64B4-E2C0-22A774306F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4627F8D8-038B-26B9-9D1F-D207DD094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انتهى الوقت. من يقرأ السؤال الأول؟ من يجيب؟ من يقرأ المقطع الذي يثبت ذلك في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B06D281-EA49-88E5-6F58-6E85C10A9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31" y="2566219"/>
            <a:ext cx="7474894" cy="1425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DEB19F2-E278-71A1-43D4-AEFAC384686B}"/>
              </a:ext>
            </a:extLst>
          </p:cNvPr>
          <p:cNvSpPr txBox="1"/>
          <p:nvPr/>
        </p:nvSpPr>
        <p:spPr>
          <a:xfrm>
            <a:off x="1367001" y="3404456"/>
            <a:ext cx="6840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أُعْجِبَ ٱلْأَطْفالُ بِحِكايَةِ جَدَّتِهِمْ وَ أَصْغَوْا إِلَيْها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بِٱهْتِمامٍ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لِأَنَّ صَوْتَ ٱلْجَدَّةِ كانَ عَذْباً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وَكانَتِ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ٱلْقِصَّةُ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مُذْهِلَةً.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3FA7C04F-8B1A-69D1-44A9-14794E57A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1068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4303C-E95A-4C31-C14E-84877715E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A721F9-8F93-ABF6-1A03-07398AE2F8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36CFD1-5CD5-8FA5-6701-D42992054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7174A5-D5F4-9F93-6959-FA6780B1B6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EFA6B4-6DC4-2A83-042E-A930ACD893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F9FD53-EF41-7673-BA34-00117E3C6B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C197C-37DD-0903-17E1-0987C27D335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C6C7D-78E1-0387-7B72-61F3557CDA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C3E461-5BA7-74A9-E967-8DA6ADD931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0B2E994D-D0C2-1952-BB52-CE1A4303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السؤال الثاني؟ من يجيب؟ من يقرأ المقطع الذي يثبت ذلك في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E65E7B3-1677-6978-8B76-9CC82E24C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30" y="2672190"/>
            <a:ext cx="7402339" cy="1905165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3C1CF12-8D80-9CC1-B549-43EA37A11419}"/>
              </a:ext>
            </a:extLst>
          </p:cNvPr>
          <p:cNvSpPr txBox="1"/>
          <p:nvPr/>
        </p:nvSpPr>
        <p:spPr>
          <a:xfrm>
            <a:off x="337556" y="3561692"/>
            <a:ext cx="78106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يَدَلُّ عَلى أَنَّ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ٱلْجَدَّةَ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حَذِرَةً هُوَ</a:t>
            </a:r>
            <a:r>
              <a:rPr kumimoji="0" lang="ar-MA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ٱلْعبارَةُ</a:t>
            </a:r>
            <a:r>
              <a:rPr kumimoji="0" lang="ar-MA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قامَتْ مِنْ مَكانِها في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تَثاقُلٍ،مُتَوَجِّهَةً</a:t>
            </a:r>
            <a:r>
              <a:rPr kumimoji="0" lang="ar-MA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صَوْبَ ٱلْمَطْبَخِ.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7E3CFE7-F34A-29B8-C78C-F80E7974BC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6668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القراءة: استثمار النص (50د)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إملاء (25د)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B4D77-C4BA-0FDF-218D-EFF725910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CBF461-DB61-B2FE-3B3E-10CB9587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EEF38E-4D34-CDE1-24A1-6BAFE5165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404C87-3DD0-3626-8039-B0D66C04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EAE96B-4C30-1E2C-5053-14B955CF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B0CCE-1141-1334-4565-2821A10F12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5AA776-D6FE-B402-1ED1-5FE5F4B500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C0165-B640-3243-F4FD-4C0EF347773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6A8BA-1D47-94F9-94CC-11F2168B49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EE632A8A-910C-B766-121F-7D6933EB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التعليمة؟ من يحدد الحدث الذي يسبق؟ هل أنتم متفقون؟</a:t>
            </a:r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8196821-88BE-69AE-32AC-8419E03B1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85" y="1734497"/>
            <a:ext cx="7124257" cy="40324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4C3FD9-3862-27A5-FDBE-6589325DEAD7}"/>
              </a:ext>
            </a:extLst>
          </p:cNvPr>
          <p:cNvSpPr txBox="1"/>
          <p:nvPr/>
        </p:nvSpPr>
        <p:spPr>
          <a:xfrm>
            <a:off x="7429157" y="5025558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093C38-35CC-FDAF-E64B-3AA735C8C9F1}"/>
              </a:ext>
            </a:extLst>
          </p:cNvPr>
          <p:cNvSpPr txBox="1"/>
          <p:nvPr/>
        </p:nvSpPr>
        <p:spPr>
          <a:xfrm>
            <a:off x="7429156" y="4350899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19DF484-C246-DC29-9A67-A4FDA344C85A}"/>
              </a:ext>
            </a:extLst>
          </p:cNvPr>
          <p:cNvSpPr txBox="1"/>
          <p:nvPr/>
        </p:nvSpPr>
        <p:spPr>
          <a:xfrm>
            <a:off x="7429156" y="3003817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3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174D97B-72BB-7BC0-C033-42AFFA8155FC}"/>
              </a:ext>
            </a:extLst>
          </p:cNvPr>
          <p:cNvSpPr txBox="1"/>
          <p:nvPr/>
        </p:nvSpPr>
        <p:spPr>
          <a:xfrm>
            <a:off x="7429155" y="3677358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4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53B228-4B98-BD95-BBD7-C9E8AEF40119}"/>
              </a:ext>
            </a:extLst>
          </p:cNvPr>
          <p:cNvSpPr txBox="1"/>
          <p:nvPr/>
        </p:nvSpPr>
        <p:spPr>
          <a:xfrm>
            <a:off x="7429155" y="2351858"/>
            <a:ext cx="37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5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970551D5-5DBF-2F59-4CEF-0B303749E5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8223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4A1B-8D22-094A-EB02-887B28874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7CB498B-DEBA-601E-DA20-12E0E14A4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E769B81-E9C5-BB51-EB5C-34F21419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4C614D-59D2-835B-0A58-90F51A4C2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34C922-8EB7-A8C6-5602-C1A9BC70DD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1E6D8C-4B4A-447A-AA03-6C2CFEDAD3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7F0151-AD63-3881-77E8-71432A4DE8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598B02-BE20-4B92-5BFA-DF121CC254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F222D-CA9A-5B59-E476-728422DDF3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18FBAD-E74B-0FC7-D4B8-41922AF2D0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BF6EFE3C-4CFE-A776-E56C-6FED7775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السؤال الرابع؟ من يريد قراءة رأيه؟ </a:t>
            </a:r>
            <a:br>
              <a:rPr lang="ar-MA" sz="20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0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تمنح الفرصة للمتعلمين للتعبير عن آرائهم بحرية وتبريرها.</a:t>
            </a:r>
            <a:endParaRPr lang="fr-FR" sz="2000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FA2F1C-785B-B961-519B-7920B2AB5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395" y="2649330"/>
            <a:ext cx="7413522" cy="1736032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637914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لغز اليوم؟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D0E74-5A07-7029-F91A-DD87F99B3B84}"/>
              </a:ext>
            </a:extLst>
          </p:cNvPr>
          <p:cNvSpPr txBox="1"/>
          <p:nvPr/>
        </p:nvSpPr>
        <p:spPr>
          <a:xfrm>
            <a:off x="1825337" y="3160986"/>
            <a:ext cx="6044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جُمْلَةٌ أَبْدَأُ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بِٱلِاسْمِ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مَنْ أَكونُ؟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AD704A7B-A710-EB43-9770-5C100609D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C121DC-B22E-251E-4B26-FF3731648B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FAB04C-8E7A-4D8F-1A79-B3DB3A263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FF9BE5-4BA0-2461-F813-0E5AC34F7F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4DEE92-6A71-9031-84A3-CBF30AB11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660759-83ED-67FF-E59E-E1DA8BE847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D09F7-E41E-015D-A608-58E4C7140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04C09-7468-BCC1-4E0E-F4D6872A1A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90763-FBD2-05F9-725F-9CE417966C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D3568F77-6952-E777-BD3F-3A969F56A5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9860D-6036-AA4C-C1D9-EF6B6299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F8232-4A74-D117-ED26-F0A194DA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يتمم العبارة؟ ما ضد العلم؟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221335-1DE0-9FAA-CA12-E7D42E205396}"/>
              </a:ext>
            </a:extLst>
          </p:cNvPr>
          <p:cNvSpPr txBox="1"/>
          <p:nvPr/>
        </p:nvSpPr>
        <p:spPr>
          <a:xfrm>
            <a:off x="1825337" y="3160986"/>
            <a:ext cx="6044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اَلْعِلْمُ نورٌ وَ.........................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5782E558-BE2A-307A-9F89-E00509A33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F6F1039-DEC4-742B-7844-CFEA1B44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963A6B-DC03-C4A7-02C1-C6B6AC80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34E3B2D-FD3C-9EDD-4D50-552DC1DC8A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9022804-D955-E329-681E-16B0C6DAB4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A0A6F1-CB61-FF29-196B-09B82FA0C5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DA3BD6-3C4B-2E6F-DA26-DB81A296C8A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18C7F3-5725-8157-A4AA-BFEE9A88633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1D07DD-B0B9-E9AC-A940-C002C57A85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Image 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F69116A3-3F03-32D7-0293-8684DCFEB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089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426A-FBB2-0E7D-E60E-5F11CF01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33589CC2-AEE9-7E82-FD2B-50CF31CD0FFF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15276E-52C1-F28B-F77D-4A017638B858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E6A1C0-65C9-1108-A1F3-081126ED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إملاء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BCC3B7A-32D5-469E-FBDB-9FA344B5AEA1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همزتا الوصل والقطع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D949C7-CEE2-D12F-074D-7A61936FB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B64109-8DB6-3773-06C6-510978A8FE75}"/>
              </a:ext>
            </a:extLst>
          </p:cNvPr>
          <p:cNvSpPr txBox="1"/>
          <p:nvPr/>
        </p:nvSpPr>
        <p:spPr>
          <a:xfrm>
            <a:off x="2843059" y="29642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01 - إملاء</a:t>
            </a:r>
            <a:endParaRPr lang="fr-FR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0D0AE3AB-2C43-0A2C-2386-117182E24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342169" y="2847159"/>
            <a:ext cx="648000" cy="6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30E5C3-E0A6-874F-AF1E-B8F240C652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770" y="1503424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927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EBAD-5E93-BA63-09C7-E9B2C1C8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E5C1594-B7AA-444C-A69D-8F0500A7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أجد صعوبة في كتابة الكلمات التي تبتدئ بهمزة فأحتار كيف أكتبها.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9D8F4E-A8BE-C075-1695-E53DB73D18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04D96-05E1-F5F0-AB24-DA84D44401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AF509-EAE0-C64D-3C05-566680E0AD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AF847-65B2-57FA-36BD-0FF456C3B1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C36F5-4682-DB4E-92D0-3E98584654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D732EF-AA09-688C-FA50-C5A1435EBF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D20846-F3C0-0CA7-4BA0-B50FF14E1C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EC4ED40-0079-DA46-40F7-F8DF1D6C41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A48FBD-0ABA-2C05-1289-DD94CD041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E77C34-6F7A-4D74-D1DE-30B1958108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0" t="59028" r="27647" b="2702"/>
          <a:stretch/>
        </p:blipFill>
        <p:spPr>
          <a:xfrm>
            <a:off x="2944916" y="2319162"/>
            <a:ext cx="2598298" cy="3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040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CDF89-6938-868D-46D1-3D8C806E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D7A48AB-AFAC-967B-0079-CF0A31C1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سنتعلم كيف ننطق ونرسم الهمزة أول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الكلمات.مستعدون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30A5C4-3B9B-F6F0-AFD0-29F8A47A01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3678A9-6A4E-453C-B4D4-E38D890BE7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39A72C-8536-4817-A3CA-DB699EEF5B0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785CE4-568D-0BEC-2E1E-A7D479C3E1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709475-3822-E3B0-4FC9-722C239698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206D9F-9833-0AEA-64AA-A2299E26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D29ED7-40CF-1576-3472-59B948DF34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0156F3-30B2-60B4-7DFB-522B0D56F8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6AA5E4A-D787-B81B-6BB8-D494B9903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01C38BE-A533-36C1-C7BF-F49F14B577E7}"/>
              </a:ext>
            </a:extLst>
          </p:cNvPr>
          <p:cNvSpPr txBox="1"/>
          <p:nvPr/>
        </p:nvSpPr>
        <p:spPr>
          <a:xfrm>
            <a:off x="2124331" y="3015049"/>
            <a:ext cx="5030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اَلْهَمْزَةُ أَوَّلَ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833487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8D499-A18E-5FF9-18EC-6230DADD8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199CF06-B871-997C-0202-35207FF2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أريد أن أكتب كلمة "اكتب".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A899E9-E890-3978-C891-1315A41557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71C965-4671-0E0B-76C3-13B674EB3D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6883E2-88E0-1AC5-BA6B-F3145AD3B55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1E1BFB-58C1-A2CA-1F82-30D937E212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7F032-60BA-8155-04A6-8BA361868FB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90B978-03AB-2B8F-7946-115B06D0CE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EB9EEC-F72C-631C-34A3-B7715F5F0C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4B4C88A-79DF-1541-8A80-0D6321F6BB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9A4F971-61A8-EAAB-B04D-46548921B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12C211-CFF4-AA42-E2EE-CA375B0F9526}"/>
              </a:ext>
            </a:extLst>
          </p:cNvPr>
          <p:cNvSpPr txBox="1"/>
          <p:nvPr/>
        </p:nvSpPr>
        <p:spPr>
          <a:xfrm>
            <a:off x="2124331" y="3015049"/>
            <a:ext cx="5030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80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كْتُبْ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550970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AD7AA-2E06-03F0-D406-3A0D05BD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4F7A69B-8679-DB33-BC69-1856B562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أَقرأ الكلمة: اكتُبْ. أسْمَعُ في بِدايَةَ الْكَلِمَةِ هَمْزَةً (اُ). هَلْ هِيَ هَمْزَةُ قَطْعٍ أَوْ هَمْزَةُ وَصْلٍ؟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8E8F7B-5396-1D94-2F49-E4C524C546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47DCAB-1F10-9411-F146-FF94EAC006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2FC75-F414-45BD-07C6-48D3AD09B6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1EFD68-4DD6-3120-B7B6-23AABCCA99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219D3-73E3-CE31-B556-1D946C6A0E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52F0762-035D-D1F0-9870-5A24C1DF11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AEB087-A109-49BE-0264-52068215CC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3B7AB6-64E2-9C9E-C7D0-F5D1B1A2A0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776715D-0F31-1CB5-2437-70A5671A6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B2461E-5AA8-7747-BFA6-AB1E6287CE20}"/>
              </a:ext>
            </a:extLst>
          </p:cNvPr>
          <p:cNvSpPr txBox="1"/>
          <p:nvPr/>
        </p:nvSpPr>
        <p:spPr>
          <a:xfrm>
            <a:off x="2124331" y="3015049"/>
            <a:ext cx="503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...؟</a:t>
            </a:r>
            <a:r>
              <a:rPr lang="ar-MA" sz="5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كْتُبْ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832079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هيكلة حصة اليومِ</a:t>
            </a:r>
            <a:endParaRPr lang="fr-MA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كلمات بصرية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041789BA-64BF-6314-FC3E-0A51F498CC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6419"/>
          <a:stretch>
            <a:fillRect/>
          </a:stretch>
        </p:blipFill>
        <p:spPr>
          <a:xfrm>
            <a:off x="1470025" y="2862263"/>
            <a:ext cx="466725" cy="468312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E93A7909-D15F-8A7A-5FF6-07955D09A89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b="6394"/>
          <a:stretch>
            <a:fillRect/>
          </a:stretch>
        </p:blipFill>
        <p:spPr>
          <a:xfrm>
            <a:off x="1470025" y="4138613"/>
            <a:ext cx="466725" cy="468312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1555CFB2-9599-D58E-1A2A-FFD14595FAD3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النص: ليلة بلا نور،</a:t>
            </a:r>
          </a:p>
          <a:p>
            <a:pPr lvl="1">
              <a:buClrTx/>
            </a:pPr>
            <a:r>
              <a:rPr lang="ar-MA" dirty="0"/>
              <a:t>قراءات فردية</a:t>
            </a:r>
          </a:p>
          <a:p>
            <a:pPr lvl="1">
              <a:buClrTx/>
            </a:pPr>
            <a:r>
              <a:rPr lang="ar-MA" dirty="0"/>
              <a:t>استثمار النص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43CC7B8-DCF9-DD4D-F675-05D3E09088AF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همزتا الوصل والقطع</a:t>
            </a:r>
          </a:p>
        </p:txBody>
      </p:sp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C9A78-022B-83D1-DCC4-460B4CF49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27505D8-E998-AA31-9ECF-8E5BF688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سأستعمل حيلة ذكية. أنطق الكلمة مع الواو قبلها. أقول: وَكْتُبْ. لم أسمع الهمزة.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8E3B0E-AF94-A96A-51FD-EB8C0FF5BC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4C25D1-47A5-C0F9-C650-5978D9A4F8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E5841-D879-4511-C949-D70B481297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42446A-8F5C-5C25-0A53-1513F837D4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E6A69-3619-83F7-52CE-5B0CD9E027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3FC6B3-B11B-07B9-BB43-2B153FDAE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406AE1-6A52-B2A9-40FE-33447CBFBE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45BCED-CAE2-F82F-4D90-D8D5D22C26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A2B75DF-61B7-05C3-63B0-892E4A352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 de texte 10">
            <a:extLst>
              <a:ext uri="{FF2B5EF4-FFF2-40B4-BE49-F238E27FC236}">
                <a16:creationId xmlns:a16="http://schemas.microsoft.com/office/drawing/2014/main" id="{904718FF-F03C-946D-36BD-833B97BB0E88}"/>
              </a:ext>
            </a:extLst>
          </p:cNvPr>
          <p:cNvSpPr txBox="1"/>
          <p:nvPr/>
        </p:nvSpPr>
        <p:spPr>
          <a:xfrm>
            <a:off x="3500775" y="2839152"/>
            <a:ext cx="2268095" cy="12778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8000" dirty="0">
                <a:solidFill>
                  <a:schemeClr val="bg1">
                    <a:lumMod val="50000"/>
                  </a:schemeClr>
                </a:solidFill>
              </a:rPr>
              <a:t>ا</a:t>
            </a:r>
            <a:r>
              <a:rPr lang="ar-MA" sz="8000" dirty="0"/>
              <a:t>كْتُبْ</a:t>
            </a: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 de texte 10">
            <a:extLst>
              <a:ext uri="{FF2B5EF4-FFF2-40B4-BE49-F238E27FC236}">
                <a16:creationId xmlns:a16="http://schemas.microsoft.com/office/drawing/2014/main" id="{5DB73297-D59B-DC77-0C2E-13B2F1A3D4C4}"/>
              </a:ext>
            </a:extLst>
          </p:cNvPr>
          <p:cNvSpPr txBox="1"/>
          <p:nvPr/>
        </p:nvSpPr>
        <p:spPr>
          <a:xfrm>
            <a:off x="5200203" y="1850534"/>
            <a:ext cx="1007808" cy="6328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 de texte 10">
            <a:extLst>
              <a:ext uri="{FF2B5EF4-FFF2-40B4-BE49-F238E27FC236}">
                <a16:creationId xmlns:a16="http://schemas.microsoft.com/office/drawing/2014/main" id="{F25C23EA-0B3B-BC8F-B7ED-A679FC8D4EA4}"/>
              </a:ext>
            </a:extLst>
          </p:cNvPr>
          <p:cNvSpPr txBox="1"/>
          <p:nvPr/>
        </p:nvSpPr>
        <p:spPr>
          <a:xfrm>
            <a:off x="5522542" y="2965872"/>
            <a:ext cx="553450" cy="127781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kumimoji="0" lang="ar-MA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2989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630FB-0BAA-2B84-DDE9-036B16B78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F42EE4E-2BDF-1CF8-EA99-D55EBEA8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لم أنطق الهمزة. إذاً هي همزة وصل.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E4BBB3-53CD-F20A-DB70-3D351E10C3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EADE00-EB98-BCC9-4D39-41F5C25AAC9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9990BB-B7A2-062B-07A4-23B29B4E1A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6CDF38-116F-36FB-9C75-9B610DA97BD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FC93C-0C20-EDD7-043B-96C175B06C0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F17531-EAD5-E38A-3E65-25C3EC8E1E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DA3315-5E4D-C26A-DD90-DCBB43FF83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878D4C4-8DB5-A4C8-8BC2-E2F66DBCDC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6229CB-7EA9-5E22-69F7-1F605599C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 de texte 10">
            <a:extLst>
              <a:ext uri="{FF2B5EF4-FFF2-40B4-BE49-F238E27FC236}">
                <a16:creationId xmlns:a16="http://schemas.microsoft.com/office/drawing/2014/main" id="{8745AAD9-13BF-311A-B7D9-C06CDC96A379}"/>
              </a:ext>
            </a:extLst>
          </p:cNvPr>
          <p:cNvSpPr txBox="1"/>
          <p:nvPr/>
        </p:nvSpPr>
        <p:spPr>
          <a:xfrm>
            <a:off x="2124332" y="4885044"/>
            <a:ext cx="4801666" cy="9561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sz="6000" dirty="0" err="1">
                <a:solidFill>
                  <a:srgbClr val="00B050"/>
                </a:solidFill>
              </a:rPr>
              <a:t>وَ</a:t>
            </a:r>
            <a:r>
              <a:rPr lang="ar-MA" sz="6600" dirty="0" err="1">
                <a:solidFill>
                  <a:srgbClr val="FF0000"/>
                </a:solidFill>
              </a:rPr>
              <a:t>ٱ</a:t>
            </a:r>
            <a:r>
              <a:rPr lang="ar-MA" sz="6000" dirty="0" err="1"/>
              <a:t>كْتُبْ</a:t>
            </a:r>
            <a:r>
              <a:rPr lang="ar-MA" sz="6000" dirty="0"/>
              <a:t> - </a:t>
            </a:r>
            <a:r>
              <a:rPr lang="ar-MA" sz="6000" dirty="0">
                <a:solidFill>
                  <a:srgbClr val="FF0000"/>
                </a:solidFill>
              </a:rPr>
              <a:t>اُ</a:t>
            </a:r>
            <a:r>
              <a:rPr lang="ar-MA" sz="6000" dirty="0"/>
              <a:t>كْتُبْ</a:t>
            </a:r>
            <a:endParaRPr kumimoji="0" lang="fr-FR" sz="6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</a:endParaRPr>
          </a:p>
        </p:txBody>
      </p:sp>
      <p:sp>
        <p:nvSpPr>
          <p:cNvPr id="8" name="Zone de texte 10">
            <a:extLst>
              <a:ext uri="{FF2B5EF4-FFF2-40B4-BE49-F238E27FC236}">
                <a16:creationId xmlns:a16="http://schemas.microsoft.com/office/drawing/2014/main" id="{D6F6FC2E-AC5B-D42F-FD0D-A1BB40158556}"/>
              </a:ext>
            </a:extLst>
          </p:cNvPr>
          <p:cNvSpPr txBox="1"/>
          <p:nvPr/>
        </p:nvSpPr>
        <p:spPr>
          <a:xfrm>
            <a:off x="5200203" y="1850534"/>
            <a:ext cx="1007808" cy="6328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8D94AF95-C2F4-B04B-EDF8-6338E27483A1}"/>
              </a:ext>
            </a:extLst>
          </p:cNvPr>
          <p:cNvSpPr txBox="1"/>
          <p:nvPr/>
        </p:nvSpPr>
        <p:spPr>
          <a:xfrm>
            <a:off x="1739184" y="2276123"/>
            <a:ext cx="5665632" cy="63280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لَمْ أَنْطِقِ ٱلْهَمْزَةَ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 de texte 10">
            <a:extLst>
              <a:ext uri="{FF2B5EF4-FFF2-40B4-BE49-F238E27FC236}">
                <a16:creationId xmlns:a16="http://schemas.microsoft.com/office/drawing/2014/main" id="{7BB73A89-1E04-9EDB-AF7C-B1D406607D7B}"/>
              </a:ext>
            </a:extLst>
          </p:cNvPr>
          <p:cNvSpPr txBox="1"/>
          <p:nvPr/>
        </p:nvSpPr>
        <p:spPr>
          <a:xfrm>
            <a:off x="657217" y="3862474"/>
            <a:ext cx="7291746" cy="63280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هَمْزَةُ وَصْلٍ</a:t>
            </a:r>
            <a:r>
              <a:rPr kumimoji="0" lang="ar-MA" sz="4000" b="1" i="0" u="none" strike="noStrike" kern="100" cap="none" spc="0" normalizeH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أَرْسُمُها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هكَذا:  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اُ   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أَوْ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ٱ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0CBFE52E-A7E9-E5BF-9C62-822D770843F7}"/>
              </a:ext>
            </a:extLst>
          </p:cNvPr>
          <p:cNvSpPr/>
          <p:nvPr/>
        </p:nvSpPr>
        <p:spPr>
          <a:xfrm>
            <a:off x="4185953" y="3229316"/>
            <a:ext cx="471949" cy="507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90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0A4F-A508-3137-D9F1-AA93D96CB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76189C4-8598-9143-239E-17D44B24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أتذكر جيدا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C104E0-F5A6-6BC2-1535-C02078200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F373B1-8606-0CE5-A12F-E2240D2235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12A1AF-F5EE-0ABA-5327-4E9E4D0D9CF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8C0878-F5DE-6F17-36DC-71CB42F1F96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E3231-1209-F14D-F21A-25E406E4B9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3EF5A4-ECB6-DB3B-351F-130668E6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4FEC71-96F0-68BF-D376-D2B7FF5F88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875EE11-E42D-FFF0-90AF-41E37FB11B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1D95EA3-2098-366C-AD0A-31CFBD470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 de texte 10">
            <a:extLst>
              <a:ext uri="{FF2B5EF4-FFF2-40B4-BE49-F238E27FC236}">
                <a16:creationId xmlns:a16="http://schemas.microsoft.com/office/drawing/2014/main" id="{34E92C1B-6A20-6AD7-D557-8EEB16AD570F}"/>
              </a:ext>
            </a:extLst>
          </p:cNvPr>
          <p:cNvSpPr txBox="1"/>
          <p:nvPr/>
        </p:nvSpPr>
        <p:spPr>
          <a:xfrm>
            <a:off x="560439" y="2263573"/>
            <a:ext cx="8023122" cy="161662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هَمْزَةُ </a:t>
            </a:r>
            <a:r>
              <a:rPr kumimoji="0" lang="ar-MA" b="1" i="0" u="none" strike="noStrike" kern="1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ٱلْوَصْلِ</a:t>
            </a:r>
            <a:r>
              <a:rPr kumimoji="0" lang="ar-MA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تُنْطَقُ وَتُرْسَمُ بِدايَةَ الْكَلامِ هكَذا:  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اِ – اُ - اَ </a:t>
            </a:r>
          </a:p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dirty="0">
                <a:solidFill>
                  <a:srgbClr val="FF0000"/>
                </a:solidFill>
              </a:rPr>
              <a:t>اُ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</a:rPr>
              <a:t>كْتُبْ</a:t>
            </a:r>
            <a:r>
              <a:rPr lang="ar-MA" sz="4000" dirty="0">
                <a:solidFill>
                  <a:srgbClr val="FF0000"/>
                </a:solidFill>
              </a:rPr>
              <a:t> 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ar-MA" sz="4000" dirty="0">
                <a:solidFill>
                  <a:srgbClr val="FF0000"/>
                </a:solidFill>
              </a:rPr>
              <a:t> اَ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</a:rPr>
              <a:t>لْمَدْرَسَةُ</a:t>
            </a:r>
            <a:r>
              <a:rPr lang="ar-MA" sz="4000" dirty="0">
                <a:solidFill>
                  <a:srgbClr val="FF0000"/>
                </a:solidFill>
              </a:rPr>
              <a:t> 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ar-MA" sz="4000" dirty="0">
                <a:solidFill>
                  <a:srgbClr val="FF0000"/>
                </a:solidFill>
              </a:rPr>
              <a:t> اِ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</a:rPr>
              <a:t>نْطَلَقَ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 تُنْطَقُ وَتُرْسَمُ وَسَطَ الْكَلامِ هكَذا:</a:t>
            </a:r>
            <a:r>
              <a:rPr kumimoji="0" lang="ar-MA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r" rtl="1">
              <a:defRPr/>
            </a:pPr>
            <a:r>
              <a:rPr lang="ar-MA" sz="4000" dirty="0"/>
              <a:t>                </a:t>
            </a:r>
            <a:r>
              <a:rPr lang="ar-MA" sz="4000" dirty="0" err="1"/>
              <a:t>وَ</a:t>
            </a:r>
            <a:r>
              <a:rPr lang="ar-MA" sz="4000" dirty="0" err="1">
                <a:solidFill>
                  <a:srgbClr val="FF0000"/>
                </a:solidFill>
              </a:rPr>
              <a:t>ٱ</a:t>
            </a:r>
            <a:r>
              <a:rPr lang="ar-MA" sz="4000" dirty="0" err="1"/>
              <a:t>كْتُبْ</a:t>
            </a:r>
            <a:r>
              <a:rPr lang="ar-MA" sz="4000" dirty="0"/>
              <a:t> – </a:t>
            </a:r>
            <a:r>
              <a:rPr lang="ar-MA" sz="4000" dirty="0" err="1"/>
              <a:t>بِ</a:t>
            </a:r>
            <a:r>
              <a:rPr lang="ar-MA" sz="4000" dirty="0" err="1">
                <a:solidFill>
                  <a:srgbClr val="FF0000"/>
                </a:solidFill>
              </a:rPr>
              <a:t>ٱ</a:t>
            </a:r>
            <a:r>
              <a:rPr lang="ar-MA" sz="4000" dirty="0" err="1"/>
              <a:t>لْمَدْرَسَةِ</a:t>
            </a:r>
            <a:r>
              <a:rPr lang="ar-MA" sz="4000" dirty="0"/>
              <a:t> - </a:t>
            </a:r>
            <a:r>
              <a:rPr lang="ar-MA" sz="4000" dirty="0" err="1"/>
              <a:t>فَ</a:t>
            </a:r>
            <a:r>
              <a:rPr lang="ar-MA" sz="4000" dirty="0" err="1">
                <a:solidFill>
                  <a:srgbClr val="FF0000"/>
                </a:solidFill>
              </a:rPr>
              <a:t>ٱ</a:t>
            </a:r>
            <a:r>
              <a:rPr lang="ar-MA" sz="4000" dirty="0" err="1"/>
              <a:t>نْطَلِقْ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2446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52A87-EB1A-76C1-F59F-682C1020E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75352AF-4719-FB80-3EC1-AC4F3238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والآن أريد رسم الهمزة بشكل صحيح في الكلمة: انامِلَ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CBA58C-07D4-7F80-E94B-35EDA7EEC8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6483DF-561C-E362-083A-A29276CE55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84BDDE-00DD-EA94-DFCC-F4DF9703BE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A64A10-CA31-5FDC-CE99-076CACBA0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02025-3F32-8B3E-B5DA-4B799820AA2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94D670-40F4-2E85-ED1C-F923D64D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D2492A-E4C9-F6A2-AAC5-1B141EB803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2E783B9-3093-550B-11B5-F74788D217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09FCD58-6C97-C675-E772-571294E97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A020E7-C9D4-9E50-5461-A3415FA9A0F7}"/>
              </a:ext>
            </a:extLst>
          </p:cNvPr>
          <p:cNvSpPr txBox="1"/>
          <p:nvPr/>
        </p:nvSpPr>
        <p:spPr>
          <a:xfrm>
            <a:off x="2124331" y="3015049"/>
            <a:ext cx="50302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15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115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نامِلُ</a:t>
            </a:r>
            <a:endParaRPr lang="fr-FR" sz="115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7223BF-B9E0-9899-E615-FE1F4ADA6957}"/>
              </a:ext>
            </a:extLst>
          </p:cNvPr>
          <p:cNvSpPr txBox="1"/>
          <p:nvPr/>
        </p:nvSpPr>
        <p:spPr>
          <a:xfrm>
            <a:off x="5433398" y="3175686"/>
            <a:ext cx="729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7200" dirty="0"/>
              <a:t>؟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400536371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DC39-0989-BCB4-013F-7ED365FD6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A153656-80A3-8881-2A15-AA4C3168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سأستعمل الحيلة نفسها. أنطق الكلمة مع الواو قبلها. أقول: وانامِلُ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37FBCE-02AB-8113-93F9-CC8943CC7C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959981-95CE-ECE1-C3FB-B5F4A6F7FE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A7C15-03BC-E043-006A-CDF6F1221D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885AD2-D14A-7802-9807-CFC01B57AB1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ABAEE-4452-024A-F526-6D721B14FE6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C7C055F-AFAA-20DA-C8C0-444FDF00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E9FAAF-44F9-8617-BA55-D04A81AFB3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A0D7E0-C93F-A446-AFFE-7A88D92DB5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A9022-B46D-ABC9-0FC7-59D5447F6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 de texte 10">
            <a:extLst>
              <a:ext uri="{FF2B5EF4-FFF2-40B4-BE49-F238E27FC236}">
                <a16:creationId xmlns:a16="http://schemas.microsoft.com/office/drawing/2014/main" id="{DC911562-8623-845E-27BB-58B867712987}"/>
              </a:ext>
            </a:extLst>
          </p:cNvPr>
          <p:cNvSpPr txBox="1"/>
          <p:nvPr/>
        </p:nvSpPr>
        <p:spPr>
          <a:xfrm>
            <a:off x="3500775" y="2839152"/>
            <a:ext cx="2268095" cy="12778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8000" dirty="0">
                <a:solidFill>
                  <a:srgbClr val="FF0000"/>
                </a:solidFill>
              </a:rPr>
              <a:t>؟</a:t>
            </a:r>
            <a:r>
              <a:rPr lang="ar-MA" sz="8000" dirty="0">
                <a:solidFill>
                  <a:schemeClr val="accent1">
                    <a:lumMod val="50000"/>
                  </a:schemeClr>
                </a:solidFill>
              </a:rPr>
              <a:t>نامِلُ</a:t>
            </a: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 de texte 10">
            <a:extLst>
              <a:ext uri="{FF2B5EF4-FFF2-40B4-BE49-F238E27FC236}">
                <a16:creationId xmlns:a16="http://schemas.microsoft.com/office/drawing/2014/main" id="{A8CC8DE5-F1E8-1DAC-9F06-DD25CF52FF01}"/>
              </a:ext>
            </a:extLst>
          </p:cNvPr>
          <p:cNvSpPr txBox="1"/>
          <p:nvPr/>
        </p:nvSpPr>
        <p:spPr>
          <a:xfrm>
            <a:off x="5200203" y="1850534"/>
            <a:ext cx="1007808" cy="6328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 de texte 10">
            <a:extLst>
              <a:ext uri="{FF2B5EF4-FFF2-40B4-BE49-F238E27FC236}">
                <a16:creationId xmlns:a16="http://schemas.microsoft.com/office/drawing/2014/main" id="{AF249886-4B86-5436-C489-20CF5FD27599}"/>
              </a:ext>
            </a:extLst>
          </p:cNvPr>
          <p:cNvSpPr txBox="1"/>
          <p:nvPr/>
        </p:nvSpPr>
        <p:spPr>
          <a:xfrm>
            <a:off x="5522542" y="2965872"/>
            <a:ext cx="553450" cy="127781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kumimoji="0" lang="ar-MA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2647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614D-BCE9-B01E-9808-FC6200BB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04E1A82-F7F4-26F2-3DE8-63B65154C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نطقت الهمزة. إذاً هي همزة قطع.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046883-7257-68AD-A313-5233AA5445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A18735-4B65-1535-DD15-DF3492AB57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97260A-131A-4CF3-A7F7-DBE951FA4C4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496042-5BAE-5516-1E2C-24780DBEC2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6F646-2291-28F4-5790-5A4C1BEE99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AC5C6B-DC64-98D2-F2BE-CCB0A8AF81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FAD64CB-058A-1E21-034E-9E785D2B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93E302A-4FA3-FC34-A4E7-A567EE2E9C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B222A3-DD78-B58A-9A07-F37D6A010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 de texte 10">
            <a:extLst>
              <a:ext uri="{FF2B5EF4-FFF2-40B4-BE49-F238E27FC236}">
                <a16:creationId xmlns:a16="http://schemas.microsoft.com/office/drawing/2014/main" id="{48477286-FB34-BA0F-C27E-578F2AAC3AB6}"/>
              </a:ext>
            </a:extLst>
          </p:cNvPr>
          <p:cNvSpPr txBox="1"/>
          <p:nvPr/>
        </p:nvSpPr>
        <p:spPr>
          <a:xfrm>
            <a:off x="2124332" y="4885044"/>
            <a:ext cx="4801666" cy="95616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srgbClr val="00B050"/>
                </a:solidFill>
              </a:rPr>
              <a:t>وَ</a:t>
            </a:r>
            <a:r>
              <a:rPr lang="ar-MA" sz="6600" dirty="0">
                <a:solidFill>
                  <a:srgbClr val="FF0000"/>
                </a:solidFill>
              </a:rPr>
              <a:t>أَ</a:t>
            </a:r>
            <a:r>
              <a:rPr lang="ar-MA" sz="6000" dirty="0"/>
              <a:t>نامِلُ - </a:t>
            </a:r>
            <a:r>
              <a:rPr lang="ar-MA" sz="6000" dirty="0">
                <a:solidFill>
                  <a:srgbClr val="FF0000"/>
                </a:solidFill>
              </a:rPr>
              <a:t>أَ</a:t>
            </a:r>
            <a:r>
              <a:rPr lang="ar-MA" sz="6000" dirty="0"/>
              <a:t>نامِل</a:t>
            </a:r>
            <a:r>
              <a:rPr lang="ar-MA" sz="6000" dirty="0">
                <a:solidFill>
                  <a:srgbClr val="FF0000"/>
                </a:solidFill>
              </a:rPr>
              <a:t>ُ</a:t>
            </a:r>
            <a:endParaRPr kumimoji="0" lang="fr-FR" sz="6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</a:endParaRPr>
          </a:p>
        </p:txBody>
      </p:sp>
      <p:sp>
        <p:nvSpPr>
          <p:cNvPr id="8" name="Zone de texte 10">
            <a:extLst>
              <a:ext uri="{FF2B5EF4-FFF2-40B4-BE49-F238E27FC236}">
                <a16:creationId xmlns:a16="http://schemas.microsoft.com/office/drawing/2014/main" id="{BFD01B8E-293E-1F69-3F16-CE1A2D014B86}"/>
              </a:ext>
            </a:extLst>
          </p:cNvPr>
          <p:cNvSpPr txBox="1"/>
          <p:nvPr/>
        </p:nvSpPr>
        <p:spPr>
          <a:xfrm>
            <a:off x="5200203" y="1850534"/>
            <a:ext cx="1007808" cy="6328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8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33480963-2538-2B69-7B81-AC5542D23263}"/>
              </a:ext>
            </a:extLst>
          </p:cNvPr>
          <p:cNvSpPr txBox="1"/>
          <p:nvPr/>
        </p:nvSpPr>
        <p:spPr>
          <a:xfrm>
            <a:off x="1739184" y="2276123"/>
            <a:ext cx="5665632" cy="63280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نَطَقْتُ </a:t>
            </a:r>
            <a:r>
              <a:rPr kumimoji="0" lang="ar-MA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ٱلْهَمْزَةَ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 de texte 10">
            <a:extLst>
              <a:ext uri="{FF2B5EF4-FFF2-40B4-BE49-F238E27FC236}">
                <a16:creationId xmlns:a16="http://schemas.microsoft.com/office/drawing/2014/main" id="{FDF5847D-C24E-50EA-F205-0E66F318F1DB}"/>
              </a:ext>
            </a:extLst>
          </p:cNvPr>
          <p:cNvSpPr txBox="1"/>
          <p:nvPr/>
        </p:nvSpPr>
        <p:spPr>
          <a:xfrm>
            <a:off x="657217" y="3862474"/>
            <a:ext cx="7291746" cy="63280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هَمْزَةُ قَطْعٍ</a:t>
            </a:r>
            <a:r>
              <a:rPr kumimoji="0" lang="ar-MA" sz="4000" b="1" i="0" u="none" strike="noStrike" kern="100" cap="none" spc="0" normalizeH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أَرْسُمُها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هكَذا:  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</a:t>
            </a:r>
            <a:endParaRPr kumimoji="0" lang="fr-FR" sz="40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CA7A3320-A8F3-9298-05E6-A4E4BCE03B79}"/>
              </a:ext>
            </a:extLst>
          </p:cNvPr>
          <p:cNvSpPr/>
          <p:nvPr/>
        </p:nvSpPr>
        <p:spPr>
          <a:xfrm>
            <a:off x="4185953" y="3229316"/>
            <a:ext cx="471949" cy="507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66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C964E-A123-CF03-D511-BB9BC8804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206A70D-8818-80C7-B8A0-9A41F8BD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أتذكر جيدا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208B84-3693-AE55-8948-C8C5E3AF60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5D0A3A-1170-1752-5E4C-01FC3CF553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8148D-C8CB-B99C-3E2E-12A3070D07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F223C-B65E-4DFA-0886-783123015B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3756B-F0CC-BA4A-178F-0A30F2825BC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5E104A-3C50-1B2C-BAC5-8AD6676CE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A76210-6188-E7F2-A9E5-989BB1C8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811FD3-D279-2D7A-9DF3-4E5FA795A9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2781FE-5DEC-E0CB-8DDB-8FF3C951E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Zone de texte 10">
            <a:extLst>
              <a:ext uri="{FF2B5EF4-FFF2-40B4-BE49-F238E27FC236}">
                <a16:creationId xmlns:a16="http://schemas.microsoft.com/office/drawing/2014/main" id="{EC995FBE-FF15-5408-C77E-7D569BF63ECD}"/>
              </a:ext>
            </a:extLst>
          </p:cNvPr>
          <p:cNvSpPr txBox="1"/>
          <p:nvPr/>
        </p:nvSpPr>
        <p:spPr>
          <a:xfrm>
            <a:off x="560439" y="2263573"/>
            <a:ext cx="8023122" cy="161662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هَمْزَةُ </a:t>
            </a:r>
            <a:r>
              <a:rPr kumimoji="0" lang="ar-MA" b="1" i="0" u="none" strike="noStrike" kern="10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ٱلْقَطْعِ</a:t>
            </a:r>
            <a:r>
              <a:rPr kumimoji="0" lang="ar-MA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تُنْطَقُ دائِماً وَتُرْسَمُ هكَذا: </a:t>
            </a:r>
            <a:r>
              <a:rPr kumimoji="0" lang="ar-MA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 – أُ - إِ </a:t>
            </a:r>
          </a:p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dirty="0">
                <a:solidFill>
                  <a:srgbClr val="FF0000"/>
                </a:solidFill>
              </a:rPr>
              <a:t>أَ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</a:rPr>
              <a:t>نامِلُ</a:t>
            </a:r>
            <a:r>
              <a:rPr lang="ar-MA" sz="4000" dirty="0">
                <a:solidFill>
                  <a:srgbClr val="FF0000"/>
                </a:solidFill>
              </a:rPr>
              <a:t> – </a:t>
            </a:r>
            <a:r>
              <a:rPr lang="ar-MA" sz="4000" dirty="0">
                <a:solidFill>
                  <a:srgbClr val="00B050"/>
                </a:solidFill>
              </a:rPr>
              <a:t>وَ</a:t>
            </a:r>
            <a:r>
              <a:rPr lang="ar-MA" sz="4000" dirty="0">
                <a:solidFill>
                  <a:srgbClr val="FF0000"/>
                </a:solidFill>
              </a:rPr>
              <a:t>أَ</a:t>
            </a:r>
            <a:r>
              <a:rPr lang="ar-MA" sz="4000" dirty="0">
                <a:solidFill>
                  <a:schemeClr val="accent5">
                    <a:lumMod val="50000"/>
                  </a:schemeClr>
                </a:solidFill>
              </a:rPr>
              <a:t>نامِلُ</a:t>
            </a:r>
            <a:endParaRPr kumimoji="0" lang="ar-MA" sz="4000" b="1" i="0" u="none" strike="noStrike" kern="1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4677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7C0B2-6C4A-FDFC-67B1-A20B4449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1E1AF-4B3B-98F5-6C77-28EE0C7A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خطوات رسم الهمزة بشكل صحيح أول الكلمة. خطوة خطوة.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ساقرأ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انتبهوا.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99F958-34AB-F3AD-8DC9-8842A11B26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D28F3-B3A3-C5B5-828F-E580D8FD85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386DEB-BC59-1B77-F49A-DDC016F970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04277-47BC-5F30-1258-F4325F820E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C94583C-835E-1B82-F7DA-78236B899F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59A08DD-804F-BFD9-C906-4300697485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3846798-D969-F8CE-B439-889822DD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F2144DF-F411-00A7-5A80-45B123C1D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834CB3-C19E-166A-51F9-DC3120321E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190259" y="1368000"/>
            <a:ext cx="6840001" cy="50874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E51404-3AE1-C89D-3E23-F8B6C1737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886" y="2644347"/>
            <a:ext cx="6469501" cy="3457654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1348698-978C-E6F7-EFD2-E78D3FAB5C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991272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316E-2704-522B-3F57-9B371577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0C3F047-F12B-A143-B25A-F1CEF6B8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دوركم  لتكتبوا كلمات تبدأ بهمزة. خذوا ألواحكم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3" name="Espace réservé pour une image  11">
            <a:extLst>
              <a:ext uri="{FF2B5EF4-FFF2-40B4-BE49-F238E27FC236}">
                <a16:creationId xmlns:a16="http://schemas.microsoft.com/office/drawing/2014/main" id="{39DFA105-0D49-875F-936D-C3282EDC4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730" y="1975011"/>
            <a:ext cx="3350539" cy="33505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A1C240D-9475-92A1-F25B-BAA179D6B8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5ED32A-8E39-1567-AD93-7BDA9948AF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87C6DD-F638-656B-3399-B49DA43F1A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55CC8A-265E-A4D0-364E-AF91602777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BD5104-6816-378D-FBA6-C47FDFB5B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CB2FE3F-AE0D-9FC6-FC49-7AC2378692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A8BC7F-F5C8-939D-5C70-FC8D63E0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BAFF94-C5E7-F9CB-5BA3-1BA21F953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94C42CF-55C6-5D78-9C5E-436B3EB887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087123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5495-27E5-67F1-1E0F-3DC57B4B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88DB0169-4118-B6B9-8BB2-726B2B78C545}"/>
              </a:ext>
            </a:extLst>
          </p:cNvPr>
          <p:cNvSpPr txBox="1"/>
          <p:nvPr/>
        </p:nvSpPr>
        <p:spPr>
          <a:xfrm>
            <a:off x="2747291" y="4177727"/>
            <a:ext cx="3649418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600" b="1" dirty="0" err="1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سْتِمْتاعٌ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A7B16AE-66F3-1346-B473-3803F30D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سأ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نطق الكلمة، اكتبوا الهمزة بشكل صحيح. –ارفعوا الألواح عند الإشارة.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18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يبرر المتعلمون اختياراتهم.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37" name="Zone de texte 10">
            <a:extLst>
              <a:ext uri="{FF2B5EF4-FFF2-40B4-BE49-F238E27FC236}">
                <a16:creationId xmlns:a16="http://schemas.microsoft.com/office/drawing/2014/main" id="{91AA37DF-9213-1483-6C11-460B61D7759C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وَصْلٍ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Zone de texte 10">
            <a:extLst>
              <a:ext uri="{FF2B5EF4-FFF2-40B4-BE49-F238E27FC236}">
                <a16:creationId xmlns:a16="http://schemas.microsoft.com/office/drawing/2014/main" id="{CC02885C-FAD5-2499-1CF8-C276ABC0C39D}"/>
              </a:ext>
            </a:extLst>
          </p:cNvPr>
          <p:cNvSpPr txBox="1"/>
          <p:nvPr/>
        </p:nvSpPr>
        <p:spPr>
          <a:xfrm>
            <a:off x="974048" y="2010368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قَطْعٍ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E499BC-116A-42AB-FFDA-B29F0B3B7B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9BC73-6469-3548-D301-44C4A3F1B4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FC2CD-B5CC-6094-B264-53BE3C3F16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91A5A3-203A-9F91-B8E1-2BC222DE4DB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52682EB-AEEE-809E-61B2-43149F01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F60BA4-9D2A-8D1C-4E03-AAFE1EB9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EE3A61-AB6C-0BE4-F1E7-343551FA6C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2D7067-0FF5-91EA-134D-C70F59D3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A8FFF1C-FF63-9068-F08F-2600C71C38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76107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400" dirty="0"/>
              <a:t>عند نهاية الحصة</a:t>
            </a:r>
            <a:endParaRPr lang="fr-MA" sz="4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الكلمات البصرية؛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النص القرائي "ليلة بلا نور"؛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2031507" y="48938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التمييز بين همزة الوصل و همزة القطع نطقا و رسما.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2392532" y="1762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% 80 من المتعلمين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C20E-44EC-CE33-FD5A-1AFE10C6D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34B56CA6-C67E-D5D4-BB1F-9D2138A12A65}"/>
              </a:ext>
            </a:extLst>
          </p:cNvPr>
          <p:cNvSpPr txBox="1"/>
          <p:nvPr/>
        </p:nvSpPr>
        <p:spPr>
          <a:xfrm>
            <a:off x="2537897" y="3556636"/>
            <a:ext cx="3649418" cy="11492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66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سْتِمْتاعٌ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F3FFBC12-1D23-C940-BC69-1A16106A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D66FBA17-25C5-5843-365F-DA05239109C7}"/>
              </a:ext>
            </a:extLst>
          </p:cNvPr>
          <p:cNvSpPr txBox="1"/>
          <p:nvPr/>
        </p:nvSpPr>
        <p:spPr>
          <a:xfrm>
            <a:off x="3061081" y="2034906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وَصْلٍ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5C56FD-E176-28C6-3DD0-4E5D124B4A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E4B93-7355-35EF-4130-B79584AAB5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855094-4F7D-E55B-374B-F91FD3AEE9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B190DE-44FC-7455-BF7F-5C0855F931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0E4E3E-AEC0-DA4C-3F1C-0EDEC7AC20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910E06-378A-C7AD-DF43-C7791008F2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3783EC-1CAC-BE97-1A73-83AA871C7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F49F332-6FB7-B6D5-7AB6-2D70C0A49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10C79C46-6727-6C33-5352-0C56D7ECAD46}"/>
              </a:ext>
            </a:extLst>
          </p:cNvPr>
          <p:cNvSpPr/>
          <p:nvPr/>
        </p:nvSpPr>
        <p:spPr>
          <a:xfrm>
            <a:off x="4046918" y="2949677"/>
            <a:ext cx="259611" cy="4439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C24A337-E493-FCA0-FCBA-D44087198F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188515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2584-91EE-D97D-8D87-D65F8BAB2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504A25FD-85E1-30CE-586F-24B3BF9C9485}"/>
              </a:ext>
            </a:extLst>
          </p:cNvPr>
          <p:cNvSpPr txBox="1"/>
          <p:nvPr/>
        </p:nvSpPr>
        <p:spPr>
          <a:xfrm>
            <a:off x="2747291" y="3950820"/>
            <a:ext cx="3649418" cy="1200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72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تَحَسَّرُ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95363F0-79D1-A046-9E8F-347A3AF5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أنطق الكلمة –ارفعوا عند الإشارة</a:t>
            </a: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– من يعلل جوابه؟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1" name="Zone de texte 10">
            <a:extLst>
              <a:ext uri="{FF2B5EF4-FFF2-40B4-BE49-F238E27FC236}">
                <a16:creationId xmlns:a16="http://schemas.microsoft.com/office/drawing/2014/main" id="{421E4F55-54EB-228F-BB6C-14A2318F4D73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وَصْلٍ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 de texte 10">
            <a:extLst>
              <a:ext uri="{FF2B5EF4-FFF2-40B4-BE49-F238E27FC236}">
                <a16:creationId xmlns:a16="http://schemas.microsoft.com/office/drawing/2014/main" id="{5C09348C-C9DB-968E-62B8-6B4C5743054E}"/>
              </a:ext>
            </a:extLst>
          </p:cNvPr>
          <p:cNvSpPr txBox="1"/>
          <p:nvPr/>
        </p:nvSpPr>
        <p:spPr>
          <a:xfrm>
            <a:off x="974048" y="2010368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قَطْعٍ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1D60E5-6F92-248C-C9C8-EF73D075BD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2BA6F-3AD6-52FD-B980-D4D7CEEC63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13C25-0B26-59C6-0A2C-A342456000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D4BE4B-00B9-AE04-1EA2-8C149217552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149334D-267E-DC91-EDDC-CD0AABC241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59EE33-6E7C-4819-4868-A2335AF825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909993-275A-E3FB-451C-C84324575E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9065AB-68BA-E075-4A48-1BCBC595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33395B55-71DA-51B9-B6DE-E0A9BD47D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069444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470AD-FC73-7D04-E677-96B0BA933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8D30948-F5ED-5846-9E52-A7CF77EC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D78C7370-32A7-A2BE-A16F-4CC9BF8DCC7A}"/>
              </a:ext>
            </a:extLst>
          </p:cNvPr>
          <p:cNvSpPr txBox="1"/>
          <p:nvPr/>
        </p:nvSpPr>
        <p:spPr>
          <a:xfrm>
            <a:off x="3202554" y="2162283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هَمْزَةُ قَطْعٍ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81C0C94-BCE2-B726-2677-A2A4295B56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E7A60E-4FAE-89E0-AB00-F05A596999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7E5B3-5E43-382C-2D85-D39463C037F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97DE6B-9E96-4479-495C-DC39C0289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D3589A-098D-256D-E44F-CD4216727D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BDE107B-5F19-8ED0-C073-0B53F93BCE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600EF0-9212-B671-3022-BB081425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CF5A87-B6BA-0B8D-F749-71413B2D9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8F2678-7301-FCAA-B077-5E5983708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 de texte 10">
            <a:extLst>
              <a:ext uri="{FF2B5EF4-FFF2-40B4-BE49-F238E27FC236}">
                <a16:creationId xmlns:a16="http://schemas.microsoft.com/office/drawing/2014/main" id="{63F874F5-29D1-5382-1C56-F114850F2866}"/>
              </a:ext>
            </a:extLst>
          </p:cNvPr>
          <p:cNvSpPr txBox="1"/>
          <p:nvPr/>
        </p:nvSpPr>
        <p:spPr>
          <a:xfrm>
            <a:off x="2590751" y="3838532"/>
            <a:ext cx="3649418" cy="1200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72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6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تَحَسَّرُ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800B10E4-1DD4-AF1A-E58F-B5A40D5409AA}"/>
              </a:ext>
            </a:extLst>
          </p:cNvPr>
          <p:cNvSpPr/>
          <p:nvPr/>
        </p:nvSpPr>
        <p:spPr>
          <a:xfrm>
            <a:off x="4130775" y="3038168"/>
            <a:ext cx="441225" cy="6102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3234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C0C7F-78A6-3716-81B7-3BDA5196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6DEE2-00BE-624A-96D8-B5722EC5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756000"/>
            <a:ext cx="705756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39. من يقرأ تعليمة النشاط "أنجز مع زملائي"؟</a:t>
            </a:r>
            <a:r>
              <a:rPr lang="fr-FR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(دقيقتان)</a:t>
            </a:r>
            <a:endParaRPr lang="fr-FR" sz="2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53B1D-428A-FD27-55CB-971379890A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4483B-DDDB-FFA8-4C1F-6E63B53F9E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0E19D-A2C4-4F09-B897-190B55D8BF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3A004-6D89-930B-6051-9C1A18E602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BF39EF-26B4-B767-3C0D-579AA00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2C4FDA-5E3E-0B0F-C156-C077EFDE5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7CAE3B-53FA-04B0-9B80-A83B55FF85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72D432-9199-702E-79C4-77F666660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5AF258-AEA8-2FC3-32F0-F8B1BF621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621" y="2337618"/>
            <a:ext cx="2324302" cy="31244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0EE3DD-B6B4-C49E-757E-3F79BA6D2C92}"/>
              </a:ext>
            </a:extLst>
          </p:cNvPr>
          <p:cNvSpPr/>
          <p:nvPr/>
        </p:nvSpPr>
        <p:spPr>
          <a:xfrm>
            <a:off x="3438586" y="3448495"/>
            <a:ext cx="2359337" cy="7031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72ACC3C-02F5-F6D7-5AC7-2311941048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83468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FA5E4-5E7C-D559-D7DF-854B4B2C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D2DBE-6A1E-3821-90DD-4813F271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في ثنائيات ناقشوا إجاباتكم. أمامكم دقيقة واحدة.</a:t>
            </a:r>
            <a:b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يكتب الأستاذ الكلمات على السبورة استعدادا للتصحيح.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8DCF54-7137-00D4-D303-8B7DBDF802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8B32DE-A2A5-EB18-AFA7-1EAFE2CBB7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726E2F-A1E5-67EB-354B-29820A8C90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4E37AB-57C4-0871-3723-1FF0348D23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C755D0-F0C2-7020-4481-4587976291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820EA0E-C139-635F-F957-7374B8712C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2F3D3A-C22A-D98D-29CA-01E0F10A3E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6E0438-0612-17F0-18C3-C9654C83D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8DC1A6-EF5A-6AB4-C84D-70DA01EE4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556" y="2696803"/>
            <a:ext cx="6840000" cy="1735522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F18C1D1F-8430-7732-DD20-FBA474E69D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637139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19DC3-A1D1-60B6-9CA9-7285A1CE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CF965-D3A3-88F5-FBC3-6A43AD65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3110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</a:t>
            </a: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كلمة كلمة.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يتقاسم جوابه؟ </a:t>
            </a: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يمر لرسم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الهمزة على السبورة؟ -هل أنتم متفقون؟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3ADEFE-15D6-2998-1AB3-1464BCD9AB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76C261-F7B9-9D7E-A690-0BCC0AD4A4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EC2AB8-20A1-F374-453D-F3B1D90F455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224974-7A09-B70E-4010-3A40E67EF38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50B1B5-CD01-4EA8-3BDB-344699F124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088C36D-1E01-9333-9F1A-18867B845F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DF9EFF-2DBD-F2BF-C8EB-A973576B91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5C870E-A0D2-8AD2-2E6B-A307A4200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75B9C2-B451-9148-C053-D1B625280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D8AD75-8BAF-BE76-9D16-41F6F3609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556" y="2696803"/>
            <a:ext cx="6840000" cy="1735522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B17888B-BD2B-2023-FD44-7A2539081F4B}"/>
              </a:ext>
            </a:extLst>
          </p:cNvPr>
          <p:cNvSpPr txBox="1"/>
          <p:nvPr/>
        </p:nvSpPr>
        <p:spPr>
          <a:xfrm>
            <a:off x="5751091" y="2871141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5B2D82-193A-390A-B159-F2B33E836903}"/>
              </a:ext>
            </a:extLst>
          </p:cNvPr>
          <p:cNvSpPr txBox="1"/>
          <p:nvPr/>
        </p:nvSpPr>
        <p:spPr>
          <a:xfrm>
            <a:off x="1916436" y="2871141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A3C2A7-8EE8-B371-BF33-E5DA8DDFD270}"/>
              </a:ext>
            </a:extLst>
          </p:cNvPr>
          <p:cNvSpPr txBox="1"/>
          <p:nvPr/>
        </p:nvSpPr>
        <p:spPr>
          <a:xfrm>
            <a:off x="3861052" y="3508995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BC6D99-7DC4-DB72-6523-1531DFCC8D75}"/>
              </a:ext>
            </a:extLst>
          </p:cNvPr>
          <p:cNvSpPr txBox="1"/>
          <p:nvPr/>
        </p:nvSpPr>
        <p:spPr>
          <a:xfrm>
            <a:off x="5805258" y="3507144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CB6A2A-437A-B7B9-9837-88AEAEC7F72A}"/>
              </a:ext>
            </a:extLst>
          </p:cNvPr>
          <p:cNvSpPr txBox="1"/>
          <p:nvPr/>
        </p:nvSpPr>
        <p:spPr>
          <a:xfrm>
            <a:off x="3806475" y="2871141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1E1C0C-CD8D-7C8C-89CF-49CE8BC83237}"/>
              </a:ext>
            </a:extLst>
          </p:cNvPr>
          <p:cNvSpPr txBox="1"/>
          <p:nvPr/>
        </p:nvSpPr>
        <p:spPr>
          <a:xfrm>
            <a:off x="1998373" y="3564564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EDFEF9B-4562-F6D7-7D2D-07B6E92B3894}"/>
              </a:ext>
            </a:extLst>
          </p:cNvPr>
          <p:cNvSpPr txBox="1"/>
          <p:nvPr/>
        </p:nvSpPr>
        <p:spPr>
          <a:xfrm>
            <a:off x="7602364" y="3536780"/>
            <a:ext cx="185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</a:t>
            </a:r>
            <a:endParaRPr lang="fr-FR" sz="5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506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4" grpId="0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67CCC-B0C1-AB2D-27A7-136AB732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9A772-3683-31CF-B1D5-3841A504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التمرين رقم 1 ضمن "أنجز بمفردي"؟ - أنجزوا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75906-D6BD-D569-7CE9-609A34B8B9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4EBBD-7828-F88A-0BDE-FACBB264A2D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6AD492-8739-F2F7-AE58-FEF814758A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D9A8F-57B2-A7C9-5614-88703F790C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759D41B-E5F6-1F62-D814-B13B41C4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0579118-D7EC-2957-A24C-409F5E9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845547-FFE5-2416-92D1-79479F1E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D2103C-B554-FFB5-F226-605DA8035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6A4418-3746-D803-EB0E-E6BCC6FEF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621" y="2337618"/>
            <a:ext cx="2324302" cy="31244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31537A-75FA-F2AF-7B51-2425247FCC65}"/>
              </a:ext>
            </a:extLst>
          </p:cNvPr>
          <p:cNvSpPr/>
          <p:nvPr/>
        </p:nvSpPr>
        <p:spPr>
          <a:xfrm>
            <a:off x="4572001" y="4205578"/>
            <a:ext cx="1179668" cy="12565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630BD97B-88E6-2503-6158-AA72C77DB3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41207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903010-D294-8F21-869B-F1C0442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6677"/>
            <a:ext cx="7886700" cy="1325563"/>
          </a:xfrm>
        </p:spPr>
        <p:txBody>
          <a:bodyPr/>
          <a:lstStyle/>
          <a:p>
            <a:pPr algn="ctr" rtl="1"/>
            <a:r>
              <a:rPr lang="tzm-Arab-MA" sz="6000" dirty="0"/>
              <a:t>اختــتام الحــصة</a:t>
            </a:r>
            <a:endParaRPr lang="fr-FR" sz="60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6FB18EF-9A0F-3551-35C2-F240C78D2DED}"/>
              </a:ext>
            </a:extLst>
          </p:cNvPr>
          <p:cNvSpPr/>
          <p:nvPr/>
        </p:nvSpPr>
        <p:spPr>
          <a:xfrm>
            <a:off x="628650" y="2849249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3F962A-8448-5DFB-B32D-B655C0A3266C}"/>
              </a:ext>
            </a:extLst>
          </p:cNvPr>
          <p:cNvSpPr/>
          <p:nvPr/>
        </p:nvSpPr>
        <p:spPr>
          <a:xfrm>
            <a:off x="628651" y="2849249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83D2D9-AF1D-379D-A736-EE976C962980}"/>
              </a:ext>
            </a:extLst>
          </p:cNvPr>
          <p:cNvSpPr txBox="1"/>
          <p:nvPr/>
        </p:nvSpPr>
        <p:spPr>
          <a:xfrm>
            <a:off x="753847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723C90-FF25-0E3D-9101-8F0DFE30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D33841-EB83-5072-4C0E-B9226D4902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35E88-1A78-9810-D4A6-1DE67E5236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BE6C77-A1ED-2CEA-7701-D4C1FB5F8F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234D66-B96B-3D48-251E-A8EC0A10A7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15D68A-6F0D-8D0F-4A9E-15879F3B86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470E42-4A9E-3470-C597-86175E80DD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203791-2185-3A32-9DB2-E36D746C8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9051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أمام النشاط.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88992784-C123-4AD1-5148-3C8241654AFB}"/>
              </a:ext>
            </a:extLst>
          </p:cNvPr>
          <p:cNvSpPr/>
          <p:nvPr/>
        </p:nvSpPr>
        <p:spPr>
          <a:xfrm rot="10800000">
            <a:off x="2540419" y="4415806"/>
            <a:ext cx="786581" cy="25563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space réservé pour une image  3">
            <a:extLst>
              <a:ext uri="{FF2B5EF4-FFF2-40B4-BE49-F238E27FC236}">
                <a16:creationId xmlns:a16="http://schemas.microsoft.com/office/drawing/2014/main" id="{866D4C9A-1958-B6E3-61F4-3EB3AED4C5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4238" y="2085895"/>
            <a:ext cx="828000" cy="827999"/>
          </a:xfrm>
          <a:prstGeom prst="rect">
            <a:avLst/>
          </a:prstGeom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0133851-E6BA-1E05-84E6-B52DAC2DE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5CAD792-DAC8-4A18-B73F-5F587B05F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73621" y="2337618"/>
            <a:ext cx="2324302" cy="31244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DDF64EE-9A1D-BC4D-98E1-65CE6FEB71F9}"/>
              </a:ext>
            </a:extLst>
          </p:cNvPr>
          <p:cNvSpPr/>
          <p:nvPr/>
        </p:nvSpPr>
        <p:spPr>
          <a:xfrm>
            <a:off x="3446272" y="4205579"/>
            <a:ext cx="1179668" cy="12565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746798" y="2753095"/>
            <a:ext cx="7650404" cy="2032754"/>
          </a:xfrm>
          <a:prstGeom prst="roundRect">
            <a:avLst>
              <a:gd name="adj" fmla="val 8738"/>
            </a:avLst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تَدَرَّبْتُ 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.............................................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ٱلْإِمْلاءِ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فَتَعَلَّمْتُ كَيْفَ .....................................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بِاسْتِعْمالِ حيلَةٍ هِيَ: .........................................................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الختام من يذكرنا بأهم العناصر التي تعلمناها خلال حصة اليوم؟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B52BAF84-E432-D2E6-AEE7-19C0B574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869475" y="954736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1871663"/>
            <a:ext cx="7038975" cy="3959225"/>
          </a:xfrm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BF26-EDEF-B814-D64A-62A7A6C6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B840715-8A37-7EDA-2070-470D476A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7" y="1552632"/>
            <a:ext cx="6223821" cy="720000"/>
          </a:xfrm>
        </p:spPr>
        <p:txBody>
          <a:bodyPr/>
          <a:lstStyle/>
          <a:p>
            <a:r>
              <a:rPr lang="ar-MA" dirty="0"/>
              <a:t>افتتاح الحصة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BC7D155-D303-AF66-4566-96626752B8D9}"/>
              </a:ext>
            </a:extLst>
          </p:cNvPr>
          <p:cNvGrpSpPr/>
          <p:nvPr/>
        </p:nvGrpSpPr>
        <p:grpSpPr>
          <a:xfrm>
            <a:off x="1887677" y="2851355"/>
            <a:ext cx="5368645" cy="1763587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A0E85D7-EF6D-1DCC-6222-A5CF0ED25D49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5681889-3B2D-85D8-051B-8CF1B5CA716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FB16753-488C-E5D8-6FDB-05B164788F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972" y="2904957"/>
            <a:ext cx="544953" cy="540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9F349FD-F66A-A515-4321-2E9074AEB765}"/>
              </a:ext>
            </a:extLst>
          </p:cNvPr>
          <p:cNvSpPr txBox="1"/>
          <p:nvPr/>
        </p:nvSpPr>
        <p:spPr>
          <a:xfrm>
            <a:off x="4492304" y="2885903"/>
            <a:ext cx="2152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أنشطة اعتيادية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423F4F91-9448-30E0-1766-8E16CF800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808502" y="2756182"/>
            <a:ext cx="657527" cy="657527"/>
          </a:xfrm>
          <a:prstGeom prst="rect">
            <a:avLst/>
          </a:prstGeom>
        </p:spPr>
      </p:pic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8C263D1D-F33B-DE8B-06C1-8A4705AF7B28}"/>
              </a:ext>
            </a:extLst>
          </p:cNvPr>
          <p:cNvSpPr txBox="1">
            <a:spLocks/>
          </p:cNvSpPr>
          <p:nvPr/>
        </p:nvSpPr>
        <p:spPr>
          <a:xfrm>
            <a:off x="2082661" y="340008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توظيف الكلمات البصرية</a:t>
            </a:r>
          </a:p>
        </p:txBody>
      </p:sp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8D120050-6B72-397B-A748-285F8BC9A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2334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2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سنتدرب اليوم على توظيف الكلمات البصرية. من يذكر بالكلمات البصرية لهذا الأسبوع؟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70259B-D356-21B3-9A11-A09019381467}"/>
              </a:ext>
            </a:extLst>
          </p:cNvPr>
          <p:cNvSpPr txBox="1"/>
          <p:nvPr/>
        </p:nvSpPr>
        <p:spPr>
          <a:xfrm>
            <a:off x="1816443" y="2767914"/>
            <a:ext cx="5655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</a:t>
            </a:r>
            <a:r>
              <a:rPr lang="ar-MA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ٱلْبَصَرِيَّةَ</a:t>
            </a:r>
            <a:endParaRPr lang="fr-FR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F1ECF-750D-60CA-DB22-C338805058E4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FB2E9-7815-5C59-151F-A2A8584DFAD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13" name="Espace réservé pour une image  9">
            <a:extLst>
              <a:ext uri="{FF2B5EF4-FFF2-40B4-BE49-F238E27FC236}">
                <a16:creationId xmlns:a16="http://schemas.microsoft.com/office/drawing/2014/main" id="{5F0C2BC2-E43C-4308-1A8D-CF70CC46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17811</TotalTime>
  <Words>1605</Words>
  <Application>Microsoft Office PowerPoint</Application>
  <PresentationFormat>Affichage à l'écran (4:3)</PresentationFormat>
  <Paragraphs>445</Paragraphs>
  <Slides>61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61</vt:i4>
      </vt:variant>
    </vt:vector>
  </HeadingPairs>
  <TitlesOfParts>
    <vt:vector size="78" baseType="lpstr">
      <vt:lpstr>Dosis ExtraBold</vt:lpstr>
      <vt:lpstr>Wingdings</vt:lpstr>
      <vt:lpstr>Calibri</vt:lpstr>
      <vt:lpstr>Arial</vt:lpstr>
      <vt:lpstr>Dosis Medium</vt:lpstr>
      <vt:lpstr>Microsoft Uighur</vt:lpstr>
      <vt:lpstr>Dosis SemiBold</vt:lpstr>
      <vt:lpstr>Modern Love</vt:lpstr>
      <vt:lpstr>Calibri Light</vt:lpstr>
      <vt:lpstr>Dosis</vt:lpstr>
      <vt:lpstr>Thème Office</vt:lpstr>
      <vt:lpstr>Conception personnalisée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اليومِ</vt:lpstr>
      <vt:lpstr>عند نهاية الحصة</vt:lpstr>
      <vt:lpstr>مرحبا بكم. سننطلق في حصة اللغة العربية.</vt:lpstr>
      <vt:lpstr>ضعوا اللوحة والكراسة في القمطر.</vt:lpstr>
      <vt:lpstr>افتتاح الحصة</vt:lpstr>
      <vt:lpstr>سنتدرب اليوم على توظيف الكلمات البصرية. من يذكر بالكلمات البصرية لهذا الأسبوع؟</vt:lpstr>
      <vt:lpstr>من يقرأ؟</vt:lpstr>
      <vt:lpstr>خذوا ألواحكم.</vt:lpstr>
      <vt:lpstr>اقرؤا الجملة. ستكتبون الكلمة الناقصة انطلاقا من الكلمات المقترحة.</vt:lpstr>
      <vt:lpstr>من وجد الكلمة المناسبة لمعنى الجملة؟ ما رأيكم؟ - صححوا</vt:lpstr>
      <vt:lpstr>هذه جملة أخرى. اكتبوا الكلمة الناقصة انطلاقا من الكلمات المقترحة.</vt:lpstr>
      <vt:lpstr>من وجد الكلمة المناسبة لمعنى الجملة؟ ما رأيك؟ - صححوا</vt:lpstr>
      <vt:lpstr>هذه جملة أخرى. اكتبوا الكلمة الناقصة انطلاقا من الكلمات المقترحة.</vt:lpstr>
      <vt:lpstr>من وجد الكلمة المناسبة لمعنى الجملة؟ ما رأيكم؟ - صححوا</vt:lpstr>
      <vt:lpstr>هذه جملة أخرى. اكتبوا الكلمة الناقصة انطلاقا من الكلمات المقترحة.</vt:lpstr>
      <vt:lpstr>من وجد الكلمة المناسبة لمعنى الجملة؟ ما رأيكم؟ - صححوا</vt:lpstr>
      <vt:lpstr>قراءة</vt:lpstr>
      <vt:lpstr>خذوا النص ص 35. نبدأ بتذكر معاني المفردات. ضعوا أمام كل تعريف الكلمة المناسبة.</vt:lpstr>
      <vt:lpstr>سأعين من يقرأ. أنصتوا لقراءة زميلكم. في كل مرة يقرأ اسم شخصية ارفعوا يدكم. </vt:lpstr>
      <vt:lpstr>ستعيدون قراءة النص؛ في هذه المرة عندما يقرأ صديقكم كلمة لم تفهموها ارفعوا أيديكم لنشرحها. </vt:lpstr>
      <vt:lpstr>نصحح الواجب المنزلي. خذوا ص 36. سأتحقق من إنجازاتكم. هل وجدتم كلمات في النص تنتمي للشبكة؟</vt:lpstr>
      <vt:lpstr>خذوا كراساتكم على الصفحة 37. من يقرأ التعليمة 1؟ -أنجزوا كما في المثال.</vt:lpstr>
      <vt:lpstr>نصحح سؤالا بسؤال. من يتقاسم السؤال الأول؟ - هل أنتم متفقون؟</vt:lpstr>
      <vt:lpstr>الآن عودوا إلى النص أنجزوا التمارين الأربعة. سأمر بين الصفوف. أمامكم عشر دقائق. </vt:lpstr>
      <vt:lpstr>انتهى الوقت. من يقرأ السؤال الأول؟ من يجيب؟ من يقرأ المقطع الذي يثبت ذلك في النص؟</vt:lpstr>
      <vt:lpstr>من يقرأ السؤال الثاني؟ من يجيب؟ من يقرأ المقطع الذي يثبت ذلك في النص؟</vt:lpstr>
      <vt:lpstr>من يقرأ التعليمة؟ من يحدد الحدث الذي يسبق؟ هل أنتم متفقون؟</vt:lpstr>
      <vt:lpstr>من يقرأ السؤال الرابع؟ من يريد قراءة رأيه؟  تمنح الفرصة للمتعلمين للتعبير عن آرائهم بحرية وتبريرها.</vt:lpstr>
      <vt:lpstr>Présentation PowerPoint</vt:lpstr>
      <vt:lpstr>من يقرأ لغز اليوم؟</vt:lpstr>
      <vt:lpstr>من يتمم العبارة؟ ما ضد العلم؟</vt:lpstr>
      <vt:lpstr>إملاء</vt:lpstr>
      <vt:lpstr> أجد صعوبة في كتابة الكلمات التي تبتدئ بهمزة فأحتار كيف أكتبها. </vt:lpstr>
      <vt:lpstr>في هذه الحصة سنتعلم كيف ننطق ونرسم الهمزة أول الكلمات.مستعدون؟</vt:lpstr>
      <vt:lpstr>أريد أن أكتب كلمة "اكتب".</vt:lpstr>
      <vt:lpstr>أَقرأ الكلمة: اكتُبْ. أسْمَعُ في بِدايَةَ الْكَلِمَةِ هَمْزَةً (اُ). هَلْ هِيَ هَمْزَةُ قَطْعٍ أَوْ هَمْزَةُ وَصْلٍ؟</vt:lpstr>
      <vt:lpstr>سأستعمل حيلة ذكية. أنطق الكلمة مع الواو قبلها. أقول: وَكْتُبْ. لم أسمع الهمزة.</vt:lpstr>
      <vt:lpstr>لم أنطق الهمزة. إذاً هي همزة وصل.</vt:lpstr>
      <vt:lpstr>أتذكر جيدا</vt:lpstr>
      <vt:lpstr>والآن أريد رسم الهمزة بشكل صحيح في الكلمة: انامِلَ</vt:lpstr>
      <vt:lpstr>سأستعمل الحيلة نفسها. أنطق الكلمة مع الواو قبلها. أقول: وانامِلُ</vt:lpstr>
      <vt:lpstr>نطقت الهمزة. إذاً هي همزة قطع.</vt:lpstr>
      <vt:lpstr>أتذكر جيدا</vt:lpstr>
      <vt:lpstr>نتذكر خطوات رسم الهمزة بشكل صحيح أول الكلمة. خطوة خطوة. ساقرأ. انتبهوا.</vt:lpstr>
      <vt:lpstr>الآن، دوركم  لتكتبوا كلمات تبدأ بهمزة. خذوا ألواحكم</vt:lpstr>
      <vt:lpstr>سأنطق الكلمة، اكتبوا الهمزة بشكل صحيح. –ارفعوا الألواح عند الإشارة.  يبرر المتعلمون اختياراتهم.</vt:lpstr>
      <vt:lpstr>صححوا</vt:lpstr>
      <vt:lpstr>أنطق الكلمة –ارفعوا عند الإشارة – من يعلل جوابه؟</vt:lpstr>
      <vt:lpstr>صححوا</vt:lpstr>
      <vt:lpstr>خذوا كراساتكم على الصفحة 39. من يقرأ تعليمة النشاط "أنجز مع زملائي"؟ -أنجزوا (دقيقتان)</vt:lpstr>
      <vt:lpstr>انتهى الوقت. في ثنائيات ناقشوا إجاباتكم. أمامكم دقيقة واحدة. يكتب الأستاذ الكلمات على السبورة استعدادا للتصحيح.</vt:lpstr>
      <vt:lpstr>نصحح. كلمة كلمة.  من يتقاسم جوابه؟ من يمر لرسم الهمزة على السبورة؟ -هل أنتم متفقون؟</vt:lpstr>
      <vt:lpstr>من يقرأ التمرين رقم 1 ضمن "أنجز بمفردي"؟ - أنجزوا يمر الأستاذ بين الصفوف ويصحح كتابيا.</vt:lpstr>
      <vt:lpstr>اختــتام الحــصة</vt:lpstr>
      <vt:lpstr>ضعوا علامة أمام النشاط. </vt:lpstr>
      <vt:lpstr>في الختام من يذكرنا بأهم العناصر التي تعلمناها خلال حصة اليوم؟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GENIE BENI MELLAL</dc:creator>
  <cp:lastModifiedBy>EL HAMDOUNI BTIHAJ</cp:lastModifiedBy>
  <cp:revision>26</cp:revision>
  <dcterms:created xsi:type="dcterms:W3CDTF">2023-09-20T21:35:22Z</dcterms:created>
  <dcterms:modified xsi:type="dcterms:W3CDTF">2025-11-12T17:32:15Z</dcterms:modified>
</cp:coreProperties>
</file>