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9" r:id="rId2"/>
    <p:sldMasterId id="2147483672" r:id="rId3"/>
    <p:sldMasterId id="2147483695" r:id="rId4"/>
    <p:sldMasterId id="2147483713" r:id="rId5"/>
    <p:sldMasterId id="2147483736" r:id="rId6"/>
    <p:sldMasterId id="2147483778" r:id="rId7"/>
  </p:sldMasterIdLst>
  <p:notesMasterIdLst>
    <p:notesMasterId r:id="rId63"/>
  </p:notesMasterIdLst>
  <p:sldIdLst>
    <p:sldId id="2147482707" r:id="rId8"/>
    <p:sldId id="2147482472" r:id="rId9"/>
    <p:sldId id="2147482473" r:id="rId10"/>
    <p:sldId id="2147482693" r:id="rId11"/>
    <p:sldId id="2134806141" r:id="rId12"/>
    <p:sldId id="2147482706" r:id="rId13"/>
    <p:sldId id="2134806601" r:id="rId14"/>
    <p:sldId id="2147482691" r:id="rId15"/>
    <p:sldId id="2134806871" r:id="rId16"/>
    <p:sldId id="2147482708" r:id="rId17"/>
    <p:sldId id="2147482709" r:id="rId18"/>
    <p:sldId id="2147482710" r:id="rId19"/>
    <p:sldId id="2147482711" r:id="rId20"/>
    <p:sldId id="2147482712" r:id="rId21"/>
    <p:sldId id="2147482713" r:id="rId22"/>
    <p:sldId id="2147482714" r:id="rId23"/>
    <p:sldId id="2147482715" r:id="rId24"/>
    <p:sldId id="2147482716" r:id="rId25"/>
    <p:sldId id="2147482705" r:id="rId26"/>
    <p:sldId id="2147482352" r:id="rId27"/>
    <p:sldId id="2147482717" r:id="rId28"/>
    <p:sldId id="2147482718" r:id="rId29"/>
    <p:sldId id="2147482719" r:id="rId30"/>
    <p:sldId id="2147482721" r:id="rId31"/>
    <p:sldId id="2147482720" r:id="rId32"/>
    <p:sldId id="2147482704" r:id="rId33"/>
    <p:sldId id="2147482351" r:id="rId34"/>
    <p:sldId id="2147482490" r:id="rId35"/>
    <p:sldId id="2147482488" r:id="rId36"/>
    <p:sldId id="2147482489" r:id="rId37"/>
    <p:sldId id="2134806969" r:id="rId38"/>
    <p:sldId id="2147482368" r:id="rId39"/>
    <p:sldId id="2147482367" r:id="rId40"/>
    <p:sldId id="2147482496" r:id="rId41"/>
    <p:sldId id="2147482722" r:id="rId42"/>
    <p:sldId id="2147482723" r:id="rId43"/>
    <p:sldId id="2147482482" r:id="rId44"/>
    <p:sldId id="2147482510" r:id="rId45"/>
    <p:sldId id="2147482498" r:id="rId46"/>
    <p:sldId id="2147482503" r:id="rId47"/>
    <p:sldId id="2147482370" r:id="rId48"/>
    <p:sldId id="2147482476" r:id="rId49"/>
    <p:sldId id="2134806689" r:id="rId50"/>
    <p:sldId id="2134806937" r:id="rId51"/>
    <p:sldId id="2134806963" r:id="rId52"/>
    <p:sldId id="2147482371" r:id="rId53"/>
    <p:sldId id="2147482724" r:id="rId54"/>
    <p:sldId id="2147482725" r:id="rId55"/>
    <p:sldId id="2147482504" r:id="rId56"/>
    <p:sldId id="2147482726" r:id="rId57"/>
    <p:sldId id="2147482703" r:id="rId58"/>
    <p:sldId id="2134806712" r:id="rId59"/>
    <p:sldId id="2147482374" r:id="rId60"/>
    <p:sldId id="2134806921" r:id="rId61"/>
    <p:sldId id="2134806149" r:id="rId62"/>
  </p:sldIdLst>
  <p:sldSz cx="9144000" cy="6858000" type="screen4x3"/>
  <p:notesSz cx="6858000" cy="9144000"/>
  <p:embeddedFontLst>
    <p:embeddedFont>
      <p:font typeface="Dosis" pitchFamily="2" charset="0"/>
      <p:regular r:id="rId64"/>
      <p:bold r:id="rId65"/>
    </p:embeddedFont>
    <p:embeddedFont>
      <p:font typeface="Dosis ExtraBold" pitchFamily="2" charset="0"/>
      <p:bold r:id="rId66"/>
    </p:embeddedFont>
    <p:embeddedFont>
      <p:font typeface="Dosis Medium" pitchFamily="2" charset="0"/>
      <p:regular r:id="rId67"/>
    </p:embeddedFont>
    <p:embeddedFont>
      <p:font typeface="Dosis SemiBold" pitchFamily="2" charset="0"/>
      <p:bold r:id="rId68"/>
    </p:embeddedFont>
    <p:embeddedFont>
      <p:font typeface="Microsoft Uighur" panose="02000000000000000000" pitchFamily="2" charset="-78"/>
      <p:regular r:id="rId69"/>
      <p:bold r:id="rId70"/>
    </p:embeddedFont>
    <p:embeddedFont>
      <p:font typeface="Modern Love" panose="04090805081005020601" pitchFamily="82" charset="0"/>
      <p:regular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106585"/>
    <a:srgbClr val="257390"/>
    <a:srgbClr val="0070C0"/>
    <a:srgbClr val="FCFDFD"/>
    <a:srgbClr val="F6F6F6"/>
    <a:srgbClr val="F9FCFC"/>
    <a:srgbClr val="498BA2"/>
    <a:srgbClr val="FFFFFF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1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3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4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2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39834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3902003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6126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20705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392721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741834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7737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19402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21868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55999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722428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828952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769744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3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429595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37308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2782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152177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494882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598359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35962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511376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6707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29680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5556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63162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89942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09811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74581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55379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921901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33889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92022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38085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22230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00248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89278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2329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559485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779641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23613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50524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88715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829299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5458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0020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10601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886834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934594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31811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675830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05068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12989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68127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96969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06423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22120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8895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8893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829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430664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77056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699536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8732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320688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426481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18611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73712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86184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080068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8461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200391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55745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70849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78722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97547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51841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494983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880182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6801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9410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54645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26485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7815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368543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264184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634037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22269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84107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14813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97447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69972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9946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82600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803861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699523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64924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88622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018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2961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.bin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16/11/2025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8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98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2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6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46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B8B50C-3605-6D51-8AF3-8D185E57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E65FC-4281-008F-7B5A-668EFA7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99B90CA-7702-7A47-4476-4E26A0A3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رتبوا الكلمات التالية لتركيب جملة اسمية. انتبهوا توجد كلمة زائدة.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A3A986-3DE0-D655-F060-B22623CD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AB40C3-9BEB-5244-5E56-56967D1C2D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F9A27F-B27B-0535-B8B6-D4265EC0F1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2CB4C9-95C7-349B-7BBB-3A8B224717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550CED-B9EA-706D-B66B-C5C650B15C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703660-FC15-8E2F-2D34-9E985A3A3E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189435-2DAA-3C61-6653-B3CEB7925B9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9F232-F6E6-D426-0D96-336E7A660E4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41692C-917F-6076-A47F-98A3979674A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F9FA1E-3BB0-044A-9597-CA550B7F8A9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F46B509-610D-97B9-DDEC-2C3C8D9F13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86756F-F421-4678-CCF5-0FE39A4D87DF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41F84D2-BB33-1AFC-AEF3-E463B9E044DB}"/>
              </a:ext>
            </a:extLst>
          </p:cNvPr>
          <p:cNvGrpSpPr/>
          <p:nvPr/>
        </p:nvGrpSpPr>
        <p:grpSpPr>
          <a:xfrm>
            <a:off x="740053" y="2367798"/>
            <a:ext cx="7491043" cy="915620"/>
            <a:chOff x="718572" y="2567658"/>
            <a:chExt cx="7491043" cy="91562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39277AE-FF60-A08E-290E-317116173B2E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88733"/>
              <a:chOff x="201596" y="2478973"/>
              <a:chExt cx="4638496" cy="888733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5A93D3A9-32F5-A198-7A1D-E7D3F71612C7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88733"/>
                <a:chOff x="1674023" y="2501622"/>
                <a:chExt cx="3744931" cy="888733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1E57BC7-3ED6-8877-8E7D-21E921608CBA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اَ</a:t>
                  </a:r>
                  <a:r>
                    <a:rPr kumimoji="0" lang="ar-MA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لْجَدُّ</a:t>
                  </a:r>
                  <a:endPara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4CAC1B63-094E-5325-CF73-7A704E259FF4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  <a:sym typeface="Arial"/>
                    </a:rPr>
                    <a:t>اَلْأَجْدادُ</a:t>
                  </a:r>
                  <a:endPara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19AE8C8-651F-4649-9F47-34DEE730BBA3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rPr>
                  <a:t>أَحْفادِهِ.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0030600-A851-57C6-69A5-1ABE9D23B17E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يَفْرَحُ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A55E760-F74C-0F4E-0FE5-80E28E879883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بِزِيارَةِ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04416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E3EB5-72F6-0419-AA43-4708EAEFC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C15D9FF-BAFD-2885-6E6F-6176EABF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39FD09-0918-21B9-1933-02DD1C49F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B097DE-E1A7-254A-6E24-D60F0D3C05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82840C-43A1-C05A-82CC-BBE4EF8BC7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4B9F88-C342-8D74-6A75-5200CD44BA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9266E3-AA4B-062F-4F50-FAAC08F9C8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8419F4-EFC2-054B-1472-80B91DFE57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CC0A82-61E0-211A-89D0-AEF83DA023B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497F2-2A35-55C3-4D56-C454F168F7A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831B-0AF3-D2B7-75B2-6FCCCB4D78A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D2C71-412E-8CF3-7AA5-F1F1F11723E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3" name="Google Shape;702;p155">
            <a:extLst>
              <a:ext uri="{FF2B5EF4-FFF2-40B4-BE49-F238E27FC236}">
                <a16:creationId xmlns:a16="http://schemas.microsoft.com/office/drawing/2014/main" id="{AFA98F4D-7B86-D934-DD31-DFBBE532B9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8524" y="2391507"/>
            <a:ext cx="5579107" cy="394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1C851CB8-BCDF-9C4E-1C38-ACC9B983EA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543606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B8051-3ADB-0C50-7B5A-25743A458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0425D46-A085-29CC-E43D-13C69929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08E9A2-8620-0E34-DE1D-0A9397BE9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A7FD45-5EBD-FE45-0540-8394F6E947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A89A7B-BF4B-CA19-8F0D-F1E9C773A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A88B12-C67A-9E35-0342-93A0093F1E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F5FBD6-3FFA-3D58-639D-86A2E6D72C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B1F7E2-D713-20E2-1AC1-66E2B939CE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B72046-0EC8-CF32-CE96-9C050A6997F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40669E-5876-3906-4467-BF7882D3197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DB4928-8564-F870-FB03-6FAC2105D1E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797E5F-1A7E-AF96-1B79-304DCDB1F7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4653FD5-453A-A54F-256E-260EDF561E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3BCDBCD-F931-50B2-55FE-E3AB0FECDEDD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8BA6959-32A7-3EAD-7894-886B2DBDFA78}"/>
              </a:ext>
            </a:extLst>
          </p:cNvPr>
          <p:cNvGrpSpPr/>
          <p:nvPr/>
        </p:nvGrpSpPr>
        <p:grpSpPr>
          <a:xfrm>
            <a:off x="740053" y="2367798"/>
            <a:ext cx="7491043" cy="915620"/>
            <a:chOff x="718572" y="2567658"/>
            <a:chExt cx="7491043" cy="91562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36AA434A-DE47-6610-3956-5D06D071E3B1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88733"/>
              <a:chOff x="201596" y="2478973"/>
              <a:chExt cx="4638496" cy="888733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8CCB3CF5-BDA3-E44F-1E36-72C2674CE49E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88733"/>
                <a:chOff x="1674023" y="2501622"/>
                <a:chExt cx="3744931" cy="888733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85B5E22F-BFD6-55C2-A75C-CA94F6854171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اَ</a:t>
                  </a:r>
                  <a:r>
                    <a:rPr kumimoji="0" lang="ar-MA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لْجَدُّ</a:t>
                  </a:r>
                  <a:endPara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B87F088E-678D-E30C-5001-FF59DD190CF9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  <a:sym typeface="Arial"/>
                    </a:rPr>
                    <a:t>اَلْأَجْدادُ</a:t>
                  </a:r>
                  <a:endPara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2912D43-37F9-7ECA-FE00-97DA3B8A417C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rPr>
                  <a:t>أَحْفادِهِ.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07C040-6DA6-F5C3-5F68-36A91A3CC38B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يَفْرَحُ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722EC61-F984-7B17-8D31-36BD21F8D214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بِزِيارَةِ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B246F481-E17F-38F9-BC63-5E42F6ED7171}"/>
              </a:ext>
            </a:extLst>
          </p:cNvPr>
          <p:cNvSpPr txBox="1"/>
          <p:nvPr/>
        </p:nvSpPr>
        <p:spPr>
          <a:xfrm>
            <a:off x="1665514" y="4130647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فَرِحَ ٱلْجَدُّ بِزِيارَةِ أَحْفادِهِ.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176C15D-04B1-B448-50C7-4C6B75389E56}"/>
              </a:ext>
            </a:extLst>
          </p:cNvPr>
          <p:cNvSpPr txBox="1"/>
          <p:nvPr/>
        </p:nvSpPr>
        <p:spPr>
          <a:xfrm>
            <a:off x="912904" y="2192356"/>
            <a:ext cx="9415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9996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FDC58-416B-028A-722B-B839D880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539C9E3-A271-8435-D71C-9CFBBED2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رتبوا الكلمات التالية لتركيب جملة اسمية. انتبهوا توجد كلمة زائدة.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2FBD6B-9EB2-C231-D408-9D2529FB9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19A8C6-8C18-0C40-D083-838CF7D73B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5F0D49-F2F6-1867-1ADE-88FC6FED88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552E05-681F-CA0C-A476-821CD995B1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2BC74A-8477-64AA-F02E-EAE973CB17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73FAA7-AA1D-0BDF-FB3E-A4C34FF1E3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51CDA-CA75-56BA-7EF5-37235B0361B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7404B-0072-38C2-17A4-836EFD95025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D6FA34-D7EB-02D0-8CAF-688559362B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22AD71-0B65-9C59-6AC8-0691959976B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DEA8054-DF3A-31A9-5F4A-480A0DC251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2695761-DE31-A12B-1F19-E212C14950EA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2341527-0509-7818-358B-7757448D65E6}"/>
              </a:ext>
            </a:extLst>
          </p:cNvPr>
          <p:cNvGrpSpPr/>
          <p:nvPr/>
        </p:nvGrpSpPr>
        <p:grpSpPr>
          <a:xfrm>
            <a:off x="1107902" y="2331924"/>
            <a:ext cx="7379605" cy="851298"/>
            <a:chOff x="1086421" y="2531784"/>
            <a:chExt cx="7379605" cy="8512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9DA064A-9820-1679-9E7E-45D90850C079}"/>
                </a:ext>
              </a:extLst>
            </p:cNvPr>
            <p:cNvGrpSpPr/>
            <p:nvPr/>
          </p:nvGrpSpPr>
          <p:grpSpPr>
            <a:xfrm>
              <a:off x="1086421" y="2531785"/>
              <a:ext cx="3464098" cy="851297"/>
              <a:chOff x="1971009" y="2465749"/>
              <a:chExt cx="2796770" cy="851297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4437E8B-CCB8-6C3D-4C42-C6FC87CBBE3E}"/>
                  </a:ext>
                </a:extLst>
              </p:cNvPr>
              <p:cNvSpPr txBox="1"/>
              <p:nvPr/>
            </p:nvSpPr>
            <p:spPr>
              <a:xfrm>
                <a:off x="1971009" y="2465749"/>
                <a:ext cx="1370494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حِكايَةُ</a:t>
                </a:r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BB3CCD9-5996-6D07-B573-B25823A99FB0}"/>
                  </a:ext>
                </a:extLst>
              </p:cNvPr>
              <p:cNvSpPr txBox="1"/>
              <p:nvPr/>
            </p:nvSpPr>
            <p:spPr>
              <a:xfrm>
                <a:off x="3485704" y="2465749"/>
                <a:ext cx="1282075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  <a:sym typeface="Arial"/>
                  </a:rPr>
                  <a:t>ٱلْجَدَّةِ</a:t>
                </a:r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1A275CC-29CB-8979-A573-58082174CF61}"/>
                </a:ext>
              </a:extLst>
            </p:cNvPr>
            <p:cNvSpPr txBox="1"/>
            <p:nvPr/>
          </p:nvSpPr>
          <p:spPr>
            <a:xfrm>
              <a:off x="4814599" y="2531785"/>
              <a:ext cx="1502517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مُذْهِلَةٌ.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BF28FAA-7B7D-74FF-0ACC-24AEF6A22D94}"/>
                </a:ext>
              </a:extLst>
            </p:cNvPr>
            <p:cNvSpPr txBox="1"/>
            <p:nvPr/>
          </p:nvSpPr>
          <p:spPr>
            <a:xfrm>
              <a:off x="6581196" y="2531784"/>
              <a:ext cx="1884830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مُذْهِلَتانِ.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00255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58B2A-EF44-EF90-E352-D74BFF80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A51B37F-C770-058F-F356-573A55BC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98763B-DFF0-3198-D1A1-DBE532CBB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2576B0-29D7-6EAA-78DC-50385B4C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1DD476-4C5E-2B53-CBBE-EEA6E869FB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75581E-DB09-D195-AC94-D38158D5FA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045433-9A9A-1314-EE68-BFDC7911EE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A75D3E-4C72-8B56-523B-1FC2AD9F46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DC078-8B99-12A0-C3E4-B4E24209441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480268-0545-2D71-669E-11B1790A07A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F2ADB2-B188-C8BC-5851-8527BD73AAF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A18600-6CF6-31AB-4A98-087BEB79386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3" name="Google Shape;702;p155">
            <a:extLst>
              <a:ext uri="{FF2B5EF4-FFF2-40B4-BE49-F238E27FC236}">
                <a16:creationId xmlns:a16="http://schemas.microsoft.com/office/drawing/2014/main" id="{8F7D2F68-CCE3-AAC2-7EE0-5E79DDB6FA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8524" y="2391507"/>
            <a:ext cx="5579107" cy="394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03F0D8C5-F3A7-A7B3-43D9-BCFC371BB0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75032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9810-F14F-0314-DCAF-F769AF2C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2B545B6-1AEC-3559-4504-52D1AD8B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18A6AE-6327-9C20-54FC-1B95B7817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FAD7DD-AE42-047A-6FF6-DF8D17A743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CBD68E-26C7-6B75-B897-12C966AE31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8C2A28-B320-0898-BC68-018F9CDE94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B9E34E-51AF-A2F1-B300-3F32B41D8D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1C293E-9E46-D531-A6A5-0D237872CE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728B0-B64D-5FCF-3999-1D3FE3DC8B2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A8F998-914C-1C27-689F-4D03F5D87EC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CCDC2-CF24-5F21-8FF5-B23981D0653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8C55B8-3893-E7BD-D3ED-35A0557D3B0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65BCFB0-6F45-8FE7-9965-2802616A1B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87750A6-A6E0-8838-CA9A-22B91BF8E0D1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1DFCBC1-5101-A1E1-7D2D-B30603475B78}"/>
              </a:ext>
            </a:extLst>
          </p:cNvPr>
          <p:cNvGrpSpPr/>
          <p:nvPr/>
        </p:nvGrpSpPr>
        <p:grpSpPr>
          <a:xfrm>
            <a:off x="1107902" y="2331924"/>
            <a:ext cx="7379605" cy="851298"/>
            <a:chOff x="1086421" y="2531784"/>
            <a:chExt cx="7379605" cy="8512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5B38179-C2E8-AE6F-76F6-E2F0B7E26C62}"/>
                </a:ext>
              </a:extLst>
            </p:cNvPr>
            <p:cNvGrpSpPr/>
            <p:nvPr/>
          </p:nvGrpSpPr>
          <p:grpSpPr>
            <a:xfrm>
              <a:off x="1086421" y="2531785"/>
              <a:ext cx="3464098" cy="851297"/>
              <a:chOff x="1971009" y="2465749"/>
              <a:chExt cx="2796770" cy="851297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D700E8D-7795-6A49-F235-3214235DD057}"/>
                  </a:ext>
                </a:extLst>
              </p:cNvPr>
              <p:cNvSpPr txBox="1"/>
              <p:nvPr/>
            </p:nvSpPr>
            <p:spPr>
              <a:xfrm>
                <a:off x="1971009" y="2465749"/>
                <a:ext cx="1370494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حِكايَةُ</a:t>
                </a:r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EC959F8-6CD0-A828-CBDB-3F967E9E6B88}"/>
                  </a:ext>
                </a:extLst>
              </p:cNvPr>
              <p:cNvSpPr txBox="1"/>
              <p:nvPr/>
            </p:nvSpPr>
            <p:spPr>
              <a:xfrm>
                <a:off x="3485704" y="2465749"/>
                <a:ext cx="1282075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  <a:sym typeface="Arial"/>
                  </a:rPr>
                  <a:t>ٱلْجَدَّةِ</a:t>
                </a:r>
                <a:endPara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D3DA843-0208-E6FA-7256-16D22B3549B2}"/>
                </a:ext>
              </a:extLst>
            </p:cNvPr>
            <p:cNvSpPr txBox="1"/>
            <p:nvPr/>
          </p:nvSpPr>
          <p:spPr>
            <a:xfrm>
              <a:off x="4814599" y="2531785"/>
              <a:ext cx="1502517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مُذْهِلَةٌ.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171AD8C-46C7-1FB2-BCB0-5733615853E9}"/>
                </a:ext>
              </a:extLst>
            </p:cNvPr>
            <p:cNvSpPr txBox="1"/>
            <p:nvPr/>
          </p:nvSpPr>
          <p:spPr>
            <a:xfrm>
              <a:off x="6581196" y="2531784"/>
              <a:ext cx="1884830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مُذْهِلَتانِ.</a:t>
              </a:r>
              <a:endPara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A2BAD0C-52C6-0DB7-CB0E-433EA5E0AC42}"/>
              </a:ext>
            </a:extLst>
          </p:cNvPr>
          <p:cNvSpPr txBox="1"/>
          <p:nvPr/>
        </p:nvSpPr>
        <p:spPr>
          <a:xfrm>
            <a:off x="1665514" y="4130647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حِكايَةُ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ٱلْجَدَّةِ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مُذْهِلَةٌ.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26733DE-2925-5B7D-1C8F-1274078EF37A}"/>
              </a:ext>
            </a:extLst>
          </p:cNvPr>
          <p:cNvSpPr txBox="1"/>
          <p:nvPr/>
        </p:nvSpPr>
        <p:spPr>
          <a:xfrm>
            <a:off x="7125678" y="2116240"/>
            <a:ext cx="7985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3076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6594A-58EC-05A1-CE68-ED8D7CFF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66DF929-77FA-A2FF-969A-CFAFFF347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رتبوا الكلمات التالية لتركيب جملة اسمية. انتبهوا توجد كلمة زائدة.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26B687-8563-1C9F-6713-F8894D07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1C022B-35AA-4960-B518-E7A1749304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FEA59A-DEA0-AF5A-065B-B00D643622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CCD679-2D31-6A2A-F0FC-E7EEEA697E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6370A4-19E0-AE64-2D15-DF1DA26024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888BEC-866A-377A-4860-2F3AE17FDF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D54F6-4A7B-0E64-D683-B334A74961D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EDAE76-0BD6-2487-94C1-E497C5F06DE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84B18-0C66-F8C8-C6DC-F1ECF2D560E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03EC8-76D3-3C4E-515D-7C4A2CD7C904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D46EB44-25D5-C8E4-7056-87030A5DB6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32D0F8F-1154-597F-F852-786ED146E239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24D4C-E1E0-2E70-9D06-F35AF876429D}"/>
              </a:ext>
            </a:extLst>
          </p:cNvPr>
          <p:cNvGrpSpPr/>
          <p:nvPr/>
        </p:nvGrpSpPr>
        <p:grpSpPr>
          <a:xfrm>
            <a:off x="740053" y="2367797"/>
            <a:ext cx="7738538" cy="756741"/>
            <a:chOff x="718572" y="2567657"/>
            <a:chExt cx="7738538" cy="75674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D4AFE5C8-759C-A015-FD74-83E1ACF31D9D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752525"/>
              <a:chOff x="201596" y="2478973"/>
              <a:chExt cx="4638496" cy="752525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08EF578E-4BF8-F6B5-67CD-95C3DA23A532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752525"/>
                <a:chOff x="1674023" y="2501622"/>
                <a:chExt cx="3744931" cy="752525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61B034A-CCFC-4679-BD77-EC3F69275CCB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36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اَ</a:t>
                  </a: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لْ</a:t>
                  </a:r>
                  <a:r>
                    <a:rPr lang="ar-MA" sz="36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وَلَدُ</a:t>
                  </a:r>
                  <a:endPara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74714E30-8B30-0FDE-99D9-78E4AF79D886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36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  <a:sym typeface="Arial"/>
                    </a:rPr>
                    <a:t>عَلى</a:t>
                  </a:r>
                  <a:endPara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44195FC-16EA-5694-DAEE-13C314784C63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715089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rPr>
                  <a:t>اَلْأَوْلادُ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2282EC8-71B8-99BC-49F3-3575F7217539}"/>
                </a:ext>
              </a:extLst>
            </p:cNvPr>
            <p:cNvSpPr txBox="1"/>
            <p:nvPr/>
          </p:nvSpPr>
          <p:spPr>
            <a:xfrm>
              <a:off x="5562240" y="2609309"/>
              <a:ext cx="1374081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يُحافِظونَ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9995F24-9062-E140-76A2-27BF0D89F672}"/>
                </a:ext>
              </a:extLst>
            </p:cNvPr>
            <p:cNvSpPr txBox="1"/>
            <p:nvPr/>
          </p:nvSpPr>
          <p:spPr>
            <a:xfrm>
              <a:off x="7141493" y="2567657"/>
              <a:ext cx="1315617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ٱلتَّقاليدِ</a:t>
              </a:r>
              <a:r>
                <a:rPr lang="ar-MA" sz="36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.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91403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755D2-3AB4-4606-3241-E65246E9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FA27354-90C4-1574-D197-A10BA07B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6803BC-E3AC-1550-4F5C-251807A1C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65065F-CE93-C2B1-24E7-575204E9F5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F7ED7C-F84B-C8B3-490C-7E30E3C35F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C00184-EF57-C149-4B94-1A31623300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B0315E-5BAD-F38C-BB89-6E5A92E1DF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CABEFC-50E3-8A40-70F1-CB7D0671BA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5BC5A-94FF-02A0-0BF2-01AA7D06A2B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3E1D6-D2E9-D5C2-CD1D-9E9E5D3E0E0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38C15-EBAE-3A6C-D660-6A0CC8EC51E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189C0-5408-A863-5477-F84C19FE33D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3" name="Google Shape;702;p155">
            <a:extLst>
              <a:ext uri="{FF2B5EF4-FFF2-40B4-BE49-F238E27FC236}">
                <a16:creationId xmlns:a16="http://schemas.microsoft.com/office/drawing/2014/main" id="{9600035B-5EC2-BB57-2D33-DFEF5CA96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8524" y="2391507"/>
            <a:ext cx="5579107" cy="394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70E291B7-DA0C-D1AA-98F6-17B980C02E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49237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963B-A384-633E-975F-3E9F7A37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F9F3333-E761-2793-F229-A568416C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D10AA0-53D7-2B29-7E4F-CFF16DA0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C95C1B-B2B3-207A-942F-BBF7F94392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82BCE2-9E7E-8BFF-B723-5935CAF5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311FAF-0EE9-766D-374E-61D9BE151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B32D04-1D53-9528-DDD1-7369ACAC15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416996-F0C1-D7C4-4AE0-09B64FB5F5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22F90-DA81-02E4-AC1F-6C7195DC43C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4B85CA-7D8C-BF9F-39DC-CD14A3113D3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28AD4-A9BA-8BAD-32BA-22EA72630A2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3C1337-B58F-1946-E994-0C2EDF3677D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018C7DB-69A5-AA81-4E66-A5B9456513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9003C31-676B-30D9-4ED4-BD7D94B45572}"/>
              </a:ext>
            </a:extLst>
          </p:cNvPr>
          <p:cNvSpPr/>
          <p:nvPr/>
        </p:nvSpPr>
        <p:spPr>
          <a:xfrm>
            <a:off x="808040" y="4018485"/>
            <a:ext cx="7326068" cy="1055322"/>
          </a:xfrm>
          <a:custGeom>
            <a:avLst/>
            <a:gdLst>
              <a:gd name="connsiteX0" fmla="*/ 0 w 7326068"/>
              <a:gd name="connsiteY0" fmla="*/ 190538 h 1055322"/>
              <a:gd name="connsiteX1" fmla="*/ 190538 w 7326068"/>
              <a:gd name="connsiteY1" fmla="*/ 0 h 1055322"/>
              <a:gd name="connsiteX2" fmla="*/ 954487 w 7326068"/>
              <a:gd name="connsiteY2" fmla="*/ 0 h 1055322"/>
              <a:gd name="connsiteX3" fmla="*/ 1787886 w 7326068"/>
              <a:gd name="connsiteY3" fmla="*/ 0 h 1055322"/>
              <a:gd name="connsiteX4" fmla="*/ 2551835 w 7326068"/>
              <a:gd name="connsiteY4" fmla="*/ 0 h 1055322"/>
              <a:gd name="connsiteX5" fmla="*/ 3107435 w 7326068"/>
              <a:gd name="connsiteY5" fmla="*/ 0 h 1055322"/>
              <a:gd name="connsiteX6" fmla="*/ 3663034 w 7326068"/>
              <a:gd name="connsiteY6" fmla="*/ 0 h 1055322"/>
              <a:gd name="connsiteX7" fmla="*/ 4426983 w 7326068"/>
              <a:gd name="connsiteY7" fmla="*/ 0 h 1055322"/>
              <a:gd name="connsiteX8" fmla="*/ 4913133 w 7326068"/>
              <a:gd name="connsiteY8" fmla="*/ 0 h 1055322"/>
              <a:gd name="connsiteX9" fmla="*/ 5607632 w 7326068"/>
              <a:gd name="connsiteY9" fmla="*/ 0 h 1055322"/>
              <a:gd name="connsiteX10" fmla="*/ 6163231 w 7326068"/>
              <a:gd name="connsiteY10" fmla="*/ 0 h 1055322"/>
              <a:gd name="connsiteX11" fmla="*/ 7135530 w 7326068"/>
              <a:gd name="connsiteY11" fmla="*/ 0 h 1055322"/>
              <a:gd name="connsiteX12" fmla="*/ 7326068 w 7326068"/>
              <a:gd name="connsiteY12" fmla="*/ 190538 h 1055322"/>
              <a:gd name="connsiteX13" fmla="*/ 7326068 w 7326068"/>
              <a:gd name="connsiteY13" fmla="*/ 864784 h 1055322"/>
              <a:gd name="connsiteX14" fmla="*/ 7135530 w 7326068"/>
              <a:gd name="connsiteY14" fmla="*/ 1055322 h 1055322"/>
              <a:gd name="connsiteX15" fmla="*/ 6579931 w 7326068"/>
              <a:gd name="connsiteY15" fmla="*/ 1055322 h 1055322"/>
              <a:gd name="connsiteX16" fmla="*/ 5885431 w 7326068"/>
              <a:gd name="connsiteY16" fmla="*/ 1055322 h 1055322"/>
              <a:gd name="connsiteX17" fmla="*/ 5121482 w 7326068"/>
              <a:gd name="connsiteY17" fmla="*/ 1055322 h 1055322"/>
              <a:gd name="connsiteX18" fmla="*/ 4635333 w 7326068"/>
              <a:gd name="connsiteY18" fmla="*/ 1055322 h 1055322"/>
              <a:gd name="connsiteX19" fmla="*/ 3801934 w 7326068"/>
              <a:gd name="connsiteY19" fmla="*/ 1055322 h 1055322"/>
              <a:gd name="connsiteX20" fmla="*/ 3107435 w 7326068"/>
              <a:gd name="connsiteY20" fmla="*/ 1055322 h 1055322"/>
              <a:gd name="connsiteX21" fmla="*/ 2412935 w 7326068"/>
              <a:gd name="connsiteY21" fmla="*/ 1055322 h 1055322"/>
              <a:gd name="connsiteX22" fmla="*/ 1926786 w 7326068"/>
              <a:gd name="connsiteY22" fmla="*/ 1055322 h 1055322"/>
              <a:gd name="connsiteX23" fmla="*/ 1093387 w 7326068"/>
              <a:gd name="connsiteY23" fmla="*/ 1055322 h 1055322"/>
              <a:gd name="connsiteX24" fmla="*/ 190538 w 7326068"/>
              <a:gd name="connsiteY24" fmla="*/ 1055322 h 1055322"/>
              <a:gd name="connsiteX25" fmla="*/ 0 w 7326068"/>
              <a:gd name="connsiteY25" fmla="*/ 864784 h 1055322"/>
              <a:gd name="connsiteX26" fmla="*/ 0 w 7326068"/>
              <a:gd name="connsiteY26" fmla="*/ 190538 h 105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75B27B-C12E-E065-EF49-0DB28717A0A0}"/>
              </a:ext>
            </a:extLst>
          </p:cNvPr>
          <p:cNvGrpSpPr/>
          <p:nvPr/>
        </p:nvGrpSpPr>
        <p:grpSpPr>
          <a:xfrm>
            <a:off x="740053" y="2367797"/>
            <a:ext cx="7738538" cy="756741"/>
            <a:chOff x="718572" y="2567657"/>
            <a:chExt cx="7738538" cy="75674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24E54B0-128B-8AC6-AA63-049A49C5BB4F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752525"/>
              <a:chOff x="201596" y="2478973"/>
              <a:chExt cx="4638496" cy="752525"/>
            </a:xfrm>
          </p:grpSpPr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C193FA3F-A02D-F1F1-831E-58A68D75DBD6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752525"/>
                <a:chOff x="1674023" y="2501622"/>
                <a:chExt cx="3744931" cy="752525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B6C3C719-3D16-EA79-713B-4BA13F73BA28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36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اَ</a:t>
                  </a: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50000"/>
                        </a:schemeClr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لْ</a:t>
                  </a:r>
                  <a:r>
                    <a:rPr lang="ar-MA" sz="36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وَلَدُ</a:t>
                  </a:r>
                  <a:endPara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AB5D0416-0A67-F93E-0A6A-BE65B0C8DCDD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715089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36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  <a:sym typeface="Arial"/>
                    </a:rPr>
                    <a:t>عَلى</a:t>
                  </a:r>
                  <a:endPara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DD4C281-2ACC-2645-AE3B-D1EE2A5A23BB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715089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  <a:sym typeface="Arial"/>
                  </a:rPr>
                  <a:t>اَلْأَوْلادُ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759A5FE-49F6-7C61-E35E-A04EC56300E5}"/>
                </a:ext>
              </a:extLst>
            </p:cNvPr>
            <p:cNvSpPr txBox="1"/>
            <p:nvPr/>
          </p:nvSpPr>
          <p:spPr>
            <a:xfrm>
              <a:off x="5562240" y="2609309"/>
              <a:ext cx="1374081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يُحافِظونَ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6323A01-5418-64AD-D08E-44D698A94F5E}"/>
                </a:ext>
              </a:extLst>
            </p:cNvPr>
            <p:cNvSpPr txBox="1"/>
            <p:nvPr/>
          </p:nvSpPr>
          <p:spPr>
            <a:xfrm>
              <a:off x="7141493" y="2567657"/>
              <a:ext cx="1315617" cy="715089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36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ٱلتَّقاليدِ</a:t>
              </a:r>
              <a:r>
                <a:rPr lang="ar-MA" sz="36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.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6A9DFDE6-320C-CA9B-76AB-BCD0E5855063}"/>
              </a:ext>
            </a:extLst>
          </p:cNvPr>
          <p:cNvSpPr txBox="1"/>
          <p:nvPr/>
        </p:nvSpPr>
        <p:spPr>
          <a:xfrm>
            <a:off x="1300935" y="4129364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اَلْأَوْلادُ يُحافِظونَ عَلى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ٱلتَّقاليدِ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C29CBCB-469B-C4BA-DF93-2F00FEC732CB}"/>
              </a:ext>
            </a:extLst>
          </p:cNvPr>
          <p:cNvSpPr txBox="1"/>
          <p:nvPr/>
        </p:nvSpPr>
        <p:spPr>
          <a:xfrm>
            <a:off x="4273543" y="2175465"/>
            <a:ext cx="7985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 2" panose="05020102010507070707" pitchFamily="18" charset="2"/>
              </a:rPr>
              <a:t></a:t>
            </a:r>
            <a:endParaRPr kumimoji="0" lang="ar-MA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4931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أَنامِلُ جَدتي: تثبيت وتوليف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1001247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45B9F3F6-5445-A1E5-A3E2-7DB1F6A6D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030048" y="1807373"/>
            <a:ext cx="559665" cy="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استثمار النص (50د)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إملاء (25د)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التعبير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 تحدث: توليف (15د)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القراءة: الفهم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الكتابي: (30د)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4E763-988B-0681-020A-219240012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3EE2CA2-BEAA-7F47-8383-64B8A24EF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حكاية هذا الأسبوع" أنامل جدتي". من يشرح كلمة "أنامل"؟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BD93F5B-1857-8032-CEAB-ADF29F14FC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E00846-8DE1-466D-B9AF-DE3B5BB7E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1A8F6C-0494-6A89-85BA-24FCB3227F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277F2F0-19A0-555D-BB2D-155D003EA6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FC7A18-3102-2B5B-CBFF-271CB54FFA9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1DF54D-09D6-6FF3-377B-21F05FA63D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8FC5D1-8E0A-0258-488F-4A65348E893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75421-DFC7-23A8-2314-FDAEB065D70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7FFD28-272D-2081-F909-6D02FB5A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6695E8-CD48-34AA-BB26-A482C53089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579A1B0-71D8-4AE9-3B0D-53A4BA190A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481F65-93DB-9A83-6FE6-CBC384A402DA}"/>
              </a:ext>
            </a:extLst>
          </p:cNvPr>
          <p:cNvSpPr txBox="1"/>
          <p:nvPr/>
        </p:nvSpPr>
        <p:spPr>
          <a:xfrm>
            <a:off x="3226912" y="2509934"/>
            <a:ext cx="343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أَنامِلُ جَدَّتي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425190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5E1F0-DF35-E879-51D8-FAE39519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23EA255-8C50-38D3-2415-E2BB6AB7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يجيب؟ ما رأيكم؟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85B65B7-CBBA-D18C-106C-CC3D5CB7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0DF819-B9A9-73C5-B8A5-90E2571C6F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EE6361-E974-E3E1-AAD7-80FA08FA69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B29C3E-59B3-A868-E57A-11963A4F3BE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F38966-25C4-E2B2-460E-BD15024660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0F4478-832B-26D2-521D-3E25B43A2E5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1C1EDC-24F8-0DC8-CCF5-67EEB11ACDD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B7AD15-D9C5-2124-BB9E-977B991729C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83AAEB-5250-7A01-A408-60816C7D59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853CB5-90AE-CAE1-5011-FB2CF65507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80097E2-C3ED-C281-D6C3-AC55E75E8B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48F864-8F93-2A9B-4995-E277C5280403}"/>
              </a:ext>
            </a:extLst>
          </p:cNvPr>
          <p:cNvSpPr txBox="1"/>
          <p:nvPr/>
        </p:nvSpPr>
        <p:spPr>
          <a:xfrm>
            <a:off x="895740" y="2509934"/>
            <a:ext cx="7511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كانَتِ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تَفْعَلُ بِأَنامِلِها؟ 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591411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29B3D-AC2D-8437-87F9-163CFC708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801C3FA-3C72-8121-FF31-3AC99B4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الجواب؟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45EF9C9-AB71-7F86-F3F1-4C0FEFD0AF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BE42912-6BC9-EBB0-4500-0D932C139F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874CF83-D214-F792-9495-27F9D1E65B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9FD5A74-757B-4A6D-1542-53BDAF6B4F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08C246-93CE-CF2E-A5CF-280AA509951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4FBA7E-C988-E398-D7F7-FD0B6CD2A18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251818-246F-94A2-C795-988D009324F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94C587-7388-6437-2930-A70B3B2E264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DCA2CA-A77B-C52F-F28B-65A27A1DBD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37C5D2-C611-497B-5B52-541B235CA3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33D94791-B46C-5AF1-4FF7-D94C708E1F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C1FC88-57D4-50E0-72E8-3A4CB343B113}"/>
              </a:ext>
            </a:extLst>
          </p:cNvPr>
          <p:cNvSpPr txBox="1"/>
          <p:nvPr/>
        </p:nvSpPr>
        <p:spPr>
          <a:xfrm>
            <a:off x="895740" y="2509934"/>
            <a:ext cx="7511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تَحيكُ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ٱلْمُلاءَةَ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بِأَنامِلِها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ٱلدَّقيقَةِ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ar-MA" sz="6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301558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F9A24-CAAA-6A31-F76D-4758A7D3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AE1EA56-265A-39E6-7B9C-B5D61D38E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33. نتذكر مفردات الحكاية. ضعوا كل كلمة أمام معناها. سأمر وأصحح.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06FC36E-EFD7-ED78-2831-BDE94C8D8A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F5F0143-6F30-40BD-0735-721D8843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F0A8863-1598-385C-A4E3-C7A708C0D0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096DC46-CC29-2DB7-842A-40710454FD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6B05CB-41E2-04CE-CF1A-455FD79284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C6809F-CBE1-6214-A548-B865A80952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D03EF9-A31C-7AF9-F90F-9A58BE0688FF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2990D40-1098-9E6D-6CFA-300615145F7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61FD75-FAF7-CC7F-2F98-A4715594A1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E162F1-D930-A9A5-F06F-075B417102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7A150E-FFEA-B03A-6C08-BE1AA27A7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293" y="1999845"/>
            <a:ext cx="2999217" cy="410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78CD7-AD7E-95E8-815C-D5A4EDD0ACF5}"/>
              </a:ext>
            </a:extLst>
          </p:cNvPr>
          <p:cNvSpPr/>
          <p:nvPr/>
        </p:nvSpPr>
        <p:spPr>
          <a:xfrm>
            <a:off x="2845164" y="2662040"/>
            <a:ext cx="3045346" cy="6969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3EF59359-1693-FE15-698F-9A1934F5BF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9322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C43B0-474D-AD99-C8C0-51EC71BC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5F6F3B6-93C5-CF98-9417-98DF96D6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33. اقرؤوا الأحداث ثم رتبوها حسب ترتيبها في الحكاية.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5F8ACA-BF61-BB38-A2C0-111D40C670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3F4D20-6EF1-9389-A68F-3195C2D9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9B47D6D-F8A4-2B4B-85FA-A56E6760CB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265A9B-79C1-87DB-7C57-83B2BDD355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614065-BA5D-EAAF-16B6-81C516E131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48893F-09E5-E723-FCCB-CD88BA8556A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17A65E-B1A9-7B61-41A4-B1077507535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2BEFFF-B8C4-C0DA-35D4-35B3E7D6100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8417E6-8138-72CE-D015-AF15E5F3CD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524A63-BA2A-23F9-A402-E6553837D7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9ABA47D-880A-BA58-1E07-F414BDE0A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293" y="1999845"/>
            <a:ext cx="2999217" cy="4102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77CDA-ABCB-3EE2-8BC1-75B74EBE788A}"/>
              </a:ext>
            </a:extLst>
          </p:cNvPr>
          <p:cNvSpPr/>
          <p:nvPr/>
        </p:nvSpPr>
        <p:spPr>
          <a:xfrm>
            <a:off x="2891293" y="5372103"/>
            <a:ext cx="3045346" cy="5155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8D5AAC0A-EAC8-4385-D026-1555DA7EFE84}"/>
              </a:ext>
            </a:extLst>
          </p:cNvPr>
          <p:cNvSpPr/>
          <p:nvPr/>
        </p:nvSpPr>
        <p:spPr>
          <a:xfrm>
            <a:off x="5969533" y="5423383"/>
            <a:ext cx="718323" cy="20647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123F842-F3E2-612A-45BF-1F479195A7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655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49A11-7715-082C-6FD1-76E14B917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F71312F-1CEF-8D72-AF0E-66B0D387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الحدث الأول؟ هل أنتم متفقون؟ آخر. - صححوا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4416C49-986A-183D-E111-FD3F9101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7EBB58-CE8D-3A78-592E-40BD5A3D1E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628B112-F898-419D-CCE5-A74CD9889D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E2B0350-BE07-4B91-5F06-D5C7D030AD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6DEE62-2FBD-A0B5-8F87-A35430F22E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845344-639D-AA8E-3109-D6E753ED8B4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9E4A86-5480-B6CB-A2F5-C7E6BC3178F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2E2290-63A4-1448-11AB-B468644722B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E3C461-651C-9D07-CFFA-BB9B76AA19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3C6199-B89D-2068-5A60-BD494C16B1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3958A72E-29AC-2513-56C6-A428B2B291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AE02F0-BE99-0213-5CCC-E046E7B93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01" y="2659313"/>
            <a:ext cx="7818798" cy="1539373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E29DB91-C6D6-41DB-B496-5749028294D9}"/>
              </a:ext>
            </a:extLst>
          </p:cNvPr>
          <p:cNvSpPr txBox="1"/>
          <p:nvPr/>
        </p:nvSpPr>
        <p:spPr>
          <a:xfrm>
            <a:off x="4030859" y="3607540"/>
            <a:ext cx="2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EBA5E14-3C4A-7069-38E2-95BB2725E413}"/>
              </a:ext>
            </a:extLst>
          </p:cNvPr>
          <p:cNvSpPr txBox="1"/>
          <p:nvPr/>
        </p:nvSpPr>
        <p:spPr>
          <a:xfrm>
            <a:off x="8075664" y="3607540"/>
            <a:ext cx="2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78F101-B6B5-FA4A-B93A-61C5A365A882}"/>
              </a:ext>
            </a:extLst>
          </p:cNvPr>
          <p:cNvSpPr txBox="1"/>
          <p:nvPr/>
        </p:nvSpPr>
        <p:spPr>
          <a:xfrm>
            <a:off x="4030859" y="3145875"/>
            <a:ext cx="2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77275D-3927-C7A0-F58B-105E0B5CFCC1}"/>
              </a:ext>
            </a:extLst>
          </p:cNvPr>
          <p:cNvSpPr txBox="1"/>
          <p:nvPr/>
        </p:nvSpPr>
        <p:spPr>
          <a:xfrm>
            <a:off x="8075663" y="3145875"/>
            <a:ext cx="2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4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39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47" y="2004657"/>
            <a:ext cx="5436000" cy="251078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مراجعة وتوليف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5172306" y="24491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قراءة</a:t>
            </a:r>
            <a:endParaRPr lang="ar-MA" sz="1600" b="1" dirty="0">
              <a:solidFill>
                <a:srgbClr val="424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9677" y="2247734"/>
            <a:ext cx="536339" cy="540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25CD0A6-FA26-CDD6-45F6-DB18A01A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قــــراءة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E62B67-1634-3AE3-6B3C-25F4A2F0E8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020" y="1063718"/>
            <a:ext cx="392993" cy="392993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76820AAF-D3BB-11B1-65C0-7ADC831D5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80702" y="2184782"/>
            <a:ext cx="683999" cy="6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A2EE-7D5F-914F-3C80-8A2776E3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953E811-CFA9-C241-AD71-00439515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خلال اليوم ستقرؤون نصا وتجيبون عن أسئلة الفهم. افتحوا كراساتكم على الصفحة 42.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BB5CFA-4742-4EF9-D0E3-0D7AC307FD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D5C451-858A-F551-BBF0-E0D8E0862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78C30-E794-46D5-9A74-7AE7259EEC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A0E91A-6969-85A8-6129-0F02F51B6A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F44EAE-0580-DF88-D9CF-2812CBB12B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06740-DA75-8C2C-B9DD-0F1EE03D28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E80C6F-12EB-C416-5885-D3D03816847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299B5-A661-FB5B-693D-2B495D07706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4003D-4FA4-6E44-F6F5-D60B6CEFD07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02A1A-7993-74D4-2E17-6410586573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2C6B8CE-6827-22C2-58DA-9C6FFF12A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EA864D-C8A3-73E6-B0D4-FCF8F6A87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884" y="1926771"/>
            <a:ext cx="2443621" cy="3462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875032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ACA9-EC53-2DC6-B2A0-96DEEDF8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4704E88-2098-7978-0C3E-E199DB81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النص، ضعوا أصابعكم تحت كل كلمة أقرؤها.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B72F21-CC08-509A-C57C-CFF7F4771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7EFB6F-2002-2197-18C4-0334F0CE6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378ACB-DEEA-E9FA-D705-96B0116E03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02A18C-80F1-BC48-8DAA-E53F7E5C8C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7BE3C4-7D2E-C302-3620-1CC271973B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7B8483-1C22-8979-3285-82C703208E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667E-1542-744D-169E-91C1E31D830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468B5-8C4B-7C6D-F1FD-867E9949F68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0EE3C-A258-043C-CD8F-34E07F47CCE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6F1BC9-8948-E69F-A63E-AD3E0209671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67C9CE09-DB68-FB36-F46A-70A669892F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007411-7591-7FF2-AED7-4655D0C61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884" y="1926771"/>
            <a:ext cx="2443621" cy="3462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234B716-C9B8-697D-1EEB-E96C105B005E}"/>
              </a:ext>
            </a:extLst>
          </p:cNvPr>
          <p:cNvSpPr/>
          <p:nvPr/>
        </p:nvSpPr>
        <p:spPr>
          <a:xfrm>
            <a:off x="3835885" y="2374639"/>
            <a:ext cx="2443621" cy="1054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AC62933A-F60B-08B6-BB42-E0D4F0B11225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821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C21D-0B68-6E2D-201A-0B3AE5A2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92823E81-EC93-2566-DA1A-A143C1FF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لقراءة النص ثلاثة تلاميذ يلعبون دور كل من فاطمة وعثمان وسعيد. تابعوا بأصابعكم.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5B34AA-F5CD-9E8F-A627-CE308218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0AE6D8-E3A7-49AA-6265-BAA3FC5841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B4E3F5-CF28-2F5C-190C-B14065BCCF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389F52-DF66-B3FC-63E2-3708474C6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64979-090F-B7FA-4AF6-E8D68E9DD2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F71ECB-2CD0-D80C-DCBB-0C46370957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3D744-B594-44B7-BFC7-2CF1641E7C2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9D4E29-6128-08DB-D3CE-D68EFD51D4C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9ED2A8-8302-B04F-A8E6-5231854A74D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D56C0-32EC-3247-230D-43D562334A4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2779E6D-72A6-E245-2711-EC81BB4E9A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E632D6-4E15-320D-DBEF-4FEC1341C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884" y="1926771"/>
            <a:ext cx="2443621" cy="3462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9F1367-E0B4-DFD4-BB47-07953952C845}"/>
              </a:ext>
            </a:extLst>
          </p:cNvPr>
          <p:cNvSpPr/>
          <p:nvPr/>
        </p:nvSpPr>
        <p:spPr>
          <a:xfrm>
            <a:off x="3835885" y="2374639"/>
            <a:ext cx="2443621" cy="1054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4595245D-1809-F5A6-B83B-35655ED6786D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91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A8752E-FC57-D355-6ED5-F7BCD7E3F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5553518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57AC55-454C-4B04-AE73-C745845F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3043130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9D41D6-3C0B-AB4B-3B0E-8962CFFE9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354" y="3100150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35A04A-1963-66B3-D2A8-1A5840794778}"/>
              </a:ext>
            </a:extLst>
          </p:cNvPr>
          <p:cNvSpPr txBox="1"/>
          <p:nvPr/>
        </p:nvSpPr>
        <p:spPr>
          <a:xfrm>
            <a:off x="5055157" y="3055676"/>
            <a:ext cx="1584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استماع وتحدث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4005B5-89C0-2B87-6C93-260EF885E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686" y="5618936"/>
            <a:ext cx="540000" cy="41852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BB5BF4-1CBD-78B1-A068-2E5DF274E729}"/>
              </a:ext>
            </a:extLst>
          </p:cNvPr>
          <p:cNvSpPr txBox="1"/>
          <p:nvPr/>
        </p:nvSpPr>
        <p:spPr>
          <a:xfrm>
            <a:off x="5366139" y="5553518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04- إنتاج كتابي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3BCC5E1B-36D1-B19B-0DE4-2DE8A87A2614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/>
              <a:t> تثبيت وتوليف 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5ED2A5C1-5F64-0EDA-0C20-2C98C154F4B7}"/>
              </a:ext>
            </a:extLst>
          </p:cNvPr>
          <p:cNvSpPr txBox="1">
            <a:spLocks/>
          </p:cNvSpPr>
          <p:nvPr/>
        </p:nvSpPr>
        <p:spPr>
          <a:xfrm>
            <a:off x="2122822" y="589212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أدوات الربط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30107E-A592-E35E-BA33-54752F09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4319916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740558-E699-43D3-EC5C-502BDFE3A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59150" y="4376936"/>
            <a:ext cx="424748" cy="54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4BD859-3C67-E762-28E9-4D416A2AC900}"/>
              </a:ext>
            </a:extLst>
          </p:cNvPr>
          <p:cNvSpPr txBox="1"/>
          <p:nvPr/>
        </p:nvSpPr>
        <p:spPr>
          <a:xfrm>
            <a:off x="5622619" y="4332462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2CC6D665-86B8-35D7-2668-7D5EFE5C736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قراءة: قراءات فردية وفهم.</a:t>
            </a: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تركيب جمل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763409" y="173398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5817A276-BD07-BCBE-8A74-6E4D1B2DCB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9542" y="5384936"/>
            <a:ext cx="468000" cy="468000"/>
          </a:xfrm>
          <a:prstGeom prst="rect">
            <a:avLst/>
          </a:prstGeom>
        </p:spPr>
      </p:pic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D518AD22-E4C9-970C-EFF4-1B8E68D477D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9542" y="4212887"/>
            <a:ext cx="468000" cy="468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013D0DF-D6BF-6F33-D8D5-6CE548D8AC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19542" y="294673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0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8519-087C-2483-9D41-A5B62C51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3EDED6D-CCAD-B3EB-E5A3-2794AFBD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ثلاثة تلاميذ آخرين للقراءة.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B5B763-912F-46CB-F1D0-1E3F972B2C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B71C7C-7C85-EC24-D779-3EFA5C7CF3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8FDC6A-8FE3-EB97-89F6-1129124AB2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9A04C8-A456-8EB5-9226-C0B2C5D7035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48B6F2-0DE1-2AB2-3C29-6658C0C896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B1C3E2-2A2B-6596-0C58-1F32351DD7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4A8FFA-FEEF-CA91-0966-2F04FC87F80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59E4AF-5E4B-E24B-ACE0-6AAF01F587A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3A21A-146C-F14A-E714-B609E6C4093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CCA17-970D-3B85-2F10-A8516D7797C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FB696C0A-E89D-95DD-F424-22AFA1E069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B8BA1B-2FCC-BDD2-7650-B080075B1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884" y="1926771"/>
            <a:ext cx="2443621" cy="3462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3E2C967-E638-518F-F606-7CEA49B5A969}"/>
              </a:ext>
            </a:extLst>
          </p:cNvPr>
          <p:cNvSpPr/>
          <p:nvPr/>
        </p:nvSpPr>
        <p:spPr>
          <a:xfrm>
            <a:off x="3835885" y="2374639"/>
            <a:ext cx="2443621" cy="1054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35FDD751-3EC5-5E4F-DA36-F5E09E09409B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2441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1B29-7434-5CF2-51F6-3682B8C72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940C2-74B0-C146-BE7E-3092F7C9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نمر إلى استثمار النص. من يذكر بخطوات إستراتيجية الكلمات المفاتيح؟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0DF52B-DDCF-A3A1-A8D1-009D27C0C0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2152AA-2D7D-0247-CC59-2E3E601D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6550A4-ACBD-CAB1-9213-96D879F9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E0C1C2-8EF4-8F29-FE6D-F908E142A5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2E0751-C07C-1407-845F-7ED6B1FF699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759EA-02F0-779D-4F0A-C38B3C157CD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D6E36-64A5-3E8C-037A-D500B3F7604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6CBA1-FF53-C95D-E471-FF182C7F6F3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31FADF-672E-1ACF-B1AD-1FEF71C74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013EB0-4C7E-9C47-02CD-47E88FDF3D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C7AAF2A-F3F5-EB8D-4039-773FDEDF92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2DE336B-1929-06B8-DB7C-3CF89E380D71}"/>
              </a:ext>
            </a:extLst>
          </p:cNvPr>
          <p:cNvSpPr txBox="1"/>
          <p:nvPr/>
        </p:nvSpPr>
        <p:spPr>
          <a:xfrm>
            <a:off x="2416629" y="2771192"/>
            <a:ext cx="5346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chemeClr val="accent1">
                    <a:lumMod val="50000"/>
                  </a:schemeClr>
                </a:solidFill>
              </a:rPr>
              <a:t>إِسْتراتيجِيَّةُ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</a:rPr>
              <a:t>ٱلْكَلِماتِ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4400" b="1" dirty="0" err="1">
                <a:solidFill>
                  <a:schemeClr val="accent1">
                    <a:lumMod val="50000"/>
                  </a:schemeClr>
                </a:solidFill>
              </a:rPr>
              <a:t>ٱلْمَفاتيحِ</a:t>
            </a:r>
            <a:endParaRPr lang="fr-FR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313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A42E7-0832-C310-D29D-6F64654D4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3CB34FE-4B89-FE98-1EB6-52B9D4A1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44" y="2509538"/>
            <a:ext cx="6173912" cy="2370371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F49294-9852-B744-8AF0-A091C831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52C624-D5F3-ED65-74F8-2B0214171F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A8CA34-E308-4750-07FE-0033EBFB7E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9E6E57-EE6A-CDA6-E9BF-6A3C3648C2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366D72-2507-1EFC-C4C0-4F76FE6484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49F35-7FC7-9214-C9C5-AD5F177AB2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B74D95-52EC-DEEB-6B54-57ED0AAC0A8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A9F4A-6BC0-1641-1164-191D043F5D7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52CAA-731D-679E-6FFF-23357AD9F91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B648ED-B0B1-2C36-A197-57DA885C7E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607BFA-2BD4-CC50-CCBC-6CA84E6E03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F95378C-7568-0185-EBEB-927A55349A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697342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5030-7CFF-613C-7BB9-AF111376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AA4B9-C5B8-1347-A91C-5540558C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على كراساتكم ص 42، عودوا إلى النص لإتمام ملء الجدول والإجابة عن الأسئلة.</a:t>
            </a:r>
            <a:r>
              <a:rPr lang="ar-MA" sz="22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6203B0-E175-E995-C438-14377C54F6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FBCF63-7294-2CBC-04AC-13A291E169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43DBCA-22D0-F75E-B49E-9928436CFF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7E596-410D-6EBD-70CF-70E769E4AB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D652FB-A138-F35E-BC9A-C364A4AE0E0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247B9-5E52-B7EE-163B-DCA787D1972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13214-8322-36A7-D585-A25184E184A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40985-D51E-C142-4070-FBF7AA7F898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56F34C0-E1F8-D867-D4C0-01177272F8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9C12D6E-700A-9E83-387F-75A4290BA7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370BD2-3A2F-E8E4-E776-79FE63808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884" y="1926771"/>
            <a:ext cx="2443621" cy="34628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C8108B3-E32C-C626-C974-39CF04F1F10F}"/>
              </a:ext>
            </a:extLst>
          </p:cNvPr>
          <p:cNvSpPr/>
          <p:nvPr/>
        </p:nvSpPr>
        <p:spPr>
          <a:xfrm>
            <a:off x="3850303" y="3442996"/>
            <a:ext cx="2443621" cy="18101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gauche 19">
            <a:extLst>
              <a:ext uri="{FF2B5EF4-FFF2-40B4-BE49-F238E27FC236}">
                <a16:creationId xmlns:a16="http://schemas.microsoft.com/office/drawing/2014/main" id="{C4E1DA3E-9825-1AB8-8666-550EA1EF85CE}"/>
              </a:ext>
            </a:extLst>
          </p:cNvPr>
          <p:cNvSpPr/>
          <p:nvPr/>
        </p:nvSpPr>
        <p:spPr>
          <a:xfrm>
            <a:off x="6328695" y="3579355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3BCE9887-5112-3F8A-7E0E-F714EE7BFE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449341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F3C8A-F5BB-A89F-931B-62CD2420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F8183-4809-CEA2-0A7E-21154B96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يتقاسم جوابه؟ كيف حصلت على هذا الجواب؟ ما رأيكم؟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C2F3AE-D77B-2B9E-C829-5494C0FE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9F2D28-6DA0-912E-D9B6-87B15D531B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4804157-40E1-8FE2-BF14-15DBC7566E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D0BDEE-3F73-7A9F-0EDB-45ACEFE7629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72A97D-59EE-B892-A7FB-DC15902E6FD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9F7440-BBC3-B8EA-0432-CE849A47F0A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21F1A1-07BE-27C5-9961-C2D52FECA69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5E33D4-F21B-3C2C-4B61-A0D643A37D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F933F16-F45F-C40A-5262-0D2638C3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37F8AC-0216-ED7C-5FC5-225842F28B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5223285-35B0-0F55-BB4A-C958B03B39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D36E4F-B43B-2666-5801-6C6A7C97F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76" y="2506899"/>
            <a:ext cx="7678090" cy="253163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192458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E34D-FCDB-3568-4C92-FD1C700CB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1980B-A4A1-76B8-A714-89028BAE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845A23-9363-CEFB-ADC9-A43D0EFE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51E0E4-6090-A206-6DFE-F4BA53E8DD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1CBDBB-848E-B1CC-8AC5-76AABEF56E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2DB941-C69D-B669-DCED-C38B295064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B5250-A7D5-37FA-868C-6E3D292BB9B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694496-D5A6-7DD2-DFC9-C1F2CDE7713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5ACA4-E22F-C825-B64C-E83AD54BACC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2A3797-E914-3A76-909E-8AEB16834A9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41D68B8-0040-4253-73BB-98D4F32CD6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0D28B7-DF6D-277A-E931-408B2FE1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DF044F-B383-E6E0-FE18-2F919A8EF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76" y="2506899"/>
            <a:ext cx="7678090" cy="253163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3844045-2BD5-3E02-1E81-132A2C1CEC2D}"/>
              </a:ext>
            </a:extLst>
          </p:cNvPr>
          <p:cNvSpPr txBox="1"/>
          <p:nvPr/>
        </p:nvSpPr>
        <p:spPr>
          <a:xfrm>
            <a:off x="3495520" y="3133064"/>
            <a:ext cx="1123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اَلْجَماعِيُّ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13B817-BBB6-DCFA-5899-F7628D56A65D}"/>
              </a:ext>
            </a:extLst>
          </p:cNvPr>
          <p:cNvSpPr txBox="1"/>
          <p:nvPr/>
        </p:nvSpPr>
        <p:spPr>
          <a:xfrm>
            <a:off x="898034" y="3163615"/>
            <a:ext cx="1123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اَلْفائِدَةُ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24C6AE0-0D0A-C236-80FF-A82CBC4341DF}"/>
              </a:ext>
            </a:extLst>
          </p:cNvPr>
          <p:cNvSpPr txBox="1"/>
          <p:nvPr/>
        </p:nvSpPr>
        <p:spPr>
          <a:xfrm>
            <a:off x="3495519" y="3705552"/>
            <a:ext cx="127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اَلْمُشارَكَةُ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795784-ABC6-3B4D-95D7-2002CD41CCF6}"/>
              </a:ext>
            </a:extLst>
          </p:cNvPr>
          <p:cNvSpPr txBox="1"/>
          <p:nvPr/>
        </p:nvSpPr>
        <p:spPr>
          <a:xfrm>
            <a:off x="898033" y="3779395"/>
            <a:ext cx="127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يُساعِدُنا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77D26B4-D990-34F4-8983-F588AF085CF0}"/>
              </a:ext>
            </a:extLst>
          </p:cNvPr>
          <p:cNvSpPr txBox="1"/>
          <p:nvPr/>
        </p:nvSpPr>
        <p:spPr>
          <a:xfrm>
            <a:off x="3495519" y="4278040"/>
            <a:ext cx="127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آراءٌ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D24E53-DAB9-57B5-39D7-20135C74171B}"/>
              </a:ext>
            </a:extLst>
          </p:cNvPr>
          <p:cNvSpPr txBox="1"/>
          <p:nvPr/>
        </p:nvSpPr>
        <p:spPr>
          <a:xfrm>
            <a:off x="1018209" y="4302514"/>
            <a:ext cx="127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اَلْمَهامُّ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2A146E9B-1994-B352-C31E-524F304496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5817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2D104-20C7-4F9C-2C82-1B8D4CFF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9477B-49EB-D8D8-707F-EC5D104F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سؤالا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سؤالا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 السؤال؟ من يجيب؟ هل أنتم متفقون؟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F4905D-27E1-86A0-B8C8-2A38ED98D7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EBBD05-F647-8529-8903-60F61AB226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237226-2A25-0559-D072-2669D75B2F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269ECE-CC58-61A1-1060-A88AFC4982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448D1E-868F-C419-6179-E1F4D180358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0AB5FE-71E9-FD73-09C9-F3407769D9E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8B78E-79F3-3077-C555-4654EF94F18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166FB5-0D0A-3F7C-F2D5-9C795ACBAAF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0ED7D17-2B7C-D1E2-D84E-FDE2CD3107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762421C-21EB-0FD0-2563-420EDF0ECE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D9C053C9-642C-F8CC-85AB-2CB73364CD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C870B-7E06-3C48-C536-EDCCA2CE8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069" y="2403105"/>
            <a:ext cx="7102455" cy="35756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A725D63-D952-528E-C108-D4CB1CEC7465}"/>
              </a:ext>
            </a:extLst>
          </p:cNvPr>
          <p:cNvSpPr txBox="1"/>
          <p:nvPr/>
        </p:nvSpPr>
        <p:spPr>
          <a:xfrm>
            <a:off x="632373" y="3089722"/>
            <a:ext cx="7376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اَلْعَمَلُ ٱلْجَماعِيُّ يُساعِدُنا 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عَلى ٱلْفَهْمِ </a:t>
            </a:r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وَ</a:t>
            </a:r>
            <a:r>
              <a:rPr kumimoji="0" lang="ar-MA" sz="36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أَداءِ ٱلْمَهامِّ </a:t>
            </a:r>
            <a:r>
              <a:rPr kumimoji="0" lang="ar-MA" sz="36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عَلى أَفْضَلِ وَجْهِ.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AA7B51-F178-EEBB-8842-07045F8FF740}"/>
              </a:ext>
            </a:extLst>
          </p:cNvPr>
          <p:cNvSpPr txBox="1"/>
          <p:nvPr/>
        </p:nvSpPr>
        <p:spPr>
          <a:xfrm>
            <a:off x="-799010" y="4190937"/>
            <a:ext cx="8607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kumimoji="0" lang="ar-MA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يُناقِشُ</a:t>
            </a:r>
            <a:r>
              <a:rPr kumimoji="0" lang="ar-MA" sz="36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ٱلْأَطْفالُ</a:t>
            </a:r>
            <a:r>
              <a:rPr kumimoji="0" lang="ar-MA" sz="36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أَهَمِّيَّةَ </a:t>
            </a:r>
            <a:r>
              <a:rPr kumimoji="0" lang="ar-MA" sz="3600" b="1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ٱلْعَمَلِ</a:t>
            </a:r>
            <a:r>
              <a:rPr kumimoji="0" lang="ar-MA" sz="36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ٱلْجَماعِيِّ</a:t>
            </a:r>
            <a:r>
              <a:rPr kumimoji="0" lang="ar-MA" sz="3600" b="1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.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3D8720-9150-1704-FBC4-050339666FD8}"/>
              </a:ext>
            </a:extLst>
          </p:cNvPr>
          <p:cNvSpPr txBox="1"/>
          <p:nvPr/>
        </p:nvSpPr>
        <p:spPr>
          <a:xfrm>
            <a:off x="686211" y="5139164"/>
            <a:ext cx="73230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اَلْعَمَلُ </a:t>
            </a:r>
            <a:r>
              <a:rPr lang="ar-MA" sz="3600" b="1" kern="100" dirty="0" err="1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ٱلْجَماعِيُّ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يُساعِدُ عَلى </a:t>
            </a:r>
            <a:r>
              <a:rPr lang="ar-MA" sz="3600" b="1" kern="100" dirty="0" err="1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ٱلْفَهْمِ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وَ </a:t>
            </a:r>
            <a:r>
              <a:rPr lang="ar-MA" sz="3600" b="1" kern="100" dirty="0" err="1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ٱلاِطِّلاعِ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عَلى آراءِ </a:t>
            </a:r>
            <a:r>
              <a:rPr lang="ar-MA" sz="3600" b="1" kern="100" dirty="0" err="1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ٱلْآخَرينَ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</a:t>
            </a:r>
          </a:p>
          <a:p>
            <a:pPr lvl="0" algn="r" rtl="1"/>
            <a:r>
              <a:rPr lang="ar-MA" sz="3600" b="1" kern="100" dirty="0" err="1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وَٱلتَّعاوُنِ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 لِحَلِّ </a:t>
            </a:r>
            <a:r>
              <a:rPr lang="ar-MA" sz="3600" b="1" kern="100" dirty="0" err="1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ٱلْمُشْكِلاتِ</a:t>
            </a:r>
            <a:r>
              <a:rPr lang="ar-MA" sz="36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DengXian" panose="02010600030101010101" pitchFamily="2" charset="-122"/>
                <a:cs typeface="Microsoft Uighur" panose="02000000000000000000" pitchFamily="2" charset="-78"/>
              </a:rPr>
              <a:t>.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3967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A3D7-8A00-CD50-E1AB-FA6206A46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D8112-8E90-B214-7B02-A77FC31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كيف نميز الجملة الاسمية. من يقرأ هذه الجملة ويوضح  أَهي جملة اسمية أم لا.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80E3E4-8F1B-D2C6-8241-601D31E7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8AB0D-D228-4E30-783E-5E099F21EB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192CBC-D61D-FF6D-224E-FAA3C669DC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0D0000-DB35-FC56-9808-E691A3D38F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A14EE-159A-0B19-A23B-E72FECB2330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30057-0A6C-041B-C1E4-56A17EBCA945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1C062-FD73-C40C-1275-8A2DE3EA3F3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8D93B0-B172-AA0C-CA64-AAD4B50EBF3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CADC466-B264-C013-9D9E-E4B7146DA2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41442B-F67A-DF33-FBC0-624972E6E2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46B7969-8554-551F-D994-9864D2354B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01F35E-5D3D-53C3-F51A-B74734436A2C}"/>
              </a:ext>
            </a:extLst>
          </p:cNvPr>
          <p:cNvSpPr txBox="1"/>
          <p:nvPr/>
        </p:nvSpPr>
        <p:spPr>
          <a:xfrm>
            <a:off x="895739" y="1920227"/>
            <a:ext cx="7252513" cy="1021556"/>
          </a:xfrm>
          <a:prstGeom prst="roundRect">
            <a:avLst/>
          </a:prstGeom>
          <a:noFill/>
          <a:ln>
            <a:solidFill>
              <a:srgbClr val="0097B2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اَلتَّقاليدُ </a:t>
            </a:r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إِرْثٌ يَنْتَقِلُ مِنْ جيلٍ إِلى جيلٍ.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2686FFD-D814-325A-E62A-B977CB11DCD0}"/>
              </a:ext>
            </a:extLst>
          </p:cNvPr>
          <p:cNvSpPr txBox="1"/>
          <p:nvPr/>
        </p:nvSpPr>
        <p:spPr>
          <a:xfrm>
            <a:off x="895739" y="3686823"/>
            <a:ext cx="7252513" cy="1021556"/>
          </a:xfrm>
          <a:prstGeom prst="roundRect">
            <a:avLst/>
          </a:prstGeom>
          <a:noFill/>
          <a:ln>
            <a:solidFill>
              <a:srgbClr val="0097B2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تَنْتَقِلُ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ٱلتَّقاليدُ</a:t>
            </a:r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جيلٍ إِلى جيلٍ.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70442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E8ED-D15D-B7FC-DF60-08EB76382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0AB43-8B36-72C5-2EF8-A4C50839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31. من يقرأ التعليمة؟ ما المطلوب منكم؟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5EC8C6-FD71-B5DD-11B6-556846538E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7CDACC-02DE-1991-11B8-5A89A169F9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C6F473-F708-2067-A5A8-5572999493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166EEF-685D-62EC-5231-54F9B6EFAA1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65269-DCFD-F546-339F-A0169204A07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A2AFD-B33D-1AD9-5059-8E6248F80E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0DF5CF-990C-0FD6-403E-E860727B6B5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41FA5-8611-D4AA-9D40-DAFAA39EBBA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43D839B-99A3-CE5B-8067-919045A4C9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6FB8E8-C477-1103-0734-591E25D91F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80CA1F20-C2EC-92E1-E5DD-BCEEAA8AA5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2AF8100-020F-AEB8-6FF0-8D8A97442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696" y="2136709"/>
            <a:ext cx="2541999" cy="2973397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0648E4D-DC34-7669-3939-92823A0E743E}"/>
              </a:ext>
            </a:extLst>
          </p:cNvPr>
          <p:cNvSpPr/>
          <p:nvPr/>
        </p:nvSpPr>
        <p:spPr>
          <a:xfrm>
            <a:off x="3835885" y="2547258"/>
            <a:ext cx="2443621" cy="7557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708CB5CE-7F46-A111-3BED-1E95B2A0F601}"/>
              </a:ext>
            </a:extLst>
          </p:cNvPr>
          <p:cNvSpPr/>
          <p:nvPr/>
        </p:nvSpPr>
        <p:spPr>
          <a:xfrm>
            <a:off x="6328695" y="2776922"/>
            <a:ext cx="706587" cy="31151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2229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57ECF-5000-0589-5398-9A759C0C3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A7CF2-E7E3-1462-B547-C2529C2F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أنجزوا. اكتبوا بخط واضح.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B48223-FFDB-0828-A938-B957966D1C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3D282D-8A56-432E-ADD0-E136EAFD5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99BC8B-B17E-0C7C-6EBC-F631B65AFB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7736F4-06E7-B228-BF08-0C5D8C494C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DF5082-0B38-C154-E0C0-FDB8A13214C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5074E3-7433-94A5-D341-5C18559319E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BB9FA-85FA-1BC1-C84E-A5DC82E9AD3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73D6C-AFA2-742D-B108-E28B0826998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77C64CE-DA44-3D8E-8462-B01A35A8AB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2FBA59-1C7C-0FCB-5E88-2A0DCC7EA7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AAF37E-AD6A-4EFC-1F56-DB8DE145F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789" y="2243987"/>
            <a:ext cx="6942422" cy="237002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FA99E1B0-6CAB-AEDB-5602-BD32E368DE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587901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129004" y="2807138"/>
            <a:ext cx="6790996" cy="890781"/>
            <a:chOff x="1236549" y="2851205"/>
            <a:chExt cx="6790996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الفهم العام للحكاية: الفهم الصريح والضمني.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5139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والإجابة عن أسئلة الفهم.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129004" y="4588700"/>
            <a:ext cx="6790996" cy="890781"/>
            <a:chOff x="1236549" y="2851205"/>
            <a:chExt cx="6790996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استعمال أدوات الربط لتوسيع فكرة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DFC0-063F-FAAF-A89D-D12A0D4F4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3A72A-D859-D338-D222-2E4649E5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سأعين من يقرأ الجمل ويبرر اختياره.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2ED1FC-4159-0009-5C7D-93E5FA3520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E561D9-E4F3-CE9C-6DF0-73D8E150DF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73A384-2E6C-06D6-A812-E276096604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93A498-CF39-1F25-EA00-3BFFDD1670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D671B-AD32-C2B8-DA09-B86AEB87A2A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86CD6A-C207-0E1B-19A0-2BB03A2377B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78C8E-9A48-522B-5473-DE4AF945E4E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F06BA-C9FF-C1F0-38E3-DC6672ACE7E0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DA2129B-D954-148F-461F-E8B47AEC2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C44DD2E-632F-7F15-7BD4-88247F7578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C2A8C493-AADF-1128-CECC-195AFE4962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2028BC-B317-5207-4D80-118E8F63A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789" y="2243987"/>
            <a:ext cx="6942422" cy="237002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1236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639A-A825-0B2D-5683-ECE1A3CB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D2BC1-5B44-1546-AB81-B7215446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ننشد جماعة.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8441525-1406-26A0-B079-229994CB14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376A84-8F80-1FBD-563B-7B3F8EE9C577}"/>
              </a:ext>
            </a:extLst>
          </p:cNvPr>
          <p:cNvSpPr txBox="1"/>
          <p:nvPr/>
        </p:nvSpPr>
        <p:spPr>
          <a:xfrm>
            <a:off x="3266640" y="2761862"/>
            <a:ext cx="361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dirty="0">
                <a:solidFill>
                  <a:schemeClr val="accent1">
                    <a:lumMod val="50000"/>
                  </a:schemeClr>
                </a:solidFill>
              </a:rPr>
              <a:t>اَلنَّشيدُ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</a:rPr>
              <a:t>ٱلْوَطَنِيُّ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F0918B-720A-0BDC-93BE-2201765C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26D95E-A057-6846-7D62-001422D505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2DF444-A9FD-6999-876F-B1979D7976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401264-6DC0-4F45-09B1-7A0D8B6FB2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B0526B-0EF1-68FD-ADB2-C4BDA59BEEE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700C8-E66A-F8CD-7D73-46444CC3A0C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397FDB-02B2-92AD-7597-2C85B103EA2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3D7F7A-A1A0-5669-9EE0-034AF9A7698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2F72B87-C477-FB58-83DA-949987F963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85F1A2-E555-A5D6-E77F-F14EC85A43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89248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إنتاج كتابي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2071159"/>
            <a:ext cx="6354147" cy="202497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079738" y="284728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أدوات الربط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216274" y="2394660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886C1CE-726D-E6BD-CDDD-D48A7557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522" y="2265214"/>
            <a:ext cx="536339" cy="540000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D7BED264-B628-E58A-0A62-5168EEABA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492898" y="2193215"/>
            <a:ext cx="539999" cy="539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18D1D-C7E3-FC95-1DC8-8EFD7FB370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1614" y="1015545"/>
            <a:ext cx="479081" cy="4790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95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24553CA-B98A-0A42-A753-1F04D6E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تدربنا اليوم على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إسْتِراتيجيَّةَ تَوْسيعِ فِكْرَةٍ بالربط بين الجمل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هل أنتم مستعدون؟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DD8E75E-4E94-4972-8F9F-1004619E7F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DFD032-5109-7B90-B3F2-B2EAB101CE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863C6A6-1BB5-18BD-44CC-AE090B51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24C703-F573-D8A4-5B8A-CB80799391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C2CFA-311F-A81A-7A10-0BA90685C04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818ACA-7DA3-70CB-F2A0-0C60BC467B9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D1F7CE-73F7-1474-B4BD-8255D9BA0EB5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180DB8-F948-6B8E-C34A-2F51DB1A730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6D45DB-A105-3798-3533-C37DF96952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B2F093-DD50-DA0A-2A01-02E4AB2158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148FC5-FBA3-D7CC-731C-A57D86F08791}"/>
              </a:ext>
            </a:extLst>
          </p:cNvPr>
          <p:cNvSpPr txBox="1"/>
          <p:nvPr/>
        </p:nvSpPr>
        <p:spPr>
          <a:xfrm>
            <a:off x="2995127" y="2901820"/>
            <a:ext cx="3079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اَلرَّبْطُ بَيْنَ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ٱلْجُمَلِ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2C17099C-842C-4E56-FD65-437E1418A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21E8D-D483-D067-B24C-80ED3939F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918F257-A1EE-FF44-B010-D1E75D70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بأدوات الربط التي تعرفنا عليها في الحصة الماضية؟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4D5136-1D3A-85A8-423F-C6E8EBBEB9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AF32DE-C16B-F024-D523-C079EEB4C6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108F19-FE60-F807-13DA-BDF31446D2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530FD7-E2D5-CBD8-0A5B-4FED3CAEB3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4D950-C4AD-EBFA-C8FD-1DE0A9C045F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E1EE2-6540-36C6-751D-8F4C7A645C7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D266C2-4D7F-1665-5F39-96921BB37FA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574510-C2F8-F391-8F78-4A3A6B880CA7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D38FB99-D48A-DD25-BA23-7ADE902282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0511C15-723B-5D9B-BC65-BCA5322D62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9330426-7756-9AF7-5006-6A04AD6E32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50FAD22-1B30-EB82-277E-91F0F4786E5C}"/>
              </a:ext>
            </a:extLst>
          </p:cNvPr>
          <p:cNvSpPr txBox="1"/>
          <p:nvPr/>
        </p:nvSpPr>
        <p:spPr>
          <a:xfrm>
            <a:off x="2995127" y="2901820"/>
            <a:ext cx="333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أَدَواتُ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ٱلرَّبْطِ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54405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79DC0-D221-B586-D087-1E743562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EE06BCC-CF3C-704C-8D3E-5151EDE6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ممتاز. نعيد قراءة أدوات الربط.</a:t>
            </a:r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48AD3F-A1EA-C981-D830-314738BA94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904459-75D7-BEC3-D2FE-00334D466E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D1A91B-B90E-0947-3852-1329246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41B97F-93D1-C7B7-BC1C-0D7F3B5E5A5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3E5378-A8C0-61EB-118F-0C1CA426E6C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10F2A-CDF9-0B7A-B8EE-FDF263CCF72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35990-77CE-B439-8105-4FD2A3748FC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0F577-A65B-8EDD-033C-6B78E5BDE50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C332533-B91A-873E-08C8-1598DBC20A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A417FD-AEEC-B3B6-75E2-C6F4D1AA56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BB4E5A8-F643-C5D3-7444-FD6B8AAB29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55BEC1-BAF9-5DEC-7B31-6401B4863768}"/>
              </a:ext>
            </a:extLst>
          </p:cNvPr>
          <p:cNvSpPr txBox="1"/>
          <p:nvPr/>
        </p:nvSpPr>
        <p:spPr>
          <a:xfrm>
            <a:off x="7169910" y="241294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CE83B8-F08F-938D-999F-C40FDD4A1C6C}"/>
              </a:ext>
            </a:extLst>
          </p:cNvPr>
          <p:cNvSpPr txBox="1"/>
          <p:nvPr/>
        </p:nvSpPr>
        <p:spPr>
          <a:xfrm>
            <a:off x="6048075" y="255448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9522BC-0FBD-1C1E-0F80-0C01C9AA65E4}"/>
              </a:ext>
            </a:extLst>
          </p:cNvPr>
          <p:cNvSpPr txBox="1"/>
          <p:nvPr/>
        </p:nvSpPr>
        <p:spPr>
          <a:xfrm>
            <a:off x="5009520" y="2542836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CB13FC-1DC1-BEF0-AE14-80DD6013ABD1}"/>
              </a:ext>
            </a:extLst>
          </p:cNvPr>
          <p:cNvSpPr txBox="1"/>
          <p:nvPr/>
        </p:nvSpPr>
        <p:spPr>
          <a:xfrm>
            <a:off x="3590618" y="2542835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DC64BE5-3EA4-4743-9A62-0021BDBB97F3}"/>
              </a:ext>
            </a:extLst>
          </p:cNvPr>
          <p:cNvSpPr txBox="1"/>
          <p:nvPr/>
        </p:nvSpPr>
        <p:spPr>
          <a:xfrm flipH="1">
            <a:off x="2118003" y="2554483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B9DAA9-84E9-1BB2-81E3-D157FE7C0090}"/>
              </a:ext>
            </a:extLst>
          </p:cNvPr>
          <p:cNvSpPr txBox="1"/>
          <p:nvPr/>
        </p:nvSpPr>
        <p:spPr>
          <a:xfrm flipH="1">
            <a:off x="6597805" y="4107841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لَكِنَّ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0B3692-2354-4356-53E7-C494E49137C6}"/>
              </a:ext>
            </a:extLst>
          </p:cNvPr>
          <p:cNvSpPr txBox="1"/>
          <p:nvPr/>
        </p:nvSpPr>
        <p:spPr>
          <a:xfrm flipH="1">
            <a:off x="4742442" y="4096193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بَيْنَما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1D8927-607C-11F1-B6C8-3612AD8E2C9E}"/>
              </a:ext>
            </a:extLst>
          </p:cNvPr>
          <p:cNvSpPr txBox="1"/>
          <p:nvPr/>
        </p:nvSpPr>
        <p:spPr>
          <a:xfrm flipH="1">
            <a:off x="2913342" y="4053513"/>
            <a:ext cx="151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عِنْدَما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B2E7BE-4152-6516-31E8-4DCFB1F127CD}"/>
              </a:ext>
            </a:extLst>
          </p:cNvPr>
          <p:cNvSpPr txBox="1"/>
          <p:nvPr/>
        </p:nvSpPr>
        <p:spPr>
          <a:xfrm flipH="1">
            <a:off x="1296422" y="4028745"/>
            <a:ext cx="151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فَجْأَةً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39B1F64-3F0F-F6C4-0EFD-26167478F2D8}"/>
              </a:ext>
            </a:extLst>
          </p:cNvPr>
          <p:cNvSpPr txBox="1"/>
          <p:nvPr/>
        </p:nvSpPr>
        <p:spPr>
          <a:xfrm flipH="1">
            <a:off x="831189" y="2554482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634943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CA529-ECF0-5EA4-8A52-5F2FA8F4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CEB6BBC-741A-3A42-A568-217685CB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أولا  الواجب المنزلي. افتحوا كراساتكم ص 41. سأتحقق من إنجازاتكم.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74459E-9D60-FB49-F1BF-DF45D316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835D35-AE52-5775-4C4D-B7ED82AC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5F6EE2-2F79-A8D5-99B1-C8D4F0B0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348F05-3220-DB89-1686-5CDFD166EA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6DBFA-45FB-B4B5-73D4-EB274EE596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E6E77-0062-7C20-90A5-D222A3E6CAB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97F24C-EBF1-2E7A-DBE7-26A23DC97DE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5B20B-7553-5BA2-02BB-0267D384335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AAD0EE0-77E4-8161-7EDD-3FC3C40D54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99910A-4D55-9935-AE31-01D404C92F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0D0CC138-D44F-4A02-15C4-2145AA491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6" name="Espace réservé pour une image  16">
            <a:extLst>
              <a:ext uri="{FF2B5EF4-FFF2-40B4-BE49-F238E27FC236}">
                <a16:creationId xmlns:a16="http://schemas.microsoft.com/office/drawing/2014/main" id="{11374582-A0F3-C73A-EAE4-D201699AF5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5773" y="2054687"/>
            <a:ext cx="900000" cy="90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824B89-03B4-4F27-599D-71A1050D4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4093" y="1866123"/>
            <a:ext cx="2802925" cy="387846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67A811C-D7D1-68D3-1D80-197C23D07F1B}"/>
              </a:ext>
            </a:extLst>
          </p:cNvPr>
          <p:cNvSpPr/>
          <p:nvPr/>
        </p:nvSpPr>
        <p:spPr>
          <a:xfrm>
            <a:off x="3370786" y="2259960"/>
            <a:ext cx="2795720" cy="164956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41855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765C6-B83B-D53B-850C-10B0FD2FB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363973B-55B4-EA6B-5356-14022879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ستبدعون جملا. من يعلق على الصورة الأولى؟ الثانية؟ الثالثة؟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B69AE5-D0E7-8957-AEE4-64A661E513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E74DC7-9E06-90FE-1E48-890AE64A80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3836D6-7016-EFEA-1C4E-267313BB0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05CE9B-624E-E301-9C74-6D44C9FE6F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C680A-9AA8-ABEA-B528-DFED6A5D967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3942C-7E64-47F2-BF96-72FF836631B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AD7E6-B824-3323-651E-DC6CE26C00A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F7058B-AEA8-0EA5-5854-A2891C272FB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8A827F3-FA24-4C25-06AD-16F39C7114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6D0868-EC83-F04C-78BA-E2103A73DB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68B4B141-CF22-9036-4A0B-0DB5066D5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A3A356-D827-0480-1AB2-9E5E89EA5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53192"/>
            <a:ext cx="8330249" cy="46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653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4B677-E8F7-532A-3369-4546473F8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1C320B7-0F3D-AA7E-9B54-B3A61669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فقرة حصلنا عليها  بالربط بين الجمل باستعمال: ف-بعد ذلك.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9EDD7D-E834-ACCE-7E19-F411E91532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B1CDDA-E079-CDD2-5B6B-61163A77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C9A246-42A4-AE3C-8115-885C3BA723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B77D94-9897-2B1F-AE6F-0184BE8397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FA2D24-865F-B100-2E18-381C49414B0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0DBCB-FDDF-EBA2-F7F1-0558497F89F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3D2F9C-526D-08B7-919A-BF553B1CAF6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BB3AA-6062-1D0D-5AA3-F57DFBDA027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17E4B0-1E43-2270-FAD7-4B9322874B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7B1111-8402-5EFF-8E03-3A3719CF7C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9999A1DB-A29E-B55E-92DF-858279A3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6A03EE-7254-0198-8398-C80480583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53192"/>
            <a:ext cx="8330249" cy="469886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F8F00E6-8B63-FD11-A93B-60816D00E2D1}"/>
              </a:ext>
            </a:extLst>
          </p:cNvPr>
          <p:cNvSpPr txBox="1"/>
          <p:nvPr/>
        </p:nvSpPr>
        <p:spPr>
          <a:xfrm>
            <a:off x="2304660" y="5794881"/>
            <a:ext cx="6174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1">
              <a:defRPr/>
            </a:pPr>
            <a:r>
              <a:rPr lang="fr-FR" sz="4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سَريرِه</a:t>
            </a:r>
            <a:r>
              <a:rPr lang="ar-MA" sz="4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9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</a:t>
            </a:r>
            <a:r>
              <a:rPr lang="ar-MA" sz="39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بَدأَ يَتَخَيَّلُ </a:t>
            </a:r>
            <a:r>
              <a:rPr lang="ar-MA" sz="39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ٱلْأَحْداثَ</a:t>
            </a:r>
            <a:r>
              <a:rPr lang="ar-MA" sz="39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9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ٱلْمُذْهِلَةَ</a:t>
            </a:r>
            <a:r>
              <a:rPr lang="ar-MA" sz="39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9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ٱلَّتي</a:t>
            </a:r>
            <a:r>
              <a:rPr lang="ar-MA" sz="39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سَمِعَها.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582CC1-7513-6096-B3F3-E7FCAD752CE6}"/>
              </a:ext>
            </a:extLst>
          </p:cNvPr>
          <p:cNvSpPr txBox="1"/>
          <p:nvPr/>
        </p:nvSpPr>
        <p:spPr>
          <a:xfrm>
            <a:off x="3679855" y="4599705"/>
            <a:ext cx="479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حَلَّ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ٱلْمَساءُ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غَرَبَتِ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ٱلشَّمْسُ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ٱلْأُفُقِ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E72E13-F3F2-2CA1-ACCC-1CC01134C1E5}"/>
              </a:ext>
            </a:extLst>
          </p:cNvPr>
          <p:cNvSpPr txBox="1"/>
          <p:nvPr/>
        </p:nvSpPr>
        <p:spPr>
          <a:xfrm>
            <a:off x="4167176" y="5168393"/>
            <a:ext cx="4323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حَكَتْ لَهُمْ حِكايَةً مَشَوِّقَةً كَعادَتِها.</a:t>
            </a:r>
            <a:endParaRPr lang="fr-FR" sz="4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B2A3ED-38D1-D5DE-B147-8D934B827DA0}"/>
              </a:ext>
            </a:extLst>
          </p:cNvPr>
          <p:cNvSpPr txBox="1"/>
          <p:nvPr/>
        </p:nvSpPr>
        <p:spPr>
          <a:xfrm>
            <a:off x="492120" y="4633409"/>
            <a:ext cx="381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ٱلْتَفَّ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ٱلْأَطْفالُ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حَوْلَ جَدَّتِهِمْ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ٱلَّتي</a:t>
            </a:r>
            <a:endParaRPr lang="fr-FR" sz="3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74A352-F22C-66C0-9C58-3FAE0C40E15B}"/>
              </a:ext>
            </a:extLst>
          </p:cNvPr>
          <p:cNvSpPr txBox="1"/>
          <p:nvPr/>
        </p:nvSpPr>
        <p:spPr>
          <a:xfrm>
            <a:off x="880709" y="5212332"/>
            <a:ext cx="341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ذلِكَ،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اِسْتَلْقى مَرْوانُ عَلى</a:t>
            </a:r>
            <a:endParaRPr lang="fr-F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89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2" grpId="0"/>
      <p:bldP spid="14" grpId="0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C4C0B-97F6-4FEA-89A8-7AE067086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4530C7B-77EB-D0D6-DF3E-10AEFFD0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بمفردكم. على دفاتر التمارين. علقوا على المشاهد بجمل تربطون بينها للحصول على فقرة.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CEC1B2-A7DB-DF50-3490-AE95042A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EDE025-58A8-002F-5E87-70C5E3DB40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7D6527-BA78-1FBB-D9A0-E7710D0198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220A9A-C9A0-814C-09E8-B94DFF8A7B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257BA-33D7-D4A0-9E3E-1819921AB73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E4B726-E2BC-FB32-705F-3AE288756F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EDB33A-97B9-BA88-A533-CD5E47C3E1C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8B7F6-FF14-6882-8A35-ABB91DDB7FC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0A1CE1-79B4-FE46-F5B6-782F8AA2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33817-8986-88C3-D896-0BBFD1916A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C740946-42FE-6BA2-32D3-64DB15C475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118C1CE-8840-EB11-4DB2-BC543CF17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1001" y="2194214"/>
            <a:ext cx="6718216" cy="40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1789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2E3D6D-0B62-2B4E-A6D5-559583D9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585A92D-D889-0485-2D64-5DDB53426D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34325" y="684213"/>
            <a:ext cx="898525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DAB962-E5E7-C090-5C6D-9CDA8384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44EBFC-E096-BE4C-9DD5-B567D28938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197F8-47BC-87E6-CCB8-EFCB28765F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430701-8EF4-78CF-AFFB-D552C0FDEAA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74F156-1297-0A7F-82ED-5A41BA1B9F2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56328D-DD80-C9AA-FD89-3DED8562AB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DA6F9-F1F0-C0F4-AC1A-05A244A6048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97807-E007-82DA-B7AB-51303157488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B098C5-47CC-8042-7DF1-933E012749F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3F268-B5EB-B1A2-4698-C2138F13A8C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76C0845-77C4-3C72-689A-0EF8D1DAE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18D3497D-1E91-6A9C-F490-E5DE05D439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7A7C1-ED6E-117D-9883-968BCF387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6C29728-D5C0-F250-97E3-E4D54196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من يقرأ تعليقه على المشهد الأول؟ الثاني؟ الثالث؟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3883D9-D8E1-6DBC-E6C5-8EE45621F6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73F243-C386-8EBF-3BD3-782B4F66B6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A3A0E5-3CA0-75DB-FD69-B5D573F3D6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824735-6908-535A-AC2F-E56504BEF9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22266-7155-9EE7-19A4-F3B54D208F6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B4A68-4E12-CA98-27E6-FC47A0F06F7F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9E99C4-2E88-1E47-E77F-60F2090F7CD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F1F1C-82BB-A5A1-DEB3-BBBAC3DDA56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C60B01-8AB0-3D5C-9BC0-1B1478E9E3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F62D22B-AE47-9F97-8BCD-6C897B88BC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3180480-61B7-29AF-136D-6255D2A479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569453-2EDB-65A9-76FB-2B787D432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172" y="1920227"/>
            <a:ext cx="8095944" cy="44930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7054A8D-A545-0A93-7380-2C6C900377CF}"/>
              </a:ext>
            </a:extLst>
          </p:cNvPr>
          <p:cNvSpPr txBox="1"/>
          <p:nvPr/>
        </p:nvSpPr>
        <p:spPr>
          <a:xfrm flipH="1">
            <a:off x="555171" y="4545114"/>
            <a:ext cx="80959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سارَةُ تَسْتَمْتِعُ بِمُمارَسَةِ هِوايَتِها ٱلْمُفَضَّلَةِ في غُرْفَتِها. 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فَجْأَةً،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اِنْقَطَعَ </a:t>
            </a:r>
            <a:r>
              <a:rPr lang="ar-MA" sz="4000" b="1" dirty="0" err="1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ٱلتَّيّارُ</a:t>
            </a:r>
            <a:r>
              <a:rPr lang="ar-MA" sz="4000" b="1" dirty="0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ٱلْكَهْرَبائِيُّ</a:t>
            </a:r>
            <a:r>
              <a:rPr lang="ar-MA" sz="4000" b="1" dirty="0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</a:t>
            </a:r>
            <a:r>
              <a:rPr lang="ar-MA" sz="4000" b="1" dirty="0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سادَ </a:t>
            </a:r>
            <a:r>
              <a:rPr lang="ar-MA" sz="4000" b="1" dirty="0" err="1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ٱلظَّلامُ</a:t>
            </a:r>
            <a:r>
              <a:rPr lang="ar-MA" sz="4000" b="1" dirty="0">
                <a:solidFill>
                  <a:schemeClr val="accent4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أَرْجاءِ ٱلْبَيْتِ. 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حينَها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ٱجْتَمَعَتِ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ٱلْأُسْرَةُ حَوْلَ شَمْعَةٍ مُضيئَةٍ وَسَطَ ٱلْبَيْتِ.</a:t>
            </a:r>
            <a:endParaRPr lang="fr-FR" sz="6000" b="1" dirty="0">
              <a:solidFill>
                <a:schemeClr val="tx1">
                  <a:lumMod val="95000"/>
                  <a:lumOff val="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4207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87759"/>
            <a:ext cx="323674" cy="323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>
            <a:extLst>
              <a:ext uri="{FF2B5EF4-FFF2-40B4-BE49-F238E27FC236}">
                <a16:creationId xmlns:a16="http://schemas.microsoft.com/office/drawing/2014/main" id="{29E0379B-FF5E-00FA-4BED-161CF6D4B07E}"/>
              </a:ext>
            </a:extLst>
          </p:cNvPr>
          <p:cNvSpPr/>
          <p:nvPr/>
        </p:nvSpPr>
        <p:spPr>
          <a:xfrm>
            <a:off x="3504981" y="2671310"/>
            <a:ext cx="1980000" cy="1980000"/>
          </a:xfrm>
          <a:prstGeom prst="ellipse">
            <a:avLst/>
          </a:prstGeom>
          <a:solidFill>
            <a:srgbClr val="106585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في هذِهِ </a:t>
            </a:r>
            <a:r>
              <a:rPr lang="ar-M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D589A6D-BD9B-1D41-A852-9D14F100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تَعَلَّمْتُم في هَذِهِ ٱلْحِصَّةِ؟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7DCE136-B285-2456-13DD-0660FDB892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A291AC-745E-9E61-32E4-DA73D3A09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7553D6-89F2-115D-5012-A1D8428D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B7B4C4-41AB-2717-9C13-E9648653B2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ED48A6-3475-DE31-DED0-2ABA77975DC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120971-014E-8B88-F703-4B89DF8559D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1D4ED0-7A43-8606-BE10-05D3C0C76C0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CD726-84BF-0A46-4FE2-C154A7A3F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9F5F53-773D-BC30-53E7-923A2240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681155-84B9-8E8D-6059-B7CE19C6CF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506163D-8AD2-2B5D-8018-ACC51E3641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570F3-517C-44F3-99F0-00D026B9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8D2CCD7-0907-7782-552D-8BAB4AA8F988}"/>
              </a:ext>
            </a:extLst>
          </p:cNvPr>
          <p:cNvSpPr/>
          <p:nvPr/>
        </p:nvSpPr>
        <p:spPr>
          <a:xfrm>
            <a:off x="528514" y="3693616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تَدَرَّبْتُ عَلى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ٱلربْطِ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بينَ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ٱلْجُمَلِ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 للحُصولِ عَلى فِقْرَةٍ. </a:t>
            </a:r>
          </a:p>
          <a:p>
            <a:pPr algn="ctr" rtl="1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مِنْ أَدَواتِ الرَّبْطِ : ...........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40EC42B-E644-3DA4-EDC4-C9BA13E45A48}"/>
              </a:ext>
            </a:extLst>
          </p:cNvPr>
          <p:cNvSpPr/>
          <p:nvPr/>
        </p:nvSpPr>
        <p:spPr>
          <a:xfrm>
            <a:off x="3582000" y="1449000"/>
            <a:ext cx="1980000" cy="1980000"/>
          </a:xfrm>
          <a:prstGeom prst="ellipse">
            <a:avLst/>
          </a:prstGeom>
          <a:solidFill>
            <a:srgbClr val="106585"/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في هذِهِ </a:t>
            </a:r>
            <a:r>
              <a:rPr lang="ar-MA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A807C3A-F80D-1467-1C4F-0785020773D6}"/>
              </a:ext>
            </a:extLst>
          </p:cNvPr>
          <p:cNvCxnSpPr>
            <a:cxnSpLocks/>
          </p:cNvCxnSpPr>
          <p:nvPr/>
        </p:nvCxnSpPr>
        <p:spPr>
          <a:xfrm>
            <a:off x="5279877" y="3159413"/>
            <a:ext cx="282123" cy="350587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B97C6D2-14AC-F0DE-D6F8-92756AB1E1BF}"/>
              </a:ext>
            </a:extLst>
          </p:cNvPr>
          <p:cNvCxnSpPr>
            <a:cxnSpLocks/>
          </p:cNvCxnSpPr>
          <p:nvPr/>
        </p:nvCxnSpPr>
        <p:spPr>
          <a:xfrm flipH="1">
            <a:off x="3582000" y="3200417"/>
            <a:ext cx="282125" cy="363877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03DA79A-9B8C-48EC-67D1-CFF7D5419143}"/>
              </a:ext>
            </a:extLst>
          </p:cNvPr>
          <p:cNvSpPr/>
          <p:nvPr/>
        </p:nvSpPr>
        <p:spPr>
          <a:xfrm>
            <a:off x="5782935" y="3693616"/>
            <a:ext cx="2880000" cy="1584000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تدَرَّبْتُ عَلى </a:t>
            </a:r>
            <a:r>
              <a:rPr lang="ar-MA" sz="2400" b="1" dirty="0" err="1">
                <a:solidFill>
                  <a:srgbClr val="002060"/>
                </a:solidFill>
                <a:cs typeface="Microsoft Uighur" panose="02000000000000000000" pitchFamily="2" charset="-78"/>
              </a:rPr>
              <a:t>ٱلإجابَةِ</a:t>
            </a:r>
            <a:r>
              <a:rPr lang="ar-MA" sz="24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 عَنْ أَسْئِلَةٍ </a:t>
            </a:r>
            <a:r>
              <a:rPr lang="ar-MA" sz="2400" b="1" dirty="0" err="1">
                <a:solidFill>
                  <a:srgbClr val="002060"/>
                </a:solidFill>
                <a:cs typeface="Microsoft Uighur" panose="02000000000000000000" pitchFamily="2" charset="-78"/>
              </a:rPr>
              <a:t>ٱنطلاقا</a:t>
            </a:r>
            <a:r>
              <a:rPr lang="ar-MA" sz="2400" b="1" dirty="0">
                <a:solidFill>
                  <a:srgbClr val="002060"/>
                </a:solidFill>
                <a:cs typeface="Microsoft Uighur" panose="02000000000000000000" pitchFamily="2" charset="-78"/>
              </a:rPr>
              <a:t> من نَصٍّ.</a:t>
            </a:r>
            <a:endParaRPr lang="ar-MA" sz="24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EC7E866-F68F-794E-BCA4-E717739A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تَعَلَّمْتُم في هَذِهِ ٱلْحِصَّةِ؟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B006D6-7765-AB4B-4EE4-5727515C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D97928-907F-ED79-125E-769D551F9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D6A2C6-4A4F-0137-7436-0CF492D72D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11DF0-C6FD-A041-0C49-256A3F5D3F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11872-5E04-DFA1-C18A-41593F3E824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862B3-D0C0-B31C-522F-0094CDACE7C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E18CF8-7F86-E5A9-936B-0425C08739E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D4F51A-F9BC-629D-06AE-2DFF32F7A1A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1E68282-5469-1D1E-B85B-6D5CFF1BE5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C73931-0EE0-75EF-5332-8EEB8957C8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3186C70-C5F6-6E47-56AD-A0AD75DFAF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3562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123-D085-9CDB-EAB6-A158E1AE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BF4D9B7-B683-864F-907A-8E57D754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43، ضعوا العلامة أمام الواجب المنزلي. تذكروا إنجازه.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EDB9009-BA14-F51E-EA53-D97A40B6D0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183" y="4784186"/>
            <a:ext cx="900000" cy="9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362DB9-FE73-5969-7D15-313F6A87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641FFE-3DA6-C9B6-340A-BDA5BB0F36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ADA036-AF81-65DB-678A-84A2A6F6DB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28D96-3B61-6992-957C-485A76B425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F27B7E-3B9F-8DE7-04D1-A047D4322C6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64168-4A73-57F8-DFF6-0964EFC22A3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707DA-9D88-3505-8F5A-830A34BFB9E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47BE3-2215-709F-01A3-85D03FA0800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C119A47-85D9-96BB-7302-A5B13C590D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8D0A87-B51F-E93B-16F8-5ABD592593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33">
            <a:extLst>
              <a:ext uri="{FF2B5EF4-FFF2-40B4-BE49-F238E27FC236}">
                <a16:creationId xmlns:a16="http://schemas.microsoft.com/office/drawing/2014/main" id="{B4C677A9-89BB-ED8E-4DC5-3472472451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0F5E744-1051-741B-9530-3E4DB936E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0443" y="2059814"/>
            <a:ext cx="2826211" cy="37946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CFA670F-0D1A-1D06-2380-5F6AA500ED9E}"/>
              </a:ext>
            </a:extLst>
          </p:cNvPr>
          <p:cNvSpPr/>
          <p:nvPr/>
        </p:nvSpPr>
        <p:spPr>
          <a:xfrm>
            <a:off x="3370443" y="4427115"/>
            <a:ext cx="2826211" cy="14273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84850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412E811-5901-594F-92D5-D36ED674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926B1D5-38C8-004C-86FE-3D141E615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1C7837-3C06-01BD-30E6-20EB247092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0DD5A6-FB88-CFFC-3543-3587C0D917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6E1246-93D6-1386-492A-7BF4FF45C8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8C6D2B-4227-C6AF-1578-E7225B3E6F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1AC0B5-A10D-3E90-F703-3B81CE54EE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86E01-9EB8-D754-3A6C-7FBF006EF3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7A435-38BA-257E-56B9-89041A277AF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638C37-E382-7392-2AF5-8CEA76111D3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5C717E-58E3-4E24-24B7-69E981BF1BA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0568C2-F30D-9992-2449-A9C1F4227F5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EF2E890-267C-1B55-3BB7-E6379564B6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يذكر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136" y="12680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776170" y="1124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740797-B788-ADAE-9B9D-44E777E565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C59810-3442-930D-15AF-5C200AAC4DD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2631" y="15390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4F2CE8-C3C5-7C85-1E82-C58B0C981B1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59F219-75DE-23F5-174D-DAB7C18AC170}"/>
              </a:ext>
            </a:extLst>
          </p:cNvPr>
          <p:cNvSpPr>
            <a:spLocks/>
          </p:cNvSpPr>
          <p:nvPr/>
        </p:nvSpPr>
        <p:spPr>
          <a:xfrm>
            <a:off x="3422373" y="14396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52E07C-9BD5-FBFF-8D5A-AE04088E3368}"/>
              </a:ext>
            </a:extLst>
          </p:cNvPr>
          <p:cNvSpPr>
            <a:spLocks/>
          </p:cNvSpPr>
          <p:nvPr/>
        </p:nvSpPr>
        <p:spPr>
          <a:xfrm>
            <a:off x="5138212" y="13164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A905B5-8615-75F6-4920-F76A0FA3C0C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C578F4-C6F7-1746-B858-F018A63F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BF7F166-5547-5A36-0006-943B0A84CE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969382-1DE0-666D-7659-C63B1B8B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CB7CB2-60E3-CBD6-2B96-D0B591A2FB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FF1E12-98F4-711D-A8CD-73164FFB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B23517-4115-6F36-2337-E8EC19AA62B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3A0E02-BAE4-7074-DBDF-58A5D2647AF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4399B-A5CE-94AF-9709-35C6A057F8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DC6D6-6713-4A53-F53F-E526A2EDB58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6B6DC-C137-C5FB-E625-8AA12D081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3350FC-FE39-AFA0-D90F-5DE71F468A2C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50420D-14C2-6206-F731-A30E4F34DDFE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5" name="rangement">
            <a:hlinkClick r:id="" action="ppaction://media"/>
            <a:extLst>
              <a:ext uri="{FF2B5EF4-FFF2-40B4-BE49-F238E27FC236}">
                <a16:creationId xmlns:a16="http://schemas.microsoft.com/office/drawing/2014/main" id="{ABE2125B-4632-D160-0769-CE7958182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0242" y="1732520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تركيب الجمل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1625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FEAF-A838-1845-7D40-50DAFEE9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63799BF-C3F2-6244-9778-2E647F61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اليوم على تركيب جمل اسمية. خذوا ألواحكم.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788EB6-5932-4ACB-76DB-2D24BCF34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15178B-76E9-0457-1D5A-0E4DF4CEDF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503DE9-E9E7-8EF4-54EF-91492372D7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95949D-82DC-7C49-2B9D-0FAD8972DF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09553B-4A7F-2133-0E81-B3997EC898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C43506-5968-63FE-7B77-BD395A2862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149EC-BB78-4B97-48A5-0C9CD43CE88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6C88D8-6B62-E714-5300-6951B270BBB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EC9AB-0794-658C-E84F-1874070D8F8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604109-F03C-606E-335B-A8EB740B827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26A04E3-6306-A15B-253B-06ABE080BD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BD37FC1-8E40-6B5F-FA1E-09F90C96F57C}"/>
              </a:ext>
            </a:extLst>
          </p:cNvPr>
          <p:cNvSpPr txBox="1"/>
          <p:nvPr/>
        </p:nvSpPr>
        <p:spPr>
          <a:xfrm>
            <a:off x="2883877" y="2713911"/>
            <a:ext cx="3367267" cy="919401"/>
          </a:xfrm>
          <a:prstGeom prst="roundRect">
            <a:avLst/>
          </a:prstGeom>
          <a:noFill/>
          <a:ln w="28575"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تَرْكيبُ جُمَلٍ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ٱسْمِيَّةٍ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00472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11943</TotalTime>
  <Words>1404</Words>
  <Application>Microsoft Office PowerPoint</Application>
  <PresentationFormat>Affichage à l'écran (4:3)</PresentationFormat>
  <Paragraphs>414</Paragraphs>
  <Slides>55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55</vt:i4>
      </vt:variant>
    </vt:vector>
  </HeadingPairs>
  <TitlesOfParts>
    <vt:vector size="72" baseType="lpstr">
      <vt:lpstr>Dosis ExtraBold</vt:lpstr>
      <vt:lpstr>Microsoft Uighur</vt:lpstr>
      <vt:lpstr>Calibri Light</vt:lpstr>
      <vt:lpstr>Dosis Medium</vt:lpstr>
      <vt:lpstr>Modern Love</vt:lpstr>
      <vt:lpstr>Wingdings</vt:lpstr>
      <vt:lpstr>Dosis</vt:lpstr>
      <vt:lpstr>Calibri</vt:lpstr>
      <vt:lpstr>Arial</vt:lpstr>
      <vt:lpstr>Dosis SemiBold</vt:lpstr>
      <vt:lpstr>Thème Office</vt:lpstr>
      <vt:lpstr>1_Thème Office</vt:lpstr>
      <vt:lpstr>1_01- نشاط اعتيادي</vt:lpstr>
      <vt:lpstr>03- استماع وتحدث</vt:lpstr>
      <vt:lpstr>1_04- قراءة/ كتابة</vt:lpstr>
      <vt:lpstr>05- اختتام الحصة</vt:lpstr>
      <vt:lpstr>00_Env-Enseignant</vt:lpstr>
      <vt:lpstr>Présentation PowerPoint</vt:lpstr>
      <vt:lpstr>تنظيم حصص الأسبوع</vt:lpstr>
      <vt:lpstr>هيكلة حصة اليوم</vt:lpstr>
      <vt:lpstr>عند نهاية الحصة</vt:lpstr>
      <vt:lpstr> مرحبا بكم. سننطلق في حصة اللغة العربية.</vt:lpstr>
      <vt:lpstr>من يذكر شروط الحصول على نجمة التميز؟</vt:lpstr>
      <vt:lpstr>ضعوا اللوحة والكراسة في القمطر.</vt:lpstr>
      <vt:lpstr>افتتاح الحصة</vt:lpstr>
      <vt:lpstr>ستتدربون اليوم على تركيب جمل اسمية. خذوا ألواحكم.</vt:lpstr>
      <vt:lpstr>رتبوا الكلمات التالية لتركيب جملة اسمية.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رتبوا الكلمات التالية لتركيب جملة اسمية.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رتبوا الكلمات التالية لتركيب جملة اسمية. انتبهوا توجد كلمة زائدة.</vt:lpstr>
      <vt:lpstr>ارفعوا الألواح. سأعين من يعرض جملته ويقرؤها؟ ما الكلمة الزائدة؟ هل أنتم متفقون؟ </vt:lpstr>
      <vt:lpstr>صححوا</vt:lpstr>
      <vt:lpstr>Présentation PowerPoint</vt:lpstr>
      <vt:lpstr>عنوان حكاية هذا الأسبوع" أنامل جدتي". من يشرح كلمة "أنامل"؟ </vt:lpstr>
      <vt:lpstr>من يقرأ السؤال؟ من يجيب؟ ما رأيكم؟</vt:lpstr>
      <vt:lpstr>من يقرأ الجواب؟</vt:lpstr>
      <vt:lpstr>خذوا الصفحة 33. نتذكر مفردات الحكاية. ضعوا كل كلمة أمام معناها. سأمر وأصحح.</vt:lpstr>
      <vt:lpstr>خذوا الصفحة 33. اقرؤوا الأحداث ثم رتبوها حسب ترتيبها في الحكاية.</vt:lpstr>
      <vt:lpstr>من يقرأ الحدث الأول؟ هل أنتم متفقون؟ آخر. - صححوا</vt:lpstr>
      <vt:lpstr>قــــراءة</vt:lpstr>
      <vt:lpstr>خلال اليوم ستقرؤون نصا وتجيبون عن أسئلة الفهم. افتحوا كراساتكم على الصفحة 42. </vt:lpstr>
      <vt:lpstr>سأقرأ النص، ضعوا أصابعكم تحت كل كلمة أقرؤها.  </vt:lpstr>
      <vt:lpstr>سأعين لقراءة النص ثلاثة تلاميذ يلعبون دور كل من فاطمة وعثمان وسعيد. تابعوا بأصابعكم.</vt:lpstr>
      <vt:lpstr>سأعين ثلاثة تلاميذ آخرين للقراءة. </vt:lpstr>
      <vt:lpstr>قبل أن نمر إلى استثمار النص. من يذكر بخطوات إستراتيجية الكلمات المفاتيح؟</vt:lpstr>
      <vt:lpstr>من يقرأ؟ </vt:lpstr>
      <vt:lpstr>الآن على كراساتكم ص 42، عودوا إلى النص لإتمام ملء الجدول والإجابة عن الأسئلة..</vt:lpstr>
      <vt:lpstr>نصحح. من يتقاسم جوابه؟ كيف حصلت على هذا الجواب؟ ما رأيكم؟</vt:lpstr>
      <vt:lpstr>انتبهوا للتصحيح.</vt:lpstr>
      <vt:lpstr>نصحح سؤالا سؤالا. من يقرأ السؤال؟ من يجيب؟ هل أنتم متفقون؟</vt:lpstr>
      <vt:lpstr>نتذكر كيف نميز الجملة الاسمية. من يقرأ هذه الجملة ويوضح  أَهي جملة اسمية أم لا.</vt:lpstr>
      <vt:lpstr>خذوا الصفحة 31. من يقرأ التعليمة؟ ما المطلوب منكم؟</vt:lpstr>
      <vt:lpstr>أنجزوا. اكتبوا بخط واضح. </vt:lpstr>
      <vt:lpstr>نصحح. سأعين من يقرأ الجمل ويبرر اختياره.</vt:lpstr>
      <vt:lpstr>ننشد جماعة. </vt:lpstr>
      <vt:lpstr>إنتاج كتابي</vt:lpstr>
      <vt:lpstr>سنواصل تدربنا اليوم على إسْتِراتيجيَّةَ تَوْسيعِ فِكْرَةٍ بالربط بين الجمل. هل أنتم مستعدون؟</vt:lpstr>
      <vt:lpstr>من يذكرنا بأدوات الربط التي تعرفنا عليها في الحصة الماضية؟</vt:lpstr>
      <vt:lpstr>ممتاز. نعيد قراءة أدوات الربط.</vt:lpstr>
      <vt:lpstr>نصحح أولا  الواجب المنزلي. افتحوا كراساتكم ص 41. سأتحقق من إنجازاتكم.</vt:lpstr>
      <vt:lpstr>ستبدعون جملا. من يعلق على الصورة الأولى؟ الثانية؟ الثالثة؟</vt:lpstr>
      <vt:lpstr>هذه فقرة حصلنا عليها  بالربط بين الجمل باستعمال: ف-بعد ذلك. من يقرأ؟</vt:lpstr>
      <vt:lpstr>الآن بمفردكم. على دفاتر التمارين. علقوا على المشاهد بجمل تربطون بينها للحصول على فقرة.</vt:lpstr>
      <vt:lpstr>نصحح من يقرأ تعليقه على المشهد الأول؟ الثاني؟ الثالث؟</vt:lpstr>
      <vt:lpstr>اختتام الحصة</vt:lpstr>
      <vt:lpstr>ماذا تَعَلَّمْتُم في هَذِهِ ٱلْحِصَّةِ؟</vt:lpstr>
      <vt:lpstr>ماذا تَعَلَّمْتُم في هَذِهِ ٱلْحِصَّةِ؟</vt:lpstr>
      <vt:lpstr>خذوا الصفحة 43، ضعوا العلامة أمام الواجب المنزلي. تذكروا إنجازه. 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106</cp:revision>
  <dcterms:created xsi:type="dcterms:W3CDTF">2023-09-20T21:35:22Z</dcterms:created>
  <dcterms:modified xsi:type="dcterms:W3CDTF">2025-11-16T16:37:16Z</dcterms:modified>
</cp:coreProperties>
</file>