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51" r:id="rId2"/>
    <p:sldMasterId id="2147483687" r:id="rId3"/>
    <p:sldMasterId id="2147483690" r:id="rId4"/>
    <p:sldMasterId id="2147483742" r:id="rId5"/>
    <p:sldMasterId id="2147483754" r:id="rId6"/>
    <p:sldMasterId id="2147483733" r:id="rId7"/>
    <p:sldMasterId id="2147483696" r:id="rId8"/>
    <p:sldMasterId id="2147483712" r:id="rId9"/>
    <p:sldMasterId id="2147483722" r:id="rId10"/>
    <p:sldMasterId id="2147483660" r:id="rId11"/>
    <p:sldMasterId id="2147483763" r:id="rId12"/>
    <p:sldMasterId id="2147483786" r:id="rId13"/>
    <p:sldMasterId id="2147483803" r:id="rId14"/>
    <p:sldMasterId id="2147483821" r:id="rId15"/>
    <p:sldMasterId id="2147483844" r:id="rId16"/>
    <p:sldMasterId id="2147483873" r:id="rId17"/>
  </p:sldMasterIdLst>
  <p:notesMasterIdLst>
    <p:notesMasterId r:id="rId78"/>
  </p:notesMasterIdLst>
  <p:sldIdLst>
    <p:sldId id="2147482716" r:id="rId18"/>
    <p:sldId id="2147482608" r:id="rId19"/>
    <p:sldId id="2147482470" r:id="rId20"/>
    <p:sldId id="2147482692" r:id="rId21"/>
    <p:sldId id="2147482693" r:id="rId22"/>
    <p:sldId id="2147482467" r:id="rId23"/>
    <p:sldId id="2147482630" r:id="rId24"/>
    <p:sldId id="2147482468" r:id="rId25"/>
    <p:sldId id="2147482691" r:id="rId26"/>
    <p:sldId id="2147482717" r:id="rId27"/>
    <p:sldId id="2147482644" r:id="rId28"/>
    <p:sldId id="2147482526" r:id="rId29"/>
    <p:sldId id="2147482527" r:id="rId30"/>
    <p:sldId id="2147482528" r:id="rId31"/>
    <p:sldId id="2147482694" r:id="rId32"/>
    <p:sldId id="2147482394" r:id="rId33"/>
    <p:sldId id="2147482707" r:id="rId34"/>
    <p:sldId id="2147482708" r:id="rId35"/>
    <p:sldId id="2147482718" r:id="rId36"/>
    <p:sldId id="2147482719" r:id="rId37"/>
    <p:sldId id="2147482720" r:id="rId38"/>
    <p:sldId id="2147482721" r:id="rId39"/>
    <p:sldId id="2147482499" r:id="rId40"/>
    <p:sldId id="2147482733" r:id="rId41"/>
    <p:sldId id="2147482722" r:id="rId42"/>
    <p:sldId id="2147482723" r:id="rId43"/>
    <p:sldId id="2147482504" r:id="rId44"/>
    <p:sldId id="2147482725" r:id="rId45"/>
    <p:sldId id="2147482726" r:id="rId46"/>
    <p:sldId id="2147482695" r:id="rId47"/>
    <p:sldId id="2147482423" r:id="rId48"/>
    <p:sldId id="2147482727" r:id="rId49"/>
    <p:sldId id="2147482512" r:id="rId50"/>
    <p:sldId id="2147482728" r:id="rId51"/>
    <p:sldId id="2147482729" r:id="rId52"/>
    <p:sldId id="2147482730" r:id="rId53"/>
    <p:sldId id="2147482737" r:id="rId54"/>
    <p:sldId id="2147482533" r:id="rId55"/>
    <p:sldId id="2147482735" r:id="rId56"/>
    <p:sldId id="2147482514" r:id="rId57"/>
    <p:sldId id="2147482736" r:id="rId58"/>
    <p:sldId id="2147482734" r:id="rId59"/>
    <p:sldId id="2147482732" r:id="rId60"/>
    <p:sldId id="2147482702" r:id="rId61"/>
    <p:sldId id="2147482447" r:id="rId62"/>
    <p:sldId id="2147482448" r:id="rId63"/>
    <p:sldId id="2147482449" r:id="rId64"/>
    <p:sldId id="2147482450" r:id="rId65"/>
    <p:sldId id="2147482451" r:id="rId66"/>
    <p:sldId id="2147482453" r:id="rId67"/>
    <p:sldId id="2147482455" r:id="rId68"/>
    <p:sldId id="2147482529" r:id="rId69"/>
    <p:sldId id="2147482530" r:id="rId70"/>
    <p:sldId id="2147482531" r:id="rId71"/>
    <p:sldId id="2147482703" r:id="rId72"/>
    <p:sldId id="2147482738" r:id="rId73"/>
    <p:sldId id="2147482459" r:id="rId74"/>
    <p:sldId id="2147482465" r:id="rId75"/>
    <p:sldId id="2147482466" r:id="rId76"/>
    <p:sldId id="2147482522" r:id="rId77"/>
  </p:sldIdLst>
  <p:sldSz cx="9144000" cy="6858000" type="screen4x3"/>
  <p:notesSz cx="6858000" cy="9144000"/>
  <p:embeddedFontLst>
    <p:embeddedFont>
      <p:font typeface="Dosis" pitchFamily="2" charset="0"/>
      <p:regular r:id="rId79"/>
      <p:bold r:id="rId80"/>
    </p:embeddedFont>
    <p:embeddedFont>
      <p:font typeface="Dosis ExtraBold" pitchFamily="2" charset="0"/>
      <p:bold r:id="rId81"/>
    </p:embeddedFont>
    <p:embeddedFont>
      <p:font typeface="Dosis Medium" pitchFamily="2" charset="0"/>
      <p:regular r:id="rId82"/>
    </p:embeddedFont>
    <p:embeddedFont>
      <p:font typeface="Dosis SemiBold" pitchFamily="2" charset="0"/>
      <p:regular r:id="rId83"/>
      <p:bold r:id="rId84"/>
    </p:embeddedFont>
    <p:embeddedFont>
      <p:font typeface="Microsoft Uighur" panose="02000000000000000000" pitchFamily="2" charset="-78"/>
      <p:regular r:id="rId85"/>
      <p:bold r:id="rId86"/>
    </p:embeddedFont>
    <p:embeddedFont>
      <p:font typeface="Modern Love" panose="04090805081005020601" pitchFamily="82" charset="0"/>
      <p:regular r:id="rId8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288" userDrawn="1">
          <p15:clr>
            <a:srgbClr val="A4A3A4"/>
          </p15:clr>
        </p15:guide>
        <p15:guide id="4" orient="horz" pos="3634" userDrawn="1">
          <p15:clr>
            <a:srgbClr val="A4A3A4"/>
          </p15:clr>
        </p15:guide>
        <p15:guide id="5" orient="horz" pos="422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  <p15:guide id="8" orient="horz" pos="2682" userDrawn="1">
          <p15:clr>
            <a:srgbClr val="A4A3A4"/>
          </p15:clr>
        </p15:guide>
        <p15:guide id="9" orient="horz" pos="3271" userDrawn="1">
          <p15:clr>
            <a:srgbClr val="A4A3A4"/>
          </p15:clr>
        </p15:guide>
        <p15:guide id="10" orient="horz" pos="2387" userDrawn="1">
          <p15:clr>
            <a:srgbClr val="A4A3A4"/>
          </p15:clr>
        </p15:guide>
        <p15:guide id="11" orient="horz" pos="1797" userDrawn="1">
          <p15:clr>
            <a:srgbClr val="A4A3A4"/>
          </p15:clr>
        </p15:guide>
        <p15:guide id="12" orient="horz" pos="2228" userDrawn="1">
          <p15:clr>
            <a:srgbClr val="A4A3A4"/>
          </p15:clr>
        </p15:guide>
        <p15:guide id="13" orient="horz" pos="3521" userDrawn="1">
          <p15:clr>
            <a:srgbClr val="A4A3A4"/>
          </p15:clr>
        </p15:guide>
        <p15:guide id="14" pos="4354" userDrawn="1">
          <p15:clr>
            <a:srgbClr val="A4A3A4"/>
          </p15:clr>
        </p15:guide>
        <p15:guide id="15" pos="4105" userDrawn="1">
          <p15:clr>
            <a:srgbClr val="A4A3A4"/>
          </p15:clr>
        </p15:guide>
        <p15:guide id="16" orient="horz" pos="4042" userDrawn="1">
          <p15:clr>
            <a:srgbClr val="A4A3A4"/>
          </p15:clr>
        </p15:guide>
        <p15:guide id="17" orient="horz" pos="2795" userDrawn="1">
          <p15:clr>
            <a:srgbClr val="A4A3A4"/>
          </p15:clr>
        </p15:guide>
        <p15:guide id="18" pos="3946" userDrawn="1">
          <p15:clr>
            <a:srgbClr val="A4A3A4"/>
          </p15:clr>
        </p15:guide>
        <p15:guide id="19" orient="horz" pos="1026" userDrawn="1">
          <p15:clr>
            <a:srgbClr val="A4A3A4"/>
          </p15:clr>
        </p15:guide>
        <p15:guide id="20" pos="1859" userDrawn="1">
          <p15:clr>
            <a:srgbClr val="A4A3A4"/>
          </p15:clr>
        </p15:guide>
        <p15:guide id="21" orient="horz" pos="1979" userDrawn="1">
          <p15:clr>
            <a:srgbClr val="A4A3A4"/>
          </p15:clr>
        </p15:guide>
        <p15:guide id="22" orient="horz" pos="2478" userDrawn="1">
          <p15:clr>
            <a:srgbClr val="A4A3A4"/>
          </p15:clr>
        </p15:guide>
        <p15:guide id="23" orient="horz" pos="3045" userDrawn="1">
          <p15:clr>
            <a:srgbClr val="A4A3A4"/>
          </p15:clr>
        </p15:guide>
        <p15:guide id="24" orient="horz" pos="3113" userDrawn="1">
          <p15:clr>
            <a:srgbClr val="A4A3A4"/>
          </p15:clr>
        </p15:guide>
        <p15:guide id="25" orient="horz" pos="2047" userDrawn="1">
          <p15:clr>
            <a:srgbClr val="A4A3A4"/>
          </p15:clr>
        </p15:guide>
        <p15:guide id="26" pos="975" userDrawn="1">
          <p15:clr>
            <a:srgbClr val="A4A3A4"/>
          </p15:clr>
        </p15:guide>
        <p15:guide id="27" orient="horz" pos="1638" userDrawn="1">
          <p15:clr>
            <a:srgbClr val="A4A3A4"/>
          </p15:clr>
        </p15:guide>
        <p15:guide id="28" orient="horz" pos="3362" userDrawn="1">
          <p15:clr>
            <a:srgbClr val="A4A3A4"/>
          </p15:clr>
        </p15:guide>
        <p15:guide id="29" pos="36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424D7B"/>
    <a:srgbClr val="D6E9EA"/>
    <a:srgbClr val="00ACA4"/>
    <a:srgbClr val="3ABFB8"/>
    <a:srgbClr val="565F88"/>
    <a:srgbClr val="474F71"/>
    <a:srgbClr val="F0EDED"/>
    <a:srgbClr val="44546A"/>
    <a:srgbClr val="414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90" y="30"/>
      </p:cViewPr>
      <p:guideLst>
        <p:guide pos="4626"/>
        <p:guide orient="horz" pos="709"/>
        <p:guide pos="3288"/>
        <p:guide orient="horz" pos="3634"/>
        <p:guide orient="horz" pos="4224"/>
        <p:guide orient="horz" pos="2568"/>
        <p:guide orient="horz" pos="2682"/>
        <p:guide orient="horz" pos="3271"/>
        <p:guide orient="horz" pos="2387"/>
        <p:guide orient="horz" pos="1797"/>
        <p:guide orient="horz" pos="2228"/>
        <p:guide orient="horz" pos="3521"/>
        <p:guide pos="4354"/>
        <p:guide pos="4105"/>
        <p:guide orient="horz" pos="4042"/>
        <p:guide orient="horz" pos="2795"/>
        <p:guide pos="3946"/>
        <p:guide orient="horz" pos="1026"/>
        <p:guide pos="1859"/>
        <p:guide orient="horz" pos="1979"/>
        <p:guide orient="horz" pos="2478"/>
        <p:guide orient="horz" pos="3045"/>
        <p:guide orient="horz" pos="3113"/>
        <p:guide orient="horz" pos="2047"/>
        <p:guide pos="975"/>
        <p:guide orient="horz" pos="1638"/>
        <p:guide orient="horz" pos="3362"/>
        <p:guide pos="367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font" Target="fonts/font6.fntdata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font" Target="fonts/font5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font" Target="fonts/font9.fntdata"/><Relationship Id="rId61" Type="http://schemas.openxmlformats.org/officeDocument/2006/relationships/slide" Target="slides/slide44.xml"/><Relationship Id="rId82" Type="http://schemas.openxmlformats.org/officeDocument/2006/relationships/font" Target="fonts/font4.fntdata"/><Relationship Id="rId1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2BE8E1C-62B0-920A-0B8F-CC34A3A0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>
            <a:extLst>
              <a:ext uri="{FF2B5EF4-FFF2-40B4-BE49-F238E27FC236}">
                <a16:creationId xmlns:a16="http://schemas.microsoft.com/office/drawing/2014/main" id="{8479988A-B0FC-DB3D-0BC3-E462ECF50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>
            <a:extLst>
              <a:ext uri="{FF2B5EF4-FFF2-40B4-BE49-F238E27FC236}">
                <a16:creationId xmlns:a16="http://schemas.microsoft.com/office/drawing/2014/main" id="{626EF8A3-4635-42C1-084A-18B7CFCFA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55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png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png"/></Relationships>
</file>

<file path=ppt/slideLayouts/_rels/slideLayout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png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50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60709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06477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874627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97505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611443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7488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93640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9101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41782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7846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710626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2796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76788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17053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0451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6242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5496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70597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860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616422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256045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4833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2793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360764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45615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232869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02402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18766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9691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794446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99228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42276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627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880038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402808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50481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97151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92451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366229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24711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694061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19923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10175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85346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13506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360004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08656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8224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07204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16546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3240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41469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68578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54402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04688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739934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20323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94070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20188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518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95426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475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952384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47603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584055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7234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0505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0847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371377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573435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48953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4228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662636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1392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85174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62899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7195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2937971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126056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53947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66302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02684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771176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0321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70162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41720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75104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467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942687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797269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59128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582581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13219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70076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844373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780295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837800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72592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5145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05809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5528791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5198694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62170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1874122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846309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306150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3080839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93374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6131262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047533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438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998672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02786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00168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893343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57239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799141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88894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0273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28812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63341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192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6575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89410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58276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631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8232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81717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48770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8143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873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3631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97828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7616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2127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67128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3251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789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063864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645322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6474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39021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0598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2704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5198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5840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04897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97401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040492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647619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57910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57928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0589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4393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83573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3267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62418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781099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16640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3065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60745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7470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80840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91936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30551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8354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18878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0648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14763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14095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44396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8800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7646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52572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5325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1807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38937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09942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4121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91252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7825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74456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246391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6582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31160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10135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293664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17188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64090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08310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60650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06162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theme" Target="../theme/theme16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image" Target="../media/image10.bin"/><Relationship Id="rId3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7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8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68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35184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69" r:id="rId12"/>
    <p:sldLayoutId id="2147483870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71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87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4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7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64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06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6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9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468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422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756980"/>
            <a:ext cx="729672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2"/>
            <a:ext cx="1280869" cy="30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514750" y="131131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04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0.png"/><Relationship Id="rId11" Type="http://schemas.openxmlformats.org/officeDocument/2006/relationships/image" Target="../media/image54.pn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11" Type="http://schemas.openxmlformats.org/officeDocument/2006/relationships/image" Target="../media/image26.gif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6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8.png"/><Relationship Id="rId7" Type="http://schemas.openxmlformats.org/officeDocument/2006/relationships/image" Target="../media/image6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4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9.png"/><Relationship Id="rId11" Type="http://schemas.openxmlformats.org/officeDocument/2006/relationships/image" Target="../media/image26.gif"/><Relationship Id="rId5" Type="http://schemas.openxmlformats.org/officeDocument/2006/relationships/image" Target="../media/image38.png"/><Relationship Id="rId10" Type="http://schemas.openxmlformats.org/officeDocument/2006/relationships/image" Target="../media/image66.png"/><Relationship Id="rId4" Type="http://schemas.openxmlformats.org/officeDocument/2006/relationships/image" Target="../media/image37.png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8.png"/><Relationship Id="rId7" Type="http://schemas.openxmlformats.org/officeDocument/2006/relationships/image" Target="../media/image6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11" Type="http://schemas.openxmlformats.org/officeDocument/2006/relationships/image" Target="../media/image54.png"/><Relationship Id="rId5" Type="http://schemas.openxmlformats.org/officeDocument/2006/relationships/image" Target="../media/image40.png"/><Relationship Id="rId10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12" Type="http://schemas.openxmlformats.org/officeDocument/2006/relationships/image" Target="../media/image7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11" Type="http://schemas.openxmlformats.org/officeDocument/2006/relationships/image" Target="../media/image54.png"/><Relationship Id="rId5" Type="http://schemas.openxmlformats.org/officeDocument/2006/relationships/image" Target="../media/image40.png"/><Relationship Id="rId10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png"/><Relationship Id="rId7" Type="http://schemas.openxmlformats.org/officeDocument/2006/relationships/image" Target="../media/image5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1.png"/><Relationship Id="rId11" Type="http://schemas.openxmlformats.org/officeDocument/2006/relationships/image" Target="../media/image54.png"/><Relationship Id="rId5" Type="http://schemas.openxmlformats.org/officeDocument/2006/relationships/image" Target="../media/image40.png"/><Relationship Id="rId10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66.xml"/><Relationship Id="rId7" Type="http://schemas.openxmlformats.org/officeDocument/2006/relationships/image" Target="../media/image4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37.png"/><Relationship Id="rId9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12" Type="http://schemas.openxmlformats.org/officeDocument/2006/relationships/image" Target="../media/image2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40.png"/><Relationship Id="rId4" Type="http://schemas.openxmlformats.org/officeDocument/2006/relationships/video" Target="../media/media2.mp4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8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gif"/><Relationship Id="rId11" Type="http://schemas.openxmlformats.org/officeDocument/2006/relationships/image" Target="../media/image41.png"/><Relationship Id="rId5" Type="http://schemas.openxmlformats.org/officeDocument/2006/relationships/image" Target="../media/image49.png"/><Relationship Id="rId10" Type="http://schemas.openxmlformats.org/officeDocument/2006/relationships/image" Target="../media/image40.png"/><Relationship Id="rId4" Type="http://schemas.openxmlformats.org/officeDocument/2006/relationships/image" Target="../media/image48.jpe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39280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F4C5D-1C7F-1334-071B-DDF87E9F7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DB3AC-E535-FDC1-D440-9D5F2B5C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بالتدرب على قراءة فقرة بدقة وسرعة. نتذكر شروط القراءة بطلاقة.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065875-B6B3-46F5-C06E-AA41AFE7C4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B2B137-2E64-FECD-2CD0-8579D8A29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387AAE-367A-BE12-337E-472E11E9EE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5AE79BF-3EF8-097F-A688-264D260636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A2C302-95B7-DCE9-C907-C70B3DCD11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4F1E947-8CB9-974B-D2C9-D1C60055369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A9A346-D26A-E84E-1281-4666E804CF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01054-2EE2-2CFD-BCBE-B484721F71D0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B12139-784D-B27D-8168-97A38AD0C7B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8BA5E9-D6EB-D902-8495-D5514F5F3F63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C8ACE-34C5-3904-DE4C-69340A8BD82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E3E8F72-A899-2C66-4CFB-8C53B49132B7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90FC169-6DAB-C027-57A7-B9F85F654515}"/>
              </a:ext>
            </a:extLst>
          </p:cNvPr>
          <p:cNvSpPr txBox="1"/>
          <p:nvPr/>
        </p:nvSpPr>
        <p:spPr>
          <a:xfrm>
            <a:off x="1273363" y="1995483"/>
            <a:ext cx="5389976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ٱلْكَلِماتِ بِشَكْلٍ صَحيحٍ؛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9E56242-6AAB-A9C9-4093-AB4084F68343}"/>
              </a:ext>
            </a:extLst>
          </p:cNvPr>
          <p:cNvSpPr txBox="1"/>
          <p:nvPr/>
        </p:nvSpPr>
        <p:spPr>
          <a:xfrm>
            <a:off x="1258373" y="3074274"/>
            <a:ext cx="5389976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أَسْتَرْسِلُ بِوَصْلِ ٱلْكَلِماتِ بَعْضها بِبَعْضٍ؛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B5EFDCF-8E48-FAF1-89DC-E2D42527D889}"/>
              </a:ext>
            </a:extLst>
          </p:cNvPr>
          <p:cNvSpPr txBox="1"/>
          <p:nvPr/>
        </p:nvSpPr>
        <p:spPr>
          <a:xfrm>
            <a:off x="1255665" y="5124678"/>
            <a:ext cx="5408038" cy="715089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أَلْتَزِمُ ٱلْوَقْفَ عِنْدَ عَلاماتِ ٱلتَّرْقيمِ؛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0BE4B89-609A-748D-F6CA-E1FE95B19823}"/>
              </a:ext>
            </a:extLst>
          </p:cNvPr>
          <p:cNvSpPr txBox="1"/>
          <p:nvPr/>
        </p:nvSpPr>
        <p:spPr>
          <a:xfrm>
            <a:off x="1273363" y="4035526"/>
            <a:ext cx="5408038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أَنْطِقُ هَمْزَةَ ٱلْوَصْلِ وَسَطَ ٱلْكَلامِ؛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2E9F2DA0-C9E4-274D-0711-35A3F96A57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6726128" y="2155113"/>
            <a:ext cx="332151" cy="329769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D16F7C50-A2C7-10C2-2E17-65D6FC5832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6731206" y="4208332"/>
            <a:ext cx="327073" cy="3276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D428E4A6-EB30-D292-6CA1-A4D60461CA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855" r="1934" b="2222"/>
          <a:stretch/>
        </p:blipFill>
        <p:spPr>
          <a:xfrm>
            <a:off x="6730019" y="5289420"/>
            <a:ext cx="328260" cy="3276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398A93F7-5905-2E81-84DB-23FD19422F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6734280" y="3237389"/>
            <a:ext cx="323999" cy="3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569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7643-221E-4C7D-00C7-FFBC597EC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9C933-DC91-DCE0-219A-A240385B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سأقرأ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تابعوا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52EF04-29F9-43A5-259D-7CC9615D0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F2F5FD-9CD4-34F6-8D5A-77C853796F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399099-D802-C08B-E3E2-35FE04BB0E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8CF05B-BDCF-BA1B-EC06-91E46C6680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B23DC6-40E1-210F-CB12-00BFA9A34B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55A38E-31C1-A404-CAFF-ECC5BE225A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7FE049-A2D0-5024-F93F-0DEE9A3EA7B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201ED9-C9C3-529F-FB19-32EDB7FE29A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EC9621-76FF-BB9E-C396-E60F4B39246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1CAE08-FD97-7365-BF9F-DE9131892563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8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6FB7D3-ED25-7255-ED7F-F4BCFFB55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03689FB-4A73-728F-C25F-FED3DA59C4FB}"/>
              </a:ext>
            </a:extLst>
          </p:cNvPr>
          <p:cNvSpPr txBox="1">
            <a:spLocks/>
          </p:cNvSpPr>
          <p:nvPr/>
        </p:nvSpPr>
        <p:spPr>
          <a:xfrm>
            <a:off x="691882" y="2077432"/>
            <a:ext cx="7605174" cy="3836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زاوِيَةٍ هَادِئَةٍ فِي </a:t>
            </a:r>
            <a:r>
              <a:rPr lang="ar-SA" sz="4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ٱلمَنْزِ</a:t>
            </a:r>
            <a:r>
              <a:rPr lang="ar-S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جَلَسَ سامي يُتابِعُ بِإِعْجَابٍ أَنامِلَ جَدَّتِهِ ٱلْمَاهِرَةَ وَهِيَ تَتَراقَصُ بَيْنَ خُيوطِ ٱلصّوفِ ٱلْمُلَوَّنَةِ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كَانَتْ تَصْنَعُ لَهُ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سَريدَةً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دافِئَةً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ٱسْتِعْداداً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لِبَرْدِ مَوْسِمِ ٱلشِّتا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ءِ،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وَبَيْنَ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ٱلْحينِ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وَٱلْآخَرِ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تَرْفَعُ نَظَراتِها إِلَيْهِ مُبْتَسِمَةً بِحَنا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نٍ.</a:t>
            </a:r>
            <a:endParaRPr lang="fr-FR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9644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292C2-C035-BEFD-1144-863D980A4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22C6A-701C-472A-9892-2CD3C1B0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5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أسماء.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F251E4-9BB2-CB7F-A3D1-F042F4A48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5EA9306-C32E-E60C-839B-093A2ECC3D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4CF17C-A3BA-5918-77D8-6DD74BD1F4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8965B18-CDED-968B-3647-A40F6B5C4C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B1107B-FF8A-7274-8AEB-4F0537E1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F92CDF-2273-5CD1-BA97-D572E81068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8F2FE6-D66C-E4C2-0C7A-ADA350A0079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C83028-D940-144F-6876-C6C5E4A0A73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1F38B3-5657-511F-23E1-EBE8299675D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ECABE9-F28D-C642-5E1D-F0297B4E74B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3DCEC24-8219-5FAD-C196-234E5E88D4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01E95BA-272A-3D91-F93A-59D9531B1419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7D3075-5282-17CC-F6EF-8D863C7EBE2A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lang="f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9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5807BF4B-15D6-F9DE-C2EE-E50FADE8F9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6818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70CA8-BF0D-CB2A-A10C-9688F307C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F994B-F3A2-E82A-99B1-44D429DD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33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  (</a:t>
            </a:r>
            <a:r>
              <a:rPr lang="ar-MA" sz="20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تناقش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0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الأخطاء بعد كل قراءة وتوضح كيفية تجاوزها).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D92F11-DCD0-08F5-7E2A-F5A213ABF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F7EA78-6C26-B649-3DF0-FA1A9C25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3C7C00-EEF1-7104-EEE9-497275D0C4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C21179-2198-5BA0-6847-CD17F6B53E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27E5CE5-EC56-35FA-D615-93591E25C8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9ABAA5-D123-5A53-C3B0-449D479BF5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F21609-DF4A-CD51-D3B8-B22AC877C397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8501EA-FCAE-C1B7-66C1-7FDC6717B11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B2169A-20B1-3340-BB4A-70B84043E6D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311795-E0BC-1892-FE99-EB26DFDD25F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33AB325-5BBC-ED03-D0E8-8AC73FD9E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83C89E1-4CDB-35F1-98A2-B51F28252C71}"/>
              </a:ext>
            </a:extLst>
          </p:cNvPr>
          <p:cNvSpPr txBox="1">
            <a:spLocks/>
          </p:cNvSpPr>
          <p:nvPr/>
        </p:nvSpPr>
        <p:spPr>
          <a:xfrm>
            <a:off x="691882" y="2077432"/>
            <a:ext cx="7605174" cy="3836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زاوِيَةٍ هَادِئَةٍ فِي </a:t>
            </a:r>
            <a:r>
              <a:rPr lang="ar-SA" sz="4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ٱلمَنْزِ</a:t>
            </a:r>
            <a:r>
              <a:rPr lang="ar-SA" sz="4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جَلَسَ سامي يُتابِعُ بِإِعْجَابٍ أَنامِلَ جَدَّتِهِ ٱلْمَاهِرَةَ وَهِيَ تَتَراقَصُ بَيْنَ خُيوطِ ٱلصّوفِ ٱلْمُلَوَّنَةِ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كَانَتْ تَصْنَعُ لَهُ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سَريدَةً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دافِئَةً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ٱسْتِعْداداً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لِبَرْدِ مَوْسِمِ ٱلشِّتا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ءِ،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وَبَيْنَ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ٱلْحينِ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وَٱلْآخَرِ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تَرْفَعُ نَظَراتِها إِلَيْهِ مُبْتَسِمَةً بِحَنا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نٍ.</a:t>
            </a:r>
            <a:endParaRPr lang="fr-FR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5011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DBBC2-7CAC-D331-2C84-EFC45B7B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B36CF-FAE7-5AB0-F832-85437788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الطلاقة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53075A-1591-522B-39EB-366ECBC0A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9B486C-39DD-30F3-AC6D-2F65AB0E32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096B309-4B37-FEB7-208F-AE04057A03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B48096-827E-5842-1A7F-E183393DFC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A7F141A-CDE8-6BEB-5A77-524E5138D9D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342A64-9D40-03E2-8CE8-AC783355F7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E8DB8C-E999-6A04-7419-C520B0BF1DC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27DCA9-1AD9-67A1-F4C5-77170E04C44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046F74-0366-9037-C893-B7B63CB3BA4D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04B9F5-6A6C-6038-381A-9FF0B1F4032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DAE58F-8316-203D-B0BF-8ACB69F77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64A9B43-29F1-A020-817A-9A723C9C1950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F8CAF2B-398C-77ED-F1F0-F3387B3E8EC0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lang="f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9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854ED70E-D017-A3A3-9593-E09E40A17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6959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معجم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29583624-D4C9-A723-10C6-251F57ED015F}"/>
              </a:ext>
            </a:extLst>
          </p:cNvPr>
          <p:cNvSpPr txBox="1">
            <a:spLocks/>
          </p:cNvSpPr>
          <p:nvPr/>
        </p:nvSpPr>
        <p:spPr>
          <a:xfrm>
            <a:off x="2462296" y="257093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Tx/>
            </a:pPr>
            <a:r>
              <a:rPr lang="ar-MA" sz="2800" b="1" dirty="0">
                <a:cs typeface="Microsoft Uighur" panose="02000000000000000000" pitchFamily="2" charset="-78"/>
              </a:rPr>
              <a:t>إستراتيجية الضد.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D9B3B4-096A-F2AE-0F62-27B0E9F7AA78}"/>
              </a:ext>
            </a:extLst>
          </p:cNvPr>
          <p:cNvSpPr txBox="1"/>
          <p:nvPr/>
        </p:nvSpPr>
        <p:spPr>
          <a:xfrm>
            <a:off x="6189619" y="1775154"/>
            <a:ext cx="931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ECFAEC-E0C9-8E70-C84D-5D328B38D4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81108" y="1946732"/>
            <a:ext cx="715119" cy="720000"/>
          </a:xfrm>
          <a:prstGeom prst="rect">
            <a:avLst/>
          </a:prstGeom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AADBE8AF-A0DB-B7D9-D7F0-1385B19DF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87057" y="1765503"/>
            <a:ext cx="54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37AD8F-BC53-F9E4-33DC-B39710E68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1738" y="1039514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603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9B3EE-84AE-8D21-0620-B9DC830EC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92" y="821317"/>
            <a:ext cx="6840000" cy="492032"/>
          </a:xfrm>
        </p:spPr>
        <p:txBody>
          <a:bodyPr>
            <a:noAutofit/>
          </a:bodyPr>
          <a:lstStyle/>
          <a:p>
            <a:pPr marL="0"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ستتعلمون اليوم في حصة المعجم إستراتيجية الضد.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BEFAD44-BCDE-B710-8308-9BC9B6CA0E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FF3F88-9770-4F6D-5096-9D89376786CA}"/>
              </a:ext>
            </a:extLst>
          </p:cNvPr>
          <p:cNvSpPr/>
          <p:nvPr/>
        </p:nvSpPr>
        <p:spPr>
          <a:xfrm>
            <a:off x="2114325" y="3559175"/>
            <a:ext cx="491535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  <a:buSzPts val="44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إِسْتراتيجِيَّةُ </a:t>
            </a:r>
            <a:r>
              <a:rPr lang="ar-S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ٱلضِّدِّ</a:t>
            </a: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79529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E2E8F-E3DE-7BC9-DE92-2CA81CC9A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8153F-7030-E6D8-D952-923F8CAD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39" y="821317"/>
            <a:ext cx="6840000" cy="492032"/>
          </a:xfrm>
        </p:spPr>
        <p:txBody>
          <a:bodyPr>
            <a:noAutofit/>
          </a:bodyPr>
          <a:lstStyle/>
          <a:p>
            <a:pPr marL="0"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شاهدوا كيف سيوظف مجد إستراتيجية الضد.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891CA3-2914-5B55-8749-17566436B2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48E42-C0FA-1C68-3337-7D4569FC8EF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6346A8-71B9-074F-71A2-9FF4122014C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8D75BF-6FC4-2F0D-D4BD-CDD1B210C8B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3851C5-4CD6-B916-895D-3313DD5A420C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20249B8-1118-501F-8479-1F2F532368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C311A99-9047-3082-B81F-705FD8B7F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2A048E7-E0DE-2E23-5B6E-46223AB0DB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5A07B48-56FB-BDB8-F13D-EBDF6AAD5C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2C94582-0CD9-E041-0EBB-3A5E770364D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B5A92F1D-9517-1672-6D74-60FC8AEEB3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Ar-3-P1-W4-S1">
            <a:hlinkClick r:id="" action="ppaction://media"/>
            <a:extLst>
              <a:ext uri="{FF2B5EF4-FFF2-40B4-BE49-F238E27FC236}">
                <a16:creationId xmlns:a16="http://schemas.microsoft.com/office/drawing/2014/main" id="{5611F112-1CF5-F290-5A77-45397A869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819" y="1878068"/>
            <a:ext cx="7026644" cy="3952487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6FAD56E-C396-D42A-82AE-AAAE1FD2DC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18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F46F2E-CA6D-7799-A3A3-8F3F9860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7" y="756000"/>
            <a:ext cx="731612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الآن؛ سنطبق الإستراتيجية خطوة خطوة. نكمل الجملة الثانية بضد كلمة «ساخن». ماذا سنفعل؟</a:t>
            </a:r>
            <a:endParaRPr lang="fr-FR" sz="23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0262021-DE5C-BF16-3B98-C68E565AB6BC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45AA25-7065-B9AD-9FAC-5308E99D155E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B18DBF-A229-45C5-4849-DE0986E498C8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426455-5D15-ABD4-CDC4-F59B3201C2B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5A2B31-AC51-65FC-0CF3-7175DD68F60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F4F94D-047F-9A4E-0405-085037E15B8E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74778C5-85DB-A2E9-7BB8-77CC89F4E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7C6A207-B44A-EC48-B12E-9712EBAAA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630EE6-D96C-24CB-3098-C09292858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E5E0D85-3F67-D828-8F67-D11C7A6EE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A0D293A-5C97-739E-EDE1-545F09C9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Google Shape;2107;p52">
            <a:extLst>
              <a:ext uri="{FF2B5EF4-FFF2-40B4-BE49-F238E27FC236}">
                <a16:creationId xmlns:a16="http://schemas.microsoft.com/office/drawing/2014/main" id="{C488CF2D-3EF4-4407-3A9A-DF29C6B4BB48}"/>
              </a:ext>
            </a:extLst>
          </p:cNvPr>
          <p:cNvSpPr txBox="1"/>
          <p:nvPr/>
        </p:nvSpPr>
        <p:spPr>
          <a:xfrm flipH="1">
            <a:off x="338164" y="3789363"/>
            <a:ext cx="8454452" cy="80753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ساخِنٌ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</a:t>
            </a:r>
            <a:r>
              <a:rPr lang="ar-MA" sz="40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ٱلصَّيْفِ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Google Shape;2107;p52">
            <a:extLst>
              <a:ext uri="{FF2B5EF4-FFF2-40B4-BE49-F238E27FC236}">
                <a16:creationId xmlns:a16="http://schemas.microsoft.com/office/drawing/2014/main" id="{555F1CE4-C1E5-2CB8-0C3E-21367A0BCC15}"/>
              </a:ext>
            </a:extLst>
          </p:cNvPr>
          <p:cNvSpPr txBox="1"/>
          <p:nvPr/>
        </p:nvSpPr>
        <p:spPr>
          <a:xfrm flipH="1">
            <a:off x="337279" y="5174390"/>
            <a:ext cx="8566878" cy="8303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</a:t>
            </a:r>
            <a:r>
              <a:rPr lang="ar-MA" sz="40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ٱلشِّتاءِ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BFF989F-502E-5D38-5C59-22058BAD2F79}"/>
              </a:ext>
            </a:extLst>
          </p:cNvPr>
          <p:cNvSpPr/>
          <p:nvPr/>
        </p:nvSpPr>
        <p:spPr>
          <a:xfrm>
            <a:off x="6408746" y="2442574"/>
            <a:ext cx="1887724" cy="6869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أَقْـــرَأُ الْكَلِمَةَ وَأُحَدِّدُ نَوْعَها</a:t>
            </a:r>
            <a:endParaRPr lang="ar-MA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1E5E660-841C-D1A4-6E31-F4AA825FB6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A22522C-0A10-4C05-4EE6-63715C29E452}"/>
              </a:ext>
            </a:extLst>
          </p:cNvPr>
          <p:cNvSpPr/>
          <p:nvPr/>
        </p:nvSpPr>
        <p:spPr>
          <a:xfrm>
            <a:off x="3450858" y="2442574"/>
            <a:ext cx="2113549" cy="686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أَبْحَثُ عَنْ ضِدِّ ٱلْكَلِمَةِ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B283B48B-5419-E8F0-058A-A4FF0444BD0F}"/>
              </a:ext>
            </a:extLst>
          </p:cNvPr>
          <p:cNvSpPr/>
          <p:nvPr/>
        </p:nvSpPr>
        <p:spPr>
          <a:xfrm>
            <a:off x="492970" y="2442574"/>
            <a:ext cx="2113549" cy="686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أُرَكِّبُ ٱلْكَلِمَةِ في جُمْلَةٍ</a:t>
            </a:r>
            <a:endParaRPr lang="fr-FR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وَأَتَحَقَّقُ مِنَ ٱلْمَعْنى.</a:t>
            </a:r>
            <a:endParaRPr lang="ar-MA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87CF4F6-E3C9-79E6-4041-EF021361DA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8304281" y="2676046"/>
            <a:ext cx="332151" cy="32976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9A1FEA0-0DB3-2193-918B-0B05244E0B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2605012" y="2678215"/>
            <a:ext cx="327073" cy="3276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FE5302DC-4666-0865-536A-6312B688DA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5565601" y="2677156"/>
            <a:ext cx="323999" cy="3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9439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DE5E1-A2C1-800F-EF83-028857B7E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079FF6-440E-1BE7-A2EE-FE087927E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92" y="756000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نقرأ الكلمة: ساخن. ثم نحدد نوعها.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E6E676B-F350-E0BA-4DFF-BCB0E763F1C5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958B79-0010-1B64-6C62-94965A8CD16E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C48426-DB8E-D194-1873-9CEB45D29A4B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3627C2-A816-E595-75E1-583C7886E864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0B42CE-09FF-3D42-1C60-EEC68FF1FCD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FEAAB2-DB30-7B1A-9347-81AECA09580C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24C1293-17CF-DCE7-7C27-4E669EDE2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7D070F0-6153-A84E-2ED9-45D37642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6D3792F-0708-B700-5126-0B563CF74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A1CC548-E2FA-027D-82F8-164392863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0B135FD-B6CC-414A-4DA2-397BBB96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6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09CEDF-ECF9-7967-18BA-8E024A239B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9" name="Google Shape;2107;p52">
            <a:extLst>
              <a:ext uri="{FF2B5EF4-FFF2-40B4-BE49-F238E27FC236}">
                <a16:creationId xmlns:a16="http://schemas.microsoft.com/office/drawing/2014/main" id="{E279AF09-F55C-2FD4-0EDB-FD43961FECB3}"/>
              </a:ext>
            </a:extLst>
          </p:cNvPr>
          <p:cNvSpPr txBox="1"/>
          <p:nvPr/>
        </p:nvSpPr>
        <p:spPr>
          <a:xfrm flipH="1">
            <a:off x="338164" y="3789363"/>
            <a:ext cx="8454452" cy="80753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ساخِنٌ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</a:t>
            </a:r>
            <a:r>
              <a:rPr lang="ar-MA" sz="40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ٱلصَّيْفِ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0" name="Google Shape;2107;p52">
            <a:extLst>
              <a:ext uri="{FF2B5EF4-FFF2-40B4-BE49-F238E27FC236}">
                <a16:creationId xmlns:a16="http://schemas.microsoft.com/office/drawing/2014/main" id="{B3005EA2-D3AF-4E44-997E-8AC8523673EC}"/>
              </a:ext>
            </a:extLst>
          </p:cNvPr>
          <p:cNvSpPr txBox="1"/>
          <p:nvPr/>
        </p:nvSpPr>
        <p:spPr>
          <a:xfrm flipH="1">
            <a:off x="337279" y="5174390"/>
            <a:ext cx="8566878" cy="8303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</a:t>
            </a:r>
            <a:r>
              <a:rPr lang="ar-MA" sz="40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ٱلشِّتاءِ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B9167200-3F6B-F60C-DF7D-E45BDC70186F}"/>
              </a:ext>
            </a:extLst>
          </p:cNvPr>
          <p:cNvSpPr/>
          <p:nvPr/>
        </p:nvSpPr>
        <p:spPr>
          <a:xfrm>
            <a:off x="6408746" y="2442574"/>
            <a:ext cx="1887724" cy="686943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2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أَقْـــرَأُ الْكَلِمَةَ وَأُحَدِّدُ نَوْعَها</a:t>
            </a:r>
            <a:endParaRPr lang="ar-MA" sz="2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DDA73714-B4ED-657A-8E79-824DD6D61904}"/>
              </a:ext>
            </a:extLst>
          </p:cNvPr>
          <p:cNvSpPr/>
          <p:nvPr/>
        </p:nvSpPr>
        <p:spPr>
          <a:xfrm>
            <a:off x="3450858" y="2442574"/>
            <a:ext cx="2113549" cy="686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أَبْحَثُ عَنْ ضِدِّ ٱلْكَلِمَةِ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E48153F1-5F17-E025-6B3F-5277991D4B31}"/>
              </a:ext>
            </a:extLst>
          </p:cNvPr>
          <p:cNvSpPr/>
          <p:nvPr/>
        </p:nvSpPr>
        <p:spPr>
          <a:xfrm>
            <a:off x="492970" y="2442574"/>
            <a:ext cx="2113549" cy="686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أُرَكِّبُ ٱلْكَلِمَةِ في جُمْلَةٍ</a:t>
            </a:r>
            <a:endParaRPr lang="fr-FR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وَأَتَحَقَّقُ مِنَ ٱلْمَعْنى.</a:t>
            </a:r>
            <a:endParaRPr lang="ar-MA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4417832D-5990-8AF4-67E0-AFE95D46DD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8304281" y="2676046"/>
            <a:ext cx="332151" cy="32976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4930DED-1BE9-8389-4FB5-02924B11CE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2605012" y="2678215"/>
            <a:ext cx="327073" cy="3276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6A890B39-D048-CC5B-79A9-10A1EE3B64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5565601" y="2677156"/>
            <a:ext cx="323999" cy="3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1374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FF8019D-36D9-DFB2-53BB-0D285D14B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تعيين تلميذ(ة) للإجابة .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توجيهات و شرح التعليمات .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عرض فيديو .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190244" cy="547687"/>
          </a:xfrm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المرور بين الصفوف للمساعدة</a:t>
            </a:r>
          </a:p>
          <a:p>
            <a:pPr>
              <a:spcBef>
                <a:spcPts val="0"/>
              </a:spcBef>
            </a:pPr>
            <a:r>
              <a:rPr lang="ar-MA" b="1" dirty="0"/>
              <a:t> و تصحيح الإنجازات</a:t>
            </a:r>
            <a:endParaRPr lang="fr-MA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 .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27426-00ED-9A89-2BE6-A03C5BBDC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322AA4-165B-5831-795F-B86E5FDD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45" y="756000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ساخن اسم. ماذا سنفعل بعد ذلك؟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78C4199-692C-410D-B8F7-16F30F5845E7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1DD928-16E6-0C57-72C0-9773784E517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66240D-3BA1-4905-A84A-EB152D5E28AA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165C7A-687D-1B6C-AB7F-65F7275B1D4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10C945-A4DF-2170-E727-E13DD2F1A081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933D02-4D2D-D91C-AD52-B2A2D4C5BCDE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F910C52-5B19-763A-580D-32241F148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930FB47-EC93-47EE-C76A-EFB207945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D46721F-0E8B-422C-9730-9B2CFB16A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7A886D9-5CD2-B5AC-131B-B3EF0ECC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8F0EFB4-8F62-7067-3FEA-FB9F5637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3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1A678A3-1C15-F5BE-8C31-EB833229AE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Google Shape;2107;p52">
            <a:extLst>
              <a:ext uri="{FF2B5EF4-FFF2-40B4-BE49-F238E27FC236}">
                <a16:creationId xmlns:a16="http://schemas.microsoft.com/office/drawing/2014/main" id="{CA8C43E3-ED3E-21CF-D416-534A7421A86B}"/>
              </a:ext>
            </a:extLst>
          </p:cNvPr>
          <p:cNvSpPr txBox="1"/>
          <p:nvPr/>
        </p:nvSpPr>
        <p:spPr>
          <a:xfrm flipH="1">
            <a:off x="338164" y="3789363"/>
            <a:ext cx="8454452" cy="80753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ساخِنٌ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</a:t>
            </a:r>
            <a:r>
              <a:rPr lang="ar-MA" sz="40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ٱلصَّيْفِ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Google Shape;2107;p52">
            <a:extLst>
              <a:ext uri="{FF2B5EF4-FFF2-40B4-BE49-F238E27FC236}">
                <a16:creationId xmlns:a16="http://schemas.microsoft.com/office/drawing/2014/main" id="{44A35920-FC35-2806-E003-5FD5F5104EB9}"/>
              </a:ext>
            </a:extLst>
          </p:cNvPr>
          <p:cNvSpPr txBox="1"/>
          <p:nvPr/>
        </p:nvSpPr>
        <p:spPr>
          <a:xfrm flipH="1">
            <a:off x="337279" y="5174390"/>
            <a:ext cx="8566878" cy="8303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</a:t>
            </a:r>
            <a:r>
              <a:rPr lang="ar-MA" sz="40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ٱلشِّتاءِ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B530BAA-1F99-31F0-2DD6-B9B774807D39}"/>
              </a:ext>
            </a:extLst>
          </p:cNvPr>
          <p:cNvSpPr/>
          <p:nvPr/>
        </p:nvSpPr>
        <p:spPr>
          <a:xfrm>
            <a:off x="6408746" y="2442574"/>
            <a:ext cx="1887724" cy="686943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2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أَقْـــرَأُ الْكَلِمَةَ وَأُحَدِّدُ نَوْعَها</a:t>
            </a:r>
            <a:endParaRPr lang="ar-MA" sz="2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AFE4C36-BC1D-70D5-D98F-939144F96CE7}"/>
              </a:ext>
            </a:extLst>
          </p:cNvPr>
          <p:cNvSpPr/>
          <p:nvPr/>
        </p:nvSpPr>
        <p:spPr>
          <a:xfrm>
            <a:off x="3450858" y="2442574"/>
            <a:ext cx="2113549" cy="686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أَبْحَثُ عَنْ ضِدِّ ٱلْكَلِمَةِ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F8BF1B-0974-2FC3-6D83-B643980987AF}"/>
              </a:ext>
            </a:extLst>
          </p:cNvPr>
          <p:cNvSpPr/>
          <p:nvPr/>
        </p:nvSpPr>
        <p:spPr>
          <a:xfrm>
            <a:off x="492970" y="2442574"/>
            <a:ext cx="2113549" cy="686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أُرَكِّبُ ٱلْكَلِمَةِ في جُمْلَةٍ</a:t>
            </a:r>
            <a:endParaRPr lang="fr-FR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وَأَتَحَقَّقُ مِنَ ٱلْمَعْنى.</a:t>
            </a:r>
            <a:endParaRPr lang="ar-MA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08A3FA7-53B7-CA37-DCB9-531551CE64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8304281" y="2676046"/>
            <a:ext cx="332151" cy="3297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E85D645-A91B-CBDF-EFE7-2256E4635D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2605012" y="2678215"/>
            <a:ext cx="327073" cy="3276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97A5E1-6C07-6C26-3CF2-5202915364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5565601" y="2677156"/>
            <a:ext cx="323999" cy="3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2900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799AF-E441-33C1-C625-B7A7ECA56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82B73-F34A-D34B-02D2-7988649F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92" y="756000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نبحث عن اسم له معنى مضاد لـــكلمة «ساخن».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23D5181-1912-95DB-0FF6-239AD0F49D78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0A230C-50C1-6192-6862-751408D74A5A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1AACCD-CD58-ADF0-72D8-36D95FBAE7AE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453D62-9F20-C89D-C5FD-69840EAF7897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B08BD4-F41B-B01C-AD93-5259BF7E691C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C06750-367B-297D-234F-149139A99894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5D2DAA5-505B-ACCC-6E34-E3548BD77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51A3ACD-3277-BD37-11EA-8A3A619A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77893A4-F7B9-35C0-E2DB-2AB2D9103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558DEBD-A9F3-023E-D209-2DC98BE1A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1D5F4D4-004A-8A1C-3083-433C88A60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7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80C8D9-4EF0-09ED-1B20-3C06034B44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Google Shape;2107;p52">
            <a:extLst>
              <a:ext uri="{FF2B5EF4-FFF2-40B4-BE49-F238E27FC236}">
                <a16:creationId xmlns:a16="http://schemas.microsoft.com/office/drawing/2014/main" id="{FCFBB414-2996-22E4-D529-E405878591E8}"/>
              </a:ext>
            </a:extLst>
          </p:cNvPr>
          <p:cNvSpPr txBox="1"/>
          <p:nvPr/>
        </p:nvSpPr>
        <p:spPr>
          <a:xfrm flipH="1">
            <a:off x="360000" y="3789363"/>
            <a:ext cx="8524800" cy="811438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ساخِنٌ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</a:t>
            </a:r>
            <a:r>
              <a:rPr lang="ar-MA" sz="40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ٱلصَّيْفِ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Google Shape;2107;p52">
            <a:extLst>
              <a:ext uri="{FF2B5EF4-FFF2-40B4-BE49-F238E27FC236}">
                <a16:creationId xmlns:a16="http://schemas.microsoft.com/office/drawing/2014/main" id="{C666BB47-D78A-8AC5-B8FE-D6029159F24A}"/>
              </a:ext>
            </a:extLst>
          </p:cNvPr>
          <p:cNvSpPr txBox="1"/>
          <p:nvPr/>
        </p:nvSpPr>
        <p:spPr>
          <a:xfrm flipH="1">
            <a:off x="352799" y="5174390"/>
            <a:ext cx="8551357" cy="8303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...........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</a:t>
            </a:r>
            <a:r>
              <a:rPr lang="ar-MA" sz="40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ٱلشِّتاءِ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169964-BBC7-4126-26EE-218DB15BFB05}"/>
              </a:ext>
            </a:extLst>
          </p:cNvPr>
          <p:cNvSpPr/>
          <p:nvPr/>
        </p:nvSpPr>
        <p:spPr>
          <a:xfrm>
            <a:off x="6408746" y="2442574"/>
            <a:ext cx="1887724" cy="6869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2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أَقْـــرَأُ الْكَلِمَةَ وَأُحَدِّدُ نَوْعَها</a:t>
            </a:r>
            <a:endParaRPr lang="ar-MA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7C39F52-A38F-2F4F-C00C-0AD8D8EBD324}"/>
              </a:ext>
            </a:extLst>
          </p:cNvPr>
          <p:cNvSpPr/>
          <p:nvPr/>
        </p:nvSpPr>
        <p:spPr>
          <a:xfrm>
            <a:off x="3450858" y="2442574"/>
            <a:ext cx="2113549" cy="686942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2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أَبْحَثُ عَنْ ضِدِّ ٱلْكَلِمَةِ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D3CE568-70EA-7263-EA8D-619904E0299B}"/>
              </a:ext>
            </a:extLst>
          </p:cNvPr>
          <p:cNvSpPr/>
          <p:nvPr/>
        </p:nvSpPr>
        <p:spPr>
          <a:xfrm>
            <a:off x="492970" y="2442574"/>
            <a:ext cx="2113549" cy="686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أُرَكِّبُ ٱلْكَلِمَةِ في جُمْلَةٍ</a:t>
            </a:r>
            <a:endParaRPr lang="fr-FR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وَأَتَحَقَّقُ مِنَ ٱلْمَعْنى.</a:t>
            </a:r>
            <a:endParaRPr lang="ar-MA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C111361-75F0-E839-6F2B-00512F0286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8304281" y="2676046"/>
            <a:ext cx="332151" cy="32976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567340C-67D8-C8CA-C6A6-FF5BCE19AD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2605012" y="2678215"/>
            <a:ext cx="327073" cy="3276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5D4DCA6-6E3C-9F73-C900-8CCFB840C9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5565601" y="2677156"/>
            <a:ext cx="323999" cy="3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3063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DB339-9CA3-2C74-E176-69EB6D9AA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E0FAAE-C08E-1A69-A8AA-8D0C2CCA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92" y="756000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جيد. ضد كلمة ساخن هو  بارد. أكتبها ثم أقرأ الجملة لأتحقق من المعنى.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B1A3293-6EA7-88CB-4944-7C6A98B884F0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B84E37-C889-8356-F175-03B63418C12A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35D787-EBBB-6F5A-8739-5EF521A4D589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83BE68-585B-3EF6-B4ED-02A22D4F013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9697A1-F323-4E9E-FF34-B0A28149E791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E1BF15-F198-8940-A964-DFFCC1761C44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6F5F1E2-BEAD-C041-191F-7E471C81D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A8F8203-AF57-8E77-5B57-D321EB6FB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21DB784-F3C1-1939-8960-185D5E732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86D1E31-FF52-E38F-3B73-015DDE565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CCAA33C-B569-F61B-B36A-34D75A18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7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EEDFE2-36B2-117F-C0E6-0F1CAC1A9F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Google Shape;2107;p52">
            <a:extLst>
              <a:ext uri="{FF2B5EF4-FFF2-40B4-BE49-F238E27FC236}">
                <a16:creationId xmlns:a16="http://schemas.microsoft.com/office/drawing/2014/main" id="{69FDD44E-BD88-BAA6-52B7-77543E6591BF}"/>
              </a:ext>
            </a:extLst>
          </p:cNvPr>
          <p:cNvSpPr txBox="1"/>
          <p:nvPr/>
        </p:nvSpPr>
        <p:spPr>
          <a:xfrm flipH="1">
            <a:off x="338164" y="3789363"/>
            <a:ext cx="8454452" cy="80753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ساخِنٌ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</a:t>
            </a:r>
            <a:r>
              <a:rPr lang="ar-MA" sz="40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ٱلصَّيْفِ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Google Shape;2107;p52">
            <a:extLst>
              <a:ext uri="{FF2B5EF4-FFF2-40B4-BE49-F238E27FC236}">
                <a16:creationId xmlns:a16="http://schemas.microsoft.com/office/drawing/2014/main" id="{CC8C6AFC-F213-AB28-DC6F-07322591D306}"/>
              </a:ext>
            </a:extLst>
          </p:cNvPr>
          <p:cNvSpPr txBox="1"/>
          <p:nvPr/>
        </p:nvSpPr>
        <p:spPr>
          <a:xfrm flipH="1">
            <a:off x="337279" y="5174390"/>
            <a:ext cx="8566878" cy="8303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اَلْجَوُّ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بارِد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</a:t>
            </a: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فَصْلِ </a:t>
            </a:r>
            <a:r>
              <a:rPr lang="ar-MA" sz="4000" b="1" dirty="0" err="1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ٱلشِّتاءِ</a:t>
            </a:r>
            <a:r>
              <a:rPr lang="ar-MA" sz="4000" b="1" dirty="0">
                <a:solidFill>
                  <a:srgbClr val="424D7B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dirty="0">
              <a:solidFill>
                <a:srgbClr val="424D7B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8668F93-8452-F2A3-67DB-F01DE590CEC9}"/>
              </a:ext>
            </a:extLst>
          </p:cNvPr>
          <p:cNvSpPr/>
          <p:nvPr/>
        </p:nvSpPr>
        <p:spPr>
          <a:xfrm>
            <a:off x="6408746" y="2442574"/>
            <a:ext cx="1887724" cy="6869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أَقْـــرَأُ الْكَلِمَةَ وَأُحَدِّدُ نَوْعَها</a:t>
            </a:r>
            <a:endParaRPr lang="ar-MA" sz="2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15A15E4-9F57-3FCC-F763-94F9BF405A93}"/>
              </a:ext>
            </a:extLst>
          </p:cNvPr>
          <p:cNvSpPr/>
          <p:nvPr/>
        </p:nvSpPr>
        <p:spPr>
          <a:xfrm>
            <a:off x="3450858" y="2442574"/>
            <a:ext cx="2113549" cy="686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أَبْحَثُ عَنْ ضِدِّ ٱلْكَلِمَةِ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92019B0-30F7-4B38-3844-D67388D47902}"/>
              </a:ext>
            </a:extLst>
          </p:cNvPr>
          <p:cNvSpPr/>
          <p:nvPr/>
        </p:nvSpPr>
        <p:spPr>
          <a:xfrm>
            <a:off x="492970" y="2442574"/>
            <a:ext cx="2113549" cy="68694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2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أُرَكِّبُ ٱلْكَلِمَةِ في جُمْلَةٍ</a:t>
            </a:r>
            <a:endParaRPr lang="fr-FR" sz="2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  <a:p>
            <a:pPr algn="ctr"/>
            <a:r>
              <a:rPr lang="ar-MA" sz="22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وَأَتَحَقَّقُ مِنَ ٱلْمَعْنى.</a:t>
            </a:r>
            <a:endParaRPr lang="ar-MA" sz="22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3A8439D-2E48-9618-A0EE-8895260A52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8304281" y="2676046"/>
            <a:ext cx="332151" cy="32976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E286234-AF4D-60E9-B752-B2507ED20B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2605012" y="2678215"/>
            <a:ext cx="327073" cy="3276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91D4CD-7C98-E648-F5DF-ED6C6F4EA2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5565601" y="2677156"/>
            <a:ext cx="323999" cy="32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1197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824F8-D36C-B26B-6FC4-F97CF6FB2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CE24DD-CE1B-A005-1AEB-BA81C0B1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8" y="756000"/>
            <a:ext cx="7090441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 44. اكتبوا تاريخ اليوم.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DDB59D1-66A1-2A8B-CB5A-892ABF2F1024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9217F9-38F7-D3B0-8835-2FEA4EEE0706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8034D6-89C0-39E8-C153-76088F3E5AAC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2F5D69-78D7-D8A4-B7E7-4D4A40132D8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B8ADD1-3200-9DA9-70FD-650A0C6E52E4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B2BF5D-CB65-D05A-3638-EF1297299B67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07F88-88D1-3725-A863-B8A3C9F95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F270F9E-200E-EFE8-8678-BAAE7C265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7FAC8A2-2359-0755-D637-8346342B9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9249121-5AAB-A8AB-E4D8-E8D721DE7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CFDC27B-EF7B-04BB-4BBE-03383880F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7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376C55E-BB43-B008-CA5C-B205C80194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480B17-D02E-02B8-3272-887BB5C4B1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74" y="1562399"/>
            <a:ext cx="3326426" cy="510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3264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67338-383B-68A8-A106-521A93564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78B840-07BF-1BB1-4B4F-84E887857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74" y="1562399"/>
            <a:ext cx="3326426" cy="51022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861B13-310F-685D-D8B7-A7730F53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51" y="756000"/>
            <a:ext cx="7090441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التعليمة 1؟ من يقرأ المثال؟ أنجزوا كما في المثال.(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دقيقتان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B65B07-FE20-62FD-7AEB-B109E4A7A90F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46CBC5-66FF-1D42-8A8D-78BECC0F1648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C09BE4-37F3-24A0-F0E6-5480C2C78ED9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AF56EA-BD8C-D0C4-9A67-4089D1620EB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F8E932-7755-429E-8EBE-8300B2E7E1B6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AB1BDB-56D3-B62E-D385-0A4CE18E7FF5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07E2549-19BF-8372-A773-D7E827692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178E948-31EA-02E1-9FD1-8DD69EBC2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E72E9BB-9F96-FF54-204B-00ACDF709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4950980-9AFA-DC53-30E9-A83474B05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A25D773-35F8-B5AE-6237-B955A1B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F4890E49-26E5-E748-E108-890E3AA802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5C01095-AB50-D3E9-FB49-2AE7D0045013}"/>
              </a:ext>
            </a:extLst>
          </p:cNvPr>
          <p:cNvSpPr/>
          <p:nvPr/>
        </p:nvSpPr>
        <p:spPr>
          <a:xfrm>
            <a:off x="2951163" y="3391152"/>
            <a:ext cx="3276599" cy="111734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68BC8597-57AC-DD84-E177-5A146D0B6A16}"/>
              </a:ext>
            </a:extLst>
          </p:cNvPr>
          <p:cNvSpPr/>
          <p:nvPr/>
        </p:nvSpPr>
        <p:spPr>
          <a:xfrm>
            <a:off x="6227763" y="3997228"/>
            <a:ext cx="881746" cy="223935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964A05F5-2DF2-CED1-4A7F-73DCD07973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4" y="1368000"/>
            <a:ext cx="78202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2703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9A270-13E6-162F-D2D1-16816ABC6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F229C-A2C2-2B89-24BB-B466C3A1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كل واحد يوضح لزميله كيف توصل إلى الجواب. (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دقيقة واحدة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578824D-28D0-1D93-A9B3-2A9F28C87A4C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8919A9-4AAA-F284-26ED-2CAB5DEC575A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A6810A-B0FF-4402-C456-7DF7D71937FA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068ACE-691A-BDB8-6BD1-7751AA38558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0361EE-378F-9496-3662-F20FEC54FAA0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1203AA-BA4D-336A-22FE-7BB7526B876E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47C4DD3-4FB7-D7B2-33C1-CF1F88F51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277A391-C593-72C2-FC6E-443397595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B9CB599-264B-C915-1882-BC0AFBCA1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68B2595-3159-EC5A-266B-3FBFD809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3C99733-937E-EB9A-063B-37DC1B02D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D3597BD4-648B-3E45-9D60-695EFDAD21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262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E6E249-7EBB-75BA-B85F-77119C2F8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74" y="1562399"/>
            <a:ext cx="3326426" cy="5102255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26D6995-5577-95C3-5C0E-9B40323600F1}"/>
              </a:ext>
            </a:extLst>
          </p:cNvPr>
          <p:cNvSpPr/>
          <p:nvPr/>
        </p:nvSpPr>
        <p:spPr>
          <a:xfrm>
            <a:off x="2951163" y="3391152"/>
            <a:ext cx="3276599" cy="111734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0" name="Flèche : gauche 16">
            <a:extLst>
              <a:ext uri="{FF2B5EF4-FFF2-40B4-BE49-F238E27FC236}">
                <a16:creationId xmlns:a16="http://schemas.microsoft.com/office/drawing/2014/main" id="{F65CA1E7-6C57-B1DF-8B38-A0B9BC336641}"/>
              </a:ext>
            </a:extLst>
          </p:cNvPr>
          <p:cNvSpPr/>
          <p:nvPr/>
        </p:nvSpPr>
        <p:spPr>
          <a:xfrm>
            <a:off x="6227763" y="3997228"/>
            <a:ext cx="881746" cy="223935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DFAB62-1F71-4CC7-4F6B-0821F86E2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054" y="1368000"/>
            <a:ext cx="782029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0085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6571-5FD4-0E78-E7C5-5250DA690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239671-C03B-C9CD-DA31-A6248A34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الجملة؟ ما ضد الكلمة البارزة فيها؟ صححوا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9CE1F91-F988-CAD9-54D1-A997B8812FA9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D2F15E-F216-F43A-6F14-4496575C0D40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427BCB-385A-123E-3201-10FA41EACBE8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65A420-E56E-F478-C275-D402353D37A2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A2A3A-F899-AA7B-7459-15E48F3CC3E0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A8E8C7-0747-F1EE-0699-E02E331DC92F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85F9EA7-09EC-7626-F413-881DE123D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B436D89-795C-1B4F-B6FA-1C64F452C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65D767E-C883-8BD2-47F7-C40197E9E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7F9C1BB-DD18-9255-71FB-A123D573A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5F5D4FC-93F3-C334-DA9F-ADEE4F1D7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679601AC-2338-9421-76D8-7D9B09D3C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1607" y="711993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5A498F-5634-BA48-EBC3-9CB8040734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279" y="2631954"/>
            <a:ext cx="7493327" cy="288000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Signe de multiplication 17">
            <a:extLst>
              <a:ext uri="{FF2B5EF4-FFF2-40B4-BE49-F238E27FC236}">
                <a16:creationId xmlns:a16="http://schemas.microsoft.com/office/drawing/2014/main" id="{29B1C3C7-4D5F-3E2A-B661-1CF720EF6874}"/>
              </a:ext>
            </a:extLst>
          </p:cNvPr>
          <p:cNvSpPr/>
          <p:nvPr/>
        </p:nvSpPr>
        <p:spPr>
          <a:xfrm>
            <a:off x="4634179" y="4828483"/>
            <a:ext cx="194625" cy="214142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Signe de multiplication 17">
            <a:extLst>
              <a:ext uri="{FF2B5EF4-FFF2-40B4-BE49-F238E27FC236}">
                <a16:creationId xmlns:a16="http://schemas.microsoft.com/office/drawing/2014/main" id="{670C8426-415F-605A-F946-8257D1FE3FFB}"/>
              </a:ext>
            </a:extLst>
          </p:cNvPr>
          <p:cNvSpPr/>
          <p:nvPr/>
        </p:nvSpPr>
        <p:spPr>
          <a:xfrm>
            <a:off x="2000654" y="5169219"/>
            <a:ext cx="194625" cy="214142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469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B8EE5-ED63-3190-AC81-301A6C2BE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التعليمة الثانية؟ أنجزوا. أمامكم دقيقتان.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4C884ED-0A10-98E2-2478-8C699D3D6777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624AAC-86C6-F7E0-7159-E295F6C9C063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D13510-52A6-62CC-84D9-B53F752EDA2F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945A11-1196-9CC9-85FE-3339DC6CEE66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64B46F-F86B-9C53-C258-18FD5EBB738D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8D6322-E21B-4C4E-02B7-CBEBD3AD56BD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D42D0F7-0E09-98F9-69D0-FE7A05DE5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7D51E39-AACD-E866-C335-1E9DB34EF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379D632-F497-A594-A80A-D4536184C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4D7A4E2-5628-B98F-9DB9-6C52A32AC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A57CC2F-F814-443D-C265-8291E54AE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Espace réservé pour une image  21" descr="Une image contenant habits, dessin humoristiqu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CB5116-4931-D44E-C632-77636AE57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38" b="-6338"/>
          <a:stretch>
            <a:fillRect/>
          </a:stretch>
        </p:blipFill>
        <p:spPr>
          <a:xfrm>
            <a:off x="7978262" y="693545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B6259B-263D-316F-0F03-13B75E0938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74" y="1562399"/>
            <a:ext cx="3326426" cy="510225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2DB788A-80A5-41FB-B948-1BF0C825C6A7}"/>
              </a:ext>
            </a:extLst>
          </p:cNvPr>
          <p:cNvSpPr/>
          <p:nvPr/>
        </p:nvSpPr>
        <p:spPr>
          <a:xfrm>
            <a:off x="2951164" y="4501520"/>
            <a:ext cx="3276599" cy="60795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6" name="Flèche : gauche 16">
            <a:extLst>
              <a:ext uri="{FF2B5EF4-FFF2-40B4-BE49-F238E27FC236}">
                <a16:creationId xmlns:a16="http://schemas.microsoft.com/office/drawing/2014/main" id="{DDE9F24C-411D-DD0E-E932-8747EF60F305}"/>
              </a:ext>
            </a:extLst>
          </p:cNvPr>
          <p:cNvSpPr/>
          <p:nvPr/>
        </p:nvSpPr>
        <p:spPr>
          <a:xfrm>
            <a:off x="6311525" y="4723164"/>
            <a:ext cx="881746" cy="223935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E82C9ADB-4A5D-8E29-FE57-3FF3234E5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4" y="1368000"/>
            <a:ext cx="78202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8567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67D7D-4234-1490-43FA-B9C4FEC17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2A6C5D-938A-39BF-6181-030C9E12E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وضح لزميلك كيف فعلت؟ أمامكم دقيقة واحدة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07533E2-36FD-738D-0772-9B26572FB953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73AEB1-EBB0-388E-81BA-DC0B174E27BC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516ACD-B534-A97D-6689-21524AC752DC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F01EEF-374F-A5B1-EB44-2F85EC8C76A5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D00C1C-41E3-3EE8-49E1-6B3CC2BA0D46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EC117B-E70E-6D69-EAEE-23863A07F8A2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7FC5813-551A-59B7-B4C2-39B8EBF38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6ACA0C8-E31A-F4C7-B6A9-BD5501B61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97B9D76-219A-9143-4D6E-106BC712C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81BC0E8-8598-69F0-7A8D-78AC7CA23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B8755E8-04FE-43E3-A76E-D5FF88D0A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Espace réservé pour une image  21" descr="Une image contenant habits, dessin humoristiqu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31029A-CBFA-A1A1-CC1E-BD3A2DA01F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38" b="-6338"/>
          <a:stretch>
            <a:fillRect/>
          </a:stretch>
        </p:blipFill>
        <p:spPr>
          <a:xfrm>
            <a:off x="7959600" y="684214"/>
            <a:ext cx="792001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93ACBA-8487-7CE3-5F9A-8DBCAE0EEE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000" y="2915247"/>
            <a:ext cx="7800001" cy="216000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391336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42228-AD33-E3E9-DADB-5BD0BD372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ECA93-0D10-4A03-AFAA-C0D11F131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92" y="756000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سأعين من يقرأ الجملة ويقدم الجواب.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4AA84FE-F257-DF75-C983-7CBC74ABF2D6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C660B7-A7AB-738F-4885-2CEAF9F8BCC4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F710E0-5EE0-DCED-E785-D5CFD3850018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A6769A-3772-3E4D-34CA-2DE6615DC6B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37C945-6E4D-58ED-368A-D92844B59142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B339F9-25A4-4C48-C205-ADBFEF1501D4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7BCBD0A-4CD7-191B-F3A2-8524AC008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2B7F6E1-F911-1E25-319E-778943C8D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812772B-1370-4238-E9E5-EA64063E5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2235A5F-3B0D-4A62-8470-C2A64C272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88A2DD1-5608-9268-B30D-FE7E3291A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6055360-330B-997C-AD8E-FE74DFE950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9FD3BC-4428-2F6D-4DC3-EBC77E7C21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000" y="2684902"/>
            <a:ext cx="7800001" cy="216000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Google Shape;2107;p52">
            <a:extLst>
              <a:ext uri="{FF2B5EF4-FFF2-40B4-BE49-F238E27FC236}">
                <a16:creationId xmlns:a16="http://schemas.microsoft.com/office/drawing/2014/main" id="{42C35A9F-C009-BECE-AC1C-88F49429318F}"/>
              </a:ext>
            </a:extLst>
          </p:cNvPr>
          <p:cNvSpPr txBox="1"/>
          <p:nvPr/>
        </p:nvSpPr>
        <p:spPr>
          <a:xfrm flipH="1">
            <a:off x="2041408" y="3193347"/>
            <a:ext cx="1194320" cy="50625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مُــمِلَّـةً</a:t>
            </a:r>
            <a:endParaRPr lang="fr-MA" sz="2800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Google Shape;2107;p52">
            <a:extLst>
              <a:ext uri="{FF2B5EF4-FFF2-40B4-BE49-F238E27FC236}">
                <a16:creationId xmlns:a16="http://schemas.microsoft.com/office/drawing/2014/main" id="{50F03A8D-BF21-229D-4359-F59B860EC45D}"/>
              </a:ext>
            </a:extLst>
          </p:cNvPr>
          <p:cNvSpPr txBox="1"/>
          <p:nvPr/>
        </p:nvSpPr>
        <p:spPr>
          <a:xfrm flipH="1">
            <a:off x="2104229" y="3714913"/>
            <a:ext cx="1042623" cy="50625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ٱلْفَرْدِيِّ</a:t>
            </a:r>
            <a:endParaRPr lang="fr-MA" sz="2800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Google Shape;2107;p52">
            <a:extLst>
              <a:ext uri="{FF2B5EF4-FFF2-40B4-BE49-F238E27FC236}">
                <a16:creationId xmlns:a16="http://schemas.microsoft.com/office/drawing/2014/main" id="{C2D9B5C0-1563-B61A-D0A8-B0EA71759823}"/>
              </a:ext>
            </a:extLst>
          </p:cNvPr>
          <p:cNvSpPr txBox="1"/>
          <p:nvPr/>
        </p:nvSpPr>
        <p:spPr>
          <a:xfrm flipH="1">
            <a:off x="2130597" y="4221163"/>
            <a:ext cx="1042624" cy="535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32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ٱلْقَبيحِ</a:t>
            </a:r>
            <a:endParaRPr lang="fr-MA" sz="2800" dirty="0">
              <a:solidFill>
                <a:srgbClr val="C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131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حصص الأسبوع التربوي </a:t>
            </a: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معجم (25د) 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الاستماع والتحدث (30د) 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الكلمات البصرية+ القراءة المشتركة(20د) .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: استثمار النص 50 د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(25د)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 الفهم (30د)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C0905F63-018D-4024-C0B0-27E87B2234A8}"/>
              </a:ext>
            </a:extLst>
          </p:cNvPr>
          <p:cNvSpPr txBox="1">
            <a:spLocks/>
          </p:cNvSpPr>
          <p:nvPr/>
        </p:nvSpPr>
        <p:spPr>
          <a:xfrm>
            <a:off x="1959429" y="2714851"/>
            <a:ext cx="512453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أنامل جدتي: توظيف الفعل الكلامي «أشرح».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35A6FA-A60F-1A3F-0EB0-382A7E3C4B1F}"/>
              </a:ext>
            </a:extLst>
          </p:cNvPr>
          <p:cNvSpPr txBox="1"/>
          <p:nvPr/>
        </p:nvSpPr>
        <p:spPr>
          <a:xfrm>
            <a:off x="5209735" y="1788437"/>
            <a:ext cx="187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D8C4DC-C6AA-ED9C-9CA0-F656572FD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366" r="-8366"/>
          <a:stretch>
            <a:fillRect/>
          </a:stretch>
        </p:blipFill>
        <p:spPr>
          <a:xfrm>
            <a:off x="7243600" y="1960022"/>
            <a:ext cx="727200" cy="792000"/>
          </a:xfrm>
          <a:prstGeom prst="rect">
            <a:avLst/>
          </a:prstGeom>
        </p:spPr>
      </p:pic>
      <p:pic>
        <p:nvPicPr>
          <p:cNvPr id="7" name="Espace réservé pour une image  20">
            <a:extLst>
              <a:ext uri="{FF2B5EF4-FFF2-40B4-BE49-F238E27FC236}">
                <a16:creationId xmlns:a16="http://schemas.microsoft.com/office/drawing/2014/main" id="{21351288-70C0-CFEE-D17F-0ED3F6F0B0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193" y="1772015"/>
            <a:ext cx="54000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C451C65-3B9E-E9E5-E569-7D046FA11E49}"/>
              </a:ext>
            </a:extLst>
          </p:cNvPr>
          <p:cNvSpPr txBox="1"/>
          <p:nvPr/>
        </p:nvSpPr>
        <p:spPr>
          <a:xfrm>
            <a:off x="2873836" y="859580"/>
            <a:ext cx="23972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86E9B3D-DDF9-5108-DF86-79B724C19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289" y="1044020"/>
            <a:ext cx="468000" cy="46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258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8D336-9BB8-E038-5290-AA1AB398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981"/>
            <a:ext cx="7464490" cy="612000"/>
          </a:xfrm>
        </p:spPr>
        <p:txBody>
          <a:bodyPr>
            <a:noAutofit/>
          </a:bodyPr>
          <a:lstStyle/>
          <a:p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حصة الاستماع والتحدث. من يذكرنا بعنوان الحكاية التي تعرفنا عليها في الأسبوع الماضي؟</a:t>
            </a:r>
            <a:endParaRPr lang="fr-FR" sz="23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7B33616-83AD-C6FF-6A52-801FD2C9FAD3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952A21-0283-DA83-F4AB-FF301C68E2C7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2B3F89-CC24-F876-79F8-E276036F8BCF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B8C590-D8A3-CC27-A0EB-61D88D8F5D1A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B19C4A-5FA5-3A8B-FAE6-9CDC0F54077D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43BB83-4617-CF64-03FC-28D26CFD831A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76D7276-9009-A3A8-85E6-E22B47CC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6FD65BC-A39D-B5CB-77C1-9458D2118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B55C830-8825-E728-DDAD-878580BD1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F5ED0BC-9F95-856F-EFDF-E256E5E4A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ACF24C4-D435-9C6F-8853-4EB18B09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DDF131B-839B-6906-905E-FC81834A6E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6" name="Google Shape;1519;p67">
            <a:extLst>
              <a:ext uri="{FF2B5EF4-FFF2-40B4-BE49-F238E27FC236}">
                <a16:creationId xmlns:a16="http://schemas.microsoft.com/office/drawing/2014/main" id="{8B111B84-E9AB-C7B3-6053-067545EF4C87}"/>
              </a:ext>
            </a:extLst>
          </p:cNvPr>
          <p:cNvSpPr/>
          <p:nvPr/>
        </p:nvSpPr>
        <p:spPr>
          <a:xfrm>
            <a:off x="3391799" y="1700353"/>
            <a:ext cx="2225100" cy="600600"/>
          </a:xfrm>
          <a:prstGeom prst="roundRect">
            <a:avLst>
              <a:gd name="adj" fmla="val 50000"/>
            </a:avLst>
          </a:prstGeom>
          <a:solidFill>
            <a:srgbClr val="424D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؟</a:t>
            </a:r>
            <a:endParaRPr kumimoji="0" lang="ar-SA" sz="4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10ED42-F90C-732A-4DDF-F9FB3568E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239" y="2576330"/>
            <a:ext cx="3777449" cy="41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44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BC753-9ADC-7FF4-1A82-2F3ECDAF9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2013A-BC84-F0FB-6221-F7BF4544E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عنوان حكايتنا هو: أنامل جدتي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FF6BA3D-5835-D295-C8C6-DE508A67D492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6A5CD29-8536-7A99-7A39-50AFD13C1463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9DEF18A-9C2A-3295-6F4E-5D7817381CDC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47B9EC-0A26-535E-82BF-27C9D20EAC0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409714-497F-D27C-2AD2-2ECCFAF6E082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2E7D21-6D77-13A0-ABE6-FC6FE5F04465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A140A4D-B09A-F482-B299-86B612577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D8A3112-6141-A088-7E5F-B3C07AE84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5DDB037-602C-A1ED-D065-D381BF0C8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BBF359D-1048-95D6-A1EB-BE8BECF26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62B308A-4FB1-0F1C-D292-59FBB61D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08EE112-5B1F-96E6-8A73-445CECAE4A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276" y="711993"/>
            <a:ext cx="792000" cy="792000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71C0102-E6DA-8368-14DB-99FC332D916E}"/>
              </a:ext>
            </a:extLst>
          </p:cNvPr>
          <p:cNvSpPr/>
          <p:nvPr/>
        </p:nvSpPr>
        <p:spPr>
          <a:xfrm>
            <a:off x="3483197" y="1547294"/>
            <a:ext cx="2113549" cy="686942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defRPr/>
            </a:pPr>
            <a:r>
              <a:rPr lang="ar-MA" sz="4800" b="1" kern="100" dirty="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أنامل جدتي</a:t>
            </a:r>
            <a:endParaRPr lang="ar-SA" sz="4800" b="1" kern="100" dirty="0">
              <a:solidFill>
                <a:srgbClr val="FFFFFF"/>
              </a:solidFill>
              <a:latin typeface="Aptos" panose="020B0004020202020204" pitchFamily="34" charset="0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3AD32F-1D58-B84A-4C43-E2B5A063E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239" y="2576330"/>
            <a:ext cx="3777449" cy="41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3226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A2928-3951-232D-B761-AE53C06CB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82D20-DEAA-DDD2-3BCD-4D481D451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 45. من يقرأ التعليمة؟ ما المطلوب؟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456404-BA2B-F8E0-208A-55A594F238A3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524C499-4B5A-F847-D564-54921107E7A9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80AABF-BE4D-1F0D-F72C-CEE611341F7F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4CF401-5958-11B3-6DEC-9083674607D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CC44ADD-E588-6B47-B7C9-D71A7CD05ED2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B9DBDDF-13EF-7528-8FBD-BA00D839980B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A67A13E-C17D-9177-9DB9-3A0E11A79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0FEBB58-91FA-3076-E759-8EAD1C06B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9DE6F74-368F-DC03-8E92-45B044E57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ED962E1-350A-4165-5B18-EA1315FE4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73FED86-48C7-E964-BC51-59BF4DD1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C5C3663-53EE-A59E-AD3B-8202904FAE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6" name="Image 5" descr="Une image contenant texte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35CED8A3-A8B2-10F1-0394-7CD6A056CE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28774"/>
            <a:ext cx="3276600" cy="5025829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B31421C-730A-B0F5-633D-C7DC3ED20C6D}"/>
              </a:ext>
            </a:extLst>
          </p:cNvPr>
          <p:cNvSpPr/>
          <p:nvPr/>
        </p:nvSpPr>
        <p:spPr>
          <a:xfrm>
            <a:off x="3230656" y="2298298"/>
            <a:ext cx="2929582" cy="123865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132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09AF5-679B-19A1-B62A-0E904631A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25813-6B57-ECD3-A32A-3C05072C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92212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سأعيد تسميع الحكاية. أنصتوا جيدا لتستطيعوا الإجابة عن السؤالين.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D087FE2-A53A-3EE3-D057-A9182C00E160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81F8C1E-4B96-31D6-1580-D9FC3A57CC7D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585D20-A8F3-625C-A173-3FB3B45FF619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FE7B3E-7207-7D09-CBFB-86EF6EC06983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53465B-99BF-D19F-5207-91C48DEBAB1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64F0BA6-B823-36AD-788B-AE9B31E6A3D6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C2C5E8D-A99B-A7BF-E7C5-7CE5A9ADD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6E164AC-CB5D-4905-5213-E0D2C6978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5896EE-F33E-4204-61B3-9CF5D8F9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ED7B811-4CA2-9B28-5771-A73FC1F36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B34F81C-521C-8B45-ACA3-6E11CB40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4CC10D17-8957-CCBB-536C-D10499F131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C639174-0FE1-6873-EC43-F61D768A0FF9}"/>
              </a:ext>
            </a:extLst>
          </p:cNvPr>
          <p:cNvSpPr txBox="1"/>
          <p:nvPr/>
        </p:nvSpPr>
        <p:spPr>
          <a:xfrm>
            <a:off x="2266232" y="3075057"/>
            <a:ext cx="5038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000" dirty="0">
                <a:solidFill>
                  <a:srgbClr val="C00000"/>
                </a:solidFill>
              </a:rPr>
              <a:t>إدراج فيديو الحكاية</a:t>
            </a:r>
            <a:endParaRPr lang="fr-FR" sz="4000" dirty="0">
              <a:solidFill>
                <a:srgbClr val="C00000"/>
              </a:solidFill>
            </a:endParaRPr>
          </a:p>
        </p:txBody>
      </p:sp>
      <p:pic>
        <p:nvPicPr>
          <p:cNvPr id="4" name="FINALE - أَنَامِلُ جَدّتِي V1-720p-251109">
            <a:hlinkClick r:id="" action="ppaction://media"/>
            <a:extLst>
              <a:ext uri="{FF2B5EF4-FFF2-40B4-BE49-F238E27FC236}">
                <a16:creationId xmlns:a16="http://schemas.microsoft.com/office/drawing/2014/main" id="{119D1BBA-8C30-017C-A54B-13D2D6075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110" y="1897459"/>
            <a:ext cx="6882696" cy="387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D643FD6-B8EC-D8B1-1E91-296135D21A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20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DDA9C-4FED-0715-4458-64E5A9981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4009C-BD3B-5A18-A3B8-EA48378B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استعينوا بما سمعتموه وبالمشهد للإجابة عن السؤالين. أمامكم ثلاث دقائق.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A8F91F5-E146-4BF8-52BA-4699CEBD71EC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2654FB-B968-8652-2203-2134A91FC7D0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619B69-7844-82BF-8BFD-40F2AB2100B0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09991D-8A52-B0C3-C048-44D82C99E8D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5A80FAE-02C8-CDE4-1096-560552097FA1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0ACEE57-E286-7EFA-9177-AE4FAAC1E5EF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7F00465-58E7-FE19-FE21-1721B0CB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BD12F0A-47E3-492F-8532-4E12F5922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E8F448C-1A4F-9477-B3D5-1F0FFF552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F897C7B-870F-5AF7-FFC8-411F4280B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B240C41-A1EB-1F18-8FE9-37787FD51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4A819D-2CE0-A431-6615-A8DD2C8D5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1" y="2008690"/>
            <a:ext cx="7772400" cy="42257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13C6CB-823B-0070-9755-26776260E1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054" y="1368000"/>
            <a:ext cx="782029" cy="899999"/>
          </a:xfrm>
          <a:prstGeom prst="rect">
            <a:avLst/>
          </a:prstGeom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B49F3A9F-6C3D-52BA-2560-79EA806EFF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636692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AAF48-AD61-B0E9-CF8B-4C4798EBC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A8EE38-6CED-BB6C-2DA1-BA09F2936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سأعين ثنائيا ليقدم إجابته. الأول يطرح السؤال والثاني يجيب. (5 دقائق).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59BD3C6-21A0-5985-C4B2-F14F0CA41B9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5D5565-D164-2EB1-448E-764577A30804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A02552F-BF6E-0797-2F84-233A5C8303F5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1A35E3-6840-A800-61DB-7BB9B5862E1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CF0543-04C4-1C51-B891-4ECBDAECB3B8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076142-69AE-9470-29B6-4518C08D7A32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53FC25A-0B56-04AE-AD6C-8614D15F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E66B4CF-2514-9A29-4171-0A912A58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2CC097-5A4A-FA26-BEF3-E1BCC9995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DDAC68F-3BF4-26BA-30EC-387DFA70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E951843-8097-438F-7738-56B038E17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4B545F-1EF9-D209-80D8-661A002EB3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B3A500-AC0C-BE24-0487-AC2F256FDD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1" y="2008690"/>
            <a:ext cx="7772400" cy="42257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D89C86-A92E-5F0D-3999-DC4903A81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054" y="1368128"/>
            <a:ext cx="782029" cy="8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1662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E641-9C59-00D2-E709-E01C777D7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39169A-FEB0-BA3A-074A-484C8C18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تلميذ يطرح السؤال وآخر يجيب.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0AB4A1D-3DDC-F575-09D1-31843CE54646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23632D-49B3-6017-9154-AF8ED5DE8486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75FC16-832D-77C4-3616-0E497D4BB75D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FFEEFC-D8F5-ED09-2F14-E9EFABEABA37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0832A6-E6D1-48AB-8820-B3F52E2F3246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9AFC35-3B46-839A-4F79-09DAC89FD24B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7BD60E8-28EB-428F-E536-9AC2FB57A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05CE701-DE56-EF3A-1ED3-88EB6A5B0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03A8441-E5A2-8F26-8C60-ECF642403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EBCCF01-83E0-8D9B-F272-79004D04E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7417C2C-DEB2-7C44-FF3A-A19028FA7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714971-557A-3188-ECA7-33E1B30293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C45DEBB-1ABD-7E59-7543-7A4DD5BBA9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0" y="2154725"/>
            <a:ext cx="7180624" cy="3758713"/>
          </a:xfrm>
          <a:prstGeom prst="rect">
            <a:avLst/>
          </a:prstGeom>
        </p:spPr>
      </p:pic>
      <p:sp>
        <p:nvSpPr>
          <p:cNvPr id="12" name="Google Shape;1508;p66">
            <a:extLst>
              <a:ext uri="{FF2B5EF4-FFF2-40B4-BE49-F238E27FC236}">
                <a16:creationId xmlns:a16="http://schemas.microsoft.com/office/drawing/2014/main" id="{EBF5DA08-2FE2-0A04-8879-CCDEAB38C7A6}"/>
              </a:ext>
            </a:extLst>
          </p:cNvPr>
          <p:cNvSpPr txBox="1"/>
          <p:nvPr/>
        </p:nvSpPr>
        <p:spPr>
          <a:xfrm>
            <a:off x="839300" y="2837852"/>
            <a:ext cx="6682105" cy="124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3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أُعْجِبَتْ كَنْزَةُ بِالْمُلاءَةِ وبِبَراعَةِ جَدَّتِها في صُنْعِ ٱلزَّرابي وَٱلسَّجّاداتِ</a:t>
            </a:r>
            <a:r>
              <a:rPr lang="ar-MA" sz="3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وَ</a:t>
            </a:r>
            <a:r>
              <a:rPr kumimoji="0" lang="ar-MA" sz="3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ٱلْأَغْطِيَةِ ٱلْجَميلَةِ.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9DA26FF-5A36-2661-5946-8C98E5176752}"/>
              </a:ext>
            </a:extLst>
          </p:cNvPr>
          <p:cNvSpPr txBox="1"/>
          <p:nvPr/>
        </p:nvSpPr>
        <p:spPr>
          <a:xfrm>
            <a:off x="2118326" y="4672909"/>
            <a:ext cx="228959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تُجَفِّفُهُ وَتَمْشُطُهُ</a:t>
            </a:r>
            <a:endParaRPr kumimoji="0" lang="ar-MA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E1293A-42BD-574A-56B0-82D34B9D5858}"/>
              </a:ext>
            </a:extLst>
          </p:cNvPr>
          <p:cNvSpPr txBox="1"/>
          <p:nvPr/>
        </p:nvSpPr>
        <p:spPr>
          <a:xfrm>
            <a:off x="0" y="5281811"/>
            <a:ext cx="440924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3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تَنْسُجُهُ وَتَصْنَعُ بِهِ </a:t>
            </a:r>
            <a:r>
              <a:rPr lang="ar-MA" sz="3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ٱلزَّرابِيَّ</a:t>
            </a:r>
            <a:r>
              <a:rPr lang="ar-MA" sz="3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وَٱلسَّجّاداتِ.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39F37F8-D10E-B088-C1DC-CEFEC591B6A5}"/>
              </a:ext>
            </a:extLst>
          </p:cNvPr>
          <p:cNvSpPr txBox="1"/>
          <p:nvPr/>
        </p:nvSpPr>
        <p:spPr>
          <a:xfrm>
            <a:off x="4563747" y="4660095"/>
            <a:ext cx="293945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تَجْمَعُ ٱلصّوفَ وَتُنَظِّفُهُ</a:t>
            </a:r>
            <a:endParaRPr kumimoji="0" lang="ar-MA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99482B-44D0-003A-AA36-C597914C9846}"/>
              </a:ext>
            </a:extLst>
          </p:cNvPr>
          <p:cNvSpPr txBox="1"/>
          <p:nvPr/>
        </p:nvSpPr>
        <p:spPr>
          <a:xfrm>
            <a:off x="5075677" y="5281811"/>
            <a:ext cx="241280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تُلَوِّنُهُ وَ تَغْزِلُهُ</a:t>
            </a:r>
            <a:endParaRPr kumimoji="0" lang="ar-MA" sz="3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2782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3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98226-8764-2A10-140C-38DFFB00A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B8D53-59F6-0CC0-9587-5E2FA8806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64" y="765053"/>
            <a:ext cx="7169794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ثم أختار العبارة الصحيحة.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CA95D0F-989E-4BF1-3904-C959966F98FD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F00041-4D25-178A-75EF-D1B367E12FD4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AA6F27-620F-C676-B15B-46DD559AB6FC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F86F612-A43E-01FE-42E2-EF2821D4C709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5F37C0-869F-7B8C-A11B-0623954064A1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DF2878-38FE-519D-B993-62BDD29D31DF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BC83161-1D69-8CAD-15EB-5E59563D3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DD67864-9BF7-5CFB-4F19-0FF3EE135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C218769-1B1B-FBA6-8D79-9B2BDDAE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BC5EBEC-23C0-973E-247B-0D76261AA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BD21933-DD05-C82B-B88D-3EA48475D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62C815AF-66FD-E48F-59FC-4F291531F140}"/>
              </a:ext>
            </a:extLst>
          </p:cNvPr>
          <p:cNvSpPr txBox="1"/>
          <p:nvPr/>
        </p:nvSpPr>
        <p:spPr>
          <a:xfrm>
            <a:off x="368605" y="1965676"/>
            <a:ext cx="844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عِنْدَما تَحَدَّثَتِ ٱلْأُمُّ عَنْ خُطْواتِ إِعْدادِ ٱلصّوفِ، كانَتْ: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892E130-061C-60B0-6CD8-9DD7F873A7D4}"/>
              </a:ext>
            </a:extLst>
          </p:cNvPr>
          <p:cNvSpPr/>
          <p:nvPr/>
        </p:nvSpPr>
        <p:spPr>
          <a:xfrm>
            <a:off x="5261862" y="4347212"/>
            <a:ext cx="1075560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94E7955-B587-B47B-72AB-C38715FC51CA}"/>
              </a:ext>
            </a:extLst>
          </p:cNvPr>
          <p:cNvSpPr/>
          <p:nvPr/>
        </p:nvSpPr>
        <p:spPr>
          <a:xfrm>
            <a:off x="5261865" y="3474850"/>
            <a:ext cx="1075558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lvl="0" algn="l" defTabSz="914400" rtl="0" eaLnBrk="1" latinLnBrk="0" hangingPunct="1">
              <a:buClr>
                <a:srgbClr val="000000"/>
              </a:buClr>
              <a:defRPr/>
            </a:pP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4257AA8-759D-A748-4B3E-317EC9247EC9}"/>
              </a:ext>
            </a:extLst>
          </p:cNvPr>
          <p:cNvSpPr/>
          <p:nvPr/>
        </p:nvSpPr>
        <p:spPr>
          <a:xfrm>
            <a:off x="5253134" y="5244658"/>
            <a:ext cx="1084288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FB81BE-4982-8735-9E53-97EC8861BD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F7BCE6-76A0-AAE9-D116-7CD88D5456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5538675" y="2923092"/>
            <a:ext cx="332151" cy="3297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102062-946F-367F-8882-2836804586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5543753" y="4701118"/>
            <a:ext cx="327073" cy="327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A6D81A7-8620-D38C-29A4-5595D779AD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855" r="1934" b="2222"/>
          <a:stretch/>
        </p:blipFill>
        <p:spPr>
          <a:xfrm>
            <a:off x="5542566" y="5589588"/>
            <a:ext cx="328260" cy="327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EC5D0A-D65A-409E-F264-D912ECF75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5546827" y="3812951"/>
            <a:ext cx="323999" cy="326993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090CE2B-13EA-8BEF-D63D-90BD3B428B6A}"/>
              </a:ext>
            </a:extLst>
          </p:cNvPr>
          <p:cNvSpPr/>
          <p:nvPr/>
        </p:nvSpPr>
        <p:spPr>
          <a:xfrm>
            <a:off x="3734461" y="2708275"/>
            <a:ext cx="1717757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تَشْرَحُ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AB07B37-46B6-6A05-8FA4-ECF7E93A7445}"/>
              </a:ext>
            </a:extLst>
          </p:cNvPr>
          <p:cNvSpPr/>
          <p:nvPr/>
        </p:nvSpPr>
        <p:spPr>
          <a:xfrm>
            <a:off x="3734461" y="3596746"/>
            <a:ext cx="1717757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تَسْأَلُ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81AFC9F5-CFBF-03C2-C91A-C90D592610A5}"/>
              </a:ext>
            </a:extLst>
          </p:cNvPr>
          <p:cNvSpPr/>
          <p:nvPr/>
        </p:nvSpPr>
        <p:spPr>
          <a:xfrm>
            <a:off x="3734461" y="4485217"/>
            <a:ext cx="1717757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تَعْتَذِرُ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2DA3AA1-7540-CCE1-BCC5-BBD68A13634B}"/>
              </a:ext>
            </a:extLst>
          </p:cNvPr>
          <p:cNvSpPr/>
          <p:nvPr/>
        </p:nvSpPr>
        <p:spPr>
          <a:xfrm>
            <a:off x="3734461" y="5373687"/>
            <a:ext cx="1717757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تُعاتِبُ</a:t>
            </a:r>
          </a:p>
        </p:txBody>
      </p:sp>
    </p:spTree>
    <p:extLst>
      <p:ext uri="{BB962C8B-B14F-4D97-AF65-F5344CB8AC3E}">
        <p14:creationId xmlns:p14="http://schemas.microsoft.com/office/powerpoint/2010/main" val="176503085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EB14F-7939-C578-2EE0-59A950A41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C409A-5640-CF8A-ADCE-6ED36AD7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56" y="756000"/>
            <a:ext cx="7169794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5295319-25A5-B538-981D-C96085D53B4E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FB1F8F-0870-75A1-43F7-7C675FFDA2F7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71874D-87CD-24CB-6BA4-69A520BC9EEC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3ED716-4AEC-367C-13A2-38AB8ABE2DA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02D1375-8EE6-8B82-8F8B-6935629750FD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621319-FB71-ED57-E48B-464B57AD3C41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8BB984B-103B-B414-866B-487D04B03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4DF5A3E-E488-FFF6-14B9-683AD5AB6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0723D5F-FC15-BC9E-0F40-94D470D34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71E5D46-32C1-87B3-2EB4-96A1CC556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E32A4AD-1BCE-7EEB-D1CD-30A6D2C4E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F67AE3C-24D0-B729-01AA-F5A42998772C}"/>
              </a:ext>
            </a:extLst>
          </p:cNvPr>
          <p:cNvSpPr/>
          <p:nvPr/>
        </p:nvSpPr>
        <p:spPr>
          <a:xfrm>
            <a:off x="3192859" y="4489171"/>
            <a:ext cx="2810017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أَيْ تُوَضِّحُ شَيْئاً غامِضاً</a:t>
            </a:r>
          </a:p>
        </p:txBody>
      </p:sp>
      <p:pic>
        <p:nvPicPr>
          <p:cNvPr id="12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BBB8FAE-36F8-585F-645B-9F250515E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8237FFDF-68FA-E64A-DE46-420A075DB222}"/>
              </a:ext>
            </a:extLst>
          </p:cNvPr>
          <p:cNvSpPr txBox="1"/>
          <p:nvPr/>
        </p:nvSpPr>
        <p:spPr>
          <a:xfrm>
            <a:off x="359552" y="2665484"/>
            <a:ext cx="8476630" cy="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عِنْدَما تَحَدَّثَتِ ٱلْأُمُّ عَنْ خُطْواتِ إِعْدادِ ٱلصّوفِ، كانَتْ: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0C833B1-9FAC-597C-3CC4-1482F458FB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6061687" y="3604056"/>
            <a:ext cx="332151" cy="329769"/>
          </a:xfrm>
          <a:prstGeom prst="rect">
            <a:avLst/>
          </a:prstGeom>
        </p:spPr>
      </p:pic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D8E8462-C910-152E-DB9E-4CCD79880A3C}"/>
              </a:ext>
            </a:extLst>
          </p:cNvPr>
          <p:cNvSpPr/>
          <p:nvPr/>
        </p:nvSpPr>
        <p:spPr>
          <a:xfrm>
            <a:off x="3195484" y="3408083"/>
            <a:ext cx="2804767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تَشْرَحُ</a:t>
            </a:r>
          </a:p>
        </p:txBody>
      </p:sp>
    </p:spTree>
    <p:extLst>
      <p:ext uri="{BB962C8B-B14F-4D97-AF65-F5344CB8AC3E}">
        <p14:creationId xmlns:p14="http://schemas.microsoft.com/office/powerpoint/2010/main" val="256735857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DB9F98EF-3576-109D-5F99-60A2999D772D}"/>
              </a:ext>
            </a:extLst>
          </p:cNvPr>
          <p:cNvSpPr txBox="1">
            <a:spLocks/>
          </p:cNvSpPr>
          <p:nvPr/>
        </p:nvSpPr>
        <p:spPr>
          <a:xfrm>
            <a:off x="2122822" y="18952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400" b="1" dirty="0">
                <a:cs typeface="Microsoft Uighur" panose="02000000000000000000" pitchFamily="2" charset="-78"/>
              </a:rPr>
              <a:t>طلاقة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02710" y="141198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C029688F-B394-8C1A-AEA1-6570605F8E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26550" y="2663169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9141" y="3949938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436" y="5263680"/>
            <a:ext cx="468000" cy="46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E822ACE-CB1A-2AEA-FC9A-DC2A35426F30}"/>
              </a:ext>
            </a:extLst>
          </p:cNvPr>
          <p:cNvSpPr txBox="1"/>
          <p:nvPr/>
        </p:nvSpPr>
        <p:spPr>
          <a:xfrm>
            <a:off x="5893527" y="2813076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B65C67F-CB2A-1BF0-F346-FC7DEF5B0408}"/>
              </a:ext>
            </a:extLst>
          </p:cNvPr>
          <p:cNvSpPr txBox="1"/>
          <p:nvPr/>
        </p:nvSpPr>
        <p:spPr>
          <a:xfrm>
            <a:off x="5944823" y="5394891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30CF4400-3EC4-FD85-AC5A-1D1ED8425E2B}"/>
              </a:ext>
            </a:extLst>
          </p:cNvPr>
          <p:cNvSpPr txBox="1">
            <a:spLocks/>
          </p:cNvSpPr>
          <p:nvPr/>
        </p:nvSpPr>
        <p:spPr>
          <a:xfrm>
            <a:off x="2122822" y="314636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14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ar-MA" dirty="0"/>
              <a:t>إستراتيجية الضد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8807DEB9-E6B9-5E7D-1563-FFB29F0CE993}"/>
              </a:ext>
            </a:extLst>
          </p:cNvPr>
          <p:cNvSpPr txBox="1">
            <a:spLocks/>
          </p:cNvSpPr>
          <p:nvPr/>
        </p:nvSpPr>
        <p:spPr>
          <a:xfrm>
            <a:off x="2122822" y="57334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14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ar-MA" dirty="0"/>
              <a:t>الكلمات البصرية (كُلَّ ــــ  فيما ــــ بَلى ــــ بَعْدَ ــــ هذا)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r-MA" dirty="0"/>
              <a:t> القراءة المشتركة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15BC0FD-ED84-F9CB-E2AF-9E02561E5AB8}"/>
              </a:ext>
            </a:extLst>
          </p:cNvPr>
          <p:cNvSpPr txBox="1"/>
          <p:nvPr/>
        </p:nvSpPr>
        <p:spPr>
          <a:xfrm>
            <a:off x="5414230" y="4080533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6BEA925D-CD44-6538-A204-FED65AC84D97}"/>
              </a:ext>
            </a:extLst>
          </p:cNvPr>
          <p:cNvSpPr txBox="1">
            <a:spLocks/>
          </p:cNvSpPr>
          <p:nvPr/>
        </p:nvSpPr>
        <p:spPr>
          <a:xfrm>
            <a:off x="2122822" y="442315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14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ar-MA" dirty="0"/>
              <a:t>أنامل جدتي: توظيف الفعل الكلامي«أشرح»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04BEE71-C078-1CF7-1449-5A71C57D793F}"/>
              </a:ext>
            </a:extLst>
          </p:cNvPr>
          <p:cNvSpPr txBox="1"/>
          <p:nvPr/>
        </p:nvSpPr>
        <p:spPr>
          <a:xfrm>
            <a:off x="5233090" y="1538032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BE02-47B5-16C2-C42D-97E0AC3E1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80E14E-99CA-4885-BF42-FFA5D435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لشرح خُطْواتِ عَمَلٍ ما نستعمل عبارات الشرح مثل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BB79A2C-0108-7B24-6F7F-510D8ECBB44A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7744599-ACF9-C46B-7A32-5BDB99EDA31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974E51-CCE9-9AFB-76FB-8FCA4427EBC5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E4972C7-05E0-C2C7-7AFE-B9283A41F09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2CBD7E9-2B50-3DA0-9821-9479EA8DCF0A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4E8BFD-5351-D617-15A1-61A049076E02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B0CBC69-5881-BCC4-C06F-E9F48345E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22E1A8F-372F-4979-048B-751411F78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6781D55-6BCF-AF5E-0EF4-2977E9A44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22D0E4-8509-6AF2-056E-D9645FEFD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F638F65-3E51-99F4-151A-A536C82AD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AF2DB22-479B-37BE-6E07-513F9BF872C9}"/>
              </a:ext>
            </a:extLst>
          </p:cNvPr>
          <p:cNvSpPr txBox="1"/>
          <p:nvPr/>
        </p:nvSpPr>
        <p:spPr>
          <a:xfrm>
            <a:off x="729513" y="2799754"/>
            <a:ext cx="7666867" cy="2553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لِكَيْ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fr-FR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............................................................................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نَقومُ في ٱلْبِدايَةِ بِـ</a:t>
            </a:r>
            <a:r>
              <a:rPr lang="ar-S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fr-FR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</a:t>
            </a:r>
            <a:r>
              <a:rPr lang="ar-S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</a:t>
            </a:r>
            <a:r>
              <a:rPr lang="fr-FR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.....................................................................................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وَبَعْدَها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وَفي ٱلْأَخيرِ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.........................................................</a:t>
            </a:r>
            <a:endParaRPr lang="fr-FR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3FEDDD-BFEE-FE51-6318-66DF4DB8BD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249009552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73CC4-9E0B-CD88-5FD4-1E3D5DF4B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82878-EC31-845F-28D8-871DAA89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85" y="774105"/>
            <a:ext cx="7169794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حياتنا نحتاج لتقديم الشرح في مواقف. منها: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D06A67D-3467-DFAC-D612-1340BF900B9E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111540C-5575-FEBE-755A-7CD9F20ADC1B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95F92BC-C447-53D6-1447-F15CB43949B5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FACCF64-F328-295A-6E1D-6E7BEB224EAE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9225AF-8E71-B90A-3CA8-8CC24069765B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52D897-3302-D928-7FA2-7CE468E73DB2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3C50CE9-74F4-19A8-F593-8068808D5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100C663-0508-F75B-F585-9D73C52B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A174B52-8091-4854-B4AB-B4A22320A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606ED0A-E289-3039-A17D-531851EC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4441C22-F07F-BA5C-3CDD-858511A25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5F92B3-6EA9-823D-6D24-DB674A2CD8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AE5D65-B3D8-138F-9B79-B48566028736}"/>
              </a:ext>
            </a:extLst>
          </p:cNvPr>
          <p:cNvSpPr txBox="1"/>
          <p:nvPr/>
        </p:nvSpPr>
        <p:spPr>
          <a:xfrm>
            <a:off x="350498" y="1476790"/>
            <a:ext cx="844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عِنْدَما نُريدُ تَوْضيحَ: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52EB221-101C-35A6-5D35-AB0CCE6486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6244629" y="2297911"/>
            <a:ext cx="332151" cy="32976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400C7D8-3905-5B63-058C-0BA4FE0DAD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6249707" y="4099219"/>
            <a:ext cx="327073" cy="3276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3FF2C4E-F705-E4C0-3106-878871FF02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855" r="1934" b="2222"/>
          <a:stretch/>
        </p:blipFill>
        <p:spPr>
          <a:xfrm>
            <a:off x="6248520" y="4964407"/>
            <a:ext cx="328260" cy="3276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7680CDF-B734-F13E-7351-554CFFDFF5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6252781" y="3199410"/>
            <a:ext cx="323999" cy="326993"/>
          </a:xfrm>
          <a:prstGeom prst="rect">
            <a:avLst/>
          </a:prstGeom>
        </p:spPr>
      </p:pic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A3C89225-7D6A-2C9C-D792-167DC8376FA1}"/>
              </a:ext>
            </a:extLst>
          </p:cNvPr>
          <p:cNvSpPr/>
          <p:nvPr/>
        </p:nvSpPr>
        <p:spPr>
          <a:xfrm>
            <a:off x="2951163" y="2138647"/>
            <a:ext cx="3240000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طَريقَةِ صُنْعِ لُعْبَةٍ؛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C75B2645-9B2D-C4CA-6A2D-1F4B6EDBC4E9}"/>
              </a:ext>
            </a:extLst>
          </p:cNvPr>
          <p:cNvSpPr/>
          <p:nvPr/>
        </p:nvSpPr>
        <p:spPr>
          <a:xfrm>
            <a:off x="2951163" y="3027118"/>
            <a:ext cx="3240000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كَيْفِيَّةِ إِعْدادِ مَشْروعٍ؛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ADE2348-2AE8-533C-AA78-80338830413D}"/>
              </a:ext>
            </a:extLst>
          </p:cNvPr>
          <p:cNvSpPr/>
          <p:nvPr/>
        </p:nvSpPr>
        <p:spPr>
          <a:xfrm>
            <a:off x="2951163" y="3938871"/>
            <a:ext cx="3240000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كَيْفِيَّةِ تَشْغيلِ ٱلْحاسوبِ؛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FB397FDB-B1E4-4B14-7F82-95BFEC09F9E5}"/>
              </a:ext>
            </a:extLst>
          </p:cNvPr>
          <p:cNvSpPr/>
          <p:nvPr/>
        </p:nvSpPr>
        <p:spPr>
          <a:xfrm>
            <a:off x="2951163" y="4804059"/>
            <a:ext cx="3240000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كَيْفِيَّةِ تَحْقيقِ ٱلنَّجاحِ؛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1C35B270-886A-C5A5-BE75-AD997C4105BB}"/>
              </a:ext>
            </a:extLst>
          </p:cNvPr>
          <p:cNvSpPr/>
          <p:nvPr/>
        </p:nvSpPr>
        <p:spPr>
          <a:xfrm>
            <a:off x="2951163" y="5695950"/>
            <a:ext cx="3240000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إِسْتراتيجِيَّةِ ٱلْفَهْمِ؛ ...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CF5EA78E-33A4-572E-F3BF-D096E78402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5149" r="2812"/>
          <a:stretch/>
        </p:blipFill>
        <p:spPr>
          <a:xfrm>
            <a:off x="6223694" y="5846574"/>
            <a:ext cx="353086" cy="3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399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61BF6-66DF-F82E-1A37-DC88167DA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69227-4EDF-5E07-557C-55720A9C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39" y="756000"/>
            <a:ext cx="7169794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ستستعدون لأخذ الكلمة لشرح كيفية إعداد الصوف لصنع الزرابي. استعينوا بالهيكل.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8842FDF-926B-5411-225A-01BA02313128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5EC84F-95B4-B3F1-7BD0-29FF09B718B7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75088CE-0DA6-92F2-09E1-5B3BF3D8C73E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1E0BA7-C52B-CB6B-DEEE-50BA8E957ADF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2FA0EF-32F3-8D60-68A5-BF583F3C092B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794FCF-228A-5FF1-B78F-1C0897E4A2F4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FD7D3A9-F94C-9D2B-77EF-D1D3339D9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BD03AE9-1C9E-3178-8349-01EFCC255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E20680C-BE87-61DF-6C97-750E6E4A0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7F83D21-C7DD-2F80-1997-11A6B6EA9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43B1EAE-65A8-03A6-7F0F-08C84E686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C7324FB5-5563-C416-52F2-4FBEB6F8BB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8006255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E9E8AD-83C9-443D-54FD-A75AC9C552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71"/>
          <a:stretch/>
        </p:blipFill>
        <p:spPr>
          <a:xfrm>
            <a:off x="470780" y="2951744"/>
            <a:ext cx="7772400" cy="210901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282982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40838-A579-0AAA-1A21-4C926C82B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1730A2-DAA4-249C-14D5-E72970F2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88" y="774270"/>
            <a:ext cx="7169794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يشرح كيفية إعداد الصوف. استمعوا. ما رأيكم؟ آخر؟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B384430-FD26-E140-F74A-F1E4B60B8776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0B65B4-E65D-5082-48E7-51509330EB24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AB6926-1C34-F346-3B90-71FAC4E554DC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CE375F-73C6-0DDC-E549-ADD8A1F6FD8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2A5F293-24FC-2A04-9CB5-4CB6CECB98E1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E12126C-ECE0-8520-684C-951C1D92944B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18C360-F183-D463-7BA3-1BFA40BE1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4BF05CE-03A3-D88B-68F4-4E3AB5572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7089C9E-9025-0BA5-1DF9-88F1B54AF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9675BD6-6E2A-D7B2-BBD1-667F2CAEF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014400F-ACF1-92CC-4E9A-48EB62196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0D6248E1-B85B-05F4-3789-6870A3881D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336EEE-8114-653D-DA31-3A8F6F3499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/>
          <a:stretch/>
        </p:blipFill>
        <p:spPr>
          <a:xfrm>
            <a:off x="470780" y="2951744"/>
            <a:ext cx="7772400" cy="21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4589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3200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1593410" y="3158999"/>
            <a:ext cx="563901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الكلمات البصرية (عن ـــــ</a:t>
            </a:r>
            <a:r>
              <a:rPr lang="fr-FR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مما ـــــ من ـــــ هو ـــــ  ماذا ـــــ  ولقد ـــــ هيا ـــــ وأنا) </a:t>
            </a:r>
          </a:p>
          <a:p>
            <a:pPr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القراءة المشتركة.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319" y="1764925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E0F9D5-4852-7FCB-721B-1D5BF7E6E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2411" y="1033363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F4C5F-B3D7-7128-6C48-81E18CF76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85" y="756000"/>
            <a:ext cx="70352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 كلمات نصادفها في النصوص التي نقرؤها. ستساعدنا على القراءة بسرعة. </a:t>
            </a:r>
            <a:endParaRPr lang="fr-FR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3E8B77-5DDB-0FA7-5389-56E6AEF08A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7D569B-33B2-3605-ACF4-1397DF750642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BE8A8-C44E-0BF9-0570-8A5B9B5DDA2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BC359-4ECF-8101-9460-50CD56E6DD8B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4B9D66-C155-41A3-9D86-C5CA610ECADD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FD513DF-5A1C-A7C8-19E7-11B7D157E7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9DE639-1A62-5BC9-354A-312172DAE9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1750D4B-C681-9B97-7EB9-6D5DDF0A4D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099BC93-26AD-66F3-0A08-8DFB73D0E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288066B-3982-B310-AE2B-DDD0CC88DE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E8605AB-225F-49B8-0CA5-7A6525FB8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11993"/>
            <a:ext cx="792000" cy="7920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6BCBC81-CADE-6015-B80B-D8459CA9AC6A}"/>
              </a:ext>
            </a:extLst>
          </p:cNvPr>
          <p:cNvSpPr/>
          <p:nvPr/>
        </p:nvSpPr>
        <p:spPr>
          <a:xfrm>
            <a:off x="2114325" y="3559175"/>
            <a:ext cx="491535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  <a:buSzPts val="44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اَلْكَلِماتُ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ٱلْبَصَرِيَّةُ</a:t>
            </a: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7808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42B2ED-2899-2349-920E-75EF03C3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81" y="756000"/>
            <a:ext cx="6954476" cy="612000"/>
          </a:xfrm>
        </p:spPr>
        <p:txBody>
          <a:bodyPr>
            <a:noAutofit/>
          </a:bodyPr>
          <a:lstStyle/>
          <a:p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 كلمات ستساعدنا على قراءة النصوص بسرعة. سأقرأ الكلمات تابعوا معي. </a:t>
            </a:r>
            <a:endParaRPr lang="fr-FR" sz="23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5971F2-BEC2-E05A-A5BD-EA3FBFA542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EEBAD8-1DF3-EA6D-35ED-8C6E4F00CC0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B45807-6A66-773A-FFE8-6873E27F3A6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9240F-837E-D965-B5BF-D957FC64BE1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1C703F-4DB3-742B-86AA-230B4D34C86A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92F6E39-0D4D-225C-D372-9CF359A3C4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3BD5244-B10F-0684-FC9C-2FC4A65AB5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4D4F284-02A0-97CC-2AFE-813107A550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8F188C6-C13A-4670-666A-8680D03A2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A80B971-4AA8-C31F-6D66-5B5245777C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Google Shape;1666;p201">
            <a:extLst>
              <a:ext uri="{FF2B5EF4-FFF2-40B4-BE49-F238E27FC236}">
                <a16:creationId xmlns:a16="http://schemas.microsoft.com/office/drawing/2014/main" id="{407C8219-56BF-3C62-0644-AD0755C24A5A}"/>
              </a:ext>
            </a:extLst>
          </p:cNvPr>
          <p:cNvSpPr/>
          <p:nvPr/>
        </p:nvSpPr>
        <p:spPr>
          <a:xfrm>
            <a:off x="6687574" y="285554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</a:p>
        </p:txBody>
      </p:sp>
      <p:sp>
        <p:nvSpPr>
          <p:cNvPr id="6" name="Google Shape;1667;p201">
            <a:extLst>
              <a:ext uri="{FF2B5EF4-FFF2-40B4-BE49-F238E27FC236}">
                <a16:creationId xmlns:a16="http://schemas.microsoft.com/office/drawing/2014/main" id="{ED969A37-1B93-A735-C2AB-EEA21C7869F8}"/>
              </a:ext>
            </a:extLst>
          </p:cNvPr>
          <p:cNvSpPr/>
          <p:nvPr/>
        </p:nvSpPr>
        <p:spPr>
          <a:xfrm>
            <a:off x="4766956" y="285554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8" name="Google Shape;1668;p201">
            <a:extLst>
              <a:ext uri="{FF2B5EF4-FFF2-40B4-BE49-F238E27FC236}">
                <a16:creationId xmlns:a16="http://schemas.microsoft.com/office/drawing/2014/main" id="{51E85216-9A60-BE47-5956-DE12FF53A355}"/>
              </a:ext>
            </a:extLst>
          </p:cNvPr>
          <p:cNvSpPr/>
          <p:nvPr/>
        </p:nvSpPr>
        <p:spPr>
          <a:xfrm>
            <a:off x="2846338" y="287632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9" name="Google Shape;1669;p201">
            <a:extLst>
              <a:ext uri="{FF2B5EF4-FFF2-40B4-BE49-F238E27FC236}">
                <a16:creationId xmlns:a16="http://schemas.microsoft.com/office/drawing/2014/main" id="{66B252D3-A2DD-FC36-0F74-5C724443F7DA}"/>
              </a:ext>
            </a:extLst>
          </p:cNvPr>
          <p:cNvSpPr/>
          <p:nvPr/>
        </p:nvSpPr>
        <p:spPr>
          <a:xfrm>
            <a:off x="925720" y="287632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66;p201">
            <a:extLst>
              <a:ext uri="{FF2B5EF4-FFF2-40B4-BE49-F238E27FC236}">
                <a16:creationId xmlns:a16="http://schemas.microsoft.com/office/drawing/2014/main" id="{D8CA6FF2-44F4-74C6-CA92-4AA129B5FA3A}"/>
              </a:ext>
            </a:extLst>
          </p:cNvPr>
          <p:cNvSpPr/>
          <p:nvPr/>
        </p:nvSpPr>
        <p:spPr>
          <a:xfrm>
            <a:off x="6687574" y="42567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11" name="Google Shape;1667;p201">
            <a:extLst>
              <a:ext uri="{FF2B5EF4-FFF2-40B4-BE49-F238E27FC236}">
                <a16:creationId xmlns:a16="http://schemas.microsoft.com/office/drawing/2014/main" id="{383C0CE8-4447-E879-FD1C-4B22524279E7}"/>
              </a:ext>
            </a:extLst>
          </p:cNvPr>
          <p:cNvSpPr/>
          <p:nvPr/>
        </p:nvSpPr>
        <p:spPr>
          <a:xfrm>
            <a:off x="4766956" y="42567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22" name="Google Shape;1668;p201">
            <a:extLst>
              <a:ext uri="{FF2B5EF4-FFF2-40B4-BE49-F238E27FC236}">
                <a16:creationId xmlns:a16="http://schemas.microsoft.com/office/drawing/2014/main" id="{C5B9C329-8FF1-1677-9C96-F602555574FD}"/>
              </a:ext>
            </a:extLst>
          </p:cNvPr>
          <p:cNvSpPr/>
          <p:nvPr/>
        </p:nvSpPr>
        <p:spPr>
          <a:xfrm>
            <a:off x="2846338" y="427749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26" name="Google Shape;1669;p201">
            <a:extLst>
              <a:ext uri="{FF2B5EF4-FFF2-40B4-BE49-F238E27FC236}">
                <a16:creationId xmlns:a16="http://schemas.microsoft.com/office/drawing/2014/main" id="{31C88A03-811B-F664-E348-E01B5C8223FE}"/>
              </a:ext>
            </a:extLst>
          </p:cNvPr>
          <p:cNvSpPr/>
          <p:nvPr/>
        </p:nvSpPr>
        <p:spPr>
          <a:xfrm>
            <a:off x="925720" y="427749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3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6D45377-9FF6-DC39-9A53-B7E6166B8B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02662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310639911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22D1E-2445-7800-4D65-E4CAAA871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B65022-12BA-25CC-A535-D37EAAC7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756000"/>
            <a:ext cx="696852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ستقرؤون الكلمات قبل أن تختفي. من يقرأ؟</a:t>
            </a:r>
            <a:endParaRPr lang="ar-MA" sz="2400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0D9D9459-FF6F-90C6-94F0-8431B727C7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F41D1E-8F5F-81FD-8EE0-7FFA3D7636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3B1B18-82BE-4C76-D71B-15704F37346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C6FC0C-E915-DA87-4004-8C327955690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CCDF1B-D6C7-3E38-8E8E-347A6280B062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D37414-326E-1C53-FDFB-E2BA35205BF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854E68-74EC-0FDA-9FA1-A94B241195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070618-6913-4D99-9DD3-01D1142A85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65825A8-ADE3-E87C-D34D-35A9218A7D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3DDA365-EC5E-E359-C731-EDF41283E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ADDE881-DF2F-41E2-03AC-29C98A89A4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Google Shape;1666;p201">
            <a:extLst>
              <a:ext uri="{FF2B5EF4-FFF2-40B4-BE49-F238E27FC236}">
                <a16:creationId xmlns:a16="http://schemas.microsoft.com/office/drawing/2014/main" id="{7A2D52D6-FDBD-20D7-4B80-E0E03A21849D}"/>
              </a:ext>
            </a:extLst>
          </p:cNvPr>
          <p:cNvSpPr/>
          <p:nvPr/>
        </p:nvSpPr>
        <p:spPr>
          <a:xfrm>
            <a:off x="6687574" y="285554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  <p:sp>
        <p:nvSpPr>
          <p:cNvPr id="31" name="Google Shape;1667;p201">
            <a:extLst>
              <a:ext uri="{FF2B5EF4-FFF2-40B4-BE49-F238E27FC236}">
                <a16:creationId xmlns:a16="http://schemas.microsoft.com/office/drawing/2014/main" id="{9F2FB5D8-4B6B-2813-5753-633E70B56444}"/>
              </a:ext>
            </a:extLst>
          </p:cNvPr>
          <p:cNvSpPr/>
          <p:nvPr/>
        </p:nvSpPr>
        <p:spPr>
          <a:xfrm>
            <a:off x="4766956" y="285554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668;p201">
            <a:extLst>
              <a:ext uri="{FF2B5EF4-FFF2-40B4-BE49-F238E27FC236}">
                <a16:creationId xmlns:a16="http://schemas.microsoft.com/office/drawing/2014/main" id="{26424D15-6D83-C95D-2559-80B17B42B65D}"/>
              </a:ext>
            </a:extLst>
          </p:cNvPr>
          <p:cNvSpPr/>
          <p:nvPr/>
        </p:nvSpPr>
        <p:spPr>
          <a:xfrm>
            <a:off x="2846338" y="287632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</a:p>
        </p:txBody>
      </p:sp>
      <p:sp>
        <p:nvSpPr>
          <p:cNvPr id="33" name="Google Shape;1669;p201">
            <a:extLst>
              <a:ext uri="{FF2B5EF4-FFF2-40B4-BE49-F238E27FC236}">
                <a16:creationId xmlns:a16="http://schemas.microsoft.com/office/drawing/2014/main" id="{42110CB1-8870-EEAA-6B28-FDC8BEC56B4C}"/>
              </a:ext>
            </a:extLst>
          </p:cNvPr>
          <p:cNvSpPr/>
          <p:nvPr/>
        </p:nvSpPr>
        <p:spPr>
          <a:xfrm>
            <a:off x="925720" y="287632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666;p201">
            <a:extLst>
              <a:ext uri="{FF2B5EF4-FFF2-40B4-BE49-F238E27FC236}">
                <a16:creationId xmlns:a16="http://schemas.microsoft.com/office/drawing/2014/main" id="{18415BCB-76FB-8632-5EE1-2032F55F07F4}"/>
              </a:ext>
            </a:extLst>
          </p:cNvPr>
          <p:cNvSpPr/>
          <p:nvPr/>
        </p:nvSpPr>
        <p:spPr>
          <a:xfrm>
            <a:off x="6687574" y="42567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35" name="Google Shape;1667;p201">
            <a:extLst>
              <a:ext uri="{FF2B5EF4-FFF2-40B4-BE49-F238E27FC236}">
                <a16:creationId xmlns:a16="http://schemas.microsoft.com/office/drawing/2014/main" id="{77EF1FBE-4C06-7D3A-6C67-8799CEEDA4A3}"/>
              </a:ext>
            </a:extLst>
          </p:cNvPr>
          <p:cNvSpPr/>
          <p:nvPr/>
        </p:nvSpPr>
        <p:spPr>
          <a:xfrm>
            <a:off x="4766956" y="42567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6" name="Google Shape;1668;p201">
            <a:extLst>
              <a:ext uri="{FF2B5EF4-FFF2-40B4-BE49-F238E27FC236}">
                <a16:creationId xmlns:a16="http://schemas.microsoft.com/office/drawing/2014/main" id="{3B6F11BE-2B87-C9DB-9449-2896CA4361D6}"/>
              </a:ext>
            </a:extLst>
          </p:cNvPr>
          <p:cNvSpPr/>
          <p:nvPr/>
        </p:nvSpPr>
        <p:spPr>
          <a:xfrm>
            <a:off x="2846338" y="427749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37" name="Google Shape;1669;p201">
            <a:extLst>
              <a:ext uri="{FF2B5EF4-FFF2-40B4-BE49-F238E27FC236}">
                <a16:creationId xmlns:a16="http://schemas.microsoft.com/office/drawing/2014/main" id="{1C517797-5DF5-4E69-0882-E68B68141D72}"/>
              </a:ext>
            </a:extLst>
          </p:cNvPr>
          <p:cNvSpPr/>
          <p:nvPr/>
        </p:nvSpPr>
        <p:spPr>
          <a:xfrm>
            <a:off x="925720" y="427749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47236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A42F4-6415-6C4C-D735-CC5E12D7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9FCF0-B331-9C12-0E9E-55C3C211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0294258D-49F4-926F-BCE0-7D641DCB19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C9DEAB-4F7A-C858-D8D6-48BB4DC6DF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80649B-770F-2004-0302-D787C68B3D7B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8E47C-BD44-E5D3-C826-3C940B01A63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5D1174-D562-B3A9-1FF5-18B5FF0F9E5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14E924-86E1-4F53-8453-7A0A6FF9517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1ADC289-0334-DAB9-0E72-A4863092E5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DA4D4E-530E-EBDD-215A-AC3D2ADD14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F5B6D15-891A-65DF-0460-B991058994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2F175C1-B2E3-D023-29A1-85A7AA44A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B5181F-9188-42F8-74F3-9BBBF64D10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DA67224B-8D69-E34C-233D-5CD6CC40D76A}"/>
              </a:ext>
            </a:extLst>
          </p:cNvPr>
          <p:cNvSpPr/>
          <p:nvPr/>
        </p:nvSpPr>
        <p:spPr>
          <a:xfrm>
            <a:off x="6687574" y="285554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12" name="Google Shape;1667;p201">
            <a:extLst>
              <a:ext uri="{FF2B5EF4-FFF2-40B4-BE49-F238E27FC236}">
                <a16:creationId xmlns:a16="http://schemas.microsoft.com/office/drawing/2014/main" id="{7A45DF40-80AD-AEAA-5BB7-D049A69F7F58}"/>
              </a:ext>
            </a:extLst>
          </p:cNvPr>
          <p:cNvSpPr/>
          <p:nvPr/>
        </p:nvSpPr>
        <p:spPr>
          <a:xfrm>
            <a:off x="4766956" y="285554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1668;p201">
            <a:extLst>
              <a:ext uri="{FF2B5EF4-FFF2-40B4-BE49-F238E27FC236}">
                <a16:creationId xmlns:a16="http://schemas.microsoft.com/office/drawing/2014/main" id="{B6DBA51C-C430-D8F2-9466-4DCABF04F5A5}"/>
              </a:ext>
            </a:extLst>
          </p:cNvPr>
          <p:cNvSpPr/>
          <p:nvPr/>
        </p:nvSpPr>
        <p:spPr>
          <a:xfrm>
            <a:off x="2846338" y="287632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</a:p>
        </p:txBody>
      </p:sp>
      <p:sp>
        <p:nvSpPr>
          <p:cNvPr id="14" name="Google Shape;1669;p201">
            <a:extLst>
              <a:ext uri="{FF2B5EF4-FFF2-40B4-BE49-F238E27FC236}">
                <a16:creationId xmlns:a16="http://schemas.microsoft.com/office/drawing/2014/main" id="{11FB5406-E8C2-AF7A-A766-C2E1D9E47CF2}"/>
              </a:ext>
            </a:extLst>
          </p:cNvPr>
          <p:cNvSpPr/>
          <p:nvPr/>
        </p:nvSpPr>
        <p:spPr>
          <a:xfrm>
            <a:off x="925720" y="287632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4A157E51-4413-66FF-07A9-B820D36B5939}"/>
              </a:ext>
            </a:extLst>
          </p:cNvPr>
          <p:cNvSpPr/>
          <p:nvPr/>
        </p:nvSpPr>
        <p:spPr>
          <a:xfrm>
            <a:off x="6687574" y="42567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</a:p>
        </p:txBody>
      </p:sp>
      <p:sp>
        <p:nvSpPr>
          <p:cNvPr id="27" name="Google Shape;1667;p201">
            <a:extLst>
              <a:ext uri="{FF2B5EF4-FFF2-40B4-BE49-F238E27FC236}">
                <a16:creationId xmlns:a16="http://schemas.microsoft.com/office/drawing/2014/main" id="{05D5F3AB-312B-E942-B7DE-25A0D517117F}"/>
              </a:ext>
            </a:extLst>
          </p:cNvPr>
          <p:cNvSpPr/>
          <p:nvPr/>
        </p:nvSpPr>
        <p:spPr>
          <a:xfrm>
            <a:off x="4766956" y="42567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" name="Google Shape;1668;p201">
            <a:extLst>
              <a:ext uri="{FF2B5EF4-FFF2-40B4-BE49-F238E27FC236}">
                <a16:creationId xmlns:a16="http://schemas.microsoft.com/office/drawing/2014/main" id="{0B19923D-9D58-8E5B-6222-816880EE59E5}"/>
              </a:ext>
            </a:extLst>
          </p:cNvPr>
          <p:cNvSpPr/>
          <p:nvPr/>
        </p:nvSpPr>
        <p:spPr>
          <a:xfrm>
            <a:off x="2846338" y="427749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29" name="Google Shape;1669;p201">
            <a:extLst>
              <a:ext uri="{FF2B5EF4-FFF2-40B4-BE49-F238E27FC236}">
                <a16:creationId xmlns:a16="http://schemas.microsoft.com/office/drawing/2014/main" id="{47EFD32D-0696-6612-180F-A85337E61E6B}"/>
              </a:ext>
            </a:extLst>
          </p:cNvPr>
          <p:cNvSpPr/>
          <p:nvPr/>
        </p:nvSpPr>
        <p:spPr>
          <a:xfrm>
            <a:off x="925720" y="427749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</a:p>
        </p:txBody>
      </p:sp>
    </p:spTree>
    <p:extLst>
      <p:ext uri="{BB962C8B-B14F-4D97-AF65-F5344CB8AC3E}">
        <p14:creationId xmlns:p14="http://schemas.microsoft.com/office/powerpoint/2010/main" val="61596099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DFA2D-AA15-EB7C-B0BC-62CC9064C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666B8-1820-886E-A26C-6712E2A9D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E03095ED-5687-52C5-4024-EFD890AC28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CBDD47-7752-D020-5467-F0D96C095F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D6DBD-0DE7-CAD2-DBFC-8E8DA1D411F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557DA4-339D-FBD0-5A34-934749AA42D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3ECE8-9340-2959-EFBD-F01877B2570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F0481-3A0A-49B5-CC48-77256BB3397F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80008C5-0B29-D5C6-3FE7-5A6AEE5ACA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8AF09D-AC40-F335-152D-210A8734AF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2C1BB2-7289-2169-F0AE-CA67D8017D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6F7D2E-65A7-AACE-60FA-34B3257AD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80A057E-DB93-C502-7867-D9264FA74C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Google Shape;1666;p201">
            <a:extLst>
              <a:ext uri="{FF2B5EF4-FFF2-40B4-BE49-F238E27FC236}">
                <a16:creationId xmlns:a16="http://schemas.microsoft.com/office/drawing/2014/main" id="{C9494B85-085D-2C66-28F0-413D02E9489D}"/>
              </a:ext>
            </a:extLst>
          </p:cNvPr>
          <p:cNvSpPr/>
          <p:nvPr/>
        </p:nvSpPr>
        <p:spPr>
          <a:xfrm>
            <a:off x="6687574" y="285554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مِمّا</a:t>
            </a:r>
          </a:p>
        </p:txBody>
      </p:sp>
      <p:sp>
        <p:nvSpPr>
          <p:cNvPr id="31" name="Google Shape;1667;p201">
            <a:extLst>
              <a:ext uri="{FF2B5EF4-FFF2-40B4-BE49-F238E27FC236}">
                <a16:creationId xmlns:a16="http://schemas.microsoft.com/office/drawing/2014/main" id="{8576A3CE-F70E-0D58-B036-ABB1CF244E90}"/>
              </a:ext>
            </a:extLst>
          </p:cNvPr>
          <p:cNvSpPr/>
          <p:nvPr/>
        </p:nvSpPr>
        <p:spPr>
          <a:xfrm>
            <a:off x="4766956" y="285554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وَأَنا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668;p201">
            <a:extLst>
              <a:ext uri="{FF2B5EF4-FFF2-40B4-BE49-F238E27FC236}">
                <a16:creationId xmlns:a16="http://schemas.microsoft.com/office/drawing/2014/main" id="{93D304A9-E081-1456-2865-461BB3099500}"/>
              </a:ext>
            </a:extLst>
          </p:cNvPr>
          <p:cNvSpPr/>
          <p:nvPr/>
        </p:nvSpPr>
        <p:spPr>
          <a:xfrm>
            <a:off x="2846338" y="287632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</a:t>
            </a: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3" name="Google Shape;1669;p201">
            <a:extLst>
              <a:ext uri="{FF2B5EF4-FFF2-40B4-BE49-F238E27FC236}">
                <a16:creationId xmlns:a16="http://schemas.microsoft.com/office/drawing/2014/main" id="{33D00F00-4527-E442-912E-6D2BBAF1C83C}"/>
              </a:ext>
            </a:extLst>
          </p:cNvPr>
          <p:cNvSpPr/>
          <p:nvPr/>
        </p:nvSpPr>
        <p:spPr>
          <a:xfrm>
            <a:off x="925720" y="287632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عَنْ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666;p201">
            <a:extLst>
              <a:ext uri="{FF2B5EF4-FFF2-40B4-BE49-F238E27FC236}">
                <a16:creationId xmlns:a16="http://schemas.microsoft.com/office/drawing/2014/main" id="{2C9EAC80-A214-1516-A954-5A704B8445CE}"/>
              </a:ext>
            </a:extLst>
          </p:cNvPr>
          <p:cNvSpPr/>
          <p:nvPr/>
        </p:nvSpPr>
        <p:spPr>
          <a:xfrm>
            <a:off x="6687574" y="42567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هُوَ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667;p201">
            <a:extLst>
              <a:ext uri="{FF2B5EF4-FFF2-40B4-BE49-F238E27FC236}">
                <a16:creationId xmlns:a16="http://schemas.microsoft.com/office/drawing/2014/main" id="{FB4768BB-A9FE-B457-7B21-69E4AD3648D9}"/>
              </a:ext>
            </a:extLst>
          </p:cNvPr>
          <p:cNvSpPr/>
          <p:nvPr/>
        </p:nvSpPr>
        <p:spPr>
          <a:xfrm>
            <a:off x="4766956" y="4256713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ماذا</a:t>
            </a: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6" name="Google Shape;1668;p201">
            <a:extLst>
              <a:ext uri="{FF2B5EF4-FFF2-40B4-BE49-F238E27FC236}">
                <a16:creationId xmlns:a16="http://schemas.microsoft.com/office/drawing/2014/main" id="{3C1AD87B-C342-80A7-9203-FD118C8FF2DD}"/>
              </a:ext>
            </a:extLst>
          </p:cNvPr>
          <p:cNvSpPr/>
          <p:nvPr/>
        </p:nvSpPr>
        <p:spPr>
          <a:xfrm>
            <a:off x="2846338" y="427749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مِنْ</a:t>
            </a:r>
          </a:p>
        </p:txBody>
      </p:sp>
      <p:sp>
        <p:nvSpPr>
          <p:cNvPr id="37" name="Google Shape;1669;p201">
            <a:extLst>
              <a:ext uri="{FF2B5EF4-FFF2-40B4-BE49-F238E27FC236}">
                <a16:creationId xmlns:a16="http://schemas.microsoft.com/office/drawing/2014/main" id="{896D67ED-F6DD-2511-F094-9C0D6BD1167C}"/>
              </a:ext>
            </a:extLst>
          </p:cNvPr>
          <p:cNvSpPr/>
          <p:nvPr/>
        </p:nvSpPr>
        <p:spPr>
          <a:xfrm>
            <a:off x="925720" y="4277495"/>
            <a:ext cx="1584000" cy="936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هَيّا</a:t>
            </a:r>
            <a:endParaRPr lang="ar-MA" sz="4800" b="1" kern="0" dirty="0">
              <a:solidFill>
                <a:srgbClr val="424D7B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824294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>
                <a:solidFill>
                  <a:srgbClr val="424D7B"/>
                </a:solidFill>
              </a:rPr>
              <a:t>عند نهاية الحصة</a:t>
            </a:r>
            <a:endParaRPr lang="fr-MA" sz="5400" dirty="0">
              <a:solidFill>
                <a:srgbClr val="424D7B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% 80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516500" y="3153035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تَوْظيفِ إسْتْراتيجِيَّةِ شبكة الضد لتحديد معنى كلمة جديدة.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87531" y="3153035"/>
              <a:ext cx="49347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وتوظيف الفعل الكلامي </a:t>
              </a:r>
              <a:r>
                <a:rPr lang="ar-S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«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أشرح» في وضعيات جديدة.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516500" y="3171697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الكلمات البصرية ونص القراءة المشتركة بطلاقة.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F6E8B-9AA0-C325-B239-A667AEFE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ستتدربون على قراءة فقرة بدقة وسرعة. نتذكر أولا قواعد القراءة بطلاقة. من يقرأ؟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D7DD89-5EB8-FA5C-1860-132A4815BD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196993-46F2-C853-1485-7464DCB328CC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4B09F6-123D-31FA-4F62-7BCD91574190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48FB69-6562-981D-0F52-B4824A157FF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939D7-13DA-6CC0-DEBB-C2DE37DDD3A5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B706B8-DD21-0D07-29E8-656D1E50FE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7B194A-0709-7E96-C4D0-2D820ECB09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D8E286-D8D6-8822-2641-67C84AF882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D718F2-07AF-4F33-6E90-9F380DA9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338C6A7-C04D-83FE-DD58-09C381FE7A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F91F1E-3567-BA42-CE54-3B0CA3963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97993EC-05ED-F963-9ABA-0E1D4012D750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A17F69E0-5EB2-423D-84E6-EDE08B319D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6852452" y="2335360"/>
            <a:ext cx="332151" cy="32976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CDEB2C62-E29D-5F50-E076-AA513A19A0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6875186" y="4109463"/>
            <a:ext cx="327073" cy="3276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C6F12E82-8F2F-594A-792C-B1E6227939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855" r="1934" b="2222"/>
          <a:stretch/>
        </p:blipFill>
        <p:spPr>
          <a:xfrm>
            <a:off x="6874593" y="5018628"/>
            <a:ext cx="328260" cy="3276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8DBE0818-5E7E-2DAE-D755-F275CAFB42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6876723" y="3209957"/>
            <a:ext cx="323999" cy="326993"/>
          </a:xfrm>
          <a:prstGeom prst="rect">
            <a:avLst/>
          </a:prstGeom>
        </p:spPr>
      </p:pic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6CF2E78C-3FF5-0A8D-BC1F-6B7DA345BDF6}"/>
              </a:ext>
            </a:extLst>
          </p:cNvPr>
          <p:cNvSpPr/>
          <p:nvPr/>
        </p:nvSpPr>
        <p:spPr>
          <a:xfrm>
            <a:off x="1963436" y="2203451"/>
            <a:ext cx="4680000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ٱلْكَلِماتِ بِشَكْلٍ صَحيحٍ؛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0466DA28-D308-8F29-E4A9-F37C79038AA6}"/>
              </a:ext>
            </a:extLst>
          </p:cNvPr>
          <p:cNvSpPr/>
          <p:nvPr/>
        </p:nvSpPr>
        <p:spPr>
          <a:xfrm>
            <a:off x="1963436" y="3064762"/>
            <a:ext cx="4680000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أَسْتَرْسِلُ بِوَصْلِ ٱلْكَلِماتِ بَعْضها بِبَعْضٍ؛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190BD6CB-0009-64AC-F878-E8CD2A118B5C}"/>
              </a:ext>
            </a:extLst>
          </p:cNvPr>
          <p:cNvSpPr/>
          <p:nvPr/>
        </p:nvSpPr>
        <p:spPr>
          <a:xfrm>
            <a:off x="1963436" y="4003675"/>
            <a:ext cx="4680000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أَنْطِقُ هَمْزَةَ ٱلْوَصْلِ وَسَطَ ٱلْكَلامِ؛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F50D5BC1-1DEE-F3A1-4673-239681877974}"/>
              </a:ext>
            </a:extLst>
          </p:cNvPr>
          <p:cNvSpPr/>
          <p:nvPr/>
        </p:nvSpPr>
        <p:spPr>
          <a:xfrm>
            <a:off x="1963436" y="4868863"/>
            <a:ext cx="4680000" cy="720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أَلْتَزِمُ ٱلْوَقْفَ عِنْدَ عَلاماتِ ٱلتَّرْقيمِ؛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6544786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17CEA-B1B1-6029-20A5-946EBCF0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FDB49-4A30-0FAA-9877-BAF9C282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</a:t>
            </a:r>
            <a:r>
              <a:rPr lang="fr-FR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تابعوا جيدا .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74BF15-0A2A-2912-E093-1B239D0D7B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BBCB61-3D1A-434E-CB0B-FBA8374101CE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5A273E-DA7B-FCB4-5277-143CE0FC876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B1B53F-F1C4-9F37-F92F-2172D1DD5B9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4032FB-5591-D179-79F2-5EA7317D8A1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72DEF2-0D98-B155-1807-F3475586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0B7B34-48D7-95C6-EDAF-EAE4C6AC69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6ED6E66-5132-FEB8-6E04-10EA512A5C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0C1FE27-E125-37A8-11CB-C0B1DD50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0FAEE25-74DF-610A-89DD-965813909A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EF7437-0F9B-712A-5F4A-D08DA11719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8B25C5-8EAC-4CC6-2AFC-29400F5F3855}"/>
              </a:ext>
            </a:extLst>
          </p:cNvPr>
          <p:cNvSpPr txBox="1"/>
          <p:nvPr/>
        </p:nvSpPr>
        <p:spPr>
          <a:xfrm>
            <a:off x="688064" y="1628775"/>
            <a:ext cx="7532483" cy="85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spcAft>
                <a:spcPts val="800"/>
              </a:spcAft>
              <a:defRPr/>
            </a:pPr>
            <a:r>
              <a:rPr lang="ar-MA" sz="4800" b="1" kern="100" dirty="0">
                <a:solidFill>
                  <a:srgbClr val="424D7B"/>
                </a:solidFill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اَلرَّحَلاتُ مَعَ ٱلْعائلَةِ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15DF0E9-9FB4-1F69-35AA-A9ECAD13BC55}"/>
              </a:ext>
            </a:extLst>
          </p:cNvPr>
          <p:cNvSpPr txBox="1">
            <a:spLocks/>
          </p:cNvSpPr>
          <p:nvPr/>
        </p:nvSpPr>
        <p:spPr>
          <a:xfrm>
            <a:off x="691882" y="2600325"/>
            <a:ext cx="7605174" cy="3836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يا لَرَوْعَةِ ٱلرَّحَلاتِ مَعَ عائِلَتي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،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نَرْكَبُ ٱلسَّيّارَةَ وَنُغَنّي بِفَر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َحٍ.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نَزورُ ٱلشّاطِئَ وَنَبْني قُصوراً مِنَ ٱلرَّمْ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لِ.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أَبي يَلْتَقِطُ ٱلصُّوَ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رَ،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وَأُمّي تُعِدُّ لَنا طَعاماً شَهِيّاً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أَخي ٱلصَّغيرُ يَجْمَعُ ٱلْأَصْدافَ ٱلْجَميلَ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وَأَنا أَسْبَحُ في ٱلْمِياهِ ٱلصّافِيَ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ةِ.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في </a:t>
            </a:r>
            <a:r>
              <a:rPr lang="ar-MA" sz="4400" b="1" kern="100" dirty="0">
                <a:solidFill>
                  <a:srgbClr val="424D7B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ٱلْمَساءِ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نَجْلِسُ حَوْلَ ٱلنّا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رِ،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نَشْوي ٱلطَّعا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مَ،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وَنَحْكي ٱلْقِصَصَ ٱلْمُضْحِكَ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ةَ. </a:t>
            </a:r>
          </a:p>
        </p:txBody>
      </p:sp>
    </p:spTree>
    <p:extLst>
      <p:ext uri="{BB962C8B-B14F-4D97-AF65-F5344CB8AC3E}">
        <p14:creationId xmlns:p14="http://schemas.microsoft.com/office/powerpoint/2010/main" val="324085180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A96C9-DB46-EE74-6335-E190EB690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D2A4E9-4451-CB73-587D-AE1CF44E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اَلآن سنقرأ معا. انتبهوا.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5BC189-C15C-7DD5-F81D-22EF0C663C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CB3106-A49A-F665-3189-379C45BF3BC4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D5379B-A834-B6EF-E820-96815266408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7D2F5E-79B8-A628-13BF-286CD56CDF7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B85539-E612-BBEF-D152-EF825247B90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887F46C-F62E-23CD-5FF2-5087B5427A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B37D7F1-FCAC-EB2C-5798-9F525722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7613896-17DB-22B4-5718-0DB3D0F3AB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0EA5A94-9EC9-801B-63DC-28AE84DCC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63442C1-5F22-625E-7966-54759C7E8F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E54BD22-DBAF-93CB-FAAA-4E3922D30E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2D94166-A3A6-C725-ADEB-01C38D3EAAA2}"/>
              </a:ext>
            </a:extLst>
          </p:cNvPr>
          <p:cNvSpPr txBox="1"/>
          <p:nvPr/>
        </p:nvSpPr>
        <p:spPr>
          <a:xfrm>
            <a:off x="688064" y="1628775"/>
            <a:ext cx="7532483" cy="85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spcAft>
                <a:spcPts val="800"/>
              </a:spcAft>
              <a:defRPr/>
            </a:pPr>
            <a:r>
              <a:rPr lang="ar-MA" sz="4800" b="1" kern="100" dirty="0">
                <a:solidFill>
                  <a:srgbClr val="424D7B"/>
                </a:solidFill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اَلرَّحَلاتُ مَعَ ٱلْعائلَةِ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21BCF16-8BC5-8D0A-28C6-793D70D46ECD}"/>
              </a:ext>
            </a:extLst>
          </p:cNvPr>
          <p:cNvSpPr txBox="1">
            <a:spLocks/>
          </p:cNvSpPr>
          <p:nvPr/>
        </p:nvSpPr>
        <p:spPr>
          <a:xfrm>
            <a:off x="691882" y="2600325"/>
            <a:ext cx="7605174" cy="3836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يا لَرَوْعَةِ ٱلرَّحَلاتِ مَعَ عائِلَتي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،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نَرْكَبُ ٱلسَّيّارَةَ وَنُغَنّي بِفَر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َحٍ.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نَزورُ ٱلشّاطِئَ وَنَبْني قُصوراً مِنَ ٱلرَّمْ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لِ.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أَبي يَلْتَقِطُ ٱلصُّوَ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رَ،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وَأُمّي تُعِدُّ لَنا طَعاماً شَهِيّاً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أَخي ٱلصَّغيرُ يَجْمَعُ ٱلْأَصْدافَ ٱلْجَميلَ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وَأَنا أَسْبَحُ في ٱلْمِياهِ ٱلصّافِيَ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ةِ.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في </a:t>
            </a:r>
            <a:r>
              <a:rPr lang="ar-MA" sz="4400" b="1" kern="100" dirty="0">
                <a:solidFill>
                  <a:srgbClr val="424D7B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ٱلْمَساءِ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نَجْلِسُ حَوْلَ ٱلنّا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رِ،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نَشْوي ٱلطَّعا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مَ،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وَنَحْكي ٱلْقِصَصَ ٱلْمُضْحِكَ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ةَ. </a:t>
            </a:r>
          </a:p>
        </p:txBody>
      </p:sp>
    </p:spTree>
    <p:extLst>
      <p:ext uri="{BB962C8B-B14F-4D97-AF65-F5344CB8AC3E}">
        <p14:creationId xmlns:p14="http://schemas.microsoft.com/office/powerpoint/2010/main" val="159386944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192AA-916C-6C41-108D-C4DC8923E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3BB12-4434-26BB-6D67-BFD9678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كل ثنائي سيقرأ الفقرة قراءة معبرة، للفوز عليكما القراءة  قراءة معبرة وبصوت واحد.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4E9AC1-9092-CFA1-0857-429F404E48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746708-CF33-C21F-83A3-F318E272B59D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2737FA-2C04-39C4-A3D7-0FA6FE58555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885313-E5E6-1CF2-275D-5B2186A279B1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838BAC-5D3D-42E9-F2E5-77D96E3E8DDB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53FAE08-A470-5425-1203-10A47F04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6CDA39-17A6-37DE-C228-920BDAFFD6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77C1E82-BB11-7068-3FE7-1DF49D6537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944E002-6347-2950-125A-D93ED2F86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77B8A02-983E-978E-7554-38CC515EED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78DFDE-9D19-F081-0DA2-FAA567BF9D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BCAED8-0063-8AAD-E149-83BBFA70844F}"/>
              </a:ext>
            </a:extLst>
          </p:cNvPr>
          <p:cNvSpPr txBox="1"/>
          <p:nvPr/>
        </p:nvSpPr>
        <p:spPr>
          <a:xfrm>
            <a:off x="688064" y="1628775"/>
            <a:ext cx="7532483" cy="85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spcAft>
                <a:spcPts val="800"/>
              </a:spcAft>
              <a:defRPr/>
            </a:pPr>
            <a:r>
              <a:rPr lang="ar-MA" sz="4800" b="1" kern="100" dirty="0">
                <a:solidFill>
                  <a:srgbClr val="424D7B"/>
                </a:solidFill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اَلرَّحَلاتُ مَعَ ٱلْعائلَةِ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F7A1E2F-0A70-4F76-A51B-B957638BA89A}"/>
              </a:ext>
            </a:extLst>
          </p:cNvPr>
          <p:cNvSpPr txBox="1">
            <a:spLocks/>
          </p:cNvSpPr>
          <p:nvPr/>
        </p:nvSpPr>
        <p:spPr>
          <a:xfrm>
            <a:off x="691882" y="2600325"/>
            <a:ext cx="7605174" cy="3836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يا لَرَوْعَةِ ٱلرَّحَلاتِ مَعَ عائِلَتي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،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نَرْكَبُ ٱلسَّيّارَةَ وَنُغَنّي بِفَر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َحٍ.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نَزورُ ٱلشّاطِئَ وَنَبْني قُصوراً مِنَ ٱلرَّمْ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لِ.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أَبي يَلْتَقِطُ ٱلصُّوَ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رَ،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وَأُمّي تُعِدُّ لَنا طَعاماً شَهِيّاً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أَخي ٱلصَّغيرُ يَجْمَعُ ٱلْأَصْدافَ ٱلْجَميلَ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وَأَنا أَسْبَحُ في ٱلْمِياهِ ٱلصّافِيَ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ةِ.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في </a:t>
            </a:r>
            <a:r>
              <a:rPr lang="ar-MA" sz="4400" b="1" kern="100" dirty="0">
                <a:solidFill>
                  <a:srgbClr val="424D7B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ٱلْمَساءِ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نَجْلِسُ حَوْلَ ٱلنّا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رِ،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نَشْوي ٱلطَّعا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مَ،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وَنَحْكي ٱلْقِصَصَ ٱلْمُضْحِكَ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ةَ. </a:t>
            </a:r>
          </a:p>
        </p:txBody>
      </p:sp>
    </p:spTree>
    <p:extLst>
      <p:ext uri="{BB962C8B-B14F-4D97-AF65-F5344CB8AC3E}">
        <p14:creationId xmlns:p14="http://schemas.microsoft.com/office/powerpoint/2010/main" val="2487763934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5B17F-780F-A215-5BD9-B0A9447A3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9FAE7-8AE2-A92D-DEEE-8FA836FB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يريد أن يقود القراءة؟ أنت تقرأ وهم يرددون بعدك.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616C19-48FD-44E9-6E08-AA9783B655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1F9DA7-5EE0-BD3C-23F9-8497A0F5729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FCC846-D571-B267-B699-6DA2F058782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DB0869-0D9F-6538-1719-C85559737F7A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8E309E-886B-F9E3-7A9D-B91C598BEAB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C30EF10-5FBC-57E1-166E-7D43E04BA3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4215A1E-64D6-B290-77CF-CD095D8F0C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EFB7B1-1209-797C-CCF8-7B11C5D06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04CB18-926A-8CBC-84DF-176CCC3A3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8A13947-53EA-835A-E965-AAF4CFB7CD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0F95729-C596-E208-9A0D-932F47111B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800287A-CB1E-AB93-C021-EF6BB4CA78E5}"/>
              </a:ext>
            </a:extLst>
          </p:cNvPr>
          <p:cNvSpPr txBox="1"/>
          <p:nvPr/>
        </p:nvSpPr>
        <p:spPr>
          <a:xfrm>
            <a:off x="688064" y="1628775"/>
            <a:ext cx="7532483" cy="85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spcAft>
                <a:spcPts val="800"/>
              </a:spcAft>
              <a:defRPr/>
            </a:pPr>
            <a:r>
              <a:rPr lang="ar-MA" sz="4800" b="1" kern="100" dirty="0">
                <a:solidFill>
                  <a:srgbClr val="424D7B"/>
                </a:solidFill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اَلرَّحَلاتُ مَعَ ٱلْعائلَةِ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7849A68-D184-626E-4CE1-5DC3AEA77226}"/>
              </a:ext>
            </a:extLst>
          </p:cNvPr>
          <p:cNvSpPr txBox="1">
            <a:spLocks/>
          </p:cNvSpPr>
          <p:nvPr/>
        </p:nvSpPr>
        <p:spPr>
          <a:xfrm>
            <a:off x="691882" y="2600325"/>
            <a:ext cx="7605174" cy="3836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يا لَرَوْعَةِ ٱلرَّحَلاتِ مَعَ عائِلَتي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،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نَرْكَبُ ٱلسَّيّارَةَ وَنُغَنّي بِفَر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َحٍ.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نَزورُ ٱلشّاطِئَ وَنَبْني قُصوراً مِنَ ٱلرَّمْ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لِ.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أَبي يَلْتَقِطُ ٱلصُّوَ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رَ،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وَأُمّي تُعِدُّ لَنا طَعاماً شَهِيّاً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أَخي ٱلصَّغيرُ يَجْمَعُ ٱلْأَصْدافَ ٱلْجَميلَ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وَأَنا أَسْبَحُ في ٱلْمِياهِ ٱلصّافِيَ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ةِ.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في </a:t>
            </a:r>
            <a:r>
              <a:rPr lang="ar-MA" sz="4400" b="1" kern="100" dirty="0">
                <a:solidFill>
                  <a:srgbClr val="424D7B"/>
                </a:solidFill>
                <a:latin typeface="Aptos" panose="020B0004020202020204" pitchFamily="34" charset="0"/>
                <a:cs typeface="Microsoft Uighur" panose="02000000000000000000" pitchFamily="2" charset="-78"/>
              </a:rPr>
              <a:t>ٱلْمَساءِ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نَجْلِسُ حَوْلَ ٱلنّا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رِ،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نَشْوي ٱلطَّعا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مَ،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وَنَحْكي ٱلْقِصَصَ ٱلْمُضْحِكَ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ةَ. </a:t>
            </a:r>
          </a:p>
        </p:txBody>
      </p:sp>
    </p:spTree>
    <p:extLst>
      <p:ext uri="{BB962C8B-B14F-4D97-AF65-F5344CB8AC3E}">
        <p14:creationId xmlns:p14="http://schemas.microsoft.com/office/powerpoint/2010/main" val="146676932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D1CE54-60E1-0EE0-C345-45226682E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501" y="985738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2003-587B-4F94-850D-9CD4FC1CF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3E39E-E1BB-3B75-88A2-8FC2A4FF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ar-MA" sz="2400" b="1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E02C9ED3-F5F7-E2E3-F46F-7599768E15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E4106BB-367F-F0D2-5AEE-DA775B2F5887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A8BBD5-28C7-ED88-BE5A-FF90928E13ED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1DF422-749D-1B79-8F35-F8A97F6AD7D3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3DDD88-7772-B467-9EC9-4E397D6835B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1DE8E3-19F5-1D0F-3EEF-5723DC9ED186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6F2B27-0B0E-C005-E40E-C078487235DC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59E8ADDC-4513-2C7C-1DF7-6474BE7A9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059049D-7D07-3A4D-BD8D-9ED9A252A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C40CCB22-C4AC-879C-7598-08F664F8C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8CA87AE-AA7C-1A91-021A-AF4C88EC4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C5A5293-492C-1FFF-818F-EB5B9D924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AC0FEBD-D7D5-1B01-4221-B397A8766892}"/>
              </a:ext>
            </a:extLst>
          </p:cNvPr>
          <p:cNvSpPr/>
          <p:nvPr/>
        </p:nvSpPr>
        <p:spPr>
          <a:xfrm>
            <a:off x="4991324" y="4437063"/>
            <a:ext cx="3600000" cy="14398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أَنَّ الضِّدَّ هُوَ ......</a:t>
            </a:r>
          </a:p>
          <a:p>
            <a:pPr algn="ctr"/>
            <a:r>
              <a:rPr lang="ar-MA" sz="3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تُساعِدُني إِسْتراتيجِيَّةُ الضِّدُّ ...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1C851AE-5761-31E4-3887-1E76B0E768F4}"/>
              </a:ext>
            </a:extLst>
          </p:cNvPr>
          <p:cNvSpPr/>
          <p:nvPr/>
        </p:nvSpPr>
        <p:spPr>
          <a:xfrm>
            <a:off x="516464" y="4437063"/>
            <a:ext cx="3600000" cy="14398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أَساليبَ ٱلشَّرْحِ مِثْلَ...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F907FD5-9473-33D5-90A5-68815F71906E}"/>
              </a:ext>
            </a:extLst>
          </p:cNvPr>
          <p:cNvSpPr/>
          <p:nvPr/>
        </p:nvSpPr>
        <p:spPr>
          <a:xfrm>
            <a:off x="2556588" y="2147076"/>
            <a:ext cx="3797307" cy="1449066"/>
          </a:xfrm>
          <a:prstGeom prst="ellipse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هذِهِ </a:t>
            </a:r>
            <a:r>
              <a:rPr lang="ar-MA" sz="4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تَعَلَّمْتُ </a:t>
            </a:r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3311ABD6-3086-9D00-0D49-0FB8375D5F3C}"/>
              </a:ext>
            </a:extLst>
          </p:cNvPr>
          <p:cNvCxnSpPr>
            <a:cxnSpLocks/>
            <a:endCxn id="3" idx="0"/>
          </p:cNvCxnSpPr>
          <p:nvPr/>
        </p:nvCxnSpPr>
        <p:spPr>
          <a:xfrm rot="16200000" flipH="1">
            <a:off x="5252148" y="2897886"/>
            <a:ext cx="840921" cy="2237431"/>
          </a:xfrm>
          <a:prstGeom prst="bentConnector3">
            <a:avLst>
              <a:gd name="adj1" fmla="val 50000"/>
            </a:avLst>
          </a:prstGeom>
          <a:ln w="38100">
            <a:solidFill>
              <a:srgbClr val="424D7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8B23B39D-AB30-B17F-CE5C-84606A6CAA78}"/>
              </a:ext>
            </a:extLst>
          </p:cNvPr>
          <p:cNvCxnSpPr>
            <a:cxnSpLocks/>
            <a:endCxn id="6" idx="0"/>
          </p:cNvCxnSpPr>
          <p:nvPr/>
        </p:nvCxnSpPr>
        <p:spPr>
          <a:xfrm rot="5400000">
            <a:off x="3014719" y="2897888"/>
            <a:ext cx="840921" cy="2237429"/>
          </a:xfrm>
          <a:prstGeom prst="bentConnector3">
            <a:avLst>
              <a:gd name="adj1" fmla="val 50000"/>
            </a:avLst>
          </a:prstGeom>
          <a:ln w="38100">
            <a:solidFill>
              <a:srgbClr val="424D7C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586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B5785-5D8C-C5DE-FBAC-5583972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أمام الواجب المنزلي. الصفحة 44.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26535E6-31D3-5E2C-B1A6-002485C1E6C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132453-2975-C4B5-7BB1-F569538BC075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D7A3C9-6E46-82CA-0508-F5F2B0179962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6813D0-A73F-3EFF-20A4-09D0F89084C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D00BDA-12D0-6795-97A3-E57EE9C10A13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5BF136-84C0-315E-78AE-E31E3BA5EFFB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0C5B125-1C1D-1A8B-F1D8-31803527D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00FC135-4208-C654-5EB0-B8A732FC7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60918DD-B34F-61B5-9935-08BD00EC0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FC508D6-AAE8-AB27-3DB1-FCBF6912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3BAD090-65FE-27E2-F010-3926F59B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B9669B9-C468-B1DF-C84E-AA21C1D32E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id="{9B2FCE8F-7102-284A-D6BA-966B5F22FA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165" y="5085438"/>
            <a:ext cx="828000" cy="82800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44DF539-2B49-6778-DEE6-0A694E6CA9A9}"/>
              </a:ext>
            </a:extLst>
          </p:cNvPr>
          <p:cNvSpPr/>
          <p:nvPr/>
        </p:nvSpPr>
        <p:spPr>
          <a:xfrm>
            <a:off x="3467917" y="4907900"/>
            <a:ext cx="2491168" cy="6904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D88A900-9A1F-C82C-8458-BA8F0AB20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1605331"/>
            <a:ext cx="3241407" cy="4971849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1F095FF-6073-A6B1-D95A-F3BB89F1BD8B}"/>
              </a:ext>
            </a:extLst>
          </p:cNvPr>
          <p:cNvSpPr/>
          <p:nvPr/>
        </p:nvSpPr>
        <p:spPr>
          <a:xfrm>
            <a:off x="2951164" y="5051834"/>
            <a:ext cx="3178032" cy="97777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1812232099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57FFF-F3D0-25CC-6EE8-104764E9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الحصة هم ...........................................................................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E7ECB18-322A-52B8-076D-F74187FB5CA1}"/>
              </a:ext>
            </a:extLst>
          </p:cNvPr>
          <p:cNvGrpSpPr/>
          <p:nvPr/>
        </p:nvGrpSpPr>
        <p:grpSpPr>
          <a:xfrm>
            <a:off x="398069" y="131773"/>
            <a:ext cx="7750183" cy="288000"/>
            <a:chOff x="398069" y="131773"/>
            <a:chExt cx="7750183" cy="28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304997-C474-0244-2288-32CBDE5E0968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 اعتيادي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C8D72B-DA76-5B92-892A-4DFA093B3E4E}"/>
                </a:ext>
              </a:extLst>
            </p:cNvPr>
            <p:cNvSpPr>
              <a:spLocks/>
            </p:cNvSpPr>
            <p:nvPr/>
          </p:nvSpPr>
          <p:spPr>
            <a:xfrm>
              <a:off x="351523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استـماع وتحدث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B4DF2D-ED93-A507-FDBA-4833CE86EBA6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E41EC1-A3EF-30C5-92FC-565B3E7B9D0C}"/>
                </a:ext>
              </a:extLst>
            </p:cNvPr>
            <p:cNvSpPr>
              <a:spLocks/>
            </p:cNvSpPr>
            <p:nvPr/>
          </p:nvSpPr>
          <p:spPr>
            <a:xfrm>
              <a:off x="507211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معــــــــــجم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347B90-F726-35D6-D117-16244609621F}"/>
                </a:ext>
              </a:extLst>
            </p:cNvPr>
            <p:cNvSpPr>
              <a:spLocks/>
            </p:cNvSpPr>
            <p:nvPr/>
          </p:nvSpPr>
          <p:spPr>
            <a:xfrm>
              <a:off x="1956654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517814B-9380-CC64-F9C8-F0BF76DC1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4D7E5EA-C7DD-4A10-1D37-80D12B9C2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869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143A120-2681-8DBD-26DF-9830872B4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549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AD82E83-5F08-148D-0E27-0D2EFB4C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691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F0E253B-2ED5-4C42-C930-79CB3FA90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8327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82F7CB2E-4575-7B8A-34CA-3D6666B6A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3365946" y="2438287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E0D27A-B455-FD09-D51A-7EDD008939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9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7CACC-D8BC-30D1-CB28-CC2059469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45A1B-BC30-13AD-5753-E47F3279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9FD947E-C783-B702-32A8-8DF92D144B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6924" y="702662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B6C411-0942-7DD6-ACDE-D71BD92F9D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E2727-C540-7CC6-56A6-ACD10033D3D9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BE51E-0147-1C94-82BA-369DDACB379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05EBA-F475-35A1-A558-19114166556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1CFBA-8F52-0C35-80D9-3CF0CCBDFA18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784F3E-6774-4EBD-5DE7-93B007F1B6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24CC08-45B4-A7BF-9A86-7B8B176C6C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D32278-FFD2-FA7F-6698-7DC9D4568E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E1D857-7AF0-871E-D644-B2C834CEF3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C9D3F1-5A86-3BDA-A8D2-B4D925F8F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8">
            <a:extLst>
              <a:ext uri="{FF2B5EF4-FFF2-40B4-BE49-F238E27FC236}">
                <a16:creationId xmlns:a16="http://schemas.microsoft.com/office/drawing/2014/main" id="{688D323C-8B15-C1E4-566A-BB450FA2E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37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72F7327-4DD1-C01C-B95B-814907DC97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EB26F0-DEF1-3D5E-56D2-AA216766B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3D371536-DC1A-28DA-0F13-EAA7F81E0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b="2012"/>
          <a:stretch>
            <a:fillRect/>
          </a:stretch>
        </p:blipFill>
        <p:spPr>
          <a:xfrm>
            <a:off x="4572000" y="2088681"/>
            <a:ext cx="2329640" cy="3645619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1616900C-A79C-EC5C-5C23-257548A29F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 b="2166"/>
          <a:stretch>
            <a:fillRect/>
          </a:stretch>
        </p:blipFill>
        <p:spPr>
          <a:xfrm>
            <a:off x="2351137" y="2013831"/>
            <a:ext cx="2139091" cy="37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3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0A56A04E-9BA1-B017-A07B-5EAFC132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>
            <a:extLst>
              <a:ext uri="{FF2B5EF4-FFF2-40B4-BE49-F238E27FC236}">
                <a16:creationId xmlns:a16="http://schemas.microsoft.com/office/drawing/2014/main" id="{46CD87D0-8CE6-04AB-A086-D235619714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201" y="74255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نتذكر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B3A90-4302-79C8-7DD3-97148D1813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DD4A961B-3A29-8D74-9CBF-ABC479DFC0F6}"/>
              </a:ext>
            </a:extLst>
          </p:cNvPr>
          <p:cNvSpPr txBox="1">
            <a:spLocks/>
          </p:cNvSpPr>
          <p:nvPr/>
        </p:nvSpPr>
        <p:spPr>
          <a:xfrm>
            <a:off x="1869291" y="2749825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0FFFC74-982B-70EC-4DC1-D378D9664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79C975-12DC-436E-91AE-2890D12645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B3BCF2-7DFF-D55E-40F2-5EFF005ED6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19B9A2-C9E7-0673-FD35-9842632BF7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1A263A-1B7F-34B6-9ABC-80ADE36A7BE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7AA8413-1125-A7CD-1630-EC60DEB8C7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DAA9D4-D9F4-BF4A-AB0C-932D71DDC3C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796ECA-D5EC-E48C-3E58-24413DD7D0D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F680F6-5D97-5556-6298-D0F56C28F33E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45156E-8F7D-C8A3-9B3B-4B2642C1B8F6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E99F2AB7-5A44-5416-3F0A-BE3259081CAB}"/>
              </a:ext>
            </a:extLst>
          </p:cNvPr>
          <p:cNvSpPr txBox="1"/>
          <p:nvPr/>
        </p:nvSpPr>
        <p:spPr>
          <a:xfrm>
            <a:off x="555745" y="5127845"/>
            <a:ext cx="4350126" cy="715045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C4DEC219-AD15-65BB-3DE6-D8E45D1DB4F6}"/>
              </a:ext>
            </a:extLst>
          </p:cNvPr>
          <p:cNvSpPr txBox="1">
            <a:spLocks/>
          </p:cNvSpPr>
          <p:nvPr/>
        </p:nvSpPr>
        <p:spPr>
          <a:xfrm>
            <a:off x="2277365" y="2118290"/>
            <a:ext cx="3442300" cy="715044"/>
          </a:xfrm>
          <a:prstGeom prst="roundRect">
            <a:avLst>
              <a:gd name="adj" fmla="val 1666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D8D0CC1-6C2E-B6EF-AEB3-4731FC3BCA37}"/>
              </a:ext>
            </a:extLst>
          </p:cNvPr>
          <p:cNvSpPr/>
          <p:nvPr/>
        </p:nvSpPr>
        <p:spPr>
          <a:xfrm>
            <a:off x="6102220" y="1565085"/>
            <a:ext cx="1516036" cy="1421529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24A6B44-6521-3DFE-764A-7D0132D61A68}"/>
              </a:ext>
            </a:extLst>
          </p:cNvPr>
          <p:cNvSpPr/>
          <p:nvPr/>
        </p:nvSpPr>
        <p:spPr>
          <a:xfrm>
            <a:off x="5072114" y="4861248"/>
            <a:ext cx="1516036" cy="1421529"/>
          </a:xfrm>
          <a:prstGeom prst="ellipse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573EFE-A283-BDB3-72C0-E06441BAF7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7" y="3197290"/>
            <a:ext cx="1516036" cy="1421529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03C1D2CA-EE92-DDF8-A09C-1081189F088A}"/>
              </a:ext>
            </a:extLst>
          </p:cNvPr>
          <p:cNvSpPr txBox="1">
            <a:spLocks/>
          </p:cNvSpPr>
          <p:nvPr/>
        </p:nvSpPr>
        <p:spPr>
          <a:xfrm>
            <a:off x="1668326" y="3562650"/>
            <a:ext cx="3652777" cy="71504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3200" dirty="0">
                <a:solidFill>
                  <a:srgbClr val="424D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86609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D167E-7DD0-BA41-96DA-A84A4BAD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E8B780D-007B-CA4F-A126-B6F206F2F7B2}"/>
              </a:ext>
            </a:extLst>
          </p:cNvPr>
          <p:cNvGrpSpPr/>
          <p:nvPr/>
        </p:nvGrpSpPr>
        <p:grpSpPr>
          <a:xfrm>
            <a:off x="7838915" y="517196"/>
            <a:ext cx="1033344" cy="1033344"/>
            <a:chOff x="498143" y="776756"/>
            <a:chExt cx="792000" cy="792000"/>
          </a:xfrm>
          <a:noFill/>
        </p:grpSpPr>
        <p:sp>
          <p:nvSpPr>
            <p:cNvPr id="17" name="Rectangle : coins arrondis 5">
              <a:extLst>
                <a:ext uri="{FF2B5EF4-FFF2-40B4-BE49-F238E27FC236}">
                  <a16:creationId xmlns:a16="http://schemas.microsoft.com/office/drawing/2014/main" id="{425C5ECA-38A6-D24F-A40F-9BA81C527949}"/>
                </a:ext>
              </a:extLst>
            </p:cNvPr>
            <p:cNvSpPr/>
            <p:nvPr/>
          </p:nvSpPr>
          <p:spPr>
            <a:xfrm>
              <a:off x="498143" y="776756"/>
              <a:ext cx="792000" cy="792000"/>
            </a:xfrm>
            <a:prstGeom prst="roundRect">
              <a:avLst>
                <a:gd name="adj" fmla="val 977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2784B86-A7FC-A344-8F0D-6506CBC3A6F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494" b="-7494"/>
            <a:stretch>
              <a:fillRect/>
            </a:stretch>
          </p:blipFill>
          <p:spPr>
            <a:xfrm>
              <a:off x="590641" y="904602"/>
              <a:ext cx="607023" cy="607023"/>
            </a:xfrm>
            <a:prstGeom prst="rect">
              <a:avLst/>
            </a:prstGeom>
            <a:grpFill/>
          </p:spPr>
        </p:pic>
      </p:grpSp>
      <p:pic>
        <p:nvPicPr>
          <p:cNvPr id="14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2B50117A-B77B-A52C-43E8-F1988AC23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257" y="1693526"/>
            <a:ext cx="6910635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937E725-53CA-8BCB-8F98-829CEB20C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2ABFE0-0444-DB36-A18A-204D92EA5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84045BA-6408-4216-4296-19198F14B91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44603F5-364F-EADA-0A9A-8AB8FB81D73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085FA65-27DC-E5E7-1873-5AFF151D7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76C9F2E-435C-30CE-5236-79589542BB5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F8B4B8-38C5-BFA1-985B-1B19DD27E5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04C5A1-7434-B914-5FB3-9EED9713C238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E03CF0-77BC-AF91-E701-F9AA05661C2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D20A1C-0CFC-0E97-811F-B2B51386B6C4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C9F9D3-8D4D-76B7-5215-7F1758DD97C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45126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6412" y="177224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25787</TotalTime>
  <Words>1953</Words>
  <Application>Microsoft Office PowerPoint</Application>
  <PresentationFormat>Affichage à l'écran (4:3)</PresentationFormat>
  <Paragraphs>483</Paragraphs>
  <Slides>60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60</vt:i4>
      </vt:variant>
    </vt:vector>
  </HeadingPairs>
  <TitlesOfParts>
    <vt:vector size="88" baseType="lpstr">
      <vt:lpstr>Microsoft Uighur</vt:lpstr>
      <vt:lpstr>Dosis Medium</vt:lpstr>
      <vt:lpstr>Calibri Light</vt:lpstr>
      <vt:lpstr>Dosis ExtraBold</vt:lpstr>
      <vt:lpstr>Modern Love</vt:lpstr>
      <vt:lpstr>Dosis SemiBold</vt:lpstr>
      <vt:lpstr>Wingdings</vt:lpstr>
      <vt:lpstr>Dosis</vt:lpstr>
      <vt:lpstr>Calibri</vt:lpstr>
      <vt:lpstr>Arial</vt:lpstr>
      <vt:lpstr>Aptos</vt:lpstr>
      <vt:lpstr>00_Env-Enseignant</vt:lpstr>
      <vt:lpstr>3_Env-Apprenant_Tmplt معجم</vt:lpstr>
      <vt:lpstr>2_Env-Apprenant_Tmplt معجم</vt:lpstr>
      <vt:lpstr>01- نشاط اعتيادي</vt:lpstr>
      <vt:lpstr>استماع وتحدث</vt:lpstr>
      <vt:lpstr>1_اختتام الحصة</vt:lpstr>
      <vt:lpstr>افتتاح الحصة</vt:lpstr>
      <vt:lpstr>02- معــــــــــجم</vt:lpstr>
      <vt:lpstr>04- قراءة/ كتابة</vt:lpstr>
      <vt:lpstr>3_Env-Apprenant_Tmplt</vt:lpstr>
      <vt:lpstr>Thème Office</vt:lpstr>
      <vt:lpstr>1_01- نشاط اعتيادي</vt:lpstr>
      <vt:lpstr>1_02- معــــــــــجم</vt:lpstr>
      <vt:lpstr>03- استماع وتحدث</vt:lpstr>
      <vt:lpstr>1_04- قراءة/ كتابة</vt:lpstr>
      <vt:lpstr>05- اختتام الحصة</vt:lpstr>
      <vt:lpstr>2_01- نشاط اعتيادي</vt:lpstr>
      <vt:lpstr>Présentation PowerPoint</vt:lpstr>
      <vt:lpstr>Présentation PowerPoint</vt:lpstr>
      <vt:lpstr>هيكلة حصص الأسبوع التربوي </vt:lpstr>
      <vt:lpstr>هيكلة حصة اليوم</vt:lpstr>
      <vt:lpstr>عند نهاية الحصة</vt:lpstr>
      <vt:lpstr>مرحبا بكم. سننطلق في حصة اللغة العربية.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نبدأ بالتدرب على قراءة فقرة بدقة وسرعة. نتذكر شروط القراءة بطلاقة.</vt:lpstr>
      <vt:lpstr>ستتدربون في هذه الحصة على قراءة فقرة بدقة وسرعة. سأقرأ ــــ تابعوا جيدا. </vt:lpstr>
      <vt:lpstr>الآن سنمر لتحدي الطلاقة. سأسحب  5أسماء.</vt:lpstr>
      <vt:lpstr>أنادي على التلميذ الأول: ..........................  (تناقش الأخطاء بعد كل قراءة وتوضح كيفية تجاوزها).</vt:lpstr>
      <vt:lpstr>أبطال الطلاقة هم ........................................................................... </vt:lpstr>
      <vt:lpstr>معجم</vt:lpstr>
      <vt:lpstr>ستتعلمون اليوم في حصة المعجم إستراتيجية الضد.</vt:lpstr>
      <vt:lpstr>شاهدوا كيف سيوظف مجد إستراتيجية الضد.</vt:lpstr>
      <vt:lpstr>الآن؛ سنطبق الإستراتيجية خطوة خطوة. نكمل الجملة الثانية بضد كلمة «ساخن». ماذا سنفعل؟</vt:lpstr>
      <vt:lpstr>نقرأ الكلمة: ساخن. ثم نحدد نوعها. </vt:lpstr>
      <vt:lpstr>ساخن اسم. ماذا سنفعل بعد ذلك؟</vt:lpstr>
      <vt:lpstr>نبحث عن اسم له معنى مضاد لـــكلمة «ساخن». </vt:lpstr>
      <vt:lpstr>جيد. ضد كلمة ساخن هو  بارد. أكتبها ثم أقرأ الجملة لأتحقق من المعنى.</vt:lpstr>
      <vt:lpstr>خذوا الكراسة ص 44. اكتبوا تاريخ اليوم. </vt:lpstr>
      <vt:lpstr>من يقرأ التعليمة 1؟ من يقرأ المثال؟ أنجزوا كما في المثال.(دقيقتان)</vt:lpstr>
      <vt:lpstr>في ثنائيات كل واحد يوضح لزميله كيف توصل إلى الجواب. (دقيقة واحدة).</vt:lpstr>
      <vt:lpstr>نصحح. من يقرأ الجملة؟ ما ضد الكلمة البارزة فيها؟ صححوا.</vt:lpstr>
      <vt:lpstr>من يقرأ التعليمة الثانية؟ أنجزوا. أمامكم دقيقتان.</vt:lpstr>
      <vt:lpstr>في ثنائيات وضح لزميلك كيف فعلت؟ أمامكم دقيقة واحدة.</vt:lpstr>
      <vt:lpstr>نصحح. سأعين من يقرأ الجملة ويقدم الجواب.</vt:lpstr>
      <vt:lpstr>Présentation PowerPoint</vt:lpstr>
      <vt:lpstr>نمر إلى حصة الاستماع والتحدث. من يذكرنا بعنوان الحكاية التي تعرفنا عليها في الأسبوع الماضي؟</vt:lpstr>
      <vt:lpstr>عنوان حكايتنا هو: أنامل جدتي.</vt:lpstr>
      <vt:lpstr>خذوا الكراسة ص 45. من يقرأ التعليمة؟ ما المطلوب؟</vt:lpstr>
      <vt:lpstr>سأعيد تسميع الحكاية. أنصتوا جيدا لتستطيعوا الإجابة عن السؤالين.</vt:lpstr>
      <vt:lpstr>في ثنائيات استعينوا بما سمعتموه وبالمشهد للإجابة عن السؤالين. أمامكم ثلاث دقائق.</vt:lpstr>
      <vt:lpstr>نصحح. سأعين ثنائيا ليقدم إجابته. الأول يطرح السؤال والثاني يجيب. (5 دقائق).</vt:lpstr>
      <vt:lpstr>من يقرأ؟ تلميذ يطرح السؤال وآخر يجيب.</vt:lpstr>
      <vt:lpstr>أقرأ ثم أختار العبارة الصحيحة.</vt:lpstr>
      <vt:lpstr>من يقرأ؟</vt:lpstr>
      <vt:lpstr>لشرح خُطْواتِ عَمَلٍ ما نستعمل عبارات الشرح مثل....</vt:lpstr>
      <vt:lpstr>في حياتنا نحتاج لتقديم الشرح في مواقف. منها:</vt:lpstr>
      <vt:lpstr>الآن ستستعدون لأخذ الكلمة لشرح كيفية إعداد الصوف لصنع الزرابي. استعينوا بالهيكل.</vt:lpstr>
      <vt:lpstr>سأعين من يشرح كيفية إعداد الصوف. استمعوا. ما رأيكم؟ آخر؟</vt:lpstr>
      <vt:lpstr>قراءة</vt:lpstr>
      <vt:lpstr>ستتدربون على قراءة  كلمات نصادفها في النصوص التي نقرؤها. ستساعدنا على القراءة بسرعة. </vt:lpstr>
      <vt:lpstr>ستتدربون على قراءة  كلمات ستساعدنا على قراءة النصوص بسرعة. سأقرأ الكلمات تابعوا معي. </vt:lpstr>
      <vt:lpstr>الآن دوركم. ستقرؤون الكلمات قبل أن تختفي. من يقرأ؟</vt:lpstr>
      <vt:lpstr>من يقرأ؟</vt:lpstr>
      <vt:lpstr>من يقرأ؟</vt:lpstr>
      <vt:lpstr>والآن ستتدربون على قراءة فقرة بدقة وسرعة. نتذكر أولا قواعد القراءة بطلاقة. من يقرأ؟</vt:lpstr>
      <vt:lpstr>سأقرأ  ــــ تابعوا جيدا .</vt:lpstr>
      <vt:lpstr>اَلآن سنقرأ معا. انتبهوا.</vt:lpstr>
      <vt:lpstr>كل ثنائي سيقرأ الفقرة قراءة معبرة، للفوز عليكما القراءة  قراءة معبرة وبصوت واحد. </vt:lpstr>
      <vt:lpstr>من يريد أن يقود القراءة؟ أنت تقرأ وهم يرددون بعدك. </vt:lpstr>
      <vt:lpstr>اختتام الحصة</vt:lpstr>
      <vt:lpstr>ماذا تعلمتم اليوم؟</vt:lpstr>
      <vt:lpstr>ضعوا علامة أمام الواجب المنزلي. الصفحة 44.</vt:lpstr>
      <vt:lpstr>أبطال الحصة هم ........................................................................... </vt:lpstr>
      <vt:lpstr>إلى اللقاء في الحصة المقبلة.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EL HAMDOUNI BTIHAJ</cp:lastModifiedBy>
  <cp:revision>238</cp:revision>
  <dcterms:created xsi:type="dcterms:W3CDTF">2023-09-20T21:35:22Z</dcterms:created>
  <dcterms:modified xsi:type="dcterms:W3CDTF">2025-11-18T16:50:05Z</dcterms:modified>
</cp:coreProperties>
</file>