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95" r:id="rId3"/>
    <p:sldMasterId id="2147483712" r:id="rId4"/>
    <p:sldMasterId id="2147483730" r:id="rId5"/>
    <p:sldMasterId id="2147483753" r:id="rId6"/>
    <p:sldMasterId id="2147483779" r:id="rId7"/>
  </p:sldMasterIdLst>
  <p:notesMasterIdLst>
    <p:notesMasterId r:id="rId61"/>
  </p:notesMasterIdLst>
  <p:sldIdLst>
    <p:sldId id="2147482713" r:id="rId8"/>
    <p:sldId id="2147482608" r:id="rId9"/>
    <p:sldId id="2147482463" r:id="rId10"/>
    <p:sldId id="2147482697" r:id="rId11"/>
    <p:sldId id="2147482693" r:id="rId12"/>
    <p:sldId id="2134806141" r:id="rId13"/>
    <p:sldId id="2147482704" r:id="rId14"/>
    <p:sldId id="2134806601" r:id="rId15"/>
    <p:sldId id="2147482691" r:id="rId16"/>
    <p:sldId id="2147482514" r:id="rId17"/>
    <p:sldId id="2147482717" r:id="rId18"/>
    <p:sldId id="2147482644" r:id="rId19"/>
    <p:sldId id="2147482526" r:id="rId20"/>
    <p:sldId id="2147482527" r:id="rId21"/>
    <p:sldId id="2147482528" r:id="rId22"/>
    <p:sldId id="2147482705" r:id="rId23"/>
    <p:sldId id="2134806145" r:id="rId24"/>
    <p:sldId id="2147482487" r:id="rId25"/>
    <p:sldId id="2147482488" r:id="rId26"/>
    <p:sldId id="2147482490" r:id="rId27"/>
    <p:sldId id="2147482711" r:id="rId28"/>
    <p:sldId id="2147482712" r:id="rId29"/>
    <p:sldId id="2147482509" r:id="rId30"/>
    <p:sldId id="2147482510" r:id="rId31"/>
    <p:sldId id="2147482511" r:id="rId32"/>
    <p:sldId id="2147482491" r:id="rId33"/>
    <p:sldId id="2147482492" r:id="rId34"/>
    <p:sldId id="2147482499" r:id="rId35"/>
    <p:sldId id="2147482500" r:id="rId36"/>
    <p:sldId id="2147482501" r:id="rId37"/>
    <p:sldId id="2147482664" r:id="rId38"/>
    <p:sldId id="2147482741" r:id="rId39"/>
    <p:sldId id="2147482702" r:id="rId40"/>
    <p:sldId id="2134806538" r:id="rId41"/>
    <p:sldId id="2134806905" r:id="rId42"/>
    <p:sldId id="2134806886" r:id="rId43"/>
    <p:sldId id="2134806907" r:id="rId44"/>
    <p:sldId id="2134806730" r:id="rId45"/>
    <p:sldId id="2147482742" r:id="rId46"/>
    <p:sldId id="2134806732" r:id="rId47"/>
    <p:sldId id="2134806687" r:id="rId48"/>
    <p:sldId id="2134806903" r:id="rId49"/>
    <p:sldId id="2134806736" r:id="rId50"/>
    <p:sldId id="2134806697" r:id="rId51"/>
    <p:sldId id="2147482512" r:id="rId52"/>
    <p:sldId id="2147482505" r:id="rId53"/>
    <p:sldId id="2134806698" r:id="rId54"/>
    <p:sldId id="2147482513" r:id="rId55"/>
    <p:sldId id="2147482703" r:id="rId56"/>
    <p:sldId id="2134806712" r:id="rId57"/>
    <p:sldId id="2134806809" r:id="rId58"/>
    <p:sldId id="2134806149" r:id="rId59"/>
    <p:sldId id="2147482522" r:id="rId60"/>
  </p:sldIdLst>
  <p:sldSz cx="9144000" cy="6858000" type="screen4x3"/>
  <p:notesSz cx="6858000" cy="9144000"/>
  <p:embeddedFontLst>
    <p:embeddedFont>
      <p:font typeface="Dosis" pitchFamily="2" charset="0"/>
      <p:regular r:id="rId62"/>
      <p:bold r:id="rId63"/>
    </p:embeddedFont>
    <p:embeddedFont>
      <p:font typeface="Dosis ExtraBold" pitchFamily="2" charset="0"/>
      <p:bold r:id="rId64"/>
    </p:embeddedFont>
    <p:embeddedFont>
      <p:font typeface="Dosis Medium" pitchFamily="2" charset="0"/>
      <p:regular r:id="rId65"/>
    </p:embeddedFont>
    <p:embeddedFont>
      <p:font typeface="Dosis SemiBold" pitchFamily="2" charset="0"/>
      <p:regular r:id="rId66"/>
      <p:bold r:id="rId67"/>
    </p:embeddedFont>
    <p:embeddedFont>
      <p:font typeface="Microsoft Uighur" panose="02000000000000000000" pitchFamily="2" charset="-78"/>
      <p:regular r:id="rId68"/>
      <p:bold r:id="rId69"/>
    </p:embeddedFont>
    <p:embeddedFont>
      <p:font typeface="Modern Love" panose="04090805081005020601" pitchFamily="82" charset="0"/>
      <p:regular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87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591" userDrawn="1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pos="748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7" pos="462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6D93"/>
    <a:srgbClr val="424D7C"/>
    <a:srgbClr val="507FBD"/>
    <a:srgbClr val="0097B2"/>
    <a:srgbClr val="203864"/>
    <a:srgbClr val="424D7B"/>
    <a:srgbClr val="000000"/>
    <a:srgbClr val="257390"/>
    <a:srgbClr val="565F88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94663" autoAdjust="0"/>
  </p:normalViewPr>
  <p:slideViewPr>
    <p:cSldViewPr snapToGrid="0">
      <p:cViewPr varScale="1">
        <p:scale>
          <a:sx n="71" d="100"/>
          <a:sy n="71" d="100"/>
        </p:scale>
        <p:origin x="1304" y="28"/>
      </p:cViewPr>
      <p:guideLst>
        <p:guide pos="4876"/>
        <p:guide orient="horz" pos="709"/>
        <p:guide orient="horz" pos="2591"/>
        <p:guide pos="5035"/>
        <p:guide pos="748"/>
        <p:guide orient="horz" pos="1230"/>
        <p:guide pos="462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5.fntdata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font" Target="fonts/font6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4.fntdata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7664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225518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8421612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283452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89353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1250094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1826189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17010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873369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182928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03115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611361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257631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95662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7777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2892352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98978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42087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39848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951093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513753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26132634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49181933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68435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051119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2908080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1983835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9578714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5465252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90961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8F9AB80-4A33-6DF2-80E1-E8A656E9825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67F1E7F-FCB1-DB7F-AD96-871BB190B7CC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E7643A20-C4D8-BF9C-F3EA-CFA7DD48D04A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F964E87D-23E0-5741-8A85-DF37CDECA766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A8646258-A959-F600-2206-2BA41D6E1A6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A2FB6A86-22A2-ABA9-807D-F094A02D55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3EE87273-A98E-CCCC-1BDB-328EFFAD7D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7AD4F6F3-9513-39A0-216F-D043ED7FE8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BB6323A4-20B8-421E-0E1D-FF08D031FD0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5603BEB0-4315-EADB-F7A0-F4E441E48A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49FEEAA2-EA63-3F6E-D9F6-D68810723F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23ECC305-C4E9-31F3-9A5E-341F36046F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109CABDE-5387-A0F5-C62F-19585A73891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F24539A-8A0C-283E-DB87-624BD58561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08B5967-E1E4-5C15-5A52-9F784483454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12B9E12D-2268-AEF6-BF3F-EBBAD224812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20570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6095463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200974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144904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119766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7468567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678123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018630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046694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7570725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06860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9385790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999128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35250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067069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446231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6768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229031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1345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927289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33127754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164548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519875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154604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814919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786368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596281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061616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804364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529850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819865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772142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2984026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1514774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6599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057697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722064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298641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894933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60704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703739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52222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975691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345004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7354940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8013066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981939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187159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0828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9476501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3839052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351430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5903996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479446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28861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16121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6526795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664270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738201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7489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5695102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455104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445787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06399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421758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7425322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88813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665836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93485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68970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0921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070824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288275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46873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742379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578872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04551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73957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28512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918442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927323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433059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96071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99544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3295096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998599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03159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2.bin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46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image" Target="../media/image2.bin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18/11/2025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76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188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3267F-929C-48B9-6665-4C625D98F949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99AA5-1E55-7CD9-BDA4-52611AB69DA1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B879D6-DD8F-9ADE-71B6-EEAF0BD12F30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4A887-E24C-8CC4-7077-4472C0BA62C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114A99-41E1-ACEC-893A-0714AC99D1A5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25ACC60-8B5C-28C3-46B4-957C8075B21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F81B862-B674-B048-4938-ACFE9BA03B4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9DCEFE3-14F3-9640-1B27-B7A15C0CE12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25DD9A40-A515-2F93-D5FF-77728696A3C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CB6ECC50-043E-F539-E430-491C4F11FE0C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2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02047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78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548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53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9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02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.png"/><Relationship Id="rId5" Type="http://schemas.openxmlformats.org/officeDocument/2006/relationships/image" Target="../media/image43.png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4.gif"/><Relationship Id="rId4" Type="http://schemas.openxmlformats.org/officeDocument/2006/relationships/image" Target="../media/image20.png"/><Relationship Id="rId9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7.png"/><Relationship Id="rId7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image" Target="../media/image54.png"/><Relationship Id="rId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openxmlformats.org/officeDocument/2006/relationships/image" Target="../media/image8.pn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.gif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7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9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7.png"/><Relationship Id="rId7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24.gif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3.png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openxmlformats.org/officeDocument/2006/relationships/image" Target="../media/image10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4.gif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4690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49357-59F8-166C-4FBB-194C43958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217C6CD-6585-149F-4271-33191BB5C2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9" r="9002"/>
          <a:stretch/>
        </p:blipFill>
        <p:spPr>
          <a:xfrm>
            <a:off x="582943" y="2233675"/>
            <a:ext cx="8034510" cy="3198169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9433DF97-99C7-448C-B3CE-D736F369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5" y="756000"/>
            <a:ext cx="6840000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بالواجب المنزلي. ما ضد الشجاعة؟ اقرأ الجملة التي أنتجتها؟ ما رأيكم؟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04800AA-2B22-4FC4-8D74-CABF1EE7A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41C2C2F-1D8B-2161-D2A1-0C87512B18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F9968E7-FDBA-A803-8242-0B4FBA9468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50525DD-DCCE-4400-8D5C-E341FA1E6E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401022-0665-87E9-62AF-488348E662B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39C000-EA2C-B15B-C5F3-93D57CBADBC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C11AD71-B060-7DBB-8F80-37DD59F655C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29B6775-1B2C-8E18-A76A-5CC13D2B439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6A98CD3-F25D-6A26-0424-48DD7889E1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DE6CB33-3118-57CC-26F8-8DB07DB148BF}"/>
              </a:ext>
            </a:extLst>
          </p:cNvPr>
          <p:cNvSpPr txBox="1"/>
          <p:nvPr/>
        </p:nvSpPr>
        <p:spPr>
          <a:xfrm>
            <a:off x="605998" y="3832760"/>
            <a:ext cx="64481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</a:rPr>
              <a:t>لَيْسَ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rgbClr val="C00000"/>
                </a:solidFill>
              </a:rPr>
              <a:t>ٱلْجُبْنُ</a:t>
            </a:r>
            <a:r>
              <a:rPr lang="ar-MA" sz="2400" dirty="0"/>
              <a:t> </a:t>
            </a:r>
            <a:r>
              <a:rPr lang="ar-MA" sz="2400" b="1" dirty="0">
                <a:solidFill>
                  <a:srgbClr val="424D7C"/>
                </a:solidFill>
              </a:rPr>
              <a:t>حَلّاً أَمامَ </a:t>
            </a:r>
            <a:r>
              <a:rPr lang="ar-MA" sz="2400" b="1" dirty="0" err="1">
                <a:solidFill>
                  <a:srgbClr val="424D7C"/>
                </a:solidFill>
              </a:rPr>
              <a:t>ٱلصِّعابِ</a:t>
            </a:r>
            <a:r>
              <a:rPr lang="ar-MA" sz="2400" b="1" dirty="0">
                <a:solidFill>
                  <a:srgbClr val="424D7C"/>
                </a:solidFill>
              </a:rPr>
              <a:t>.</a:t>
            </a:r>
            <a:endParaRPr lang="fr-FR" sz="2400" b="1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B2E847-BCC4-9158-8606-A5C81DA77083}"/>
              </a:ext>
            </a:extLst>
          </p:cNvPr>
          <p:cNvSpPr txBox="1"/>
          <p:nvPr/>
        </p:nvSpPr>
        <p:spPr>
          <a:xfrm>
            <a:off x="605997" y="4277706"/>
            <a:ext cx="6448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424D7C"/>
                </a:solidFill>
              </a:rPr>
              <a:t>أَخْتارُ </a:t>
            </a:r>
            <a:r>
              <a:rPr lang="ar-MA" sz="2400" b="1" dirty="0" err="1">
                <a:solidFill>
                  <a:srgbClr val="424D7C"/>
                </a:solidFill>
              </a:rPr>
              <a:t>ٱلتَّسامُحَ</a:t>
            </a:r>
            <a:r>
              <a:rPr lang="ar-MA" sz="2400" b="1" dirty="0">
                <a:solidFill>
                  <a:srgbClr val="424D7C"/>
                </a:solidFill>
              </a:rPr>
              <a:t> بَدَلَ</a:t>
            </a:r>
            <a:r>
              <a:rPr lang="ar-MA" sz="2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MA" sz="2400" b="1" dirty="0" err="1">
                <a:solidFill>
                  <a:srgbClr val="C00000"/>
                </a:solidFill>
              </a:rPr>
              <a:t>ٱلِانْتِقامِ</a:t>
            </a:r>
            <a:r>
              <a:rPr lang="ar-MA" sz="2400" b="1" dirty="0">
                <a:solidFill>
                  <a:srgbClr val="FF0000"/>
                </a:solidFill>
              </a:rPr>
              <a:t>.</a:t>
            </a: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1661DD-BCC0-BB09-F0D4-60D0099DE77B}"/>
              </a:ext>
            </a:extLst>
          </p:cNvPr>
          <p:cNvSpPr txBox="1"/>
          <p:nvPr/>
        </p:nvSpPr>
        <p:spPr>
          <a:xfrm>
            <a:off x="605996" y="4699600"/>
            <a:ext cx="64481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اَلْخِيانَةُ</a:t>
            </a:r>
            <a:r>
              <a:rPr lang="ar-MA" sz="2400" b="1" dirty="0">
                <a:solidFill>
                  <a:srgbClr val="FF0000"/>
                </a:solidFill>
              </a:rPr>
              <a:t> </a:t>
            </a:r>
            <a:r>
              <a:rPr lang="ar-MA" sz="2400" b="1" dirty="0">
                <a:solidFill>
                  <a:srgbClr val="424D7C"/>
                </a:solidFill>
              </a:rPr>
              <a:t>تُفْسِدُ </a:t>
            </a:r>
            <a:r>
              <a:rPr lang="ar-MA" sz="2400" b="1" dirty="0" err="1">
                <a:solidFill>
                  <a:srgbClr val="424D7C"/>
                </a:solidFill>
              </a:rPr>
              <a:t>ٱلْعَلاقاتِ</a:t>
            </a:r>
            <a:r>
              <a:rPr lang="fr-FR" sz="2400" b="1" dirty="0">
                <a:solidFill>
                  <a:srgbClr val="424D7C"/>
                </a:solidFill>
              </a:rPr>
              <a:t> </a:t>
            </a:r>
            <a:r>
              <a:rPr lang="ar-MA" sz="2400" b="1" dirty="0">
                <a:solidFill>
                  <a:srgbClr val="424D7C"/>
                </a:solidFill>
              </a:rPr>
              <a:t> بَيْنَ </a:t>
            </a:r>
            <a:r>
              <a:rPr lang="ar-MA" sz="2400" b="1" dirty="0" err="1">
                <a:solidFill>
                  <a:srgbClr val="424D7C"/>
                </a:solidFill>
              </a:rPr>
              <a:t>ٱلنّاسِ</a:t>
            </a:r>
            <a:r>
              <a:rPr lang="ar-MA" sz="2400" b="1" dirty="0">
                <a:solidFill>
                  <a:srgbClr val="424D7C"/>
                </a:solidFill>
              </a:rPr>
              <a:t>.</a:t>
            </a:r>
            <a:endParaRPr lang="fr-FR" sz="2400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60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F4C5D-1C7F-1334-071B-DDF87E9F7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FDB3AC-E535-FDC1-D440-9D5F2B5C8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105" y="756000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بالتدرب على قراءة فقرة بدقة وسرعة. نتذكر شروط القراءة بطلاقة.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065875-B6B3-46F5-C06E-AA41AFE7C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FD0A715-88BB-A48E-9FC8-A5E2147771D0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5D5C18-9A59-F5A9-D9FC-4944338B338F}"/>
              </a:ext>
            </a:extLst>
          </p:cNvPr>
          <p:cNvSpPr txBox="1"/>
          <p:nvPr/>
        </p:nvSpPr>
        <p:spPr>
          <a:xfrm>
            <a:off x="1141997" y="1922072"/>
            <a:ext cx="5389976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ٱلْكَلِماتِ بِشَكْلٍ صَحيحٍ؛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6D40B16-5E4D-12F0-7004-CFB4879AD9C5}"/>
              </a:ext>
            </a:extLst>
          </p:cNvPr>
          <p:cNvSpPr txBox="1"/>
          <p:nvPr/>
        </p:nvSpPr>
        <p:spPr>
          <a:xfrm>
            <a:off x="1141997" y="2979764"/>
            <a:ext cx="5389976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أَسْتَرْسِلُ بِوَصْلِ ٱلْكَلِماتِ بَعْضها بِبَعْضٍ؛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B94AF74-90B2-43FA-9266-8D76BD9E4D1E}"/>
              </a:ext>
            </a:extLst>
          </p:cNvPr>
          <p:cNvSpPr txBox="1"/>
          <p:nvPr/>
        </p:nvSpPr>
        <p:spPr>
          <a:xfrm>
            <a:off x="1141997" y="5017950"/>
            <a:ext cx="5408038" cy="715089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أَنْطِقُ هَمْزَةَ ٱلْوَصْلِ وَسَطَ ٱلْكَلامِ.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3F14DFD-3D25-B453-03C7-3C7A0D16FF9F}"/>
              </a:ext>
            </a:extLst>
          </p:cNvPr>
          <p:cNvSpPr txBox="1"/>
          <p:nvPr/>
        </p:nvSpPr>
        <p:spPr>
          <a:xfrm>
            <a:off x="1141997" y="3999590"/>
            <a:ext cx="5408038" cy="715089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أَلْتَزِمُ ٱلْوَقْفَ عِنْدَ عَلاماتِ ٱلتَّرْقيمِ؛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8EB940-E089-D713-A737-8DE53581E1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465" y="2099616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BD876C7-7DA1-5074-F1B9-00C8436FEF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7548" y="314813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03106B4-E6B8-2127-7562-616F9610E2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2465" y="417713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A43F251-95A6-BE4F-F8CA-F3495C0DBA8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87212" y="5195494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9F52CF9-D03C-8619-9041-15E555CA7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CE57E78-4A2F-1EB1-1AB4-8A781D3D02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34BA84E-057F-2A46-3FE4-61266D54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25E8C69-9CD2-2FCF-5957-8C4A2C43FB3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DA6BCCE-BE5B-07C2-3B7F-EF115D9B9F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B75CAEF-1704-ED2F-D505-F0844D51BC7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3378FB-CFFC-F2FB-F685-99937CF74C7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D6A6DF-3572-6FD6-2236-07C1904CF86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567785697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77643-221E-4C7D-00C7-FFBC597EC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09C933-DC91-DCE0-219A-A240385B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78991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التدرب على قراءة فقرة بدقة وسرعة. سأقرأ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ــــ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جيدا 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AB0903E-0759-23C8-D32B-C653DC5AD1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61C00A1-545C-DCEE-95AB-673BA757B091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A04D2A-51D5-3927-3D53-7BE2F6CC9853}"/>
              </a:ext>
            </a:extLst>
          </p:cNvPr>
          <p:cNvSpPr txBox="1"/>
          <p:nvPr/>
        </p:nvSpPr>
        <p:spPr>
          <a:xfrm>
            <a:off x="498559" y="2028616"/>
            <a:ext cx="814688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50000"/>
              </a:lnSpc>
              <a:defRPr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زاوِيَةٍ هادِئَةٍ في ٱلمَنْزِ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لِ،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جَلَسَ سامي يُتابِعُ بِإِعْجابٍ أَنامِلَ جَدَّتِهِ ٱلْماهِرَةَ وَهِيَ تَتَراقَصُ بَيْنَ خُيوطِ ٱلصّوفِ ٱلْمُلَوَّنَةِ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تَصْنَعُ لَهُ سَريدَةً دافِئَةً ٱسْتِعْداداً لِبَرْدِ مَوْسِمِ ٱلشِّتا</a:t>
            </a:r>
            <a:r>
              <a:rPr lang="ar-MA" sz="40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ِ،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 ٱلْحينِ وَٱلْآخَرِ تَرْفَعُ نَظَراتِها إِلَيْهِ مُبْتَسِمَةً بِحَنا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نٍ.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2232882-7FB9-FC87-576A-83A1A44D1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A0E35D7-78DE-26A8-AF31-094FD3DEA5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01EBB5-E529-A383-DFB3-5B60D34C0A7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60D788-12B1-5AC2-185E-5A364A54574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E914FCE-B609-54DB-0E24-DB725E0DDB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C3E6A5-C6DC-9082-3CED-B0501082616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1BD22E-2085-FCF2-D374-891BDFDF502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B47CF-DC69-FD93-B4AE-C07B329D47B3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7255964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292C2-C035-BEFD-1144-863D980A4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C22C6A-701C-472A-9892-2CD3C1B0C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5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أسماء.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B7509D-AA15-AB28-39CB-DB19D596A1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3073" cy="833073"/>
          </a:xfr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326A6E2-C4CB-9B85-36C5-B11CF1913A29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B3F5D5E-121C-B753-5B75-E034F17E53AF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9937FFD-83EA-9170-0AC0-3973DBBC2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6D005D-9A12-C21B-9D15-FCA2A7FEFA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83BDBFA-39B5-A83E-0790-CC04254DED1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0F6DA8B-6B24-6AC3-CBB1-AEFA5A126DC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8B9588A-1EB7-4F91-5D0D-CAEB8C035E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25A95DD-D589-887B-6922-E1C93ADB81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D41272-ADCC-8794-7277-1CBB2B606C1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56D8BB-5545-776F-01FC-34F0B17980C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F8E9E5E-F442-9ACA-FC76-B4377A2EA7A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6168183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70CA8-BF0D-CB2A-A10C-9688F307C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F994B-F3A2-E82A-99B1-44D429DD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714"/>
            <a:ext cx="7437568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  (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تناقش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الأخطاء بعد كل قراءة وتوضح كيفية تجاوزها).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C07408D-09E6-7253-D601-82B627F3CF3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EA42FD-637C-FFC7-DB11-A5D224E1E1CE}"/>
              </a:ext>
            </a:extLst>
          </p:cNvPr>
          <p:cNvSpPr txBox="1"/>
          <p:nvPr/>
        </p:nvSpPr>
        <p:spPr>
          <a:xfrm>
            <a:off x="498559" y="2028616"/>
            <a:ext cx="8146882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lnSpc>
                <a:spcPct val="150000"/>
              </a:lnSpc>
              <a:defRPr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زاوِيَةٍ هادِئَةٍ في ٱلمَنْزِ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لِ،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جَلَسَ سامي يُتابِعُ بِإِعْجابٍ أَنامِلَ جَدَّتِهِ ٱلْماهِرَةَ وَهِيَ تَتَراقَصُ بَيْنَ خُيوطِ ٱلصّوفِ ٱلْمُلَوَّنَةِ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كانَتْ تَصْنَعُ لَهُ سَريدَةً دافِئَةً ٱسْتِعْداداً لِبَرْدِ مَوْسِمِ ٱلشِّتا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ءِ،</a:t>
            </a:r>
            <a:r>
              <a:rPr lang="ar-MA" sz="40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وَبَيْنَ ٱلْحينِ وَٱلْآخَرِ تَرْفَعُ نَظَرَها إِلَيْهِ مُبْتَسِمَةً بِحَنا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نٍ.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2DC7E53D-3D72-37CF-45FE-D27495945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5DE84D6-EB37-C553-3703-8F34CC5881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69360C3-6E78-12C4-EE69-DBD719A0CAD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9EE9A3B-AE36-FD7B-EA07-BDCCF98246C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156102C-25DA-3DD0-C6B1-A84EC483E0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46FF955-9DE5-22F7-868E-53F23C5A804E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1DD7BB5-811B-1F09-3B6D-ED656FC0238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21B8FF5-AD0A-7220-77D9-D964F5C886E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198905011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DBBC2-7CAC-D331-2C84-EFC45B7B9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8B36CF-FAE7-5AB0-F832-85437788E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أبطال الطلاقة اليوم هم ...........................................................................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515056-3790-CF0E-19C4-0E69108D06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AFB4A7C-DDD5-D266-2B85-E437944D88C6}"/>
              </a:ext>
            </a:extLst>
          </p:cNvPr>
          <p:cNvSpPr/>
          <p:nvPr/>
        </p:nvSpPr>
        <p:spPr>
          <a:xfrm>
            <a:off x="498559" y="1853300"/>
            <a:ext cx="7510658" cy="4141789"/>
          </a:xfrm>
          <a:custGeom>
            <a:avLst/>
            <a:gdLst>
              <a:gd name="connsiteX0" fmla="*/ 0 w 7510658"/>
              <a:gd name="connsiteY0" fmla="*/ 215166 h 4141789"/>
              <a:gd name="connsiteX1" fmla="*/ 215166 w 7510658"/>
              <a:gd name="connsiteY1" fmla="*/ 0 h 4141789"/>
              <a:gd name="connsiteX2" fmla="*/ 788029 w 7510658"/>
              <a:gd name="connsiteY2" fmla="*/ 0 h 4141789"/>
              <a:gd name="connsiteX3" fmla="*/ 1219285 w 7510658"/>
              <a:gd name="connsiteY3" fmla="*/ 0 h 4141789"/>
              <a:gd name="connsiteX4" fmla="*/ 1862951 w 7510658"/>
              <a:gd name="connsiteY4" fmla="*/ 0 h 4141789"/>
              <a:gd name="connsiteX5" fmla="*/ 2577420 w 7510658"/>
              <a:gd name="connsiteY5" fmla="*/ 0 h 4141789"/>
              <a:gd name="connsiteX6" fmla="*/ 3079480 w 7510658"/>
              <a:gd name="connsiteY6" fmla="*/ 0 h 4141789"/>
              <a:gd name="connsiteX7" fmla="*/ 3864752 w 7510658"/>
              <a:gd name="connsiteY7" fmla="*/ 0 h 4141789"/>
              <a:gd name="connsiteX8" fmla="*/ 4579221 w 7510658"/>
              <a:gd name="connsiteY8" fmla="*/ 0 h 4141789"/>
              <a:gd name="connsiteX9" fmla="*/ 5081281 w 7510658"/>
              <a:gd name="connsiteY9" fmla="*/ 0 h 4141789"/>
              <a:gd name="connsiteX10" fmla="*/ 5583340 w 7510658"/>
              <a:gd name="connsiteY10" fmla="*/ 0 h 4141789"/>
              <a:gd name="connsiteX11" fmla="*/ 6368613 w 7510658"/>
              <a:gd name="connsiteY11" fmla="*/ 0 h 4141789"/>
              <a:gd name="connsiteX12" fmla="*/ 7295492 w 7510658"/>
              <a:gd name="connsiteY12" fmla="*/ 0 h 4141789"/>
              <a:gd name="connsiteX13" fmla="*/ 7510658 w 7510658"/>
              <a:gd name="connsiteY13" fmla="*/ 215166 h 4141789"/>
              <a:gd name="connsiteX14" fmla="*/ 7510658 w 7510658"/>
              <a:gd name="connsiteY14" fmla="*/ 870857 h 4141789"/>
              <a:gd name="connsiteX15" fmla="*/ 7510658 w 7510658"/>
              <a:gd name="connsiteY15" fmla="*/ 1452318 h 4141789"/>
              <a:gd name="connsiteX16" fmla="*/ 7510658 w 7510658"/>
              <a:gd name="connsiteY16" fmla="*/ 2108009 h 4141789"/>
              <a:gd name="connsiteX17" fmla="*/ 7510658 w 7510658"/>
              <a:gd name="connsiteY17" fmla="*/ 2726585 h 4141789"/>
              <a:gd name="connsiteX18" fmla="*/ 7510658 w 7510658"/>
              <a:gd name="connsiteY18" fmla="*/ 3270932 h 4141789"/>
              <a:gd name="connsiteX19" fmla="*/ 7510658 w 7510658"/>
              <a:gd name="connsiteY19" fmla="*/ 3926623 h 4141789"/>
              <a:gd name="connsiteX20" fmla="*/ 7295492 w 7510658"/>
              <a:gd name="connsiteY20" fmla="*/ 4141789 h 4141789"/>
              <a:gd name="connsiteX21" fmla="*/ 6510219 w 7510658"/>
              <a:gd name="connsiteY21" fmla="*/ 4141789 h 4141789"/>
              <a:gd name="connsiteX22" fmla="*/ 6078963 w 7510658"/>
              <a:gd name="connsiteY22" fmla="*/ 4141789 h 4141789"/>
              <a:gd name="connsiteX23" fmla="*/ 5576904 w 7510658"/>
              <a:gd name="connsiteY23" fmla="*/ 4141789 h 4141789"/>
              <a:gd name="connsiteX24" fmla="*/ 4791631 w 7510658"/>
              <a:gd name="connsiteY24" fmla="*/ 4141789 h 4141789"/>
              <a:gd name="connsiteX25" fmla="*/ 4077162 w 7510658"/>
              <a:gd name="connsiteY25" fmla="*/ 4141789 h 4141789"/>
              <a:gd name="connsiteX26" fmla="*/ 3362693 w 7510658"/>
              <a:gd name="connsiteY26" fmla="*/ 4141789 h 4141789"/>
              <a:gd name="connsiteX27" fmla="*/ 2719027 w 7510658"/>
              <a:gd name="connsiteY27" fmla="*/ 4141789 h 4141789"/>
              <a:gd name="connsiteX28" fmla="*/ 1933754 w 7510658"/>
              <a:gd name="connsiteY28" fmla="*/ 4141789 h 4141789"/>
              <a:gd name="connsiteX29" fmla="*/ 1148482 w 7510658"/>
              <a:gd name="connsiteY29" fmla="*/ 4141789 h 4141789"/>
              <a:gd name="connsiteX30" fmla="*/ 215166 w 7510658"/>
              <a:gd name="connsiteY30" fmla="*/ 4141789 h 4141789"/>
              <a:gd name="connsiteX31" fmla="*/ 0 w 7510658"/>
              <a:gd name="connsiteY31" fmla="*/ 3926623 h 4141789"/>
              <a:gd name="connsiteX32" fmla="*/ 0 w 7510658"/>
              <a:gd name="connsiteY32" fmla="*/ 3270932 h 4141789"/>
              <a:gd name="connsiteX33" fmla="*/ 0 w 7510658"/>
              <a:gd name="connsiteY33" fmla="*/ 2763700 h 4141789"/>
              <a:gd name="connsiteX34" fmla="*/ 0 w 7510658"/>
              <a:gd name="connsiteY34" fmla="*/ 2256467 h 4141789"/>
              <a:gd name="connsiteX35" fmla="*/ 0 w 7510658"/>
              <a:gd name="connsiteY35" fmla="*/ 1675006 h 4141789"/>
              <a:gd name="connsiteX36" fmla="*/ 0 w 7510658"/>
              <a:gd name="connsiteY36" fmla="*/ 1093544 h 4141789"/>
              <a:gd name="connsiteX37" fmla="*/ 0 w 7510658"/>
              <a:gd name="connsiteY37" fmla="*/ 215166 h 414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510658" h="4141789" extrusionOk="0">
                <a:moveTo>
                  <a:pt x="0" y="215166"/>
                </a:moveTo>
                <a:cubicBezTo>
                  <a:pt x="10749" y="86603"/>
                  <a:pt x="99029" y="1143"/>
                  <a:pt x="215166" y="0"/>
                </a:cubicBezTo>
                <a:cubicBezTo>
                  <a:pt x="349857" y="21639"/>
                  <a:pt x="560780" y="3755"/>
                  <a:pt x="788029" y="0"/>
                </a:cubicBezTo>
                <a:cubicBezTo>
                  <a:pt x="1015278" y="-3755"/>
                  <a:pt x="1036325" y="12477"/>
                  <a:pt x="1219285" y="0"/>
                </a:cubicBezTo>
                <a:cubicBezTo>
                  <a:pt x="1402245" y="-12477"/>
                  <a:pt x="1726774" y="7055"/>
                  <a:pt x="1862951" y="0"/>
                </a:cubicBezTo>
                <a:cubicBezTo>
                  <a:pt x="1999128" y="-7055"/>
                  <a:pt x="2292716" y="-99"/>
                  <a:pt x="2577420" y="0"/>
                </a:cubicBezTo>
                <a:cubicBezTo>
                  <a:pt x="2862124" y="99"/>
                  <a:pt x="2916575" y="-18799"/>
                  <a:pt x="3079480" y="0"/>
                </a:cubicBezTo>
                <a:cubicBezTo>
                  <a:pt x="3242385" y="18799"/>
                  <a:pt x="3513308" y="-10127"/>
                  <a:pt x="3864752" y="0"/>
                </a:cubicBezTo>
                <a:cubicBezTo>
                  <a:pt x="4216196" y="10127"/>
                  <a:pt x="4227574" y="16089"/>
                  <a:pt x="4579221" y="0"/>
                </a:cubicBezTo>
                <a:cubicBezTo>
                  <a:pt x="4930868" y="-16089"/>
                  <a:pt x="4942842" y="-17630"/>
                  <a:pt x="5081281" y="0"/>
                </a:cubicBezTo>
                <a:cubicBezTo>
                  <a:pt x="5219720" y="17630"/>
                  <a:pt x="5384225" y="13999"/>
                  <a:pt x="5583340" y="0"/>
                </a:cubicBezTo>
                <a:cubicBezTo>
                  <a:pt x="5782455" y="-13999"/>
                  <a:pt x="6121684" y="-3727"/>
                  <a:pt x="6368613" y="0"/>
                </a:cubicBezTo>
                <a:cubicBezTo>
                  <a:pt x="6615542" y="3727"/>
                  <a:pt x="6983298" y="-32307"/>
                  <a:pt x="7295492" y="0"/>
                </a:cubicBezTo>
                <a:cubicBezTo>
                  <a:pt x="7416237" y="28619"/>
                  <a:pt x="7500740" y="77693"/>
                  <a:pt x="7510658" y="215166"/>
                </a:cubicBezTo>
                <a:cubicBezTo>
                  <a:pt x="7542953" y="393992"/>
                  <a:pt x="7478244" y="686793"/>
                  <a:pt x="7510658" y="870857"/>
                </a:cubicBezTo>
                <a:cubicBezTo>
                  <a:pt x="7543072" y="1054921"/>
                  <a:pt x="7512160" y="1196666"/>
                  <a:pt x="7510658" y="1452318"/>
                </a:cubicBezTo>
                <a:cubicBezTo>
                  <a:pt x="7509156" y="1707970"/>
                  <a:pt x="7497461" y="1825227"/>
                  <a:pt x="7510658" y="2108009"/>
                </a:cubicBezTo>
                <a:cubicBezTo>
                  <a:pt x="7523855" y="2390791"/>
                  <a:pt x="7481642" y="2430488"/>
                  <a:pt x="7510658" y="2726585"/>
                </a:cubicBezTo>
                <a:cubicBezTo>
                  <a:pt x="7539674" y="3022682"/>
                  <a:pt x="7510205" y="3088531"/>
                  <a:pt x="7510658" y="3270932"/>
                </a:cubicBezTo>
                <a:cubicBezTo>
                  <a:pt x="7511111" y="3453333"/>
                  <a:pt x="7519436" y="3627333"/>
                  <a:pt x="7510658" y="3926623"/>
                </a:cubicBezTo>
                <a:cubicBezTo>
                  <a:pt x="7515810" y="4049258"/>
                  <a:pt x="7427889" y="4141884"/>
                  <a:pt x="7295492" y="4141789"/>
                </a:cubicBezTo>
                <a:cubicBezTo>
                  <a:pt x="7084824" y="4105599"/>
                  <a:pt x="6872857" y="4142216"/>
                  <a:pt x="6510219" y="4141789"/>
                </a:cubicBezTo>
                <a:cubicBezTo>
                  <a:pt x="6147581" y="4141362"/>
                  <a:pt x="6180991" y="4160954"/>
                  <a:pt x="6078963" y="4141789"/>
                </a:cubicBezTo>
                <a:cubicBezTo>
                  <a:pt x="5976935" y="4122624"/>
                  <a:pt x="5731275" y="4138688"/>
                  <a:pt x="5576904" y="4141789"/>
                </a:cubicBezTo>
                <a:cubicBezTo>
                  <a:pt x="5422533" y="4144890"/>
                  <a:pt x="5102006" y="4115465"/>
                  <a:pt x="4791631" y="4141789"/>
                </a:cubicBezTo>
                <a:cubicBezTo>
                  <a:pt x="4481256" y="4168113"/>
                  <a:pt x="4313357" y="4172576"/>
                  <a:pt x="4077162" y="4141789"/>
                </a:cubicBezTo>
                <a:cubicBezTo>
                  <a:pt x="3840967" y="4111002"/>
                  <a:pt x="3516115" y="4121375"/>
                  <a:pt x="3362693" y="4141789"/>
                </a:cubicBezTo>
                <a:cubicBezTo>
                  <a:pt x="3209271" y="4162203"/>
                  <a:pt x="2875600" y="4156837"/>
                  <a:pt x="2719027" y="4141789"/>
                </a:cubicBezTo>
                <a:cubicBezTo>
                  <a:pt x="2562454" y="4126741"/>
                  <a:pt x="2323772" y="4106189"/>
                  <a:pt x="1933754" y="4141789"/>
                </a:cubicBezTo>
                <a:cubicBezTo>
                  <a:pt x="1543736" y="4177389"/>
                  <a:pt x="1380425" y="4114651"/>
                  <a:pt x="1148482" y="4141789"/>
                </a:cubicBezTo>
                <a:cubicBezTo>
                  <a:pt x="916539" y="4168927"/>
                  <a:pt x="620908" y="4118770"/>
                  <a:pt x="215166" y="4141789"/>
                </a:cubicBezTo>
                <a:cubicBezTo>
                  <a:pt x="87738" y="4141592"/>
                  <a:pt x="9110" y="4052931"/>
                  <a:pt x="0" y="3926623"/>
                </a:cubicBezTo>
                <a:cubicBezTo>
                  <a:pt x="-32294" y="3705967"/>
                  <a:pt x="-29986" y="3574200"/>
                  <a:pt x="0" y="3270932"/>
                </a:cubicBezTo>
                <a:cubicBezTo>
                  <a:pt x="29986" y="2967664"/>
                  <a:pt x="3639" y="2935255"/>
                  <a:pt x="0" y="2763700"/>
                </a:cubicBezTo>
                <a:cubicBezTo>
                  <a:pt x="-3639" y="2592145"/>
                  <a:pt x="-2178" y="2434887"/>
                  <a:pt x="0" y="2256467"/>
                </a:cubicBezTo>
                <a:cubicBezTo>
                  <a:pt x="2178" y="2078047"/>
                  <a:pt x="15366" y="1849456"/>
                  <a:pt x="0" y="1675006"/>
                </a:cubicBezTo>
                <a:cubicBezTo>
                  <a:pt x="-15366" y="1500556"/>
                  <a:pt x="8490" y="1227368"/>
                  <a:pt x="0" y="1093544"/>
                </a:cubicBezTo>
                <a:cubicBezTo>
                  <a:pt x="-8490" y="959720"/>
                  <a:pt x="23190" y="439885"/>
                  <a:pt x="0" y="215166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2242124079">
                  <a:prstGeom prst="roundRect">
                    <a:avLst>
                      <a:gd name="adj" fmla="val 51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C1AA8EE-18E2-4F04-C7FA-9D41BDB5F2A4}"/>
              </a:ext>
            </a:extLst>
          </p:cNvPr>
          <p:cNvSpPr txBox="1"/>
          <p:nvPr/>
        </p:nvSpPr>
        <p:spPr>
          <a:xfrm>
            <a:off x="2940599" y="1368000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buClr>
                <a:srgbClr val="000000"/>
              </a:buClr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lang="f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CAB80D3B-5378-ECFA-AFF4-5D3251DBF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3" y="2275983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9DDBFB-C67B-32BB-DE31-800E11D94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041A11-9BEF-B73A-AA88-729B9C0EAE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EFAB468-1AC4-7105-B3F9-987E100AB8C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62B93B8-96EF-EE2D-B773-D439C5C4E67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9A83D11-6D82-A487-AEFF-D521BB14731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BFA9515-6C50-B4D7-5BE3-74916C582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3E53C68-7357-0D32-BCEC-058379A888F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6581CD-365B-ABA8-99E5-039BC6D30A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3926959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1996752" y="3159000"/>
            <a:ext cx="551439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أنامل جدتي: توظيف الفعل الكلامي </a:t>
            </a:r>
            <a:r>
              <a:rPr lang="ar-S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أشرح» وتشخيص الحكاية.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4585" y="1756197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CA15C3-E62C-FB68-3F64-27F5702A2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5132" y="1001247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8F3FA-4473-6025-3C6D-DD5E269A0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02483AAA-1865-9F4E-862A-7DBD10988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الاستماع والتحدث، ستتدربون على«تقديم شرح» ثم تشخيص بعض مقاطع الحكاية.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3AF2EA6-7C88-FEF1-7C78-EE6D548E4F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C6F7C4-008D-6E11-5FD6-B5820B87D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AD9078-2116-7FC8-AB2E-1418B92A2AA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9BD1EFC-A4B9-F583-5A50-6582DCE538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533503-890C-D6F8-C32E-9594E72F29C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048AF6E-170D-0BDB-C21D-4FFD1FCE64F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39ED24-8B0E-ECAD-5524-BCA05181468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61F154-56FA-6CD2-EC90-95DE88F7B94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7533048E-6D85-8B0F-7B80-F354AA90EB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AA902500-4FF2-CDAA-C4D1-4F832B1D3943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أَنامِلُ جَدَّتي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296026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16E15-FC87-7A8A-A420-F686E43AB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85C84D-6AE2-3EDF-893F-977A6D24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ذلك نتذكر بعض أساليب الشرح بالتفصيل. من يقرأ؟ (دقيقة)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B9A8830C-B5AE-EA3D-24C6-BBED61C127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272" y="65529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EABC61-4AF1-A0B7-06A1-491F95D36C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8A212FC-D9FF-EE5A-3010-D8ECDB4F8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19CECB3-8FC4-DC0C-6015-4A2FE6045C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32BD8F-2A0C-2047-B788-1771F98CD9F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A6B3CD-015A-FEBC-1695-F9493C4F4C8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50C1EE-08A0-239D-30FC-DBF44B93C45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A98CEA-957F-C8EE-F0FB-985FE105AF0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334B7B-FB85-BBB7-FE71-686F4A9BE02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E374D7B-F24C-3CFC-CEEA-17AC40AC8FCE}"/>
              </a:ext>
            </a:extLst>
          </p:cNvPr>
          <p:cNvSpPr txBox="1"/>
          <p:nvPr/>
        </p:nvSpPr>
        <p:spPr>
          <a:xfrm>
            <a:off x="729513" y="2799754"/>
            <a:ext cx="7666867" cy="255389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لِكَيْ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نَقومُ في ٱلْبِدايَةِ بِـ</a:t>
            </a:r>
            <a:r>
              <a:rPr lang="ar-S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ــــ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</a:t>
            </a:r>
            <a:r>
              <a:rPr lang="ar-S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</a:t>
            </a:r>
            <a:r>
              <a:rPr lang="fr-FR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وَبَعْدَها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وَفي ٱلْأَخيرِ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.........................................................</a:t>
            </a:r>
            <a:endParaRPr lang="fr-FR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B2C2E844-DF07-F6E4-C98E-5E108A4D88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07" y="1424579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51336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DE589-E716-0174-3182-D5829E43F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E4AC590A-FF6C-45C2-77D2-9351B706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 مواقف نحتاج فيها لتقديم شرح؟ من يذكر موقفا عاشه؟ (دقيقتان)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1BC0127-75B5-BAAF-C223-C4BC7885E8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04101A-C6EB-08BF-B12D-B064BABD5B9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A76755-3797-D643-4FE8-C4AE9D322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25BEB3E-3698-234E-2756-AE49885C794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86E69A5-9602-AB6C-CC0C-C8154B1DB5A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155B8B-67BE-2048-9221-20E08218C9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508C4AD-93D0-1FAD-52F8-1AC3A48A59C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550921-29ED-DD52-C2C0-4D73801830D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3940CE-E39E-13E2-5C97-C9D119B00E95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ACBC086-0A4B-9B36-D3B7-4714C149FBA0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مَواقِفُ تَقْديمِ شَرْحٍ</a:t>
            </a:r>
          </a:p>
        </p:txBody>
      </p:sp>
    </p:spTree>
    <p:extLst>
      <p:ext uri="{BB962C8B-B14F-4D97-AF65-F5344CB8AC3E}">
        <p14:creationId xmlns:p14="http://schemas.microsoft.com/office/powerpoint/2010/main" val="25573807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0FF8019D-36D9-DFB2-53BB-0D285D14B9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تعيين تلميذ(ة) للإجابة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توجيهات و شرح التعليمات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عرض فيديو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4" y="5606678"/>
            <a:ext cx="2183546" cy="547687"/>
          </a:xfrm>
          <a:prstGeom prst="round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ar-MA" b="1" dirty="0"/>
              <a:t>المرور بين الصفوف للمساعدة </a:t>
            </a:r>
            <a:endParaRPr lang="fr-FR" b="1" dirty="0"/>
          </a:p>
          <a:p>
            <a:pPr>
              <a:spcBef>
                <a:spcPts val="0"/>
              </a:spcBef>
            </a:pPr>
            <a:r>
              <a:rPr lang="ar-MA" b="1" dirty="0"/>
              <a:t>و تصحيح الإنجازات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>
            <a:normAutofit/>
          </a:bodyPr>
          <a:lstStyle/>
          <a:p>
            <a:r>
              <a:rPr lang="ar-MA" b="1" dirty="0"/>
              <a:t>عمل في ثنائيات</a:t>
            </a:r>
            <a:r>
              <a:rPr lang="fr-FR" b="1" dirty="0"/>
              <a:t>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5924E-D6D7-28E1-3BB4-ED8FE093D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2C571616-B813-8A75-9391-5F4E0B4E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2621" y="756000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على تقديم شروحات. أنصتوا للحوار التالي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بين مجد وندى. 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EEA9294D-7918-EB23-80DF-9DF24AA8F0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1D8357-1471-2425-EA9D-1338742B4B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1F094E0-0D6C-E6F5-79DD-40C84CADEB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1E8EC99-33A3-67C6-EAB9-BD72B33E60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45D46E7-6F9F-1F42-B3BE-C6C29FE0F86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C7850BD-D720-0352-804A-9EBBE1BDA20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C315CDE-0C42-FBFE-8E5C-7478E31DD12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5C9A98-5800-6206-8014-75A7DA6D7CB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D944AB-17FA-E19C-ABFA-AE87E3B20FD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حوار الأسبوع الرابع-المستوى الثالث ابتدائي-الحصة 2(2)">
            <a:hlinkClick r:id="" action="ppaction://media"/>
            <a:extLst>
              <a:ext uri="{FF2B5EF4-FFF2-40B4-BE49-F238E27FC236}">
                <a16:creationId xmlns:a16="http://schemas.microsoft.com/office/drawing/2014/main" id="{F15B2155-4F91-DBD4-744C-F19F42DD6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353" y="1952625"/>
            <a:ext cx="6875740" cy="3867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4BA1D364-71B7-8CD8-AF6F-70EC4E8F5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243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7E21-5FE5-76B9-D647-8A911D4A9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9173CC-EBC9-2EA9-DA4E-900C0536B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9349" y="3485151"/>
            <a:ext cx="953960" cy="252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3F4AFE2-1F5A-42DB-6AF4-9A258B74E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59" y="3519655"/>
            <a:ext cx="1197137" cy="2520000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88E5A997-3B94-0972-018E-2CC684E91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552" y="747762"/>
            <a:ext cx="6840000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سأقدم الحوار رفقة التلميذ ...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9E66CD-46EE-642E-FD46-258B78BC6F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076F7B-AFA7-E505-09A6-7D3EE24DBF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A78C8F-F715-FBC8-EB3A-45EE53A29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1A782BC-928A-5210-8840-282104B8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B767340-8CA1-E682-2093-605D6BF041E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14CD3C-AE94-0769-B346-C6E4918116E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E18BBC-09B1-815B-0B00-BEE6FE9C85E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629410-21E5-7135-AEB9-375D4FB902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AD50457-9924-4876-86A4-70A05F56EA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487" y="711538"/>
            <a:ext cx="828000" cy="828000"/>
          </a:xfrm>
        </p:spPr>
      </p:pic>
      <p:sp>
        <p:nvSpPr>
          <p:cNvPr id="14" name="Bulle narrative : rectangle à coins arrondis 3">
            <a:extLst>
              <a:ext uri="{FF2B5EF4-FFF2-40B4-BE49-F238E27FC236}">
                <a16:creationId xmlns:a16="http://schemas.microsoft.com/office/drawing/2014/main" id="{3A894411-3AF6-3E49-0759-02CE79CF63BF}"/>
              </a:ext>
            </a:extLst>
          </p:cNvPr>
          <p:cNvSpPr/>
          <p:nvPr/>
        </p:nvSpPr>
        <p:spPr>
          <a:xfrm>
            <a:off x="-3952664" y="2942201"/>
            <a:ext cx="2594919" cy="490713"/>
          </a:xfrm>
          <a:prstGeom prst="wedgeRoundRectCallout">
            <a:avLst>
              <a:gd name="adj1" fmla="val 58585"/>
              <a:gd name="adj2" fmla="val 212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algn="ctr" defTabSz="457200" rtl="0" eaLnBrk="1" latinLnBrk="0" hangingPunct="1">
              <a:defRPr/>
            </a:pPr>
            <a:endParaRPr lang="ar-MA" sz="2400" dirty="0">
              <a:solidFill>
                <a:srgbClr val="424D7B"/>
              </a:solidFill>
              <a:latin typeface="AXtDamourBold" pitchFamily="2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Bulle narrative : rectangle à coins arrondis 2">
            <a:extLst>
              <a:ext uri="{FF2B5EF4-FFF2-40B4-BE49-F238E27FC236}">
                <a16:creationId xmlns:a16="http://schemas.microsoft.com/office/drawing/2014/main" id="{61698F6A-BCD5-1A2C-FF34-F53870F3E3C4}"/>
              </a:ext>
            </a:extLst>
          </p:cNvPr>
          <p:cNvSpPr/>
          <p:nvPr/>
        </p:nvSpPr>
        <p:spPr>
          <a:xfrm>
            <a:off x="6049800" y="1836269"/>
            <a:ext cx="2380766" cy="1329858"/>
          </a:xfrm>
          <a:prstGeom prst="wedgeEllipseCallout">
            <a:avLst>
              <a:gd name="adj1" fmla="val -32103"/>
              <a:gd name="adj2" fmla="val 106666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MA" sz="2400" b="1" dirty="0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أَيْنَ قَضَيْتُما يَوْمَكُما؟</a:t>
            </a:r>
          </a:p>
        </p:txBody>
      </p:sp>
      <p:sp>
        <p:nvSpPr>
          <p:cNvPr id="21" name="Bulle narrative : rectangle à coins arrondis 3">
            <a:extLst>
              <a:ext uri="{FF2B5EF4-FFF2-40B4-BE49-F238E27FC236}">
                <a16:creationId xmlns:a16="http://schemas.microsoft.com/office/drawing/2014/main" id="{579FC9F5-4086-562F-1893-EBF4845AE57C}"/>
              </a:ext>
            </a:extLst>
          </p:cNvPr>
          <p:cNvSpPr/>
          <p:nvPr/>
        </p:nvSpPr>
        <p:spPr>
          <a:xfrm>
            <a:off x="383513" y="1447333"/>
            <a:ext cx="3291139" cy="2701971"/>
          </a:xfrm>
          <a:prstGeom prst="wedgeEllipseCallout">
            <a:avLst>
              <a:gd name="adj1" fmla="val 41017"/>
              <a:gd name="adj2" fmla="val 4667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ٱلْمَزْرَعَةِ حَيْثُ حَدَّثَنا ٱلْجَدُّ عَنْ زِراعَةِ ٱلْقَمْحِ. 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ٱلْبِدايَةِ نُهَيِّءُ ٱلْأَرْضَ ثُمَّ نَزْرَعُ ٱلْحُبوبَ وَنَسْقيها، عِنْدَما تَنْمو وَتَصْفَرُّ نَحْصُدُها. وَفي ٱلْأَخيرِ نَفْصِلُ ٱلْحُبوبَ عَنِ ٱلتِّبْنِ.</a:t>
            </a:r>
          </a:p>
        </p:txBody>
      </p:sp>
    </p:spTree>
    <p:extLst>
      <p:ext uri="{BB962C8B-B14F-4D97-AF65-F5344CB8AC3E}">
        <p14:creationId xmlns:p14="http://schemas.microsoft.com/office/powerpoint/2010/main" val="1680733106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925D1-AECB-C906-B32A-93B4AFF5E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8F8B566-DB5D-708B-DA0B-5BB0BFC7F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دوركم؛ كل واحد يتحاور مع صديقه باستعمال هذه العبارات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6289542-E4B6-AA28-21A5-774444783E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8F4A37-4F0F-3683-F8A4-A71986A71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8E1A85D-6FC3-C569-3718-3CC1F3FD455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3030B75-C876-4967-46D7-FF0BEB6CD3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F1C611-65AB-C3FB-5299-48657A2131DA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D8C6CF-AB5A-05DC-BEF9-E32F6CB4F4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85D6E1-C0C8-01AB-0555-B3C3298B530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81DD8E-93C4-0887-51C6-FC29B09491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4" name="Espace réservé pour une image  13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F99BB6AA-F1DE-319B-BABD-E115818503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3409" y="674168"/>
            <a:ext cx="828000" cy="82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88C0A8B-1827-662A-19F7-510D4E8B2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9349" y="3485151"/>
            <a:ext cx="953960" cy="252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E4BDA14-C58A-A3CC-FDF5-F131C6F9E3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6159" y="3519655"/>
            <a:ext cx="1197137" cy="2520000"/>
          </a:xfrm>
          <a:prstGeom prst="rect">
            <a:avLst/>
          </a:prstGeom>
        </p:spPr>
      </p:pic>
      <p:sp>
        <p:nvSpPr>
          <p:cNvPr id="16" name="Bulle narrative : rectangle à coins arrondis 2">
            <a:extLst>
              <a:ext uri="{FF2B5EF4-FFF2-40B4-BE49-F238E27FC236}">
                <a16:creationId xmlns:a16="http://schemas.microsoft.com/office/drawing/2014/main" id="{FA1097BB-8287-8FFB-B889-81E426F889FA}"/>
              </a:ext>
            </a:extLst>
          </p:cNvPr>
          <p:cNvSpPr/>
          <p:nvPr/>
        </p:nvSpPr>
        <p:spPr>
          <a:xfrm>
            <a:off x="6049800" y="1836269"/>
            <a:ext cx="2380766" cy="1329858"/>
          </a:xfrm>
          <a:prstGeom prst="wedgeEllipseCallout">
            <a:avLst>
              <a:gd name="adj1" fmla="val -32103"/>
              <a:gd name="adj2" fmla="val 106666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MA" sz="2400" b="1" dirty="0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  <a:sym typeface="Calibri"/>
              </a:rPr>
              <a:t>أَيْنَ قَضَيْتُما يَوْمَكُما؟</a:t>
            </a:r>
          </a:p>
        </p:txBody>
      </p:sp>
      <p:sp>
        <p:nvSpPr>
          <p:cNvPr id="24" name="Bulle narrative : rectangle à coins arrondis 3">
            <a:extLst>
              <a:ext uri="{FF2B5EF4-FFF2-40B4-BE49-F238E27FC236}">
                <a16:creationId xmlns:a16="http://schemas.microsoft.com/office/drawing/2014/main" id="{ED1CE987-4A2A-2929-19C0-18495FE3CE0F}"/>
              </a:ext>
            </a:extLst>
          </p:cNvPr>
          <p:cNvSpPr/>
          <p:nvPr/>
        </p:nvSpPr>
        <p:spPr>
          <a:xfrm>
            <a:off x="383513" y="1447333"/>
            <a:ext cx="3291139" cy="2701971"/>
          </a:xfrm>
          <a:prstGeom prst="wedgeEllipseCallout">
            <a:avLst>
              <a:gd name="adj1" fmla="val 41017"/>
              <a:gd name="adj2" fmla="val 46677"/>
            </a:avLst>
          </a:prstGeom>
          <a:noFill/>
          <a:ln w="38100">
            <a:solidFill>
              <a:srgbClr val="946D93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ٱلْمَزْرَعَةِ حَيْثُ حَدَّثَنا ٱلْجَدُّ عَنْ زِراعَةِ ٱلْقَمْحِ. </a:t>
            </a:r>
            <a:endParaRPr lang="fr-FR" sz="24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  <a:p>
            <a:pPr algn="ctr" rtl="1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في ٱلْبِدايَةِ نُهَيِّءُ ٱلْأَرْضَ ثُمَّ نَزْرَعُ ٱلْحُبوبَ وَنَسْقيها، عِنْدَما تَنْمو وَتَصْفَرُّ نَحْصُدُها. وَفي ٱلْأَخيرِ نَفْصِلُ ٱلْحُبوبَ عَنِ ٱلتِّبْنِ.</a:t>
            </a:r>
          </a:p>
        </p:txBody>
      </p:sp>
    </p:spTree>
    <p:extLst>
      <p:ext uri="{BB962C8B-B14F-4D97-AF65-F5344CB8AC3E}">
        <p14:creationId xmlns:p14="http://schemas.microsoft.com/office/powerpoint/2010/main" val="284863034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569F3D-3AD1-D408-6859-8AFD4C3A3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A57D5AD-65DD-C7DD-3E94-008D4DB37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45. من يقرأ التعليمة رقم 2؟ ما المطلوب؟ أنجزوا بشكل ثنائي. (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E371306B-F96E-DF02-CD30-F1CB0ACD4D6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76F5FE0-2FC5-2B71-40B5-EB01A18E9E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920A86-C668-8630-9FCC-942F50A6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EE6C09-B5C3-EA41-8D68-AFDE0ACC5A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789683D-59B9-8704-14F0-99FECF39668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11369E4-3B8E-DB22-7D3C-78A05B2B6185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69F48-9466-ABB9-A03D-AE3643AC9A0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77A8FF-7007-25BC-774A-2D6F01E5CCB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44F6FA4A-145F-AEA5-F43F-CF50021FE8E1}"/>
              </a:ext>
            </a:extLst>
          </p:cNvPr>
          <p:cNvSpPr/>
          <p:nvPr/>
        </p:nvSpPr>
        <p:spPr>
          <a:xfrm>
            <a:off x="6114436" y="5419303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BD2EA-C3C9-7662-37B0-868905F3DF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 descr="Une image contenant texte, capture d’écran, Système d’exploitation&#10;&#10;Le contenu généré par l’IA peut être incorrect.">
            <a:extLst>
              <a:ext uri="{FF2B5EF4-FFF2-40B4-BE49-F238E27FC236}">
                <a16:creationId xmlns:a16="http://schemas.microsoft.com/office/drawing/2014/main" id="{D97F13F8-A374-2BB3-B689-734E636BD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1563562"/>
            <a:ext cx="3324487" cy="5099302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0D6B794-174A-E25E-0DA9-1C4C547C1E99}"/>
              </a:ext>
            </a:extLst>
          </p:cNvPr>
          <p:cNvSpPr/>
          <p:nvPr/>
        </p:nvSpPr>
        <p:spPr>
          <a:xfrm>
            <a:off x="2781071" y="4769411"/>
            <a:ext cx="3007774" cy="13512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pic>
        <p:nvPicPr>
          <p:cNvPr id="12" name="Image 11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4EFE9168-5EBB-D2FA-7673-1E2E90FA8D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1" y="1456642"/>
            <a:ext cx="78203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0085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72F7EA-C296-A90C-391A-D357CA24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3872C16F-7045-EC47-CC08-53A0CFBD9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لعرض الحوار. سيشارك الجميع. انتبهوا. (ثنائيان أو ثلاث)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A777AF91-E778-9824-8303-0F51EA39D6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0A99B4B-6982-5223-0261-5AFCC89347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92AC8EF-93C5-F955-ADD0-E6666A191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312248-FAD3-71CA-356E-7CDC24DA5A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3375547-D53A-1432-28CE-71CA85182C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1AD9AEA-7672-4D82-07C8-BA706C1BF7F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969FF23-4EF3-341C-B409-90E3341F284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363F0B-1210-5B08-7A07-7ABB21B3B12E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FCAC38-240C-D86F-B242-32DB0FB1B91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D7860E5B-18E3-48AD-C8AE-C9E06AF452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446" y="1441816"/>
            <a:ext cx="681400" cy="18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0C6C8DDA-8A4A-2707-751C-8E99D9AD5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7241" y="2608868"/>
            <a:ext cx="855097" cy="18000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BDD45794-AE46-0BEB-A366-0DE9784CE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259" y="3616185"/>
            <a:ext cx="681400" cy="18000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5901AC40-4E4C-1681-7519-E4958B8F18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4318" y="4859528"/>
            <a:ext cx="855097" cy="1800000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2E7FC1C6-EA75-C39E-55F1-6965654E3E42}"/>
              </a:ext>
            </a:extLst>
          </p:cNvPr>
          <p:cNvSpPr txBox="1"/>
          <p:nvPr/>
        </p:nvSpPr>
        <p:spPr>
          <a:xfrm>
            <a:off x="6126427" y="4258095"/>
            <a:ext cx="1609596" cy="901327"/>
          </a:xfrm>
          <a:prstGeom prst="wedgeEllipseCallout">
            <a:avLst>
              <a:gd name="adj1" fmla="val -93368"/>
              <a:gd name="adj2" fmla="val -5038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أَيْنَ قَضَيْتُما يَوْمَكُما؟</a:t>
            </a:r>
            <a:endParaRPr lang="fr-MA" b="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EF83C68-8F50-86FD-745D-745FC24A0B9D}"/>
              </a:ext>
            </a:extLst>
          </p:cNvPr>
          <p:cNvSpPr txBox="1"/>
          <p:nvPr/>
        </p:nvSpPr>
        <p:spPr>
          <a:xfrm>
            <a:off x="385989" y="3805780"/>
            <a:ext cx="3293331" cy="2726591"/>
          </a:xfrm>
          <a:prstGeom prst="wedgeEllipseCallout">
            <a:avLst>
              <a:gd name="adj1" fmla="val 59263"/>
              <a:gd name="adj2" fmla="val 745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b="0" dirty="0"/>
              <a:t>قَضَيْنا الْيَوْمَ كُلَّهُ</a:t>
            </a:r>
            <a:r>
              <a:rPr lang="fr-MA" sz="2400" b="0" dirty="0"/>
              <a:t> </a:t>
            </a:r>
            <a:r>
              <a:rPr lang="fr-FR" sz="2400" b="0" dirty="0">
                <a:solidFill>
                  <a:srgbClr val="C00000"/>
                </a:solidFill>
              </a:rPr>
              <a:t> </a:t>
            </a:r>
            <a:r>
              <a:rPr lang="ar-MA" sz="2400" dirty="0">
                <a:solidFill>
                  <a:srgbClr val="C00000"/>
                </a:solidFill>
              </a:rPr>
              <a:t>في الْحَظيرَةِ. فَجَدّي يَعْتَني </a:t>
            </a:r>
            <a:r>
              <a:rPr lang="ar-MA" sz="2400" dirty="0" err="1">
                <a:solidFill>
                  <a:srgbClr val="C00000"/>
                </a:solidFill>
              </a:rPr>
              <a:t>بِٱلْحَيواناتِ</a:t>
            </a:r>
            <a:r>
              <a:rPr lang="ar-MA" sz="2400" dirty="0">
                <a:solidFill>
                  <a:srgbClr val="C00000"/>
                </a:solidFill>
              </a:rPr>
              <a:t>. في </a:t>
            </a:r>
            <a:r>
              <a:rPr lang="ar-MA" sz="2400" dirty="0" err="1">
                <a:solidFill>
                  <a:srgbClr val="C00000"/>
                </a:solidFill>
              </a:rPr>
              <a:t>ٱلبِداية</a:t>
            </a:r>
            <a:r>
              <a:rPr lang="ar-MA" sz="2400" dirty="0">
                <a:solidFill>
                  <a:srgbClr val="C00000"/>
                </a:solidFill>
              </a:rPr>
              <a:t> نَظَّفَ </a:t>
            </a:r>
            <a:r>
              <a:rPr lang="ar-MA" sz="2400" dirty="0" err="1">
                <a:solidFill>
                  <a:srgbClr val="C00000"/>
                </a:solidFill>
              </a:rPr>
              <a:t>ٱلْحَظيرَةَ</a:t>
            </a:r>
            <a:r>
              <a:rPr lang="ar-MA" sz="2400" dirty="0">
                <a:solidFill>
                  <a:srgbClr val="C00000"/>
                </a:solidFill>
              </a:rPr>
              <a:t> ثُمَّ أَطْعَمَ </a:t>
            </a:r>
            <a:r>
              <a:rPr lang="ar-MA" sz="2400" dirty="0" err="1">
                <a:solidFill>
                  <a:srgbClr val="C00000"/>
                </a:solidFill>
              </a:rPr>
              <a:t>ٱلْأَبْقارَ</a:t>
            </a:r>
            <a:r>
              <a:rPr lang="ar-MA" sz="2400" dirty="0">
                <a:solidFill>
                  <a:srgbClr val="C00000"/>
                </a:solidFill>
              </a:rPr>
              <a:t> وَسَقاها. وفي </a:t>
            </a:r>
            <a:r>
              <a:rPr lang="ar-MA" sz="2400" dirty="0" err="1">
                <a:solidFill>
                  <a:srgbClr val="C00000"/>
                </a:solidFill>
              </a:rPr>
              <a:t>ٱلْأَخيرِ</a:t>
            </a:r>
            <a:r>
              <a:rPr lang="ar-MA" sz="2400" dirty="0">
                <a:solidFill>
                  <a:srgbClr val="C00000"/>
                </a:solidFill>
              </a:rPr>
              <a:t>، أَخْرَجَها لِتَسْرَحَ قَليلاً</a:t>
            </a:r>
            <a:r>
              <a:rPr lang="ar-MA" sz="2400" b="0" dirty="0">
                <a:solidFill>
                  <a:srgbClr val="C00000"/>
                </a:solidFill>
              </a:rPr>
              <a:t>.</a:t>
            </a:r>
            <a:endParaRPr lang="fr-FR" sz="2400" b="0" dirty="0">
              <a:solidFill>
                <a:srgbClr val="C00000"/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E07B11D-1394-0891-FC53-47E6D4F79B76}"/>
              </a:ext>
            </a:extLst>
          </p:cNvPr>
          <p:cNvSpPr txBox="1"/>
          <p:nvPr/>
        </p:nvSpPr>
        <p:spPr>
          <a:xfrm>
            <a:off x="5917721" y="1698578"/>
            <a:ext cx="2027009" cy="1443291"/>
          </a:xfrm>
          <a:prstGeom prst="wedgeEllipseCallout">
            <a:avLst>
              <a:gd name="adj1" fmla="val -70780"/>
              <a:gd name="adj2" fmla="val -2961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هَلْ زُرْتِ </a:t>
            </a:r>
            <a:r>
              <a:rPr lang="ar-MA" dirty="0">
                <a:solidFill>
                  <a:srgbClr val="C00000"/>
                </a:solidFill>
              </a:rPr>
              <a:t>جَدَّكِ</a:t>
            </a:r>
            <a:r>
              <a:rPr lang="ar-MA" b="0" dirty="0"/>
              <a:t> هَذا </a:t>
            </a:r>
            <a:r>
              <a:rPr lang="ar-MA" b="0" dirty="0" err="1"/>
              <a:t>ٱلْأُسْبوعَ</a:t>
            </a:r>
            <a:r>
              <a:rPr lang="ar-MA" b="0" dirty="0"/>
              <a:t> يا </a:t>
            </a:r>
            <a:r>
              <a:rPr lang="ar-MA" dirty="0">
                <a:solidFill>
                  <a:srgbClr val="C00000"/>
                </a:solidFill>
              </a:rPr>
              <a:t>نَدى</a:t>
            </a:r>
            <a:r>
              <a:rPr lang="ar-MA" b="0" dirty="0"/>
              <a:t> ؟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A48AAFF-7869-1546-F66A-3DA71C36BEC0}"/>
              </a:ext>
            </a:extLst>
          </p:cNvPr>
          <p:cNvSpPr txBox="1"/>
          <p:nvPr/>
        </p:nvSpPr>
        <p:spPr>
          <a:xfrm>
            <a:off x="698741" y="1898527"/>
            <a:ext cx="2536166" cy="1153693"/>
          </a:xfrm>
          <a:prstGeom prst="wedgeEllipseCallout">
            <a:avLst>
              <a:gd name="adj1" fmla="val 74053"/>
              <a:gd name="adj2" fmla="val 5129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sz="2400" b="0" dirty="0"/>
              <a:t> </a:t>
            </a:r>
            <a:r>
              <a:rPr lang="ar-MA" sz="2400" dirty="0">
                <a:solidFill>
                  <a:srgbClr val="C00000"/>
                </a:solidFill>
              </a:rPr>
              <a:t>نَعَمْ</a:t>
            </a:r>
            <a:r>
              <a:rPr lang="ar-MA" sz="2400" b="0" dirty="0"/>
              <a:t>، </a:t>
            </a:r>
            <a:r>
              <a:rPr lang="ar-MA" sz="2400" dirty="0">
                <a:solidFill>
                  <a:srgbClr val="C00000"/>
                </a:solidFill>
              </a:rPr>
              <a:t>زُرْتُهُ</a:t>
            </a:r>
            <a:r>
              <a:rPr lang="ar-MA" sz="2400" b="0" dirty="0"/>
              <a:t> يَوْم</a:t>
            </a:r>
            <a:r>
              <a:rPr lang="fr-FR" sz="2400" b="0" dirty="0">
                <a:solidFill>
                  <a:srgbClr val="C00000"/>
                </a:solidFill>
              </a:rPr>
              <a:t> </a:t>
            </a:r>
            <a:r>
              <a:rPr lang="ar-MA" sz="2400" dirty="0" err="1">
                <a:solidFill>
                  <a:srgbClr val="C00000"/>
                </a:solidFill>
              </a:rPr>
              <a:t>ٱلْأَحَدِ</a:t>
            </a:r>
            <a:r>
              <a:rPr lang="ar-MA" sz="2400" b="0" dirty="0">
                <a:solidFill>
                  <a:srgbClr val="424D7C"/>
                </a:solidFill>
              </a:rPr>
              <a:t>.</a:t>
            </a:r>
            <a:endParaRPr lang="fr-FR" sz="2400" b="0" dirty="0">
              <a:solidFill>
                <a:srgbClr val="424D7C"/>
              </a:solidFill>
            </a:endParaRP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95ED1E5A-494E-D29B-77A7-76FDBFBBA6C4}"/>
              </a:ext>
            </a:extLst>
          </p:cNvPr>
          <p:cNvSpPr/>
          <p:nvPr/>
        </p:nvSpPr>
        <p:spPr>
          <a:xfrm>
            <a:off x="6302544" y="1898527"/>
            <a:ext cx="547053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9B62EC40-927B-02B6-2CC0-77212F400BD5}"/>
              </a:ext>
            </a:extLst>
          </p:cNvPr>
          <p:cNvSpPr/>
          <p:nvPr/>
        </p:nvSpPr>
        <p:spPr>
          <a:xfrm>
            <a:off x="6849597" y="2636071"/>
            <a:ext cx="547053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29C7BAE8-4483-4787-E644-AEE5B6E93817}"/>
              </a:ext>
            </a:extLst>
          </p:cNvPr>
          <p:cNvSpPr/>
          <p:nvPr/>
        </p:nvSpPr>
        <p:spPr>
          <a:xfrm>
            <a:off x="2437852" y="2334862"/>
            <a:ext cx="547053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0032C8E0-F47B-8A1F-BDBF-AD42F95F4C67}"/>
              </a:ext>
            </a:extLst>
          </p:cNvPr>
          <p:cNvSpPr/>
          <p:nvPr/>
        </p:nvSpPr>
        <p:spPr>
          <a:xfrm>
            <a:off x="2009955" y="2334862"/>
            <a:ext cx="325163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882608C8-58FB-7F0E-D6EC-BCE6E08AFB1A}"/>
              </a:ext>
            </a:extLst>
          </p:cNvPr>
          <p:cNvSpPr/>
          <p:nvPr/>
        </p:nvSpPr>
        <p:spPr>
          <a:xfrm>
            <a:off x="1259681" y="2317609"/>
            <a:ext cx="438707" cy="31846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4" name="Rectangle : coins arrondis 43">
            <a:extLst>
              <a:ext uri="{FF2B5EF4-FFF2-40B4-BE49-F238E27FC236}">
                <a16:creationId xmlns:a16="http://schemas.microsoft.com/office/drawing/2014/main" id="{8AD21DF1-F8CA-DCF8-F2B7-77C59452DB9E}"/>
              </a:ext>
            </a:extLst>
          </p:cNvPr>
          <p:cNvSpPr/>
          <p:nvPr/>
        </p:nvSpPr>
        <p:spPr>
          <a:xfrm>
            <a:off x="1034535" y="4258095"/>
            <a:ext cx="1006573" cy="374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5" name="Rectangle : coins arrondis 44">
            <a:extLst>
              <a:ext uri="{FF2B5EF4-FFF2-40B4-BE49-F238E27FC236}">
                <a16:creationId xmlns:a16="http://schemas.microsoft.com/office/drawing/2014/main" id="{B94A7B87-2295-FD0D-E803-FB3D19B6C927}"/>
              </a:ext>
            </a:extLst>
          </p:cNvPr>
          <p:cNvSpPr/>
          <p:nvPr/>
        </p:nvSpPr>
        <p:spPr>
          <a:xfrm>
            <a:off x="899196" y="4663757"/>
            <a:ext cx="2327085" cy="374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CBC2338F-00E4-4F25-6964-0F10D8E70F05}"/>
              </a:ext>
            </a:extLst>
          </p:cNvPr>
          <p:cNvSpPr/>
          <p:nvPr/>
        </p:nvSpPr>
        <p:spPr>
          <a:xfrm>
            <a:off x="907822" y="5033489"/>
            <a:ext cx="2327085" cy="374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7" name="Rectangle : coins arrondis 46">
            <a:extLst>
              <a:ext uri="{FF2B5EF4-FFF2-40B4-BE49-F238E27FC236}">
                <a16:creationId xmlns:a16="http://schemas.microsoft.com/office/drawing/2014/main" id="{2A77DA0C-1A4F-E238-B76C-05B31FE4C731}"/>
              </a:ext>
            </a:extLst>
          </p:cNvPr>
          <p:cNvSpPr/>
          <p:nvPr/>
        </p:nvSpPr>
        <p:spPr>
          <a:xfrm>
            <a:off x="907987" y="5403221"/>
            <a:ext cx="2327085" cy="374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E1A2C313-139E-0D3D-80F9-DED361CEC091}"/>
              </a:ext>
            </a:extLst>
          </p:cNvPr>
          <p:cNvSpPr/>
          <p:nvPr/>
        </p:nvSpPr>
        <p:spPr>
          <a:xfrm>
            <a:off x="877565" y="5755191"/>
            <a:ext cx="2327085" cy="374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MA" sz="4800" b="1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91744795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E9249F-8466-3D6D-3B0A-E09A24D4F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9DEC0092-4890-BF07-451A-8C196ED7F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هذا جواب آخر. من يقرأ الحوار؟ أنت مجد وأنت ندى.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2D700FA-1D25-9C25-13FA-3333CE1310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6279656-02B7-F3F8-B44F-0A1858EC2F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C8E856F-9B89-04D6-3718-30A7D03D13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9CFAA19-7363-9363-96EC-19F4872BE03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BCFB987-206C-C882-6C1E-DAD05299CA6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3055938-411B-E1B1-D9F5-1032EBC9AA8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3FA5B2-6198-21AE-4999-FC2EDB391E1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6A4152-2832-01B9-833B-EAD35286366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F6E272-EA90-2DCD-30AE-AD45C6B98AD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5B67731-BD1C-55B5-2228-127DA334F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6446" y="1441816"/>
            <a:ext cx="681400" cy="1800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D23960E-B733-E659-CA8C-FF362C0C0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7241" y="2608868"/>
            <a:ext cx="855097" cy="180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CCC751-730F-36F9-AB06-B903A2736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0259" y="3616185"/>
            <a:ext cx="681400" cy="180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AE6FF3-CE34-4092-BC42-4244C75BA6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4318" y="4859528"/>
            <a:ext cx="855097" cy="180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ABC9CDEB-CFBB-BBEC-5ADE-F554BA0ED102}"/>
              </a:ext>
            </a:extLst>
          </p:cNvPr>
          <p:cNvSpPr txBox="1"/>
          <p:nvPr/>
        </p:nvSpPr>
        <p:spPr>
          <a:xfrm>
            <a:off x="6126427" y="4258095"/>
            <a:ext cx="1609596" cy="901327"/>
          </a:xfrm>
          <a:prstGeom prst="wedgeEllipseCallout">
            <a:avLst>
              <a:gd name="adj1" fmla="val -93368"/>
              <a:gd name="adj2" fmla="val -50385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أَيْنَ قَضَيْتُما يَوْمَكُما؟</a:t>
            </a:r>
            <a:endParaRPr lang="fr-MA" b="0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5B34BEB-7969-C549-A09C-8CE88F7A0E06}"/>
              </a:ext>
            </a:extLst>
          </p:cNvPr>
          <p:cNvSpPr txBox="1"/>
          <p:nvPr/>
        </p:nvSpPr>
        <p:spPr>
          <a:xfrm>
            <a:off x="385989" y="3805780"/>
            <a:ext cx="3293331" cy="2726591"/>
          </a:xfrm>
          <a:prstGeom prst="wedgeEllipseCallout">
            <a:avLst>
              <a:gd name="adj1" fmla="val 59263"/>
              <a:gd name="adj2" fmla="val 745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lIns="0" rIns="0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400" b="0" dirty="0"/>
              <a:t>قَضَيْنا الْيَوْمَ كُلَّهُ</a:t>
            </a:r>
            <a:r>
              <a:rPr lang="fr-MA" sz="2400" b="0" dirty="0"/>
              <a:t> </a:t>
            </a:r>
            <a:r>
              <a:rPr lang="fr-FR" sz="2400" b="0" dirty="0">
                <a:solidFill>
                  <a:srgbClr val="C00000"/>
                </a:solidFill>
              </a:rPr>
              <a:t> </a:t>
            </a:r>
            <a:r>
              <a:rPr lang="ar-MA" sz="2400" dirty="0">
                <a:solidFill>
                  <a:srgbClr val="C00000"/>
                </a:solidFill>
              </a:rPr>
              <a:t>في الْحَظيرَةِ. فَجَدّي يَعْتَني </a:t>
            </a:r>
            <a:r>
              <a:rPr lang="ar-MA" sz="2400" dirty="0" err="1">
                <a:solidFill>
                  <a:srgbClr val="C00000"/>
                </a:solidFill>
              </a:rPr>
              <a:t>بِٱلْحَيواناتِ</a:t>
            </a:r>
            <a:r>
              <a:rPr lang="ar-MA" sz="2400" dirty="0">
                <a:solidFill>
                  <a:srgbClr val="C00000"/>
                </a:solidFill>
              </a:rPr>
              <a:t>. في </a:t>
            </a:r>
            <a:r>
              <a:rPr lang="ar-MA" sz="2400" dirty="0" err="1">
                <a:solidFill>
                  <a:srgbClr val="C00000"/>
                </a:solidFill>
              </a:rPr>
              <a:t>ٱلبِداية</a:t>
            </a:r>
            <a:r>
              <a:rPr lang="ar-MA" sz="2400" dirty="0">
                <a:solidFill>
                  <a:srgbClr val="C00000"/>
                </a:solidFill>
              </a:rPr>
              <a:t> نَظَّفَ </a:t>
            </a:r>
            <a:r>
              <a:rPr lang="ar-MA" sz="2400" dirty="0" err="1">
                <a:solidFill>
                  <a:srgbClr val="C00000"/>
                </a:solidFill>
              </a:rPr>
              <a:t>ٱلْحَظيرَةَ</a:t>
            </a:r>
            <a:r>
              <a:rPr lang="ar-MA" sz="2400" dirty="0">
                <a:solidFill>
                  <a:srgbClr val="C00000"/>
                </a:solidFill>
              </a:rPr>
              <a:t> ثُمَّ أَطْعَمَ </a:t>
            </a:r>
            <a:r>
              <a:rPr lang="ar-MA" sz="2400" dirty="0" err="1">
                <a:solidFill>
                  <a:srgbClr val="C00000"/>
                </a:solidFill>
              </a:rPr>
              <a:t>ٱلْأَبْقارَ</a:t>
            </a:r>
            <a:r>
              <a:rPr lang="ar-MA" sz="2400" dirty="0">
                <a:solidFill>
                  <a:srgbClr val="C00000"/>
                </a:solidFill>
              </a:rPr>
              <a:t> وَسَقاها. وفي </a:t>
            </a:r>
            <a:r>
              <a:rPr lang="ar-MA" sz="2400" dirty="0" err="1">
                <a:solidFill>
                  <a:srgbClr val="C00000"/>
                </a:solidFill>
              </a:rPr>
              <a:t>ٱلْأَخيرِ</a:t>
            </a:r>
            <a:r>
              <a:rPr lang="ar-MA" sz="2400" dirty="0">
                <a:solidFill>
                  <a:srgbClr val="C00000"/>
                </a:solidFill>
              </a:rPr>
              <a:t>، أَخْرَجَها لِتَرْعى قَليلاً</a:t>
            </a:r>
            <a:r>
              <a:rPr lang="ar-MA" sz="2400" b="0" dirty="0">
                <a:solidFill>
                  <a:srgbClr val="C00000"/>
                </a:solidFill>
              </a:rPr>
              <a:t>.</a:t>
            </a:r>
            <a:endParaRPr lang="fr-FR" sz="2400" b="0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28FBE12-7742-2B73-9B4A-6AC7E9AFC604}"/>
              </a:ext>
            </a:extLst>
          </p:cNvPr>
          <p:cNvSpPr txBox="1"/>
          <p:nvPr/>
        </p:nvSpPr>
        <p:spPr>
          <a:xfrm>
            <a:off x="5917721" y="1698578"/>
            <a:ext cx="2027009" cy="1443291"/>
          </a:xfrm>
          <a:prstGeom prst="wedgeEllipseCallout">
            <a:avLst>
              <a:gd name="adj1" fmla="val -70780"/>
              <a:gd name="adj2" fmla="val -29617"/>
            </a:avLst>
          </a:prstGeom>
          <a:noFill/>
          <a:ln w="38100">
            <a:solidFill>
              <a:srgbClr val="507FBD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en-US"/>
            </a:defPPr>
            <a:lvl1pPr algn="ctr" rtl="1">
              <a:defRPr sz="2400" b="1">
                <a:solidFill>
                  <a:srgbClr val="424D7B"/>
                </a:solidFill>
                <a:latin typeface="AXtDamourBold" pitchFamily="2" charset="0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b="0" dirty="0"/>
              <a:t>هَلْ زُرْتِ </a:t>
            </a:r>
            <a:r>
              <a:rPr lang="ar-MA" dirty="0">
                <a:solidFill>
                  <a:srgbClr val="C00000"/>
                </a:solidFill>
              </a:rPr>
              <a:t>جَدَّكِ</a:t>
            </a:r>
            <a:r>
              <a:rPr lang="ar-MA" b="0" dirty="0"/>
              <a:t> هَذا </a:t>
            </a:r>
            <a:r>
              <a:rPr lang="ar-MA" b="0" dirty="0" err="1"/>
              <a:t>ٱلْأُسْبوعَ</a:t>
            </a:r>
            <a:r>
              <a:rPr lang="ar-MA" b="0" dirty="0"/>
              <a:t> يا </a:t>
            </a:r>
            <a:r>
              <a:rPr lang="ar-MA" dirty="0">
                <a:solidFill>
                  <a:srgbClr val="C00000"/>
                </a:solidFill>
              </a:rPr>
              <a:t>نَدى</a:t>
            </a:r>
            <a:r>
              <a:rPr lang="ar-MA" b="0" dirty="0"/>
              <a:t> ؟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EF77AA0-AD23-9397-0104-EDC02FB4689E}"/>
              </a:ext>
            </a:extLst>
          </p:cNvPr>
          <p:cNvSpPr txBox="1"/>
          <p:nvPr/>
        </p:nvSpPr>
        <p:spPr>
          <a:xfrm>
            <a:off x="698741" y="1898527"/>
            <a:ext cx="2536166" cy="1153693"/>
          </a:xfrm>
          <a:prstGeom prst="wedgeEllipseCallout">
            <a:avLst>
              <a:gd name="adj1" fmla="val 74053"/>
              <a:gd name="adj2" fmla="val 51290"/>
            </a:avLst>
          </a:prstGeom>
          <a:noFill/>
          <a:ln w="38100">
            <a:solidFill>
              <a:srgbClr val="946D93"/>
            </a:solidFill>
          </a:ln>
        </p:spPr>
        <p:txBody>
          <a:bodyPr wrap="square" rtlCol="0" anchor="ctr">
            <a:noAutofit/>
          </a:bodyPr>
          <a:lstStyle>
            <a:defPPr>
              <a:defRPr lang="en-US"/>
            </a:defPPr>
            <a:lvl1pPr algn="r" rtl="1">
              <a:defRPr sz="28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MA" sz="2400" b="0" dirty="0"/>
              <a:t> </a:t>
            </a:r>
            <a:r>
              <a:rPr lang="ar-MA" sz="2400" dirty="0">
                <a:solidFill>
                  <a:srgbClr val="C00000"/>
                </a:solidFill>
              </a:rPr>
              <a:t>نَعَمْ</a:t>
            </a:r>
            <a:r>
              <a:rPr lang="ar-MA" sz="2400" b="0" dirty="0"/>
              <a:t>، </a:t>
            </a:r>
            <a:r>
              <a:rPr lang="ar-MA" sz="2400" dirty="0">
                <a:solidFill>
                  <a:srgbClr val="C00000"/>
                </a:solidFill>
              </a:rPr>
              <a:t>زُرْتُهُ</a:t>
            </a:r>
            <a:r>
              <a:rPr lang="ar-MA" sz="2400" b="0" dirty="0"/>
              <a:t> يَوْم</a:t>
            </a:r>
            <a:r>
              <a:rPr lang="fr-FR" sz="2400" b="0" dirty="0">
                <a:solidFill>
                  <a:srgbClr val="C00000"/>
                </a:solidFill>
              </a:rPr>
              <a:t> </a:t>
            </a:r>
            <a:r>
              <a:rPr lang="ar-MA" sz="2400" dirty="0" err="1">
                <a:solidFill>
                  <a:srgbClr val="C00000"/>
                </a:solidFill>
              </a:rPr>
              <a:t>ٱلْأَحَدِ</a:t>
            </a:r>
            <a:r>
              <a:rPr lang="ar-MA" sz="2400" b="0" dirty="0">
                <a:solidFill>
                  <a:srgbClr val="424D7C"/>
                </a:solidFill>
              </a:rPr>
              <a:t>.</a:t>
            </a:r>
            <a:endParaRPr lang="fr-FR" sz="2400" b="0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82673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DBA0E-8C17-64FF-3AA7-E2A6530F8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1ADE93E6-F33B-0B19-170D-5CB672AE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7764"/>
            <a:ext cx="744301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 الحكاية. سأعرض عليكم مشاهد وأنتم تتذكرون أحداثها. سأرى من استطاع تذكر كل الحكاية.</a:t>
            </a:r>
            <a:endParaRPr lang="ar-MA" sz="23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F7895F2-E1F1-2697-19C5-0AC906A646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336F1F-5395-751D-0DBD-C6ED87336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864C48-A330-5FA9-A8EE-A452AE8F30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DF63275-2CEC-9F9C-C4B3-2B06470C0DE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B8F48EE-A1BC-B19F-729A-A9815ED2E79C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032845-2EC3-6D31-E97D-D2E1A07E7FE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8EA65-666B-608A-28D1-35E20989DC6D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2F4164-2BE6-5F00-4AA7-1C6521E5AA0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F7EDA024-F66C-B538-7733-A5D4A637393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EC7B782-A74F-9DBE-6A9D-1DF347A0C0A2}"/>
              </a:ext>
            </a:extLst>
          </p:cNvPr>
          <p:cNvSpPr/>
          <p:nvPr/>
        </p:nvSpPr>
        <p:spPr>
          <a:xfrm>
            <a:off x="2114325" y="3559175"/>
            <a:ext cx="4915352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7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تَذَكُّرُ </a:t>
            </a:r>
            <a:r>
              <a:rPr lang="ar-MA" sz="72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endParaRPr lang="fr-FR" sz="7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1094676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3543E-265B-5888-7255-651FBB777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E7ED6C5-1301-FEE8-AEAF-F3698634B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مشاهد الحكاية. من يسرد الحكاية؟ أمامكم دقيقة للتفكير.</a:t>
            </a:r>
            <a:endParaRPr lang="ar-MA" sz="2400" b="1" i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5BAA99-3FCD-18DC-F83F-614FF8202B5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5E02FA-2AB4-3A58-D48B-A387D6174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ADEDA8-2C0B-1F55-ECE5-CA84B8BCF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A8BE330-D677-D149-6CF2-B0D81C460D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8B5DE6-0401-5BA8-76D7-94CB40594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E5B98A-6D34-76CB-0EB7-CE3F1755A02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4D3C9A-64A4-B6B9-7E04-AE67B8DE3C7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BC983F4-BF97-70CE-822B-2959E56B7AF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F7467165-E1BC-25EC-C57B-A029B5DF9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7" name="Espace réservé pour une image  26">
            <a:extLst>
              <a:ext uri="{FF2B5EF4-FFF2-40B4-BE49-F238E27FC236}">
                <a16:creationId xmlns:a16="http://schemas.microsoft.com/office/drawing/2014/main" id="{A202C8DF-A2B9-8791-54AD-CF5C3B77170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6039301" y="2092932"/>
            <a:ext cx="1620000" cy="1607588"/>
          </a:xfrm>
        </p:spPr>
      </p:pic>
      <p:pic>
        <p:nvPicPr>
          <p:cNvPr id="32" name="Espace réservé pour une image  28">
            <a:extLst>
              <a:ext uri="{FF2B5EF4-FFF2-40B4-BE49-F238E27FC236}">
                <a16:creationId xmlns:a16="http://schemas.microsoft.com/office/drawing/2014/main" id="{06EAB4F9-F423-32B2-0691-3412DBAD6A3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/>
      </p:pic>
      <p:pic>
        <p:nvPicPr>
          <p:cNvPr id="43" name="Espace réservé pour une image  33">
            <a:extLst>
              <a:ext uri="{FF2B5EF4-FFF2-40B4-BE49-F238E27FC236}">
                <a16:creationId xmlns:a16="http://schemas.microsoft.com/office/drawing/2014/main" id="{62CC7CEF-AE76-2DA7-9A76-B8361F15C9C4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/>
      </p:pic>
      <p:pic>
        <p:nvPicPr>
          <p:cNvPr id="48" name="Espace réservé pour une image  44">
            <a:extLst>
              <a:ext uri="{FF2B5EF4-FFF2-40B4-BE49-F238E27FC236}">
                <a16:creationId xmlns:a16="http://schemas.microsoft.com/office/drawing/2014/main" id="{D435B814-A9D6-FE1F-3818-E38D5A5666E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>
          <a:xfrm>
            <a:off x="6065935" y="4161429"/>
            <a:ext cx="1620000" cy="1607588"/>
          </a:xfrm>
        </p:spPr>
      </p:pic>
      <p:pic>
        <p:nvPicPr>
          <p:cNvPr id="55" name="Espace réservé pour une image  54">
            <a:extLst>
              <a:ext uri="{FF2B5EF4-FFF2-40B4-BE49-F238E27FC236}">
                <a16:creationId xmlns:a16="http://schemas.microsoft.com/office/drawing/2014/main" id="{D627A745-2D6E-E710-FABA-E4032C9F293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/>
      </p:pic>
      <p:pic>
        <p:nvPicPr>
          <p:cNvPr id="53" name="Espace réservé pour une image  49">
            <a:extLst>
              <a:ext uri="{FF2B5EF4-FFF2-40B4-BE49-F238E27FC236}">
                <a16:creationId xmlns:a16="http://schemas.microsoft.com/office/drawing/2014/main" id="{CC2D2F54-C151-7DF1-31CB-F4DD578C3E97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/>
        </p:blipFill>
        <p:spPr/>
      </p:pic>
    </p:spTree>
    <p:extLst>
      <p:ext uri="{BB962C8B-B14F-4D97-AF65-F5344CB8AC3E}">
        <p14:creationId xmlns:p14="http://schemas.microsoft.com/office/powerpoint/2010/main" val="3838657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9A133-5BFF-B943-9E48-F518EEA2E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A3D9CCB7-1C1F-FA25-BA53-77D05497E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61" y="762876"/>
            <a:ext cx="6732916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،سنمر الآن لتشخيص بعض مقاطع  الحكاية، سأختار اثنين  منكم لتشخيص المقطع الأول من الحكاية. 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97113086-1319-FAAC-7D1C-2933A32A768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4715919-4045-24BF-A250-BD32F90CFC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3188392-12CF-9425-47F3-A6575AA9A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4941A6-7BF6-0D12-90C8-F30E7EE80A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23ACF3-6B0B-0AC2-9059-33C4A3C6E9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87EDEF-8AF2-3ABB-1B00-D1F4BAF9864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F4D79-8F86-BD45-11AE-09C4AF37805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D739CD-BF7B-8BDE-53D2-BCDF9C62C7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6A29712-C5B3-F9AC-F213-CAEB79FF3E9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9" name="Espace réservé pour une image  26">
            <a:extLst>
              <a:ext uri="{FF2B5EF4-FFF2-40B4-BE49-F238E27FC236}">
                <a16:creationId xmlns:a16="http://schemas.microsoft.com/office/drawing/2014/main" id="{02528988-D818-9033-AAEC-C6A2D556A7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7" r="-6147"/>
          <a:stretch>
            <a:fillRect/>
          </a:stretch>
        </p:blipFill>
        <p:spPr>
          <a:xfrm>
            <a:off x="4692228" y="2637854"/>
            <a:ext cx="2341319" cy="2278314"/>
          </a:xfrm>
          <a:prstGeom prst="rect">
            <a:avLst/>
          </a:prstGeom>
        </p:spPr>
      </p:pic>
      <p:pic>
        <p:nvPicPr>
          <p:cNvPr id="20" name="Espace réservé pour une image  49">
            <a:extLst>
              <a:ext uri="{FF2B5EF4-FFF2-40B4-BE49-F238E27FC236}">
                <a16:creationId xmlns:a16="http://schemas.microsoft.com/office/drawing/2014/main" id="{696912E4-DD1C-3551-1E87-2D1F39ED2FC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7" r="-4317"/>
          <a:stretch>
            <a:fillRect/>
          </a:stretch>
        </p:blipFill>
        <p:spPr>
          <a:xfrm>
            <a:off x="1543391" y="2637854"/>
            <a:ext cx="2341319" cy="23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9460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6FFD-F3ED-D384-462F-4A325C6E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4FAE4D6E-A76B-6D70-9AFF-67D7AFF89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المقطع الثاني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3DC03B2-217E-36B7-0812-A1C8E7A488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06E73C5-A75B-6AE8-059B-136944081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D9AB9F0-1C5E-3FBC-34EB-B88B76209F0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973A3E7-9BA0-DAE6-C069-A3460A168E8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D6ABB54-5081-B944-7B44-1A9766305D5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6B8A64F-78C8-7442-1362-E3CFFB7835F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353874-B806-A39B-1622-74AC53F3615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4" name="Espace réservé pour une image  2">
            <a:extLst>
              <a:ext uri="{FF2B5EF4-FFF2-40B4-BE49-F238E27FC236}">
                <a16:creationId xmlns:a16="http://schemas.microsoft.com/office/drawing/2014/main" id="{7CD2527E-1238-F900-B10D-92A5CD0C72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518BF5C-37A2-3557-6BF9-D3A1151D1D2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Bulle narrative : ronde 2">
            <a:extLst>
              <a:ext uri="{FF2B5EF4-FFF2-40B4-BE49-F238E27FC236}">
                <a16:creationId xmlns:a16="http://schemas.microsoft.com/office/drawing/2014/main" id="{8A7BA1F7-20BC-4CC0-8B96-12120F206AF7}"/>
              </a:ext>
            </a:extLst>
          </p:cNvPr>
          <p:cNvSpPr/>
          <p:nvPr/>
        </p:nvSpPr>
        <p:spPr>
          <a:xfrm>
            <a:off x="2875704" y="4501793"/>
            <a:ext cx="1237129" cy="479612"/>
          </a:xfrm>
          <a:prstGeom prst="wedgeEllipseCallout">
            <a:avLst>
              <a:gd name="adj1" fmla="val -54303"/>
              <a:gd name="adj2" fmla="val 11106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Espace réservé pour une image  28">
            <a:extLst>
              <a:ext uri="{FF2B5EF4-FFF2-40B4-BE49-F238E27FC236}">
                <a16:creationId xmlns:a16="http://schemas.microsoft.com/office/drawing/2014/main" id="{3AA2031F-D971-D871-A6AE-0F3756C0DF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91" r="-5791"/>
          <a:stretch>
            <a:fillRect/>
          </a:stretch>
        </p:blipFill>
        <p:spPr>
          <a:xfrm>
            <a:off x="3672000" y="1952625"/>
            <a:ext cx="1800000" cy="1762733"/>
          </a:xfrm>
          <a:prstGeom prst="rect">
            <a:avLst/>
          </a:prstGeom>
        </p:spPr>
      </p:pic>
      <p:pic>
        <p:nvPicPr>
          <p:cNvPr id="19" name="Espace réservé pour une image  44">
            <a:extLst>
              <a:ext uri="{FF2B5EF4-FFF2-40B4-BE49-F238E27FC236}">
                <a16:creationId xmlns:a16="http://schemas.microsoft.com/office/drawing/2014/main" id="{5825EBBC-FD58-89B3-5A2D-24E41F2412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1" r="-9821"/>
          <a:stretch>
            <a:fillRect/>
          </a:stretch>
        </p:blipFill>
        <p:spPr>
          <a:xfrm>
            <a:off x="6401340" y="4493206"/>
            <a:ext cx="1761463" cy="1608794"/>
          </a:xfrm>
          <a:prstGeom prst="rect">
            <a:avLst/>
          </a:prstGeom>
        </p:spPr>
      </p:pic>
      <p:pic>
        <p:nvPicPr>
          <p:cNvPr id="20" name="Espace réservé pour une image  54">
            <a:extLst>
              <a:ext uri="{FF2B5EF4-FFF2-40B4-BE49-F238E27FC236}">
                <a16:creationId xmlns:a16="http://schemas.microsoft.com/office/drawing/2014/main" id="{D6F0DC22-6F45-9463-F060-E52DE5A50F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9" r="-6959"/>
          <a:stretch>
            <a:fillRect/>
          </a:stretch>
        </p:blipFill>
        <p:spPr>
          <a:xfrm>
            <a:off x="1097233" y="4501793"/>
            <a:ext cx="1697016" cy="1627803"/>
          </a:xfrm>
          <a:prstGeom prst="rect">
            <a:avLst/>
          </a:prstGeom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0BD6CD45-BD0F-5111-C36C-F04581935531}"/>
              </a:ext>
            </a:extLst>
          </p:cNvPr>
          <p:cNvSpPr/>
          <p:nvPr/>
        </p:nvSpPr>
        <p:spPr>
          <a:xfrm>
            <a:off x="5031169" y="4501793"/>
            <a:ext cx="1237129" cy="479612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835405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استثمار النص 50د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الكلمات البصرية+ القراءة المشتركة(20د) 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 (40د)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 (35د)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التعبير الكتابي: (30د)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  <a:r>
              <a:rPr lang="fr-FR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والتحدث 30د)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 (45د)</a:t>
            </a:r>
            <a:r>
              <a:rPr lang="fr-FR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1400" b="1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2F8AD-1C33-B41F-F00F-075234410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A8DF3D9A-0E43-3929-CEF0-E05CB5561A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058A9E7-85DC-FF75-70EB-0342DDAF4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F1CBB30-3BBA-2BC7-F958-38A81E17E2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2400FFE-B6F9-CD09-E808-F0F79FEA314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5C4155-ADE9-594E-D1C4-50B2AD5161D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F4445-637B-7936-11B6-BDD57892A6B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18EAAA-FB6C-1D23-1587-974334993D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Titre 15">
            <a:extLst>
              <a:ext uri="{FF2B5EF4-FFF2-40B4-BE49-F238E27FC236}">
                <a16:creationId xmlns:a16="http://schemas.microsoft.com/office/drawing/2014/main" id="{B856687B-55AC-B2E3-6EC0-5AEB4E879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المقطع الثالث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.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2">
            <a:extLst>
              <a:ext uri="{FF2B5EF4-FFF2-40B4-BE49-F238E27FC236}">
                <a16:creationId xmlns:a16="http://schemas.microsoft.com/office/drawing/2014/main" id="{A44C304E-3483-169B-C11F-9FD856028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3462" y="693545"/>
            <a:ext cx="828000" cy="8279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33F7CF6-1A5F-3501-DD55-A85EA158423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Espace réservé pour une image  33">
            <a:extLst>
              <a:ext uri="{FF2B5EF4-FFF2-40B4-BE49-F238E27FC236}">
                <a16:creationId xmlns:a16="http://schemas.microsoft.com/office/drawing/2014/main" id="{B7A5F83E-B4CB-68F7-251E-FD48E1BEA9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58" r="-5058"/>
          <a:stretch>
            <a:fillRect/>
          </a:stretch>
        </p:blipFill>
        <p:spPr>
          <a:xfrm>
            <a:off x="3683190" y="1952625"/>
            <a:ext cx="1777620" cy="1764000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6D909F58-D486-1E4D-7E8E-FF1036257513}"/>
              </a:ext>
            </a:extLst>
          </p:cNvPr>
          <p:cNvSpPr/>
          <p:nvPr/>
        </p:nvSpPr>
        <p:spPr>
          <a:xfrm>
            <a:off x="2875704" y="4501793"/>
            <a:ext cx="1237129" cy="479612"/>
          </a:xfrm>
          <a:prstGeom prst="wedgeEllipseCallout">
            <a:avLst>
              <a:gd name="adj1" fmla="val -54303"/>
              <a:gd name="adj2" fmla="val 111063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Espace réservé pour une image  44">
            <a:extLst>
              <a:ext uri="{FF2B5EF4-FFF2-40B4-BE49-F238E27FC236}">
                <a16:creationId xmlns:a16="http://schemas.microsoft.com/office/drawing/2014/main" id="{AE8481A0-8BE2-203C-04C1-D4842C3EC9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21" r="-9821"/>
          <a:stretch>
            <a:fillRect/>
          </a:stretch>
        </p:blipFill>
        <p:spPr>
          <a:xfrm>
            <a:off x="6401340" y="4493206"/>
            <a:ext cx="1761463" cy="1608794"/>
          </a:xfrm>
          <a:prstGeom prst="rect">
            <a:avLst/>
          </a:prstGeom>
        </p:spPr>
      </p:pic>
      <p:pic>
        <p:nvPicPr>
          <p:cNvPr id="12" name="Espace réservé pour une image  54">
            <a:extLst>
              <a:ext uri="{FF2B5EF4-FFF2-40B4-BE49-F238E27FC236}">
                <a16:creationId xmlns:a16="http://schemas.microsoft.com/office/drawing/2014/main" id="{F6996C14-A587-AA56-2236-01CD29A451D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9" r="-6959"/>
          <a:stretch>
            <a:fillRect/>
          </a:stretch>
        </p:blipFill>
        <p:spPr>
          <a:xfrm>
            <a:off x="1097233" y="4501793"/>
            <a:ext cx="1697016" cy="1627803"/>
          </a:xfrm>
          <a:prstGeom prst="rect">
            <a:avLst/>
          </a:prstGeom>
        </p:spPr>
      </p:pic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98BFAE8A-3E79-46F6-5B00-4450B2BCF078}"/>
              </a:ext>
            </a:extLst>
          </p:cNvPr>
          <p:cNvSpPr/>
          <p:nvPr/>
        </p:nvSpPr>
        <p:spPr>
          <a:xfrm>
            <a:off x="5031169" y="4501793"/>
            <a:ext cx="1237129" cy="479612"/>
          </a:xfrm>
          <a:prstGeom prst="wedgeEllipseCallout">
            <a:avLst>
              <a:gd name="adj1" fmla="val 64237"/>
              <a:gd name="adj2" fmla="val 1020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1332279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F0973-0D72-AA3F-1695-774485E54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F286D9-BD24-9C23-1C66-8B50E338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سنرى من لديه معلومات أكثر حول شخصية عظيمة. معكم دقيقة للتفكير في ثنائيات قبل تقديم معلوماتكم.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D0450CA3-A05B-6F82-ADDB-D9786510A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38F57EA-19E2-862B-1441-9E014B93677F}"/>
              </a:ext>
            </a:extLst>
          </p:cNvPr>
          <p:cNvSpPr txBox="1"/>
          <p:nvPr/>
        </p:nvSpPr>
        <p:spPr>
          <a:xfrm>
            <a:off x="1943239" y="2243122"/>
            <a:ext cx="5257523" cy="1032738"/>
          </a:xfrm>
          <a:prstGeom prst="roundRect">
            <a:avLst/>
          </a:prstGeom>
          <a:solidFill>
            <a:srgbClr val="424D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4400" b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r-MA" dirty="0"/>
              <a:t>اَلرَّسولُ مُحَمَّدٌ صَلّى الله عَلَيْهِ وَسَلَّمَ</a:t>
            </a:r>
            <a:endParaRPr lang="fr-FR" dirty="0"/>
          </a:p>
        </p:txBody>
      </p:sp>
      <p:pic>
        <p:nvPicPr>
          <p:cNvPr id="4" name="Image 3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87DBDC74-FED8-13DE-4DBE-0B8F7C2A3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8134" y="1698579"/>
            <a:ext cx="1669058" cy="166905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043188-F1CF-B9D2-49EB-9867FE8E64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00CF9E-BF52-1D0B-753A-94B873C73D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0B9A03-75B2-CBC9-1AA4-C8707138B9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CFCB896-E62A-5962-0ECA-77F2C3019FE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0C2B5D-E42F-4DCE-6EBB-3C3C42C5CB0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A5E58D-B2E3-E969-EB77-2AE5CE4A5714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630100-14AB-226A-2062-D837188F52A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27B16E-CE0B-C158-4D80-AF78D12417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Image 9" descr="Une image contenant horloge, cercle, Horloge murale&#10;&#10;Le contenu généré par l’IA peut être incorrect.">
            <a:extLst>
              <a:ext uri="{FF2B5EF4-FFF2-40B4-BE49-F238E27FC236}">
                <a16:creationId xmlns:a16="http://schemas.microsoft.com/office/drawing/2014/main" id="{39FB8FD4-C7F8-C705-245E-577FF79564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33" y="1477385"/>
            <a:ext cx="782030" cy="900000"/>
          </a:xfrm>
          <a:prstGeom prst="rect">
            <a:avLst/>
          </a:prstGeo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5F16A00-784F-AF72-0C10-D4E9FC19D32E}"/>
              </a:ext>
            </a:extLst>
          </p:cNvPr>
          <p:cNvSpPr/>
          <p:nvPr/>
        </p:nvSpPr>
        <p:spPr>
          <a:xfrm>
            <a:off x="7528204" y="4974327"/>
            <a:ext cx="108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أَبوهُ</a:t>
            </a:r>
            <a:endParaRPr lang="ar-MA" sz="28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52D7729-CD9C-57F7-BEF9-115375C05F37}"/>
              </a:ext>
            </a:extLst>
          </p:cNvPr>
          <p:cNvSpPr/>
          <p:nvPr/>
        </p:nvSpPr>
        <p:spPr>
          <a:xfrm>
            <a:off x="5780102" y="4974327"/>
            <a:ext cx="108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32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أُمُّهُ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4CE161F-3184-1233-1BBA-AAD2FDB7649E}"/>
              </a:ext>
            </a:extLst>
          </p:cNvPr>
          <p:cNvSpPr/>
          <p:nvPr/>
        </p:nvSpPr>
        <p:spPr>
          <a:xfrm>
            <a:off x="4032000" y="4974327"/>
            <a:ext cx="108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32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جَدُّهُ</a:t>
            </a:r>
            <a:endParaRPr lang="ar-MA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886A0297-E4EB-C336-C4F0-6BF8B82A5510}"/>
              </a:ext>
            </a:extLst>
          </p:cNvPr>
          <p:cNvSpPr/>
          <p:nvPr/>
        </p:nvSpPr>
        <p:spPr>
          <a:xfrm>
            <a:off x="2283898" y="4974327"/>
            <a:ext cx="108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أَبْناؤُهُ</a:t>
            </a:r>
            <a:endParaRPr lang="fr-FR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4AB4EB3-DE18-0DD6-DEFB-C0F988298F0F}"/>
              </a:ext>
            </a:extLst>
          </p:cNvPr>
          <p:cNvSpPr/>
          <p:nvPr/>
        </p:nvSpPr>
        <p:spPr>
          <a:xfrm>
            <a:off x="535796" y="4974327"/>
            <a:ext cx="1080000" cy="72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زَوْجاتُهُ</a:t>
            </a:r>
            <a:endParaRPr lang="fr-FR" sz="32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6" name="Connecteur : en angle 35">
            <a:extLst>
              <a:ext uri="{FF2B5EF4-FFF2-40B4-BE49-F238E27FC236}">
                <a16:creationId xmlns:a16="http://schemas.microsoft.com/office/drawing/2014/main" id="{28976811-8E87-A1C8-E9E1-69F82FF74F3E}"/>
              </a:ext>
            </a:extLst>
          </p:cNvPr>
          <p:cNvCxnSpPr>
            <a:cxnSpLocks/>
            <a:stCxn id="3" idx="2"/>
            <a:endCxn id="34" idx="0"/>
          </p:cNvCxnSpPr>
          <p:nvPr/>
        </p:nvCxnSpPr>
        <p:spPr>
          <a:xfrm rot="5400000">
            <a:off x="1974666" y="2376991"/>
            <a:ext cx="1698467" cy="3496205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ngle 36">
            <a:extLst>
              <a:ext uri="{FF2B5EF4-FFF2-40B4-BE49-F238E27FC236}">
                <a16:creationId xmlns:a16="http://schemas.microsoft.com/office/drawing/2014/main" id="{57E6DBA6-931D-6A8A-B8D0-FE8E938B5098}"/>
              </a:ext>
            </a:extLst>
          </p:cNvPr>
          <p:cNvCxnSpPr>
            <a:cxnSpLocks/>
            <a:stCxn id="3" idx="2"/>
            <a:endCxn id="30" idx="0"/>
          </p:cNvCxnSpPr>
          <p:nvPr/>
        </p:nvCxnSpPr>
        <p:spPr>
          <a:xfrm rot="5400000">
            <a:off x="2848717" y="3251042"/>
            <a:ext cx="1698467" cy="174810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 : en angle 37">
            <a:extLst>
              <a:ext uri="{FF2B5EF4-FFF2-40B4-BE49-F238E27FC236}">
                <a16:creationId xmlns:a16="http://schemas.microsoft.com/office/drawing/2014/main" id="{79D830A9-9F4C-CB91-A4B5-1E9F0AE652D7}"/>
              </a:ext>
            </a:extLst>
          </p:cNvPr>
          <p:cNvCxnSpPr>
            <a:cxnSpLocks/>
            <a:stCxn id="3" idx="2"/>
            <a:endCxn id="15" idx="0"/>
          </p:cNvCxnSpPr>
          <p:nvPr/>
        </p:nvCxnSpPr>
        <p:spPr>
          <a:xfrm rot="16200000" flipH="1">
            <a:off x="4596818" y="3251042"/>
            <a:ext cx="1698467" cy="1748101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 : en angle 40">
            <a:extLst>
              <a:ext uri="{FF2B5EF4-FFF2-40B4-BE49-F238E27FC236}">
                <a16:creationId xmlns:a16="http://schemas.microsoft.com/office/drawing/2014/main" id="{593300B0-AE88-7218-2B33-EA2A79D3B485}"/>
              </a:ext>
            </a:extLst>
          </p:cNvPr>
          <p:cNvCxnSpPr>
            <a:cxnSpLocks/>
            <a:stCxn id="3" idx="2"/>
            <a:endCxn id="12" idx="0"/>
          </p:cNvCxnSpPr>
          <p:nvPr/>
        </p:nvCxnSpPr>
        <p:spPr>
          <a:xfrm rot="16200000" flipH="1">
            <a:off x="5470869" y="2376991"/>
            <a:ext cx="1698467" cy="3496203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BED4DAA3-5DD0-151A-F9A7-685C40022982}"/>
              </a:ext>
            </a:extLst>
          </p:cNvPr>
          <p:cNvCxnSpPr>
            <a:cxnSpLocks/>
            <a:stCxn id="3" idx="2"/>
            <a:endCxn id="19" idx="0"/>
          </p:cNvCxnSpPr>
          <p:nvPr/>
        </p:nvCxnSpPr>
        <p:spPr>
          <a:xfrm flipH="1">
            <a:off x="4572000" y="3275860"/>
            <a:ext cx="1" cy="1698467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47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9" grpId="0" animBg="1"/>
      <p:bldP spid="30" grpId="0" animBg="1"/>
      <p:bldP spid="3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363420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321859" y="2675691"/>
            <a:ext cx="4806582" cy="192240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الحفلة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التوقع والتحقق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القراءات الفردية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ar-MA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الفهم العام</a:t>
            </a:r>
            <a:r>
              <a:rPr lang="fr-FR" sz="2400" dirty="0">
                <a:solidFill>
                  <a:srgbClr val="424D7B"/>
                </a:solidFill>
                <a:cs typeface="Microsoft Uighur" panose="02000000000000000000" pitchFamily="2" charset="-78"/>
              </a:rPr>
              <a:t>.</a:t>
            </a:r>
            <a:endParaRPr lang="ar-MA" sz="2400" dirty="0">
              <a:solidFill>
                <a:srgbClr val="424D7B"/>
              </a:solidFill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884788" y="166707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2282473" y="1685562"/>
            <a:ext cx="4806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قراءة: النص الشعري (الحفلة ص 47) 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EFDCF56-C7B0-2084-B7D1-82376DEB8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3343" y="99046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5F4300-FD4A-4ABD-A6AF-BA573239AE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7420885" y="1960021"/>
            <a:ext cx="538016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94D1D-21D6-F8D9-40B8-5E0FA5C9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2CC3A9D-7BF8-5042-9F4E-F24C71849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نتعرف على النص الجديد، سنتعلم كلمات تساعدنا على فهمه.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75EAA43-42FB-090C-95F1-4DCB7422A6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6C90FED-2A1B-D70C-DBDD-B99AC26187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5FA91F-0FA7-BE3E-4AC1-97D59061C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9C8FB44-09EE-9B88-41E0-173B2DA224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1888F41-121C-C82A-35FB-C0B695CD1224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3B705BB-CF82-6D7E-FABE-19650E6005E9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53266C-70A2-8153-190F-499DCA6E837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F6A859A3-79C1-63EF-D60E-5D435CBA66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FF00DB-1192-EBE9-CBAD-BD4173C43C4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6369440-BFCC-23FC-92FD-18B3D81AD185}"/>
              </a:ext>
            </a:extLst>
          </p:cNvPr>
          <p:cNvSpPr/>
          <p:nvPr/>
        </p:nvSpPr>
        <p:spPr>
          <a:xfrm>
            <a:off x="6558143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طَلَّةٌ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2E8173C-14DB-AC23-372E-7FBFB39815B6}"/>
              </a:ext>
            </a:extLst>
          </p:cNvPr>
          <p:cNvSpPr/>
          <p:nvPr/>
        </p:nvSpPr>
        <p:spPr>
          <a:xfrm>
            <a:off x="3913413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زِيٌّ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8A11EB9-FCA9-98EF-273E-7FE1735F9910}"/>
              </a:ext>
            </a:extLst>
          </p:cNvPr>
          <p:cNvSpPr/>
          <p:nvPr/>
        </p:nvSpPr>
        <p:spPr>
          <a:xfrm>
            <a:off x="1268683" y="3386267"/>
            <a:ext cx="1434920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تَزْهو</a:t>
            </a:r>
            <a:endParaRPr lang="fr-FR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745579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794E-5DD6-6007-A276-ADDADB4DD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7C32C9F-7173-304C-809E-8340D90A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انتبهوا، 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طلة»؟ 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1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8AD8BFA1-0321-9AE4-582C-2E7F8009E4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A790A07-5467-C23F-CCF1-E067B5DC9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141DBAF-9A50-BE4D-66FD-3C070594A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873003-DEDE-C26A-C2BD-ADCF4856D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FD7241D-250E-2FEE-C1A3-41B6B80D9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37A46A9-9EEA-BD16-854C-51C062BADE3D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56B3BD-C69F-A25F-2FD4-390633C5B7C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EEC547-0BBB-181C-7EEC-03C22BF003FC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85D7867-456A-600B-F626-E41CF5A12D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E2953840-92F2-46E9-C518-700A9F5342C7}"/>
              </a:ext>
            </a:extLst>
          </p:cNvPr>
          <p:cNvSpPr/>
          <p:nvPr/>
        </p:nvSpPr>
        <p:spPr>
          <a:xfrm>
            <a:off x="3284738" y="3386267"/>
            <a:ext cx="3129509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buClr>
                <a:srgbClr val="000000"/>
              </a:buClr>
              <a:defRPr/>
            </a:pPr>
            <a:r>
              <a:rPr kumimoji="0" lang="ar-MA" sz="6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طَلَّةٌ: </a:t>
            </a:r>
            <a:r>
              <a:rPr lang="ar-MA" sz="60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مَظْهَرٌ</a:t>
            </a:r>
          </a:p>
        </p:txBody>
      </p:sp>
    </p:spTree>
    <p:extLst>
      <p:ext uri="{BB962C8B-B14F-4D97-AF65-F5344CB8AC3E}">
        <p14:creationId xmlns:p14="http://schemas.microsoft.com/office/powerpoint/2010/main" val="182398094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71A43-E363-9AB7-F219-9FE6AEA3C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438AD65-A493-EBED-9F1D-E92D7A6AEF3E}"/>
              </a:ext>
            </a:extLst>
          </p:cNvPr>
          <p:cNvSpPr/>
          <p:nvPr/>
        </p:nvSpPr>
        <p:spPr>
          <a:xfrm>
            <a:off x="3426614" y="3045542"/>
            <a:ext cx="2290773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r" rtl="1">
              <a:defRPr/>
            </a:pP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D3F926F6-2A15-D741-9735-B4C7574B8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«زي»؟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64BFC23A-C4A8-C208-D83B-2BF4368B73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8FE59E-20E7-5AFF-6820-5633B028AD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7278D2F-2CBB-CA1F-863B-26A040F3B9F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28DC09A-F701-8831-DDAC-99D49A90F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DF83921-6BF6-4766-0319-7E8567D20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9AD8FE0-1EC1-0A4F-D019-0189B127307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C084F5-77F2-2B38-D65D-FA00EF086F9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B3CAA3-ECAC-EDE1-FA33-50EB0D87F3F7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19356-DDB7-ABFA-535D-BDFCBF713C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4AF61D1-4EF5-28E0-8425-7D2597B9A10A}"/>
              </a:ext>
            </a:extLst>
          </p:cNvPr>
          <p:cNvSpPr txBox="1"/>
          <p:nvPr/>
        </p:nvSpPr>
        <p:spPr>
          <a:xfrm>
            <a:off x="363984" y="4565468"/>
            <a:ext cx="85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 اِشْتَرى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ٱلْأَطْفالُ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زِيّاً 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مَغْرِبِيّاً تَقْليدِيّاً/ ...</a:t>
            </a:r>
            <a:endParaRPr lang="fr-FR" sz="4000" dirty="0">
              <a:solidFill>
                <a:srgbClr val="424D7B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3B2DFBB-DEE1-89C0-B1DD-AB5DEECF2074}"/>
              </a:ext>
            </a:extLst>
          </p:cNvPr>
          <p:cNvSpPr/>
          <p:nvPr/>
        </p:nvSpPr>
        <p:spPr>
          <a:xfrm>
            <a:off x="3311371" y="3386267"/>
            <a:ext cx="2708429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زِيٌّ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5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لِباسٌ</a:t>
            </a:r>
            <a:endParaRPr kumimoji="0" lang="ar-MA" sz="5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2855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D20C4-4A63-B480-9D49-86AB83FE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6B5219A-A555-5F81-8135-CAA07195A483}"/>
              </a:ext>
            </a:extLst>
          </p:cNvPr>
          <p:cNvSpPr/>
          <p:nvPr/>
        </p:nvSpPr>
        <p:spPr>
          <a:xfrm>
            <a:off x="2183188" y="1696137"/>
            <a:ext cx="5557462" cy="766916"/>
          </a:xfrm>
          <a:prstGeom prst="round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algn="ctr" defTabSz="914400" rtl="1" eaLnBrk="1" latinLnBrk="0" hangingPunct="1">
              <a:buClr>
                <a:srgbClr val="000000"/>
              </a:buClr>
              <a:defRPr/>
            </a:pPr>
            <a:endParaRPr lang="ar-MA" sz="4800" b="1" kern="0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B2ED9809-AC4D-E84A-BFAE-7E2825C6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تَزْهو»؟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</a:t>
            </a:r>
            <a:r>
              <a:rPr lang="ar-MA" sz="24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تلميذان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8FCAE8E5-A7B5-B2D5-A52B-4901AD1CEE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27B2BEF-4F63-BC16-CC31-30040CF4B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0F91639-6F21-9F99-BA42-7D937C53A92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20C4A5-E54D-07D9-F65E-E9FDC78AFE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8E19F29-3341-2D55-7E75-3B06A20BC6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C133E2B-B67A-48BC-7111-4803E3CAD060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7814D2-D48B-402A-59E5-B197A7FB5E72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8D62E2-B6F6-F203-A2A8-80E5BB1F978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092108-E390-66D2-4E0E-E7051BBB3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95FE1ED-0B79-5AA6-2181-E7CE5A218409}"/>
              </a:ext>
            </a:extLst>
          </p:cNvPr>
          <p:cNvSpPr txBox="1"/>
          <p:nvPr/>
        </p:nvSpPr>
        <p:spPr>
          <a:xfrm>
            <a:off x="363984" y="4565468"/>
            <a:ext cx="85580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مثالٌ: </a:t>
            </a: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تَزْهو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ٱلطِّفْلَةُ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بِثَوْبِها يَوْمَ </a:t>
            </a:r>
            <a:r>
              <a:rPr lang="ar-MA" sz="40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ٱلْعيدِ</a:t>
            </a: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4000" dirty="0">
              <a:solidFill>
                <a:srgbClr val="424D7B"/>
              </a:solidFill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8B302DE-1B70-A55B-CBD7-24C9735671BC}"/>
              </a:ext>
            </a:extLst>
          </p:cNvPr>
          <p:cNvSpPr/>
          <p:nvPr/>
        </p:nvSpPr>
        <p:spPr>
          <a:xfrm>
            <a:off x="3198025" y="3375944"/>
            <a:ext cx="3412158" cy="72694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defRPr/>
            </a:pPr>
            <a:r>
              <a:rPr kumimoji="0" lang="ar-MA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تَزْهو: </a:t>
            </a:r>
            <a:r>
              <a:rPr lang="ar-MA" sz="54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تَفْخَرُ وَتَتَزَيَّنُ</a:t>
            </a:r>
          </a:p>
        </p:txBody>
      </p:sp>
    </p:spTree>
    <p:extLst>
      <p:ext uri="{BB962C8B-B14F-4D97-AF65-F5344CB8AC3E}">
        <p14:creationId xmlns:p14="http://schemas.microsoft.com/office/powerpoint/2010/main" val="2077736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F3B83-2338-774C-08B2-B9BCE1343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948B3F7-82DC-17CC-1D89-14FD8FC84517}"/>
              </a:ext>
            </a:extLst>
          </p:cNvPr>
          <p:cNvSpPr txBox="1"/>
          <p:nvPr/>
        </p:nvSpPr>
        <p:spPr>
          <a:xfrm>
            <a:off x="355108" y="1470886"/>
            <a:ext cx="76379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اَلْحَفْلَةُ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46B82D46-E191-FA4E-B130-FE6FDA249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الصفحة 47.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4A3E618-B9D7-8BF7-B2AD-DD66E07B758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0577890-5BA6-F39D-773C-74450B2F00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F1D1B19-5531-FBE9-5942-F2FD7646A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602326F-32D1-0978-E5C8-9F574008C67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4C683D-1619-2FEE-3220-256C4A4CF0C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10697F-C855-7683-F4D0-03F2881EFFD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29D09A3-C400-EB96-C77B-28F656393944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A5196D-6E58-1161-DA79-2316CD6AEF4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FD1185FB-DDFA-4E7F-4FE9-6B889FE1E1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6" name="Image 5" descr="Une image contenant texte, personne, habits, garçon&#10;&#10;Le contenu généré par l’IA peut être incorrect.">
            <a:extLst>
              <a:ext uri="{FF2B5EF4-FFF2-40B4-BE49-F238E27FC236}">
                <a16:creationId xmlns:a16="http://schemas.microsoft.com/office/drawing/2014/main" id="{55F485DF-59F3-906E-1A6F-54080BBF7F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00" y="2033247"/>
            <a:ext cx="3027285" cy="46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5814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F6F88-CE87-1268-A959-65A614D34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1DB9FB6-E9DA-E842-355B-384171ADBE5B}"/>
              </a:ext>
            </a:extLst>
          </p:cNvPr>
          <p:cNvSpPr txBox="1"/>
          <p:nvPr/>
        </p:nvSpPr>
        <p:spPr>
          <a:xfrm>
            <a:off x="2495988" y="1368000"/>
            <a:ext cx="40985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اَلْحَفْلَةُ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1B1B5B45-3B3D-96A1-337B-824CC90F7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14" y="756000"/>
            <a:ext cx="7137159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ثنائيات، لاحظوا الصورة والعنوان ثم توقعوا موضوع النص. اكتبوا توقعاتكم على دفاتر البحث.</a:t>
            </a:r>
            <a:endParaRPr lang="fr-FR" sz="23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8EFF3A5-9F6A-FC07-29BF-C81A47E8637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B9BEFA1-BFDC-5799-CBBF-0D45DC380D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1AA6EBB-960A-C18E-94BE-35C83352B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591208B-CFE1-17EB-A193-2FFF021C59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AC27F8-F33B-078D-02A0-7149F083A53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B671FA0-5690-5122-975B-A02D088EA39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924D67-AEAC-C5F3-254D-D61FBA230BA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56D72-FCFB-5C81-2186-E63AC743D3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FEF078-F4F2-42EE-D506-BCB7374C4FFC}"/>
              </a:ext>
            </a:extLst>
          </p:cNvPr>
          <p:cNvSpPr txBox="1"/>
          <p:nvPr/>
        </p:nvSpPr>
        <p:spPr>
          <a:xfrm>
            <a:off x="4199138" y="3709006"/>
            <a:ext cx="3793926" cy="60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أَعْتَقِدُ أَنَّ ٱلنَّصَّ سَيَتَحَدَّثُ ...</a:t>
            </a:r>
            <a:endParaRPr lang="fr-FR" sz="3200" dirty="0">
              <a:solidFill>
                <a:srgbClr val="424D7B"/>
              </a:solidFill>
            </a:endParaRPr>
          </a:p>
        </p:txBody>
      </p:sp>
      <p:pic>
        <p:nvPicPr>
          <p:cNvPr id="7" name="Espace réservé pour une image  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ADAC67EA-0F9A-7C37-733B-02B17FF203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3241" y="674168"/>
            <a:ext cx="828000" cy="828000"/>
          </a:xfrm>
        </p:spPr>
      </p:pic>
      <p:pic>
        <p:nvPicPr>
          <p:cNvPr id="4" name="Image 3" descr="Une image contenant texte, personne, habits, garçon&#10;&#10;Le contenu généré par l’IA peut être incorrect.">
            <a:extLst>
              <a:ext uri="{FF2B5EF4-FFF2-40B4-BE49-F238E27FC236}">
                <a16:creationId xmlns:a16="http://schemas.microsoft.com/office/drawing/2014/main" id="{65A2D511-3900-7B75-B93A-43EF3EB93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0" y="1952625"/>
            <a:ext cx="3017909" cy="462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1697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B27C7B-9C9C-C699-A54F-7855EA5BB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5B8846B-83EA-E264-E37E-D695E8254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867755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1FA64D6-2488-E89C-59ED-6D025853D9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033E18-0BF8-0A23-3475-6EDAB678A6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B81E251-DEE6-2737-C7C1-6AEADF15F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8F49AE-464A-582F-C030-A17BF030B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27705E2-A70D-8FDD-59FC-42FB5B08A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099"/>
            <a:ext cx="5525521" cy="15778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38769DA5-9161-657A-8DF2-D8FC7CE195C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901677" y="4737196"/>
            <a:ext cx="424748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DBCAC5-6D37-4CBB-45D2-BE1E17BC01EA}"/>
              </a:ext>
            </a:extLst>
          </p:cNvPr>
          <p:cNvSpPr txBox="1"/>
          <p:nvPr/>
        </p:nvSpPr>
        <p:spPr>
          <a:xfrm>
            <a:off x="5079201" y="3391584"/>
            <a:ext cx="1560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الاستماع والتحدث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F29EF486-9CB3-9E5A-AAD3-C6195DAA4D27}"/>
              </a:ext>
            </a:extLst>
          </p:cNvPr>
          <p:cNvSpPr txBox="1">
            <a:spLocks/>
          </p:cNvSpPr>
          <p:nvPr/>
        </p:nvSpPr>
        <p:spPr>
          <a:xfrm>
            <a:off x="2122822" y="371554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SzPct val="70000"/>
            </a:pPr>
            <a:r>
              <a:rPr lang="ar-MA" sz="1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أنامل جدتي: توظيف الفعل الكلام «أشرح» وتشخيص الحكاية.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72E1F37-853B-83AE-DE1B-7A61D9B06ABA}"/>
              </a:ext>
            </a:extLst>
          </p:cNvPr>
          <p:cNvSpPr txBox="1"/>
          <p:nvPr/>
        </p:nvSpPr>
        <p:spPr>
          <a:xfrm>
            <a:off x="5847039" y="464820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5060E457-E9C3-9578-5958-3A19017FB5E5}"/>
              </a:ext>
            </a:extLst>
          </p:cNvPr>
          <p:cNvSpPr txBox="1">
            <a:spLocks/>
          </p:cNvSpPr>
          <p:nvPr/>
        </p:nvSpPr>
        <p:spPr>
          <a:xfrm>
            <a:off x="2169207" y="50958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Tx/>
              <a:buSzPct val="70000"/>
              <a:buFont typeface="Wingdings" panose="05000000000000000000" pitchFamily="2" charset="2"/>
              <a:buChar char="m"/>
              <a:defRPr sz="16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الحفلة: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التوقع والتحقق.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القراءات الفردية.</a:t>
            </a:r>
          </a:p>
          <a:p>
            <a:pPr lvl="1">
              <a:buSzPct val="70000"/>
            </a:pPr>
            <a:r>
              <a:rPr lang="ar-MA" dirty="0">
                <a:solidFill>
                  <a:srgbClr val="424D7C"/>
                </a:solidFill>
              </a:rPr>
              <a:t>الفهم العام.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5EF16B1-371D-AEC5-E8E9-0C55079F8FDF}"/>
              </a:ext>
            </a:extLst>
          </p:cNvPr>
          <p:cNvSpPr txBox="1">
            <a:spLocks/>
          </p:cNvSpPr>
          <p:nvPr/>
        </p:nvSpPr>
        <p:spPr>
          <a:xfrm>
            <a:off x="2122822" y="244579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طلاقة</a:t>
            </a:r>
            <a:r>
              <a:rPr lang="fr-FR" sz="16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1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2974B8-E75B-2B2C-D601-80288F7121F3}"/>
              </a:ext>
            </a:extLst>
          </p:cNvPr>
          <p:cNvSpPr txBox="1"/>
          <p:nvPr/>
        </p:nvSpPr>
        <p:spPr>
          <a:xfrm>
            <a:off x="5080804" y="2116537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01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3EB5064F-FD7F-6BBE-0338-6FDDAAD496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01207" y="1987484"/>
            <a:ext cx="468000" cy="468000"/>
          </a:xfrm>
          <a:prstGeom prst="rect">
            <a:avLst/>
          </a:prstGeom>
        </p:spPr>
      </p:pic>
      <p:pic>
        <p:nvPicPr>
          <p:cNvPr id="19" name="Espace réservé pour une image  20">
            <a:extLst>
              <a:ext uri="{FF2B5EF4-FFF2-40B4-BE49-F238E27FC236}">
                <a16:creationId xmlns:a16="http://schemas.microsoft.com/office/drawing/2014/main" id="{52453ECE-BA5B-411E-A903-2ED54C83F1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1204" y="3266686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9E6086D5-55FF-8E6B-04B8-A8AB7639F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35990" y="457665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054DA-8075-DD0E-3658-20DF11542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BF7A9CF-7228-E64E-BE96-796B40AC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ثنائيا ليتقاسم معنا توقعه حول النص؟ ما الذي جعلكما تتوقعان ذلك؟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ACCF561-33C8-046C-996D-17B4164260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8E688F2-0262-0E08-9942-225BDB5E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3258082-C4A6-9E21-10D3-7FF2740B4A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E5AD938-3E71-E45E-C673-7C5687C13F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30B4CA-0463-D989-277D-14D124BB9D3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9C699ED-D70D-F3E3-E595-3AB6AF5B5C73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DC9884-EF85-2E08-D96C-8543DA94AF8A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4FADF9-442F-32D7-E23B-9BFAC4BA131F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45DBA03-AD87-8D69-B3A8-2119CC638D49}"/>
              </a:ext>
            </a:extLst>
          </p:cNvPr>
          <p:cNvSpPr txBox="1"/>
          <p:nvPr/>
        </p:nvSpPr>
        <p:spPr>
          <a:xfrm>
            <a:off x="2291636" y="1431217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203864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اَلْحَفْلَةُ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203864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89789-E9BD-FEAB-1C8C-FBCE1CA7E5B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7B976C-9B3E-8A72-63F7-80072D2EA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858" y="2054070"/>
            <a:ext cx="5956917" cy="446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73547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A4FE1-AD84-6DB9-EEC9-C9C9E61D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6C9039D-6104-2080-1A5F-EB1C8EF10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2E64B83-BFCB-CD08-6563-813F408DD1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2C7BD61-8CC2-E89C-01B5-D87056ED1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8AF34D6-CA96-E7E4-2762-1602AC45B34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F40B7CB-A6B3-2B7E-FA33-9D849D798DF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60178F-3947-6231-31D3-E31782132C1F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0A08E6-F3A0-28FD-6FA6-AE01D059736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0AAA66C-E736-39E1-DE74-FB596B6CC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سأقرأ لقصيدة. تابعوا معي.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DF856518-A9F1-3F62-AE8A-99533CC193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0B90A1-CB29-D354-DD9E-8B3AB0FEF21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6" name="Image 5" descr="Une image contenant texte, personne, habits, garçon&#10;&#10;Le contenu généré par l’IA peut être incorrect.">
            <a:extLst>
              <a:ext uri="{FF2B5EF4-FFF2-40B4-BE49-F238E27FC236}">
                <a16:creationId xmlns:a16="http://schemas.microsoft.com/office/drawing/2014/main" id="{F5FE5EBA-3B8E-A571-11B7-9F5245A4E3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50" y="1660820"/>
            <a:ext cx="3027285" cy="46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2053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2C25188A-923B-DB4C-8B29-F889526EB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المقطع الأول؟ من يواصل القراءة؟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ـــ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أيديكم عندما يقرأ كلمة لا تفهمونها.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3">
            <a:extLst>
              <a:ext uri="{FF2B5EF4-FFF2-40B4-BE49-F238E27FC236}">
                <a16:creationId xmlns:a16="http://schemas.microsoft.com/office/drawing/2014/main" id="{0E10C584-9121-ED05-EF59-C22B8E93589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23D55E9-3FBF-BC37-45AE-ACF9EB7CA8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A902D2-2500-5AA4-D397-D3CD75DBBC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5803D5A-30C1-E1D5-3653-6912D38583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C1A1723-B288-0C5C-DB2B-4453D6CFE2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BC7421E-2D1F-693E-49DF-3AA1C8482AF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5E4EF2-EE66-EFDB-74F2-237E6D3C7E47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E935FC-108B-386A-A1E6-0FE85E1641C8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54EE19-4B4E-61D5-D682-98C206D75AF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" name="Image 2" descr="Une image contenant texte, personne, habits, garçon&#10;&#10;Le contenu généré par l’IA peut être incorrect.">
            <a:extLst>
              <a:ext uri="{FF2B5EF4-FFF2-40B4-BE49-F238E27FC236}">
                <a16:creationId xmlns:a16="http://schemas.microsoft.com/office/drawing/2014/main" id="{8E1B4FFB-B95F-EDCB-7C41-20459C8FA8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76" y="1615997"/>
            <a:ext cx="3027285" cy="46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66867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448F6-852D-CB49-7A2E-A51132FB9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BC4EDDA-0FBA-1DAA-EF7B-6E1156730E73}"/>
              </a:ext>
            </a:extLst>
          </p:cNvPr>
          <p:cNvSpPr/>
          <p:nvPr/>
        </p:nvSpPr>
        <p:spPr>
          <a:xfrm>
            <a:off x="5249688" y="2330488"/>
            <a:ext cx="473078" cy="502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000304A8-A32E-E141-B4E4-8708154BD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نعود إلى توقعاتنا، من كان توقعه قريبا من أحداث القصيدة؟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3FEC77C-0CF7-00E2-2FC2-20F1B2CDD1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FBCB581-5396-8B60-73C5-D6FE741305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8C5122A-F79C-5D12-510A-15BFA22C5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98BBA14-8936-12D9-4757-542092F537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224C4C8-1CCB-752F-6039-612DFA642369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4C40A-EF22-AE36-9081-0B42942C0088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39F7769-7E90-A2E3-0F40-9DF0878FBD6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E040420-C8C8-A823-DA68-6303CC3CB1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05F8B8-9118-E1C6-A71E-B765AA97DBF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4" name="Image 3" descr="Une image contenant texte, personne, habits, garçon&#10;&#10;Le contenu généré par l’IA peut être incorrect.">
            <a:extLst>
              <a:ext uri="{FF2B5EF4-FFF2-40B4-BE49-F238E27FC236}">
                <a16:creationId xmlns:a16="http://schemas.microsoft.com/office/drawing/2014/main" id="{FA837906-3EE9-067D-5A88-1399CBB4B4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99" y="1615997"/>
            <a:ext cx="3027285" cy="464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386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68CD3-B4FE-9F45-C286-E60AF0A6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89C9FA9-44B2-8E43-8E87-17662FCB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السؤال الأول؟ عودوا إلى النص وابحثوا عن الجواب.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5F447B-1E19-0756-7C61-AC6B513519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B03842-C33D-4B93-996A-FF5E1E584F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7A23CC-2B0E-E89B-AE4E-AA419F228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11E673F-086D-6C12-E399-693A2FB222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DD98CF6-1155-151E-4C52-7FC30BFFFE1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7072736-471D-C592-B423-0F2988563A7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9BFAB0A-9097-F94B-7DE8-3A4438725A7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5C6B5E-0140-F2A3-0FC2-918E1702DF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E860AC-A724-539D-06A8-23E0F1019B5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7FC94506-FB7D-1556-1A23-A87009F5BD5F}"/>
              </a:ext>
            </a:extLst>
          </p:cNvPr>
          <p:cNvSpPr txBox="1"/>
          <p:nvPr/>
        </p:nvSpPr>
        <p:spPr>
          <a:xfrm>
            <a:off x="355107" y="3404326"/>
            <a:ext cx="8504808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ما ٱلزِّيُّ ٱلَّذي لَبِسَهُ كُلُّ طِفْلٍ لِلِاحْتِفالِ؟</a:t>
            </a:r>
          </a:p>
        </p:txBody>
      </p:sp>
    </p:spTree>
    <p:extLst>
      <p:ext uri="{BB962C8B-B14F-4D97-AF65-F5344CB8AC3E}">
        <p14:creationId xmlns:p14="http://schemas.microsoft.com/office/powerpoint/2010/main" val="357549088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FBBC7-B0E6-1C7D-1EAA-40F0B9F7B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34B4195-5612-7FAF-D55D-0DEF2AF7F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جوابه؟ من يقرأ المقطع من النص الذي يثبت ذلك؟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BFFE8641-DC07-19C9-3CC0-CD68FD0753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EE58A58-D62A-DA36-98C3-D3B36975F1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2F3589B-098F-4FF2-C0E6-7CB67A69D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46FCB49-CF87-B4AB-EE7E-2197F003A7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61E412C-0CAF-E6FD-9D02-5B23756A127B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28CF321-D570-3F05-AEF9-4D1CE996100D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8C84200-3A26-1B54-CF05-1670A900A2C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C6E27C28-10FC-FCD8-22CA-E688F81570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7ADA598-7532-25A2-F201-F125B05E356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1E715B5B-5A88-7C0E-8A69-3335B48A0F8B}"/>
              </a:ext>
            </a:extLst>
          </p:cNvPr>
          <p:cNvSpPr txBox="1"/>
          <p:nvPr/>
        </p:nvSpPr>
        <p:spPr>
          <a:xfrm>
            <a:off x="355107" y="3404326"/>
            <a:ext cx="8504808" cy="919356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A5A5A5"/>
              </a:buClr>
              <a:buSzPts val="1800"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ما ٱلزِّيُّ ٱلَّذي لَبِسَهُ كُلُّ طِفْلٍ لِلِاحْتِفالِ؟</a:t>
            </a:r>
          </a:p>
        </p:txBody>
      </p:sp>
    </p:spTree>
    <p:extLst>
      <p:ext uri="{BB962C8B-B14F-4D97-AF65-F5344CB8AC3E}">
        <p14:creationId xmlns:p14="http://schemas.microsoft.com/office/powerpoint/2010/main" val="144743042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DD2A6-3E04-5C14-676E-C8279011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508;p66">
            <a:extLst>
              <a:ext uri="{FF2B5EF4-FFF2-40B4-BE49-F238E27FC236}">
                <a16:creationId xmlns:a16="http://schemas.microsoft.com/office/drawing/2014/main" id="{9AA31453-4E0E-170A-8D5A-D0190E8ADB74}"/>
              </a:ext>
            </a:extLst>
          </p:cNvPr>
          <p:cNvSpPr txBox="1"/>
          <p:nvPr/>
        </p:nvSpPr>
        <p:spPr>
          <a:xfrm>
            <a:off x="1295400" y="3305770"/>
            <a:ext cx="6553200" cy="102151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لَبِسَ ٱلطِّفْلُ ٱبْنُ ٱلْأَطْلَسِ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جِلْباباً.</a:t>
            </a:r>
            <a:r>
              <a:rPr lang="ar-MA" sz="36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596363EA-F587-3CF5-5240-BA9CCDF1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الجواب في جملة تامة. 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7E7660E-2230-9177-F2E5-3AA875CE40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B6112A0-FAA9-7D86-9794-C2A47C6CDC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1CCE835-58F0-B13C-A983-545E0C2DC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C63E705-377C-A927-3237-5BD3D8D94B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21803A9-9352-5E38-1BB7-C750C7827E2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85CBB36-C8ED-EC4F-6642-9E1943F1A8DC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FD1ED7A-75F3-1AE1-8FE6-E52C03541B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3">
            <a:extLst>
              <a:ext uri="{FF2B5EF4-FFF2-40B4-BE49-F238E27FC236}">
                <a16:creationId xmlns:a16="http://schemas.microsoft.com/office/drawing/2014/main" id="{80CF3E71-6191-1BB1-0B3F-CB69BE7526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EA10638-3289-8CCE-1C30-E6D1F252BF9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" name="Google Shape;1508;p66">
            <a:extLst>
              <a:ext uri="{FF2B5EF4-FFF2-40B4-BE49-F238E27FC236}">
                <a16:creationId xmlns:a16="http://schemas.microsoft.com/office/drawing/2014/main" id="{E8296310-15A5-86BC-01A6-81553F445E8F}"/>
              </a:ext>
            </a:extLst>
          </p:cNvPr>
          <p:cNvSpPr txBox="1"/>
          <p:nvPr/>
        </p:nvSpPr>
        <p:spPr>
          <a:xfrm>
            <a:off x="1295400" y="2186772"/>
            <a:ext cx="6553200" cy="102151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لَبِسَتْ مُنى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قُفْطاناً.</a:t>
            </a:r>
          </a:p>
        </p:txBody>
      </p:sp>
      <p:sp>
        <p:nvSpPr>
          <p:cNvPr id="4" name="Google Shape;1508;p66">
            <a:extLst>
              <a:ext uri="{FF2B5EF4-FFF2-40B4-BE49-F238E27FC236}">
                <a16:creationId xmlns:a16="http://schemas.microsoft.com/office/drawing/2014/main" id="{99E952CC-4A70-0C43-1D23-FFC22995E345}"/>
              </a:ext>
            </a:extLst>
          </p:cNvPr>
          <p:cNvSpPr txBox="1"/>
          <p:nvPr/>
        </p:nvSpPr>
        <p:spPr>
          <a:xfrm>
            <a:off x="1295400" y="4424768"/>
            <a:ext cx="6553200" cy="1021512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ct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tabLst/>
              <a:defRPr/>
            </a:pPr>
            <a:r>
              <a:rPr lang="ar-MA" sz="3600" b="1" kern="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اَلطِّفْلُ مِنْ أَصْلٍ صَحْراوِيٍّ لَبِسَ </a:t>
            </a:r>
            <a:r>
              <a:rPr lang="ar-MA" sz="36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دَرّاعَةً.</a:t>
            </a:r>
            <a:r>
              <a:rPr lang="ar-MA" sz="36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endParaRPr lang="ar-MA" sz="3600" b="1" kern="0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41079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49E66-963C-1EFD-7305-081DE742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EEE85035-074B-214D-8847-54451B3EE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الصفحة 48. من يقرأ تعليمة التمرين 1 ضمن أفهم النص؟ من يقرأ المثال؟ أنجزوا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430C658-DF71-9516-6C05-D427C84D6C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F72F00-199F-D069-7165-B3DF77F3D6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9EE38D0-3D22-3B00-840E-85CEF982D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A8CFE0A-379F-EFE9-2826-5F42DDA038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DC43504-2811-D903-814D-27E411B4CD58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30885C-5117-15A4-6826-B6D78AB3295B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7EF726-FB1A-FFB7-5BB8-48F4D1C3BE39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9139BCA3-2114-8134-9FB8-F66A8A1A3B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C601CB-C1FE-0340-79BD-5CB11D62F9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Flèche : gauche 6">
            <a:extLst>
              <a:ext uri="{FF2B5EF4-FFF2-40B4-BE49-F238E27FC236}">
                <a16:creationId xmlns:a16="http://schemas.microsoft.com/office/drawing/2014/main" id="{4D170E78-2C3A-F592-C840-DCF0976A7654}"/>
              </a:ext>
            </a:extLst>
          </p:cNvPr>
          <p:cNvSpPr/>
          <p:nvPr/>
        </p:nvSpPr>
        <p:spPr>
          <a:xfrm>
            <a:off x="6068646" y="3977745"/>
            <a:ext cx="717420" cy="195943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CCED5E-E4E6-E953-FA66-8D1A0CA4F0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77" y="1552006"/>
            <a:ext cx="3339555" cy="5122414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E09FA4A-EA44-C265-1580-93B126EDE2F1}"/>
              </a:ext>
            </a:extLst>
          </p:cNvPr>
          <p:cNvSpPr/>
          <p:nvPr/>
        </p:nvSpPr>
        <p:spPr>
          <a:xfrm>
            <a:off x="2596056" y="3684115"/>
            <a:ext cx="3276599" cy="127850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957629977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0C3A9-C59B-F783-E1D7-8B97F2E87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54F084C-1F1B-D63F-C8E9-873BBB964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0" t="3334" r="9987" b="9009"/>
          <a:stretch/>
        </p:blipFill>
        <p:spPr>
          <a:xfrm>
            <a:off x="601524" y="2681055"/>
            <a:ext cx="7619415" cy="2556769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9EBAA387-53EB-DAA7-1CC6-47D3F20C0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75" y="756000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المعنى والبيت المناسب له؟</a:t>
            </a:r>
            <a:endParaRPr lang="fr-FR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69E972B-D5C0-F502-F2AE-F2342611E4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A19386E-7214-84A7-1D51-8239820D7E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7C00D29-55D8-4ED4-2593-8BFAB06D2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AEF9189-3A35-DD0E-F909-95E7173FFA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E45321-5E94-6BDD-FE2E-2865A900E2A7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94847C-45D0-D3FE-6CBB-D544B152E16E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BE4985-757D-93E3-F9C1-CC147FC3611B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3">
            <a:extLst>
              <a:ext uri="{FF2B5EF4-FFF2-40B4-BE49-F238E27FC236}">
                <a16:creationId xmlns:a16="http://schemas.microsoft.com/office/drawing/2014/main" id="{0583F87F-0000-25E7-67DA-79F5728FFF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C0825D-1FF4-9954-391B-5B39E0950A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7" name="Google Shape;1508;p66">
            <a:extLst>
              <a:ext uri="{FF2B5EF4-FFF2-40B4-BE49-F238E27FC236}">
                <a16:creationId xmlns:a16="http://schemas.microsoft.com/office/drawing/2014/main" id="{03461A93-4997-442C-EF43-5EAAB58B6FDA}"/>
              </a:ext>
            </a:extLst>
          </p:cNvPr>
          <p:cNvSpPr txBox="1"/>
          <p:nvPr/>
        </p:nvSpPr>
        <p:spPr>
          <a:xfrm>
            <a:off x="601524" y="4166481"/>
            <a:ext cx="3633268" cy="4397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/>
            </a:pP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وَلَقَدْ نَقَشَتْ في </a:t>
            </a:r>
            <a:r>
              <a:rPr lang="ar-MA" sz="2400" b="1" kern="0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ٱلْكَفَّيْنِ</a:t>
            </a:r>
            <a:r>
              <a:rPr lang="ar-MA" sz="2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 حِنّاءً تُزْهِرُ في الْعَيْنِ. </a:t>
            </a:r>
          </a:p>
        </p:txBody>
      </p:sp>
      <p:sp>
        <p:nvSpPr>
          <p:cNvPr id="8" name="Google Shape;1508;p66">
            <a:extLst>
              <a:ext uri="{FF2B5EF4-FFF2-40B4-BE49-F238E27FC236}">
                <a16:creationId xmlns:a16="http://schemas.microsoft.com/office/drawing/2014/main" id="{3C06A19C-886A-9FBB-E2EB-1E19325F6842}"/>
              </a:ext>
            </a:extLst>
          </p:cNvPr>
          <p:cNvSpPr txBox="1"/>
          <p:nvPr/>
        </p:nvSpPr>
        <p:spPr>
          <a:xfrm>
            <a:off x="907823" y="4700722"/>
            <a:ext cx="3273024" cy="3629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defPPr>
              <a:defRPr lang="en-US"/>
            </a:defPPr>
            <a:lvl1pPr marR="0" lvl="0" indent="0" algn="r" defTabSz="914400" rtl="1"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Dosis"/>
              <a:buNone/>
              <a:tabLst/>
              <a:defRPr sz="2400" b="1" kern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3200" dirty="0">
                <a:sym typeface="Calibri"/>
              </a:rPr>
              <a:t>هَيّا نَبْدَأْ </a:t>
            </a:r>
            <a:r>
              <a:rPr lang="ar-MA" sz="3200" dirty="0" err="1">
                <a:sym typeface="Calibri"/>
              </a:rPr>
              <a:t>بِٱلْقُرْآنِ</a:t>
            </a:r>
            <a:r>
              <a:rPr lang="ar-MA" sz="3200" dirty="0">
                <a:sym typeface="Calibri"/>
              </a:rPr>
              <a:t> </a:t>
            </a:r>
            <a:endParaRPr lang="fr-MA" sz="3200" dirty="0">
              <a:sym typeface="Calibri"/>
            </a:endParaRPr>
          </a:p>
          <a:p>
            <a:endParaRPr lang="ar-MA" sz="3200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830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>
                <a:solidFill>
                  <a:srgbClr val="424D7B"/>
                </a:solidFill>
              </a:rPr>
              <a:t>عند نهاية الحصة</a:t>
            </a:r>
            <a:endParaRPr lang="fr-MA" sz="5400" dirty="0">
              <a:solidFill>
                <a:srgbClr val="424D7B"/>
              </a:solidFill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% 80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145060" y="2807138"/>
            <a:ext cx="6774940" cy="890781"/>
            <a:chOff x="1252605" y="2851205"/>
            <a:chExt cx="677494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252605" y="3156380"/>
              <a:ext cx="50663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الفعل الكلامي « أشرح» و تشخيص مقاطع من الحكاية؛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947016"/>
            <a:chOff x="1331545" y="2851205"/>
            <a:chExt cx="6696000" cy="94701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434894" y="2967224"/>
              <a:ext cx="5018243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توقع مضمون النص «الحفلة» والتحقق منه، قراءة النص القرائي قراءة تعبيرية.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89008" y="3189357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 rtl="1">
                <a:defRPr/>
              </a:pPr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الفهم العام من خلال الإجابة عن أسئلة الفهم العام.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D191D-A820-49F1-AE08-0C79A7528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A49117B0-C090-C742-9057-3AA50297B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تعلمتم خلال هذه الحصة؟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5BD5F2BD-4F0E-14AD-A5F7-220C382FE6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727370B-6333-28D4-42AA-248A126706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2E3FC99-E5F2-4484-3EA5-0C83504B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D574F7A-3EF6-3718-6135-56D4CF9122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38E2B332-FACA-0907-6699-1F523DAD6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6BBF8FB-941A-B1AB-0625-4C44ABEFED9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E0BAB1A-F21A-4733-C59A-82F5E4597425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021F96-8256-7388-4C87-2B0057051626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0CBC31-1AF0-B8C7-51DB-5373C75719C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750CF81-E618-A7F9-04EC-F01CF4EA28E5}"/>
              </a:ext>
            </a:extLst>
          </p:cNvPr>
          <p:cNvSpPr/>
          <p:nvPr/>
        </p:nvSpPr>
        <p:spPr>
          <a:xfrm>
            <a:off x="5314249" y="4302000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200" b="1">
                <a:solidFill>
                  <a:srgbClr val="424D7C"/>
                </a:solidFill>
                <a:cs typeface="Microsoft Uighur" panose="02000000000000000000" pitchFamily="2" charset="-78"/>
              </a:rPr>
              <a:t>تَعَلَّمْتُ أَساليب شَرْحِ خُطْواتِ عَمَلٍ ما وَهِيَ ...</a:t>
            </a:r>
            <a:endParaRPr lang="ar-MA" sz="3200" b="1" dirty="0">
              <a:solidFill>
                <a:srgbClr val="424D7C"/>
              </a:solidFill>
              <a:cs typeface="Microsoft Uighur" panose="02000000000000000000" pitchFamily="2" charset="-78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2A1066AE-CD36-0D55-DB6E-9F2C8FA9AF68}"/>
              </a:ext>
            </a:extLst>
          </p:cNvPr>
          <p:cNvSpPr/>
          <p:nvPr/>
        </p:nvSpPr>
        <p:spPr>
          <a:xfrm>
            <a:off x="3537284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44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44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3E5FAAC5-9A94-A1D1-19EC-1A87557AE29B}"/>
              </a:ext>
            </a:extLst>
          </p:cNvPr>
          <p:cNvCxnSpPr>
            <a:cxnSpLocks/>
            <a:stCxn id="4" idx="4"/>
            <a:endCxn id="5" idx="0"/>
          </p:cNvCxnSpPr>
          <p:nvPr/>
        </p:nvCxnSpPr>
        <p:spPr>
          <a:xfrm rot="16200000" flipH="1">
            <a:off x="5322641" y="2690391"/>
            <a:ext cx="860967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D6CB70-B75A-3480-A3A8-6CD704F90613}"/>
              </a:ext>
            </a:extLst>
          </p:cNvPr>
          <p:cNvSpPr/>
          <p:nvPr/>
        </p:nvSpPr>
        <p:spPr>
          <a:xfrm>
            <a:off x="589751" y="4301999"/>
            <a:ext cx="3240000" cy="180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2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 قَرَأْنا قَصيدَةً تتَحَدَّثُ عَنْ ...</a:t>
            </a:r>
          </a:p>
        </p:txBody>
      </p: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40A94496-8107-CB21-174C-B76B1EFFBC15}"/>
              </a:ext>
            </a:extLst>
          </p:cNvPr>
          <p:cNvCxnSpPr>
            <a:cxnSpLocks/>
            <a:stCxn id="4" idx="4"/>
            <a:endCxn id="9" idx="0"/>
          </p:cNvCxnSpPr>
          <p:nvPr/>
        </p:nvCxnSpPr>
        <p:spPr>
          <a:xfrm rot="5400000">
            <a:off x="2960393" y="2690392"/>
            <a:ext cx="860966" cy="236224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784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EA903-DF4C-2B17-41B7-0F0A94AC4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C3CB7A26-F202-1E45-BB77-4917A324D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منازلكم، اقرؤا القصيدة ثم أنجزوا التمرينين الخاصين بالمعجم.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90E9AA-1BF6-E436-C9C8-84260B9CD3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C64DF25-A46D-1701-5B69-C735BC82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86A0188-17E8-BE0E-7E73-F045CA2527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2107DA4-5E16-B28B-7968-A421A9A56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859840-F81A-F688-1F58-0781AFDE1FC2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75940B-0A25-2391-B6AC-5D230B798143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AA7236A-FC8D-89B6-9764-2B20FEB8573A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7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D75FC8-75AC-CD28-AD42-7C9A252FF8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24800" y="684214"/>
            <a:ext cx="828000" cy="827999"/>
          </a:xfrm>
        </p:spPr>
      </p:pic>
      <p:pic>
        <p:nvPicPr>
          <p:cNvPr id="3" name="Espace réservé pour une image  23">
            <a:extLst>
              <a:ext uri="{FF2B5EF4-FFF2-40B4-BE49-F238E27FC236}">
                <a16:creationId xmlns:a16="http://schemas.microsoft.com/office/drawing/2014/main" id="{89FEEABA-728A-5C5F-9DAF-DA3D917118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90183" y="2321888"/>
            <a:ext cx="900000" cy="900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997100-5E15-8C03-ED63-8367070DE7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2" name="Image 1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A6776BD-90E7-1735-ED73-57D5517F1D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671" y="1695635"/>
            <a:ext cx="3054407" cy="4685037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7821B56-2A25-6803-1FB8-1FFA9A0A17A1}"/>
              </a:ext>
            </a:extLst>
          </p:cNvPr>
          <p:cNvSpPr/>
          <p:nvPr/>
        </p:nvSpPr>
        <p:spPr>
          <a:xfrm>
            <a:off x="2858610" y="2390590"/>
            <a:ext cx="2786089" cy="12581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88135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53E0CE3-3728-EA4A-8D76-10903EA38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210914B-510F-4702-7B0F-101EB002E21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2905" y="684000"/>
            <a:ext cx="828000" cy="828000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2841B99-4252-5CBF-0FF9-77FD4ECB92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4657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029204-8DBF-B1D5-2FC9-5F9AD4566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C17B979-F35B-3B40-AF6E-1D8FD96D8C1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CEC7B73-7F6D-07EB-112D-1800E44F76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1B03D6-9DFF-A0FA-205B-B21AF61ED7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0D14C7-6278-24E6-6ED9-5B2871EC059F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2255E4-410A-B607-91A7-A8D9ACAB8810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638DD0A-FDAD-DA72-EBA6-87D9AF08CDE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id="{8421A108-C8E3-9B6D-CBE2-BBDD29435A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4F784B5-C76A-9345-98F0-A84BC72C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04DD6F6-FDA1-18F6-F9B5-0C556C4339F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6CE9F-8B86-6CBF-1FEA-673E4688F292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6" name="Espace réservé pour une image  16">
            <a:extLst>
              <a:ext uri="{FF2B5EF4-FFF2-40B4-BE49-F238E27FC236}">
                <a16:creationId xmlns:a16="http://schemas.microsoft.com/office/drawing/2014/main" id="{5376EEF8-CAD6-BF4A-7998-43851C3C5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>
          <a:xfrm>
            <a:off x="7952242" y="693331"/>
            <a:ext cx="828000" cy="82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7F447-E93A-B5CC-3E6D-9B18DAAC3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5" name="Nada-Wave">
            <a:hlinkClick r:id="" action="ppaction://media"/>
            <a:extLst>
              <a:ext uri="{FF2B5EF4-FFF2-40B4-BE49-F238E27FC236}">
                <a16:creationId xmlns:a16="http://schemas.microsoft.com/office/drawing/2014/main" id="{8535C884-8970-E923-9A4B-D957A7544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b="2330"/>
          <a:stretch>
            <a:fillRect/>
          </a:stretch>
        </p:blipFill>
        <p:spPr>
          <a:xfrm>
            <a:off x="4572000" y="2051155"/>
            <a:ext cx="2307982" cy="3600000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63584DCE-BB19-BB4D-51F9-8ED811F0E3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b="2166"/>
          <a:stretch>
            <a:fillRect/>
          </a:stretch>
        </p:blipFill>
        <p:spPr>
          <a:xfrm>
            <a:off x="2351137" y="2051155"/>
            <a:ext cx="206982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86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41" y="756000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اليوم نتذكر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شروط الحصول على نجمة التميز.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186FD6D3-6C2A-B3E7-EE84-945EBAA388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DF4F7C4D-1555-B02C-7D1A-0A945FAF700F}"/>
              </a:ext>
            </a:extLst>
          </p:cNvPr>
          <p:cNvSpPr txBox="1"/>
          <p:nvPr/>
        </p:nvSpPr>
        <p:spPr>
          <a:xfrm>
            <a:off x="555745" y="5127845"/>
            <a:ext cx="4350126" cy="715045"/>
          </a:xfrm>
          <a:prstGeom prst="roundRect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E318074-F327-4070-671F-89D0AC1D33AC}"/>
              </a:ext>
            </a:extLst>
          </p:cNvPr>
          <p:cNvSpPr txBox="1">
            <a:spLocks/>
          </p:cNvSpPr>
          <p:nvPr/>
        </p:nvSpPr>
        <p:spPr>
          <a:xfrm>
            <a:off x="2277365" y="2118290"/>
            <a:ext cx="3442300" cy="715044"/>
          </a:xfrm>
          <a:prstGeom prst="roundRect">
            <a:avLst>
              <a:gd name="adj" fmla="val 1666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0717EC55-2D30-28D0-CEB4-F03C9596CD9E}"/>
              </a:ext>
            </a:extLst>
          </p:cNvPr>
          <p:cNvSpPr/>
          <p:nvPr/>
        </p:nvSpPr>
        <p:spPr>
          <a:xfrm>
            <a:off x="6102220" y="1565085"/>
            <a:ext cx="1516036" cy="1421529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C7ADBD22-D4DD-FF99-8D9A-1707F1CDFAC2}"/>
              </a:ext>
            </a:extLst>
          </p:cNvPr>
          <p:cNvSpPr/>
          <p:nvPr/>
        </p:nvSpPr>
        <p:spPr>
          <a:xfrm>
            <a:off x="5072114" y="4861248"/>
            <a:ext cx="1516036" cy="1421529"/>
          </a:xfrm>
          <a:prstGeom prst="ellipse">
            <a:avLst/>
          </a:prstGeom>
          <a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Image 18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D709767-19A8-4138-64E8-D97E1F5FC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677" y="3197290"/>
            <a:ext cx="1516036" cy="1421529"/>
          </a:xfrm>
          <a:prstGeom prst="ellipse">
            <a:avLst/>
          </a:prstGeom>
          <a:ln w="63500" cap="rnd">
            <a:solidFill>
              <a:schemeClr val="bg1">
                <a:lumMod val="6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4F98CCAC-3D72-1A24-7DA4-66BDB4A59B5E}"/>
              </a:ext>
            </a:extLst>
          </p:cNvPr>
          <p:cNvSpPr txBox="1">
            <a:spLocks/>
          </p:cNvSpPr>
          <p:nvPr/>
        </p:nvSpPr>
        <p:spPr>
          <a:xfrm>
            <a:off x="1668326" y="3562650"/>
            <a:ext cx="3652777" cy="715044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kern="1200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36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32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3200" dirty="0">
                <a:solidFill>
                  <a:srgbClr val="424D7B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0D2A4DD-25EC-8F40-8F2D-C8F2E31E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45" y="756000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767D358-53C3-740B-BBD3-923D028349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BD0072-253C-E0D8-37BA-831DF90A20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6593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F217F0-CBAC-4FD6-21C0-76429B7EF2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283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36F2937-E19C-D2B6-ABBF-2C5FECBA4EF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791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3B1D00-4A2D-0784-7E2E-EC050BCA1AF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6E1457-DD6F-FEFF-FF80-0BDC82F628F1}"/>
              </a:ext>
            </a:extLst>
          </p:cNvPr>
          <p:cNvSpPr>
            <a:spLocks/>
          </p:cNvSpPr>
          <p:nvPr/>
        </p:nvSpPr>
        <p:spPr>
          <a:xfrm>
            <a:off x="4847975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BEFFCC-FE7C-E119-859A-F22C72EEAEC6}"/>
              </a:ext>
            </a:extLst>
          </p:cNvPr>
          <p:cNvSpPr>
            <a:spLocks/>
          </p:cNvSpPr>
          <p:nvPr/>
        </p:nvSpPr>
        <p:spPr>
          <a:xfrm>
            <a:off x="907822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F8DC07-DB63-428D-9341-2F2693FD91F1}"/>
              </a:ext>
            </a:extLst>
          </p:cNvPr>
          <p:cNvSpPr>
            <a:spLocks/>
          </p:cNvSpPr>
          <p:nvPr/>
        </p:nvSpPr>
        <p:spPr>
          <a:xfrm>
            <a:off x="2974791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" name="Espace réservé pour une image  1">
            <a:extLst>
              <a:ext uri="{FF2B5EF4-FFF2-40B4-BE49-F238E27FC236}">
                <a16:creationId xmlns:a16="http://schemas.microsoft.com/office/drawing/2014/main" id="{F4277EBA-C69A-9F16-0C08-6D016C3DBD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94" b="-7494"/>
          <a:stretch>
            <a:fillRect/>
          </a:stretch>
        </p:blipFill>
        <p:spPr>
          <a:xfrm>
            <a:off x="7952793" y="721538"/>
            <a:ext cx="828000" cy="827999"/>
          </a:xfrm>
          <a:prstGeom prst="rect">
            <a:avLst/>
          </a:prstGeom>
          <a:noFill/>
        </p:spPr>
      </p:pic>
      <p:pic>
        <p:nvPicPr>
          <p:cNvPr id="3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1266EA37-3DF8-D7B2-61CC-CFDAF20F8B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257" y="1693526"/>
            <a:ext cx="6910635" cy="38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A135FF9E-2874-AA4D-13D4-376D6F9618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طلاقة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42591" y="1990416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7915" y="177524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17364</TotalTime>
  <Words>1591</Words>
  <Application>Microsoft Office PowerPoint</Application>
  <PresentationFormat>Affichage à l'écran (4:3)</PresentationFormat>
  <Paragraphs>342</Paragraphs>
  <Slides>53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53</vt:i4>
      </vt:variant>
    </vt:vector>
  </HeadingPairs>
  <TitlesOfParts>
    <vt:vector size="71" baseType="lpstr">
      <vt:lpstr>Microsoft Uighur</vt:lpstr>
      <vt:lpstr>Dosis Medium</vt:lpstr>
      <vt:lpstr>AXtDamourBold</vt:lpstr>
      <vt:lpstr>Calibri Light</vt:lpstr>
      <vt:lpstr>Dosis ExtraBold</vt:lpstr>
      <vt:lpstr>Modern Love</vt:lpstr>
      <vt:lpstr>Dosis SemiBold</vt:lpstr>
      <vt:lpstr>Wingdings</vt:lpstr>
      <vt:lpstr>Dosis</vt:lpstr>
      <vt:lpstr>Calibri</vt:lpstr>
      <vt:lpstr>Arial</vt:lpstr>
      <vt:lpstr>Thème Office</vt:lpstr>
      <vt:lpstr>01- نشاط اعتيادي</vt:lpstr>
      <vt:lpstr>02- معــــــــــجم</vt:lpstr>
      <vt:lpstr>03- استماع وتحدث</vt:lpstr>
      <vt:lpstr>04- قراءة/ كتابة</vt:lpstr>
      <vt:lpstr>05- اختتام الحصة</vt:lpstr>
      <vt:lpstr>00_Env-Enseignant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 .</vt:lpstr>
      <vt:lpstr>قبل أن نبدأ حصة اليوم نتذكر شروط الحصول على نجمة التميز. </vt:lpstr>
      <vt:lpstr>ضعوا اللوحة والكراسة في القمطر.</vt:lpstr>
      <vt:lpstr>افتتاح الحصة</vt:lpstr>
      <vt:lpstr>نبدأ بالواجب المنزلي. ما ضد الشجاعة؟ اقرأ الجملة التي أنتجتها؟ ما رأيكم؟</vt:lpstr>
      <vt:lpstr>نبدأ بالتدرب على قراءة فقرة بدقة وسرعة. نتذكر شروط القراءة بطلاقة.</vt:lpstr>
      <vt:lpstr>نواصل التدرب على قراءة فقرة بدقة وسرعة. سأقرأ  ــــ تابعوا جيدا .</vt:lpstr>
      <vt:lpstr>الآن سنمر لتحدي الطلاقة. سأسحب  5أسماء.</vt:lpstr>
      <vt:lpstr>أنادي على التلميذ الأول: ....................  (تناقش الأخطاء بعد كل قراءة وتوضح كيفية تجاوزها).</vt:lpstr>
      <vt:lpstr>أبطال الطلاقة اليوم هم ........................................................................... </vt:lpstr>
      <vt:lpstr>Présentation PowerPoint</vt:lpstr>
      <vt:lpstr>نمر إلى الاستماع والتحدث، ستتدربون على«تقديم شرح» ثم تشخيص بعض مقاطع الحكاية.</vt:lpstr>
      <vt:lpstr>قبل ذلك نتذكر بعض أساليب الشرح بالتفصيل. من يقرأ؟ (دقيقة).</vt:lpstr>
      <vt:lpstr>من يذكر مواقف نحتاج فيها لتقديم شرح؟ من يذكر موقفا عاشه؟ (دقيقتان).</vt:lpstr>
      <vt:lpstr>ستتدربون على تقديم شروحات. أنصتوا للحوار التالي بين مجد وندى. </vt:lpstr>
      <vt:lpstr>الآن سأقدم الحوار رفقة التلميذ ...</vt:lpstr>
      <vt:lpstr>الآن دوركم؛ كل واحد يتحاور مع صديقه باستعمال هذه العبارات. </vt:lpstr>
      <vt:lpstr>خذوا الكراسة ص 45. من يقرأ التعليمة رقم 2؟ ما المطلوب؟ أنجزوا بشكل ثنائي. (دقيقتان).</vt:lpstr>
      <vt:lpstr>سأعين ثنائيا لعرض الحوار. سيشارك الجميع. انتبهوا. (ثنائيان أو ثلاث).</vt:lpstr>
      <vt:lpstr>هذا جواب آخر. من يقرأ الحوار؟ أنت مجد وأنت ندى.</vt:lpstr>
      <vt:lpstr>لنتذكر الحكاية. سأعرض عليكم مشاهد وأنتم تتذكرون أحداثها. سأرى من استطاع تذكر كل الحكاية.</vt:lpstr>
      <vt:lpstr>هذه مشاهد الحكاية. من يسرد الحكاية؟ أمامكم دقيقة للتفكير.</vt:lpstr>
      <vt:lpstr>أحسنتم ،سنمر الآن لتشخيص بعض مقاطع  الحكاية، سأختار اثنين  منكم لتشخيص المقطع الأول من الحكاية. </vt:lpstr>
      <vt:lpstr>المقطع الثاني.</vt:lpstr>
      <vt:lpstr>المقطع الثالث.</vt:lpstr>
      <vt:lpstr>Présentation PowerPoint</vt:lpstr>
      <vt:lpstr>سنرى من لديه معلومات أكثر حول شخصية عظيمة. معكم دقيقة للتفكير في ثنائيات قبل تقديم معلوماتكم.</vt:lpstr>
      <vt:lpstr>قراءة</vt:lpstr>
      <vt:lpstr>قبل أن نتعرف على النص الجديد، سنتعلم كلمات تساعدنا على فهمه. من يقرأ؟</vt:lpstr>
      <vt:lpstr>انتبهوا، من يقرأ معنى «طلة»؟ (تلميذان).</vt:lpstr>
      <vt:lpstr>من يقرأ معنى «زي»؟ (تلميذان)</vt:lpstr>
      <vt:lpstr>من يقرأ معنى «تَزْهو»؟ (تلميذان)</vt:lpstr>
      <vt:lpstr>خذوا الكراسة الصفحة 47. </vt:lpstr>
      <vt:lpstr>في ثنائيات، لاحظوا الصورة والعنوان ثم توقعوا موضوع النص. اكتبوا توقعاتكم على دفاتر البحث.</vt:lpstr>
      <vt:lpstr>سأعين ثنائيا ليتقاسم معنا توقعه حول النص؟ ما الذي جعلكما تتوقعان ذلك؟</vt:lpstr>
      <vt:lpstr>الآن سأقرأ لقصيدة. تابعوا معي.</vt:lpstr>
      <vt:lpstr>من يقرأ المقطع الأول؟ من يواصل القراءة؟ ـــ ارفعوا أيديكم عندما يقرأ كلمة لا تفهمونها.</vt:lpstr>
      <vt:lpstr>نعود إلى توقعاتنا، من كان توقعه قريبا من أحداث القصيدة؟ </vt:lpstr>
      <vt:lpstr>من يقرأ السؤال الأول؟ عودوا إلى النص وابحثوا عن الجواب.</vt:lpstr>
      <vt:lpstr>من يتقاسم جوابه؟ من يقرأ المقطع من النص الذي يثبت ذلك؟ </vt:lpstr>
      <vt:lpstr>الجواب في جملة تامة.  من يقرأ؟</vt:lpstr>
      <vt:lpstr>خذوا الصفحة 48. من يقرأ تعليمة التمرين 1 ضمن أفهم النص؟ من يقرأ المثال؟ أنجزوا. </vt:lpstr>
      <vt:lpstr>من يقرأ المعنى والبيت المناسب له؟</vt:lpstr>
      <vt:lpstr>اختتام الحصة</vt:lpstr>
      <vt:lpstr>ماذا تعلمتم خلال هذه الحصة؟</vt:lpstr>
      <vt:lpstr>في منازلكم، اقرؤا القصيدة ثم أنجزوا التمرينين الخاصين بالمعجم.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163</cp:revision>
  <dcterms:created xsi:type="dcterms:W3CDTF">2023-09-20T21:35:22Z</dcterms:created>
  <dcterms:modified xsi:type="dcterms:W3CDTF">2025-11-18T16:56:43Z</dcterms:modified>
</cp:coreProperties>
</file>