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63" r:id="rId6"/>
  </p:sldMasterIdLst>
  <p:notesMasterIdLst>
    <p:notesMasterId r:id="rId66"/>
  </p:notesMasterIdLst>
  <p:handoutMasterIdLst>
    <p:handoutMasterId r:id="rId67"/>
  </p:handoutMasterIdLst>
  <p:sldIdLst>
    <p:sldId id="2147482715" r:id="rId7"/>
    <p:sldId id="2147482617" r:id="rId8"/>
    <p:sldId id="2147482469" r:id="rId9"/>
    <p:sldId id="2147482716" r:id="rId10"/>
    <p:sldId id="2147482727" r:id="rId11"/>
    <p:sldId id="2147482480" r:id="rId12"/>
    <p:sldId id="2147482694" r:id="rId13"/>
    <p:sldId id="2134806929" r:id="rId14"/>
    <p:sldId id="2147482691" r:id="rId15"/>
    <p:sldId id="2147482718" r:id="rId16"/>
    <p:sldId id="2147482481" r:id="rId17"/>
    <p:sldId id="2147482632" r:id="rId18"/>
    <p:sldId id="2134806896" r:id="rId19"/>
    <p:sldId id="2147482643" r:id="rId20"/>
    <p:sldId id="2147482354" r:id="rId21"/>
    <p:sldId id="2147482644" r:id="rId22"/>
    <p:sldId id="2134806903" r:id="rId23"/>
    <p:sldId id="2147482645" r:id="rId24"/>
    <p:sldId id="2147482646" r:id="rId25"/>
    <p:sldId id="2147482647" r:id="rId26"/>
    <p:sldId id="2134806905" r:id="rId27"/>
    <p:sldId id="2147482648" r:id="rId28"/>
    <p:sldId id="2147482695" r:id="rId29"/>
    <p:sldId id="2147482728" r:id="rId30"/>
    <p:sldId id="2134806145" r:id="rId31"/>
    <p:sldId id="2147482496" r:id="rId32"/>
    <p:sldId id="2147482701" r:id="rId33"/>
    <p:sldId id="2147482732" r:id="rId34"/>
    <p:sldId id="2147482733" r:id="rId35"/>
    <p:sldId id="2147482734" r:id="rId36"/>
    <p:sldId id="2147482735" r:id="rId37"/>
    <p:sldId id="2147482697" r:id="rId38"/>
    <p:sldId id="2147482698" r:id="rId39"/>
    <p:sldId id="2147482736" r:id="rId40"/>
    <p:sldId id="2147482699" r:id="rId41"/>
    <p:sldId id="2147482707" r:id="rId42"/>
    <p:sldId id="2147482737" r:id="rId43"/>
    <p:sldId id="2147482709" r:id="rId44"/>
    <p:sldId id="2147482710" r:id="rId45"/>
    <p:sldId id="2147482738" r:id="rId46"/>
    <p:sldId id="2147482712" r:id="rId47"/>
    <p:sldId id="2147482713" r:id="rId48"/>
    <p:sldId id="2147482730" r:id="rId49"/>
    <p:sldId id="2134806538" r:id="rId50"/>
    <p:sldId id="2147482720" r:id="rId51"/>
    <p:sldId id="2147482719" r:id="rId52"/>
    <p:sldId id="2147482341" r:id="rId53"/>
    <p:sldId id="2147482497" r:id="rId54"/>
    <p:sldId id="2147482724" r:id="rId55"/>
    <p:sldId id="2147482725" r:id="rId56"/>
    <p:sldId id="2147482726" r:id="rId57"/>
    <p:sldId id="2147482509" r:id="rId58"/>
    <p:sldId id="2147482723" r:id="rId59"/>
    <p:sldId id="2147482739" r:id="rId60"/>
    <p:sldId id="2147482731" r:id="rId61"/>
    <p:sldId id="2134806936" r:id="rId62"/>
    <p:sldId id="2134806939" r:id="rId63"/>
    <p:sldId id="2147482629" r:id="rId64"/>
    <p:sldId id="2147482628" r:id="rId65"/>
  </p:sldIdLst>
  <p:sldSz cx="9144000" cy="6858000" type="screen4x3"/>
  <p:notesSz cx="6858000" cy="9144000"/>
  <p:embeddedFontLs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Dosis SemiBold" pitchFamily="2" charset="0"/>
      <p:regular r:id="rId72"/>
      <p:bold r:id="rId73"/>
    </p:embeddedFont>
    <p:embeddedFont>
      <p:font typeface="Microsoft Uighur" panose="02000000000000000000" pitchFamily="2" charset="-78"/>
      <p:regular r:id="rId74"/>
      <p:bold r:id="rId75"/>
    </p:embeddedFont>
    <p:embeddedFont>
      <p:font typeface="Modern Love" panose="04090805081005020601" pitchFamily="82" charset="0"/>
      <p:regular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719" userDrawn="1">
          <p15:clr>
            <a:srgbClr val="A4A3A4"/>
          </p15:clr>
        </p15:guide>
        <p15:guide id="4" pos="1769" userDrawn="1">
          <p15:clr>
            <a:srgbClr val="A4A3A4"/>
          </p15:clr>
        </p15:guide>
        <p15:guide id="5" pos="3946" userDrawn="1">
          <p15:clr>
            <a:srgbClr val="A4A3A4"/>
          </p15:clr>
        </p15:guide>
        <p15:guide id="6" pos="10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00ACA4"/>
    <a:srgbClr val="424D7C"/>
    <a:srgbClr val="565F88"/>
    <a:srgbClr val="0097B2"/>
    <a:srgbClr val="4E7FBD"/>
    <a:srgbClr val="936D93"/>
    <a:srgbClr val="ECF8FB"/>
    <a:srgbClr val="257390"/>
    <a:srgbClr val="424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6" autoAdjust="0"/>
    <p:restoredTop sz="94668" autoAdjust="0"/>
  </p:normalViewPr>
  <p:slideViewPr>
    <p:cSldViewPr snapToGrid="0">
      <p:cViewPr varScale="1">
        <p:scale>
          <a:sx n="71" d="100"/>
          <a:sy n="71" d="100"/>
        </p:scale>
        <p:origin x="1068" y="28"/>
      </p:cViewPr>
      <p:guideLst>
        <p:guide pos="4649"/>
        <p:guide orient="horz" pos="709"/>
        <p:guide pos="3719"/>
        <p:guide pos="1769"/>
        <p:guide pos="3946"/>
        <p:guide pos="1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font" Target="fonts/font1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9.fntdata"/><Relationship Id="rId7" Type="http://schemas.openxmlformats.org/officeDocument/2006/relationships/slide" Target="slides/slide1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B8CA74-7929-6196-57B7-307186CE9E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125BF3-6EF7-6412-5C50-58D8C300E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C6126-372E-4831-A912-C8A0F9151A5B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4E2C1-DCA5-CC8B-F950-FDEF23E5E4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C78591-49E5-5425-1200-05F01EBB7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A5F9-882A-4CD6-90B7-3D702E46BC7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867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01:56.3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0 245 24575,'34'-8'0,"-6"-1"0,-12 7 0,294-58 0,-308 60 0,1-1 0,0 0 0,-1 0 0,1 0 0,-1 0 0,1 0 0,-1-1 0,0 1 0,1-1 0,-1 1 0,0-1 0,0 0 0,0 0 0,0 0 0,0 0 0,-1 0 0,1 0 0,-1-1 0,1 1 0,-1-1 0,2-3 0,-2 2 0,0 0 0,-1 0 0,1 1 0,-1-1 0,0 0 0,0 0 0,0 0 0,0 0 0,-1 1 0,1-1 0,-1 0 0,0 0 0,0 1 0,-2-5 0,1 4 0,0-1 0,-1 1 0,1-1 0,-1 1 0,0 0 0,0 0 0,0 0 0,-1 0 0,1 1 0,-8-6 0,8 7 0,1 0 0,0 1 0,-1-1 0,0 1 0,1 0 0,-1 0 0,0 0 0,1 0 0,-1 1 0,0-1 0,0 0 0,0 1 0,0 0 0,1 0 0,-1 0 0,0 0 0,0 0 0,0 1 0,-3 0 0,3 0 0,0 1 0,0-1 0,1 1 0,-1 0 0,0-1 0,0 1 0,1 1 0,0-1 0,-1 0 0,1 1 0,0-1 0,0 1 0,0-1 0,0 1 0,1 0 0,-1 0 0,1 0 0,-3 6 0,0 4 0,0 1 0,-4 25 0,8-37 0,-11-12 0,2-1 0,-1 1 0,1-2 0,-9-14 0,2-9 0,16 32 0,11 21 0,0 4-108,-4-8-143,1-1-1,0 0 1,1 0-1,11 13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24874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50074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3.bin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  <p:sldLayoutId id="214748378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8.png"/><Relationship Id="rId7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47.png"/><Relationship Id="rId4" Type="http://schemas.openxmlformats.org/officeDocument/2006/relationships/image" Target="../media/image59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8.png"/><Relationship Id="rId7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47.png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10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image" Target="../media/image38.png"/><Relationship Id="rId10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image" Target="../media/image38.png"/><Relationship Id="rId10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11" Type="http://schemas.openxmlformats.org/officeDocument/2006/relationships/image" Target="../media/image62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57.xml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5.xml"/><Relationship Id="rId18" Type="http://schemas.openxmlformats.org/officeDocument/2006/relationships/image" Target="../media/image36.png"/><Relationship Id="rId21" Type="http://schemas.openxmlformats.org/officeDocument/2006/relationships/image" Target="../media/image48.png"/><Relationship Id="rId12" Type="http://schemas.openxmlformats.org/officeDocument/2006/relationships/image" Target="../media/image660.png"/><Relationship Id="rId17" Type="http://schemas.openxmlformats.org/officeDocument/2006/relationships/image" Target="../media/image35.png"/><Relationship Id="rId2" Type="http://schemas.openxmlformats.org/officeDocument/2006/relationships/customXml" Target="../ink/ink2.xml"/><Relationship Id="rId16" Type="http://schemas.openxmlformats.org/officeDocument/2006/relationships/image" Target="../media/image68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11" Type="http://schemas.openxmlformats.org/officeDocument/2006/relationships/customXml" Target="../ink/ink4.xml"/><Relationship Id="rId15" Type="http://schemas.openxmlformats.org/officeDocument/2006/relationships/customXml" Target="../ink/ink6.xml"/><Relationship Id="rId10" Type="http://schemas.openxmlformats.org/officeDocument/2006/relationships/image" Target="../media/image650.png"/><Relationship Id="rId19" Type="http://schemas.openxmlformats.org/officeDocument/2006/relationships/image" Target="../media/image37.png"/><Relationship Id="rId9" Type="http://schemas.openxmlformats.org/officeDocument/2006/relationships/customXml" Target="../ink/ink3.xml"/><Relationship Id="rId14" Type="http://schemas.openxmlformats.org/officeDocument/2006/relationships/image" Target="../media/image670.png"/><Relationship Id="rId2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64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8CC01-8650-004D-A7F0-622BFED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نبدأ أولا بالتحقق من إنجازكم الواجبَ المنزلي. من يقدم كلمات تنتمي لشبكة «صحراء»؟ 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79142B-B727-8595-CCA5-E807B1C00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82B00D-5BD5-AF18-9266-9B79F7E114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EB98F3-4DFA-DEC2-2FED-CCBAEB1323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6A9A5D-D1B8-2CA1-85F0-4EA50F5DC0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704C5C-5528-9F0F-8B79-C6668D0496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2BE137-0482-3594-9DCE-2160DC2560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D9792-4BB9-45AC-3BFC-B10F5814E7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81888-CD95-6F63-A3BA-C1F475E326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8108798-A316-E017-3D59-B608D754B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  <p:pic>
        <p:nvPicPr>
          <p:cNvPr id="13" name="Espace réservé pour une image  23">
            <a:extLst>
              <a:ext uri="{FF2B5EF4-FFF2-40B4-BE49-F238E27FC236}">
                <a16:creationId xmlns:a16="http://schemas.microsoft.com/office/drawing/2014/main" id="{ECB89415-50A8-FB34-3B2F-487B8D2EE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183" y="2321888"/>
            <a:ext cx="900000" cy="900000"/>
          </a:xfrm>
          <a:prstGeom prst="rect">
            <a:avLst/>
          </a:prstGeom>
        </p:spPr>
      </p:pic>
      <p:pic>
        <p:nvPicPr>
          <p:cNvPr id="16" name="Image 15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3E499FD7-8281-AA0C-FCAD-58AA631F50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/>
          <a:stretch/>
        </p:blipFill>
        <p:spPr>
          <a:xfrm>
            <a:off x="2933892" y="1404247"/>
            <a:ext cx="3276216" cy="51683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B957C3-B36A-DA89-8CDA-FDADEB0BD91E}"/>
              </a:ext>
            </a:extLst>
          </p:cNvPr>
          <p:cNvSpPr/>
          <p:nvPr/>
        </p:nvSpPr>
        <p:spPr>
          <a:xfrm>
            <a:off x="3078248" y="2249970"/>
            <a:ext cx="2756710" cy="91203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66220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646;p152">
            <a:extLst>
              <a:ext uri="{FF2B5EF4-FFF2-40B4-BE49-F238E27FC236}">
                <a16:creationId xmlns:a16="http://schemas.microsoft.com/office/drawing/2014/main" id="{BCBD8114-B90A-C68B-214A-02D626CFF44B}"/>
              </a:ext>
            </a:extLst>
          </p:cNvPr>
          <p:cNvGrpSpPr/>
          <p:nvPr/>
        </p:nvGrpSpPr>
        <p:grpSpPr>
          <a:xfrm>
            <a:off x="2219850" y="1409916"/>
            <a:ext cx="4863746" cy="1509340"/>
            <a:chOff x="1841956" y="2811974"/>
            <a:chExt cx="5272663" cy="3049297"/>
          </a:xfrm>
          <a:noFill/>
        </p:grpSpPr>
        <p:grpSp>
          <p:nvGrpSpPr>
            <p:cNvPr id="15" name="Google Shape;647;p152">
              <a:extLst>
                <a:ext uri="{FF2B5EF4-FFF2-40B4-BE49-F238E27FC236}">
                  <a16:creationId xmlns:a16="http://schemas.microsoft.com/office/drawing/2014/main" id="{86CD7F71-CAD2-EF31-BBA4-DE274FB5557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  <a:grpFill/>
          </p:grpSpPr>
          <p:sp>
            <p:nvSpPr>
              <p:cNvPr id="18" name="Google Shape;648;p152">
                <a:extLst>
                  <a:ext uri="{FF2B5EF4-FFF2-40B4-BE49-F238E27FC236}">
                    <a16:creationId xmlns:a16="http://schemas.microsoft.com/office/drawing/2014/main" id="{4D097A88-23DD-39DA-76CC-D000E07E9E6A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9" name="Google Shape;649;p152">
                <a:extLst>
                  <a:ext uri="{FF2B5EF4-FFF2-40B4-BE49-F238E27FC236}">
                    <a16:creationId xmlns:a16="http://schemas.microsoft.com/office/drawing/2014/main" id="{8686E240-4163-478A-A607-FD0EFDD4226D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0" name="Google Shape;650;p152">
                <a:extLst>
                  <a:ext uri="{FF2B5EF4-FFF2-40B4-BE49-F238E27FC236}">
                    <a16:creationId xmlns:a16="http://schemas.microsoft.com/office/drawing/2014/main" id="{510CD958-857C-D091-7CFA-47FAFFAE9A6E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1" name="Google Shape;651;p152">
                <a:extLst>
                  <a:ext uri="{FF2B5EF4-FFF2-40B4-BE49-F238E27FC236}">
                    <a16:creationId xmlns:a16="http://schemas.microsoft.com/office/drawing/2014/main" id="{8D9AD70A-CF43-CD9B-8AD7-5CC4BA354984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6" name="Google Shape;652;p152">
              <a:extLst>
                <a:ext uri="{FF2B5EF4-FFF2-40B4-BE49-F238E27FC236}">
                  <a16:creationId xmlns:a16="http://schemas.microsoft.com/office/drawing/2014/main" id="{9F21A6DE-4216-9F0E-1C88-CC2DED6E56AA}"/>
                </a:ext>
              </a:extLst>
            </p:cNvPr>
            <p:cNvSpPr/>
            <p:nvPr/>
          </p:nvSpPr>
          <p:spPr>
            <a:xfrm>
              <a:off x="2059355" y="3052889"/>
              <a:ext cx="4924404" cy="2632258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لُعْبَةُ ٱلْمُفْرَداتِ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653;p152">
              <a:extLst>
                <a:ext uri="{FF2B5EF4-FFF2-40B4-BE49-F238E27FC236}">
                  <a16:creationId xmlns:a16="http://schemas.microsoft.com/office/drawing/2014/main" id="{5613A688-65D1-4419-DBBC-91AEBE6AF634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grpFill/>
            <a:ln w="267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771667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اخترت لكم اليوم لعبة المفردات. ستتدربون على تركيب كلمات انطلاقا من مقاطع.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FD3525-B92A-1C20-8F1D-2C1637C98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15E8F-B685-7326-C288-3F7E3144437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9E09E7-E85D-6BBA-9295-DA3A2BF7166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823BD2-827F-FB93-BB3D-1042FF258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6" y="2676995"/>
            <a:ext cx="3659588" cy="36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27F0F1-5452-0069-5142-448A937711E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4A96B-21D7-69AF-E98C-40198312BA0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CDF57C3-6776-6048-1D58-85FAE53194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B21CDF23-DCA7-F1F3-5AF1-9D2929E1C3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باستعمال ثلاث مقاطع فقط، ركبوا كلمة. معكم 30 ثانية قبل رفع الألواح.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9E166F7-3144-1736-AB7A-F87D64125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273720"/>
              </p:ext>
            </p:extLst>
          </p:nvPr>
        </p:nvGraphicFramePr>
        <p:xfrm>
          <a:off x="967276" y="3060000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00389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87793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49926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9975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71589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28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نٌ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عٌ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أَلْـ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وا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9F2023-A531-71A6-56A5-E4B00C3998A2}"/>
              </a:ext>
            </a:extLst>
          </p:cNvPr>
          <p:cNvSpPr txBox="1"/>
          <p:nvPr/>
        </p:nvSpPr>
        <p:spPr>
          <a:xfrm>
            <a:off x="1616963" y="3082512"/>
            <a:ext cx="1544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DCA0A9-FDAE-DB74-DA02-4D0D6EFD5F7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1CF8F4-B909-2F31-8C3C-473582DC0B7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37BF-D02B-206D-DF46-13ECB0A8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A0BFFF7-C3EE-CF43-8679-81084E137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77581"/>
              </p:ext>
            </p:extLst>
          </p:nvPr>
        </p:nvGraphicFramePr>
        <p:xfrm>
          <a:off x="967276" y="3060000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00389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87793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49926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9975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71589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28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نٌ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عٌ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أَلْـ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وا</a:t>
                      </a:r>
                      <a:endParaRPr lang="fr-FR" sz="6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E6B595CA-DC50-DFF4-4BD6-CA5EB3BD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ارفعوا. من وجد الكلمة التي نبحث عنها؟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805FC8-F1E3-C925-AC9D-4049B64A3C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439C50-D910-FB4F-C76F-408F15B044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2FCC5-FCBC-FA46-9F53-616AF99557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C4189A-C315-C967-C0F0-09E705955F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C1914-3726-7B32-75AE-066D90AA5C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15B4F-F701-FF46-256C-E1BBDA627AC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2533-7462-F5AC-5954-8DA7B94FFD9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83457B-68FA-AF0F-C25C-9E305F2A81F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0C0D9B-0D59-60CF-A35F-88414691AF0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DDC5E5D-2F38-E6E0-97A1-8E324E8ECDC0}"/>
              </a:ext>
            </a:extLst>
          </p:cNvPr>
          <p:cNvSpPr txBox="1"/>
          <p:nvPr/>
        </p:nvSpPr>
        <p:spPr>
          <a:xfrm>
            <a:off x="1778294" y="3164050"/>
            <a:ext cx="135855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أَلْوانٌ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10" name="Graphique 9" descr="Fermer avec un remplissage uni">
            <a:extLst>
              <a:ext uri="{FF2B5EF4-FFF2-40B4-BE49-F238E27FC236}">
                <a16:creationId xmlns:a16="http://schemas.microsoft.com/office/drawing/2014/main" id="{2984A183-D615-C609-12C9-383B5B887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5749" y="3095339"/>
            <a:ext cx="914400" cy="13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9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12DE4-709B-5A19-594C-F7F89795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AF90653-6B31-88BA-29EB-87708D3D8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859252"/>
              </p:ext>
            </p:extLst>
          </p:nvPr>
        </p:nvGraphicFramePr>
        <p:xfrm>
          <a:off x="965593" y="3060000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 err="1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نا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ما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زيـ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أَ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غُ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Titre 9">
            <a:extLst>
              <a:ext uri="{FF2B5EF4-FFF2-40B4-BE49-F238E27FC236}">
                <a16:creationId xmlns:a16="http://schemas.microsoft.com/office/drawing/2014/main" id="{AA17CCB2-6FB9-D740-86FF-2633D9058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7215AC-D7F8-85DD-92C4-57B3D0AB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803ADC-E08E-63B3-E8B6-CAB84F324C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855E66-B316-EC3E-D9C1-088743EF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CD69F6-61AB-2AD0-EEED-2BF9CCD94F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D5D98C-58AA-60EA-E76F-67168E406BB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81F4AF-0A04-0D1F-C3EE-9EA405AD14E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11CDD-91FF-5BC3-319D-C56ADE61FE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0AE0FE-56E9-12A7-3E9F-B8B7781AC52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C21CD74-2EE9-BE75-7F18-3E9DE5970F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B9C73A-C720-6E42-A291-B6438F292C78}"/>
              </a:ext>
            </a:extLst>
          </p:cNvPr>
          <p:cNvSpPr txBox="1"/>
          <p:nvPr/>
        </p:nvSpPr>
        <p:spPr>
          <a:xfrm>
            <a:off x="1269547" y="3064659"/>
            <a:ext cx="1544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6820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60D8-A506-BC71-7FFC-C3D96D5D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E0ED566-2371-A3D4-308B-8387B9ADD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135726"/>
              </p:ext>
            </p:extLst>
          </p:nvPr>
        </p:nvGraphicFramePr>
        <p:xfrm>
          <a:off x="965593" y="3060000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 err="1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نا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ما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زيـ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أَ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غُ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Titre 9">
            <a:extLst>
              <a:ext uri="{FF2B5EF4-FFF2-40B4-BE49-F238E27FC236}">
                <a16:creationId xmlns:a16="http://schemas.microsoft.com/office/drawing/2014/main" id="{5EFF02C0-8C16-68E5-3A00-9742478A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ارفعوا. من وجد الكلمة التي نبحث عنها؟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E86B610-93F5-3B52-FBFC-173A83AF7E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5989" y="676076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C7CF57-3106-BEED-D96E-EB0D9698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098800-B15D-EC79-CD5C-4EBC66132D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89CA84-0E36-BD5E-2564-3BF8DDE9DC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EA2998-AB58-85CF-6A1D-366243A105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46336F-42EA-B8A8-5CE6-115EEE64031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76989-0911-889E-4C3B-82F568E7858E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FD7233-C724-1817-2974-711CC667243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A11DC-43AC-EE05-4CF5-BF482C3D411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0EB98D-54F7-9862-745A-FD7DFF30E5EF}"/>
              </a:ext>
            </a:extLst>
          </p:cNvPr>
          <p:cNvSpPr txBox="1"/>
          <p:nvPr/>
        </p:nvSpPr>
        <p:spPr>
          <a:xfrm>
            <a:off x="1239708" y="3192503"/>
            <a:ext cx="148566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أَمازيغُ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21" name="Graphique 20" descr="Fermer avec un remplissage uni">
            <a:extLst>
              <a:ext uri="{FF2B5EF4-FFF2-40B4-BE49-F238E27FC236}">
                <a16:creationId xmlns:a16="http://schemas.microsoft.com/office/drawing/2014/main" id="{A08E7E03-D481-4382-54CA-915C9888C6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1897" y="3084398"/>
            <a:ext cx="914400" cy="13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67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57A2-9148-3C12-4782-DC5F5C03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685419-3CD4-FDE4-0263-DC2D7104B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118002"/>
              </p:ext>
            </p:extLst>
          </p:nvPr>
        </p:nvGraphicFramePr>
        <p:xfrm>
          <a:off x="1136715" y="3060000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7427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409986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238865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312124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قُفْ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ئِـ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طا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نٌ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D87443C7-6F50-EE4C-A981-9D4CAAC5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كلمة لها معنى. انتبهوا هناك مقطع زائد. 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ارفعوا.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069452-8FAD-2DD5-7832-DA8D9DA42364}"/>
              </a:ext>
            </a:extLst>
          </p:cNvPr>
          <p:cNvSpPr txBox="1"/>
          <p:nvPr/>
        </p:nvSpPr>
        <p:spPr>
          <a:xfrm>
            <a:off x="1509700" y="3055034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6E7CF3-3E64-4286-4B88-5C65D1E1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28DE77-F2CF-0478-E1EF-F9CC3EC7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632587-993B-8F91-1618-674B924579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9571D3-FAAD-E878-8E76-0D3B0C52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2BC41-5F24-C2C5-735D-A84ABA45E5D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53D4A-C5FD-C409-0978-7178C5CFB0C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EFA456-09A4-BDBC-5B5E-175A503234AD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B70F3-ADEB-821C-00E0-17D1A4378A6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EED10B7-8474-AD19-918A-7065FBD487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38666998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0DE7-B8A9-8644-BA22-83F2882E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1BB6D81-7E4E-014E-5A3B-7FDCE525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15D38A-A115-3091-5481-64B830D921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7745A0-6F21-CAEF-5608-D67CAC01C3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14F2A2-B461-F5D9-764F-72373B7B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B26A06-7829-3986-3D5A-5684D5C112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9BE834-5093-D280-1DE8-532825AFEB2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DDD17-6D79-3B7A-7E7C-AE48CAFC01D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FD6730-3FA2-8A15-35A8-559FD3F5EFE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F361C6-BE37-0AB4-CCDF-C66A5082D29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D2BD9EF9-2915-379A-AEB4-0A29028E33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3C6112F-E839-0B7D-945B-1B6A93D2E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02741"/>
              </p:ext>
            </p:extLst>
          </p:nvPr>
        </p:nvGraphicFramePr>
        <p:xfrm>
          <a:off x="1136715" y="3060000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7427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409986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238865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312124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قُفْ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ئِـ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طا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نٌ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697FE82C-5FB1-AAF1-A1C2-8F023D8BBA3A}"/>
              </a:ext>
            </a:extLst>
          </p:cNvPr>
          <p:cNvSpPr txBox="1"/>
          <p:nvPr/>
        </p:nvSpPr>
        <p:spPr>
          <a:xfrm>
            <a:off x="1279013" y="3285004"/>
            <a:ext cx="16991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قُفْطانٌ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17" name="Graphique 16" descr="Fermer avec un remplissage uni">
            <a:extLst>
              <a:ext uri="{FF2B5EF4-FFF2-40B4-BE49-F238E27FC236}">
                <a16:creationId xmlns:a16="http://schemas.microsoft.com/office/drawing/2014/main" id="{D35513A7-10D0-A2E9-EACD-ABE31D240D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4989" y="3084643"/>
            <a:ext cx="914400" cy="13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4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7187-E8C1-E5E2-AA19-C7A3CD7B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EFE19D-D72F-8B71-91BB-A5D53BC3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3BC99A-41F1-665F-88DF-560FEF02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3EDCB2-B8A2-71C0-B225-175EC110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7E0F6E-1659-FE51-80A4-A4EC721C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46D5B6-D528-7920-D002-118886DA6A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B30BD-E786-6808-FE8F-0B92903335A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0F14D-F932-3B09-5415-EA006B53C63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DB75F7-72E3-77E0-B48C-96A4D7F10926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731CFA-3779-B6A8-F5BE-9571760F6A7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4D8954B-8905-F6CA-54D2-28635239F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801000"/>
              </p:ext>
            </p:extLst>
          </p:nvPr>
        </p:nvGraphicFramePr>
        <p:xfrm>
          <a:off x="965593" y="3060000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دِ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 err="1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مَغْ</a:t>
                      </a:r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تَقْـ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ليـ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يٌّ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7E24E8BE-02CE-A5AE-2520-925445FAD035}"/>
              </a:ext>
            </a:extLst>
          </p:cNvPr>
          <p:cNvSpPr txBox="1"/>
          <p:nvPr/>
        </p:nvSpPr>
        <p:spPr>
          <a:xfrm>
            <a:off x="1307296" y="3072633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57FB381-84DC-4631-FCA0-F6B710E739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08226565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4" y="5606678"/>
            <a:ext cx="2124551" cy="547687"/>
          </a:xfrm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المرور بين الصفوف للمساعدة و تصحيح الإنجازات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4147-9D11-2B5E-9B98-8BD6BC769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7B02F7C-1819-EC2C-B470-9F824F508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ارفعوا. صححوا.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A592B5-5C9A-DDAC-C181-7755FAF222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A24E95-9331-AF0C-9FC7-3F5789E3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FF204C-AEFC-3CF6-D2BF-30708B6BDF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FE3BD6-7721-3AA8-2F5A-DF121EE878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606F64-719B-890D-64EF-772818F40D4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B0C8FD-ADA5-9564-3930-4BFEF1E55B6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929E16-9F1F-3C28-CB8E-7B92295E44F0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83660C-CB20-71E5-D38C-7925B5CD1D1D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E0732174-2D3D-DE6B-977A-5F60B2B571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8C75ACF-ED2A-F3C2-E0AE-1E8A3EE3C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238021"/>
              </p:ext>
            </p:extLst>
          </p:nvPr>
        </p:nvGraphicFramePr>
        <p:xfrm>
          <a:off x="965593" y="3060000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دِ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 err="1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مَغْ</a:t>
                      </a:r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تَقْـ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ليـ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يٌّ</a:t>
                      </a:r>
                      <a:endParaRPr lang="fr-FR" sz="60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0779E0A6-E207-6FEA-F5C0-7F8782C46B60}"/>
              </a:ext>
            </a:extLst>
          </p:cNvPr>
          <p:cNvSpPr txBox="1"/>
          <p:nvPr/>
        </p:nvSpPr>
        <p:spPr>
          <a:xfrm>
            <a:off x="1085202" y="3201292"/>
            <a:ext cx="16991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تَقْليدِيٌّ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16" name="Graphique 15" descr="Fermer avec un remplissage uni">
            <a:extLst>
              <a:ext uri="{FF2B5EF4-FFF2-40B4-BE49-F238E27FC236}">
                <a16:creationId xmlns:a16="http://schemas.microsoft.com/office/drawing/2014/main" id="{1D7D6F6A-E8AA-9F50-1D8B-EC5F11DF9C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6998" y="3065648"/>
            <a:ext cx="914400" cy="13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8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7B23B-F6DB-9C7A-D6D1-0E7F060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FB0D34-8A15-DA45-88FD-FE7ABB67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4BBA1F-F702-8EBC-61E0-43766E58C1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E2BE76-A6B7-5EFB-71F4-C5C8F434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1B2301-B1AB-9395-6610-2DCEA83F46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566E93-DF36-672A-1B7F-117867F181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91D75-D5D8-F09E-9750-A15149B42A3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3BA95A-FC91-8D4B-6CD6-393F7A260E7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EF8826-10FD-1A6D-0FD1-3DC1A071413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6A3E06-E8A6-6D76-B957-8DD4205FC2D5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4721A8AA-29C4-53B2-8D97-8AD87AA5C7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5DA8526-E7E3-4B6D-BBE8-7287392CB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610511"/>
              </p:ext>
            </p:extLst>
          </p:nvPr>
        </p:nvGraphicFramePr>
        <p:xfrm>
          <a:off x="967276" y="3060000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1227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71716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996742">
                  <a:extLst>
                    <a:ext uri="{9D8B030D-6E8A-4147-A177-3AD203B41FA5}">
                      <a16:colId xmlns:a16="http://schemas.microsoft.com/office/drawing/2014/main" val="2169243141"/>
                    </a:ext>
                  </a:extLst>
                </a:gridCol>
                <a:gridCol w="1109045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101212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879506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48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ـلَـ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b="1" kern="1200" dirty="0">
                          <a:solidFill>
                            <a:srgbClr val="424D7B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اَلْ</a:t>
                      </a:r>
                      <a:endParaRPr lang="fr-FR" sz="6600" b="1" kern="1200" dirty="0">
                        <a:solidFill>
                          <a:srgbClr val="424D7B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حَقْـ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b="1" kern="1200" dirty="0">
                          <a:solidFill>
                            <a:srgbClr val="424D7B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حَفْـ</a:t>
                      </a:r>
                      <a:endParaRPr lang="fr-FR" sz="6000" b="1" kern="1200" dirty="0">
                        <a:solidFill>
                          <a:srgbClr val="424D7B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ـةُ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8DB250B7-EDE0-5967-9E06-A3729CB3C990}"/>
              </a:ext>
            </a:extLst>
          </p:cNvPr>
          <p:cNvSpPr txBox="1"/>
          <p:nvPr/>
        </p:nvSpPr>
        <p:spPr>
          <a:xfrm>
            <a:off x="1311019" y="306038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0156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806E1-07EF-A6C4-404B-B604DA38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8C28310-2EF3-462B-6AC4-1424C80F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id="{6621A2DB-5359-E1C2-B590-C6093C9FD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73A8D5-6B4F-CED5-8FD3-0F0A0113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71FBF9-3EC0-CCB1-A110-B86B47F2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969386-9690-6F5C-7605-691123CF9D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685067-7572-1302-C6FF-DEFB56F564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BBD8D7-D73E-4B43-AA42-7B8BA3111B1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4D53B-85B8-37E4-083A-B8B8F752F6E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DAB0C9-A9B9-26E5-3478-E671F67E1E2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94F934-40BC-2A7A-4593-AE8BCE6AECD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592C77E-95A4-CF24-5A85-C8AA242BC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0883"/>
              </p:ext>
            </p:extLst>
          </p:nvPr>
        </p:nvGraphicFramePr>
        <p:xfrm>
          <a:off x="967276" y="3060000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1227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71716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996742">
                  <a:extLst>
                    <a:ext uri="{9D8B030D-6E8A-4147-A177-3AD203B41FA5}">
                      <a16:colId xmlns:a16="http://schemas.microsoft.com/office/drawing/2014/main" val="2169243141"/>
                    </a:ext>
                  </a:extLst>
                </a:gridCol>
                <a:gridCol w="1109045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101212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879506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48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ـلَـ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b="1" kern="1200" dirty="0">
                          <a:solidFill>
                            <a:srgbClr val="424D7B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اَلْ</a:t>
                      </a:r>
                      <a:endParaRPr lang="fr-FR" sz="6600" b="1" kern="1200" dirty="0">
                        <a:solidFill>
                          <a:srgbClr val="424D7B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حَقْـ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b="1" kern="1200" dirty="0">
                          <a:solidFill>
                            <a:srgbClr val="424D7B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حَفْـ</a:t>
                      </a:r>
                      <a:endParaRPr lang="fr-FR" sz="6000" b="1" kern="1200" dirty="0">
                        <a:solidFill>
                          <a:srgbClr val="424D7B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B"/>
                          </a:solidFill>
                          <a:cs typeface="Microsoft Uighur" panose="02000000000000000000" pitchFamily="2" charset="-78"/>
                        </a:rPr>
                        <a:t>ـةُ</a:t>
                      </a:r>
                      <a:endParaRPr lang="fr-FR" sz="6600" dirty="0">
                        <a:solidFill>
                          <a:srgbClr val="424D7B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B12E6C4A-57F4-2D3A-A2D7-90228410FA91}"/>
              </a:ext>
            </a:extLst>
          </p:cNvPr>
          <p:cNvSpPr txBox="1"/>
          <p:nvPr/>
        </p:nvSpPr>
        <p:spPr>
          <a:xfrm>
            <a:off x="1085202" y="3201292"/>
            <a:ext cx="16991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اَلْحَفْلَةُ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17" name="Graphique 16" descr="Fermer avec un remplissage uni">
            <a:extLst>
              <a:ext uri="{FF2B5EF4-FFF2-40B4-BE49-F238E27FC236}">
                <a16:creationId xmlns:a16="http://schemas.microsoft.com/office/drawing/2014/main" id="{D3F96A19-CBF2-5160-90EE-F5428E4E74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4033" y="3068168"/>
            <a:ext cx="914400" cy="13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7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AF514-1399-1AD8-37DA-CEFEE73E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A6D2DDBB-0B7B-BD8C-D81B-42EBCD1B00DE}"/>
              </a:ext>
            </a:extLst>
          </p:cNvPr>
          <p:cNvSpPr txBox="1"/>
          <p:nvPr/>
        </p:nvSpPr>
        <p:spPr>
          <a:xfrm>
            <a:off x="1573161" y="2905086"/>
            <a:ext cx="5624052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حَفْلَةٌ ـــ</a:t>
            </a:r>
            <a:r>
              <a:rPr kumimoji="0" lang="f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قُفْطانٌ 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تَقْليدِيٌّ 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أَلْوانٌ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4A19A1A-E175-0DBA-B293-2F114798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يركب جملة باستعمال الكلمات التالية؟ آخر؟ 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id="{5971CAFB-EE76-3976-E9FA-261D16076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2EEA8-D52A-DF28-35D8-C76754C9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95B8ED-D906-4CBD-E8F6-7D7D207B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F8AC5F-AECE-9A83-7273-2AD360430B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339575-A6BC-FC25-E4E7-00E99C2342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2D9318-9EB8-7CA2-CEE2-E85622DDF3F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E2E8E-2410-5D8C-4951-AF19AC47D6F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6E68B4-4BC4-5FAC-EC31-CC0BB95A394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E0E4E-1A4A-213E-62A2-605445D8F9B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83651799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أنامل جدتي: إنتاج حكاية جديدة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97175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DE6705-10E2-AB50-4E4D-CEAF3BDC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7" r="-13147"/>
          <a:stretch>
            <a:fillRect/>
          </a:stretch>
        </p:blipFill>
        <p:spPr>
          <a:xfrm>
            <a:off x="7260696" y="1991965"/>
            <a:ext cx="720000" cy="7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798637"/>
            <a:ext cx="7148709" cy="612000"/>
          </a:xfrm>
        </p:spPr>
        <p:txBody>
          <a:bodyPr>
            <a:noAutofit/>
          </a:bodyPr>
          <a:lstStyle/>
          <a:p>
            <a:pPr rtl="0"/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الاستماع والتحدث، ستتدربون على إنتاج حكاية جديدة تشبه حكاية «أنامل جدتي».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39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12458-58D3-320C-3D53-C62379B90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09737-6D44-92C3-8A19-4FF231FFE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48270F-C786-3E3C-CED5-FBCC84469094}"/>
              </a:ext>
            </a:extLst>
          </p:cNvPr>
          <p:cNvSpPr txBox="1"/>
          <p:nvPr/>
        </p:nvSpPr>
        <p:spPr>
          <a:xfrm>
            <a:off x="357809" y="3013502"/>
            <a:ext cx="8484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إِنْتاجُ حِكايَةٍ جَديدَةٍ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F4CF0C-1DB1-4056-52E4-ADA1C9B5A3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C067-6E61-154E-12BD-96643A82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0034DBB-75BD-9C43-4C21-B596834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مشاهد جديدة معبرة عن مقاطع البداية والوسط والنهاية. لاحظوها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F82460C-155D-23F6-DFD7-95334E5641C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449053" y="2308700"/>
            <a:ext cx="2815816" cy="2794242"/>
          </a:xfrm>
        </p:spPr>
      </p:pic>
      <p:pic>
        <p:nvPicPr>
          <p:cNvPr id="54" name="Espace réservé pour une image  53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8A6C2975-13DE-63E9-5FEA-074FAE47FB8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264869" y="2308700"/>
            <a:ext cx="2815816" cy="2794242"/>
          </a:xfrm>
        </p:spPr>
      </p:pic>
      <p:pic>
        <p:nvPicPr>
          <p:cNvPr id="56" name="Espace réservé pour une image  55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DB7D77E1-95D8-F93D-F6BA-69EBCCFF126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03913" y="2308700"/>
            <a:ext cx="2815816" cy="2794242"/>
          </a:xfr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DE48764C-2059-5929-7AA6-CD8F8E097E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827A61-2A18-1083-D78C-E4ECFD474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134D2A-A989-3C04-5D1B-AC12D4917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2750EA-D9B1-6042-7A44-EB57753A82E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E0B76D-D238-FC80-7177-E3F964FABF9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987CD8-CAD9-4621-0C56-7FADFA5BAC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FA77F-5FED-FA1F-B2F6-6BE2FB6FB7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27168-C155-4B8C-3FE8-6CD5883517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F6F645-29D6-26A2-1908-BFDC607EB6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6161068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A3A75-3546-2F8F-BB9A-686538B21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8AE3EBB-2166-6B6A-AF1A-1D6668147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  <a:ln>
            <a:noFill/>
          </a:ln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DD273F36-7D9D-F285-B8D5-861A9300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756000"/>
            <a:ext cx="701914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اكتبوا رقم المقطع المناسب للمشهد داخل الإطار الأ</a:t>
            </a:r>
            <a:r>
              <a:rPr lang="ar-S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خضر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: بداية أو وسط أو نهاية؟</a:t>
            </a:r>
          </a:p>
        </p:txBody>
      </p:sp>
      <p:pic>
        <p:nvPicPr>
          <p:cNvPr id="53" name="Espace réservé pour une image  52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BB83AA2C-F1E4-5FE3-820A-18922D16291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1490191" y="2403017"/>
            <a:ext cx="1813898" cy="1800000"/>
          </a:xfrm>
        </p:spPr>
      </p:pic>
      <p:pic>
        <p:nvPicPr>
          <p:cNvPr id="51" name="Espace réservé pour une image  50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77FF7804-D3E8-5762-7B62-D59B0055007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BF09FB-70FF-0A49-2762-3A30E012E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E86C53-717F-00A6-5A62-213550F02E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99F365-850D-5578-BC38-7C69485FA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BDE2DD-0C13-ECF7-84F3-B5410EE1E5F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ED2E82-ADA4-262D-9DFE-44E7BAF2414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7F443D-355A-EFEA-988B-92512D19F2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5F4EC1-3BC6-ADC6-127B-30198C0B0F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12897E-52A8-6B96-C1FD-1F0ABD3F0D8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689A98-19A4-D8A6-4F82-9345534F87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AE02DE2-9EC2-383D-3D9A-E5338AB7976F}"/>
              </a:ext>
            </a:extLst>
          </p:cNvPr>
          <p:cNvGrpSpPr/>
          <p:nvPr/>
        </p:nvGrpSpPr>
        <p:grpSpPr>
          <a:xfrm>
            <a:off x="6175468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0521A707-AD5F-0BA5-3340-A832A4F584AE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CB3CF82F-2EBA-ED93-D9DC-5F201C016A65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57" name="Espace réservé pour une image  56" descr="Une image contenant habits, meuble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A33D32BD-0F7E-9575-6578-82964A765B7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76232"/>
            <a:ext cx="1813898" cy="1800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6DF5BE1-8D1B-28DA-D7BC-0FD8DF1103EA}"/>
              </a:ext>
            </a:extLst>
          </p:cNvPr>
          <p:cNvGrpSpPr/>
          <p:nvPr/>
        </p:nvGrpSpPr>
        <p:grpSpPr>
          <a:xfrm>
            <a:off x="3824622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B6A460D-3768-D9E0-6519-3D4CBA3C14EF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5EC129C-8C06-6076-0FB8-01DE9D04226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290B60B-62CC-0DB1-1CB2-B002F4C27D68}"/>
              </a:ext>
            </a:extLst>
          </p:cNvPr>
          <p:cNvGrpSpPr/>
          <p:nvPr/>
        </p:nvGrpSpPr>
        <p:grpSpPr>
          <a:xfrm>
            <a:off x="1369324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FE44B09-7AD4-C952-7D20-9CFFE9443E59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161E8CE-23C2-3C3B-3547-47079948F6DD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303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54A72-FCE0-96FD-6F09-F3DD41B1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E898B3B-6857-FD7F-2311-FE4FA729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هل أنتم متفقون؟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7A9FC4-E0D8-94E6-FB18-6538B2638C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501775-6DE0-2BA3-015F-072DCBE2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322735-FAE0-720F-B01C-09A79354D4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BBEFFD-2D8A-D457-5FC3-76E35E7C73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784A30-EC9F-C3E8-3446-5670D0FA819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5BA85-EC93-D934-A5B4-3FF7E54240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9EDDB-1ACA-43EC-59E2-6283AA6028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B318D244-5417-A87E-968A-4764174EA4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EA00BDD-5F8C-A1DD-270B-9E43C23BE8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0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F7A5B9-24CE-C099-3953-CF89D8A15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52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7F859CEC-35B9-0109-CC73-71458F8A11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1490191" y="2403017"/>
            <a:ext cx="1813898" cy="1800000"/>
          </a:xfrm>
          <a:prstGeom prst="rect">
            <a:avLst/>
          </a:prstGeom>
        </p:spPr>
      </p:pic>
      <p:pic>
        <p:nvPicPr>
          <p:cNvPr id="25" name="Espace réservé pour une image  50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9D2FBC39-FF8E-D060-83A3-2A153F080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pic>
        <p:nvPicPr>
          <p:cNvPr id="36" name="Espace réservé pour une image  56" descr="Une image contenant habits, meuble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B32FF472-BBE5-2A22-C2C0-885788D2BE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76232"/>
            <a:ext cx="1813898" cy="18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3738996-2F80-C211-8FBD-E21999E30F98}"/>
              </a:ext>
            </a:extLst>
          </p:cNvPr>
          <p:cNvGrpSpPr/>
          <p:nvPr/>
        </p:nvGrpSpPr>
        <p:grpSpPr>
          <a:xfrm>
            <a:off x="6175468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F0F4F2FF-9AB5-5A64-2E82-DB281BBAD27B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2B8EBB39-965D-5777-2987-4ACB390C433D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C022B56-53FE-8499-8B50-4962D5739EF3}"/>
              </a:ext>
            </a:extLst>
          </p:cNvPr>
          <p:cNvGrpSpPr/>
          <p:nvPr/>
        </p:nvGrpSpPr>
        <p:grpSpPr>
          <a:xfrm>
            <a:off x="3824622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0D77218-22D0-ED44-9B07-84F81D81BBA8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2411C99-3AD9-A0CC-9DF8-8C764BE7BBE9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54F3789-A62A-31D9-E2F2-C6200F76FD2C}"/>
              </a:ext>
            </a:extLst>
          </p:cNvPr>
          <p:cNvGrpSpPr/>
          <p:nvPr/>
        </p:nvGrpSpPr>
        <p:grpSpPr>
          <a:xfrm>
            <a:off x="1369324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73684DD-C23A-164C-77E3-672CCC4B0FFA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B5BB4E8C-21DD-923C-D282-6D62FEB1049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EE8CD0E-B4E9-2141-3008-744DA1D1F9E4}"/>
              </a:ext>
            </a:extLst>
          </p:cNvPr>
          <p:cNvCxnSpPr>
            <a:cxnSpLocks/>
            <a:stCxn id="36" idx="2"/>
            <a:endCxn id="15" idx="7"/>
          </p:cNvCxnSpPr>
          <p:nvPr/>
        </p:nvCxnSpPr>
        <p:spPr>
          <a:xfrm flipH="1">
            <a:off x="4879593" y="4176232"/>
            <a:ext cx="2077525" cy="709320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523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4FF6-F5D6-1116-8634-987CCB2DE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5FADE20-AAFE-3CCF-09DA-945962D2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اكتبوا رقم المقطع المناسب للمشهد الموالي: بداية أو وسط أو نهاية؟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364871-8A75-3152-0FCF-9AA4EE956E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22CC8D-BC56-972D-5BED-B1B8F400C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FB509D-E8AD-CFD7-A80F-13B5D6F344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C4C722-F432-3ACF-7E2E-4BA11BC4BF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FF09E0-9187-E06C-E66E-A2EBE048ACE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3545F-26E3-5512-C0B9-89E241F592C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3B256-D7BE-A416-D312-8FFD43274D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9F31641F-54A5-F884-5135-76C61E3586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E2E68FF-23C6-5C36-BC7F-19C133D800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6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7751E08-FE1F-A828-4471-CDF91367E1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  <a:ln>
            <a:noFill/>
          </a:ln>
        </p:spPr>
      </p:pic>
      <p:pic>
        <p:nvPicPr>
          <p:cNvPr id="27" name="Espace réservé pour une image  52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2C3A898A-EDEA-8BE0-78ED-5FD1ACF4F3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1490191" y="2403017"/>
            <a:ext cx="1813898" cy="1800000"/>
          </a:xfrm>
          <a:prstGeom prst="rect">
            <a:avLst/>
          </a:prstGeom>
        </p:spPr>
      </p:pic>
      <p:pic>
        <p:nvPicPr>
          <p:cNvPr id="28" name="Espace réservé pour une image  50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C66112DA-3B5E-7EDE-4718-A2C0404D6B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pic>
        <p:nvPicPr>
          <p:cNvPr id="35" name="Espace réservé pour une image  56" descr="Une image contenant habits, meuble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2FC09B3F-FDD0-8B1B-08CB-35D4A277F7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76232"/>
            <a:ext cx="1813898" cy="1800000"/>
          </a:xfrm>
          <a:prstGeom prst="rect">
            <a:avLst/>
          </a:prstGeom>
        </p:spPr>
      </p:pic>
      <p:pic>
        <p:nvPicPr>
          <p:cNvPr id="39" name="Espace réservé pour une image  50">
            <a:extLst>
              <a:ext uri="{FF2B5EF4-FFF2-40B4-BE49-F238E27FC236}">
                <a16:creationId xmlns:a16="http://schemas.microsoft.com/office/drawing/2014/main" id="{D6D0609A-7E23-9EF8-63AE-851310B0B6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86A657C-07AF-7499-5584-5071CCC4F414}"/>
              </a:ext>
            </a:extLst>
          </p:cNvPr>
          <p:cNvGrpSpPr/>
          <p:nvPr/>
        </p:nvGrpSpPr>
        <p:grpSpPr>
          <a:xfrm>
            <a:off x="6175468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9B848ED-DAB6-1498-A21A-3630A82FCCC8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0F69F09-EF3D-D44F-047A-32F296E09038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15D13D0-19DC-F25C-A7B7-27BA73590949}"/>
              </a:ext>
            </a:extLst>
          </p:cNvPr>
          <p:cNvGrpSpPr/>
          <p:nvPr/>
        </p:nvGrpSpPr>
        <p:grpSpPr>
          <a:xfrm>
            <a:off x="3824622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E291D53-4727-4F39-FAE0-43ED4C457EBC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5708710-595B-2E8C-07D7-A769FDB9AC5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7ECC1B3-5DFC-CE96-B9B1-EB52C3E3F9AD}"/>
              </a:ext>
            </a:extLst>
          </p:cNvPr>
          <p:cNvGrpSpPr/>
          <p:nvPr/>
        </p:nvGrpSpPr>
        <p:grpSpPr>
          <a:xfrm>
            <a:off x="1369324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C875B227-087B-15D4-D8B4-64A109121550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F202B02-DF75-C335-AC20-570D423715C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448CCDA-A783-A06B-E138-59C7BEDBDF24}"/>
              </a:ext>
            </a:extLst>
          </p:cNvPr>
          <p:cNvCxnSpPr>
            <a:cxnSpLocks/>
            <a:stCxn id="35" idx="2"/>
            <a:endCxn id="15" idx="7"/>
          </p:cNvCxnSpPr>
          <p:nvPr/>
        </p:nvCxnSpPr>
        <p:spPr>
          <a:xfrm flipH="1">
            <a:off x="4879593" y="4176232"/>
            <a:ext cx="2077525" cy="709320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444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تنظيم حصص الأسبوع</a:t>
            </a:r>
            <a:endParaRPr lang="fr-MA" sz="4400" dirty="0">
              <a:solidFill>
                <a:srgbClr val="424D7B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(50د).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(30د).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 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 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.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(35د).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والفهم (30د).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(30د).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(45د).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C4AD6-0DD9-7D6E-6480-C2650BF16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8E387FE-1BB5-DA3F-EDF8-19AFF9AA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ما المقطع المناسب للمشهد؟  -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اكتبوا رقم المقطع المناسب للمشهد الأخير.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01F8F8-23A4-C77B-7813-F85DD8C7EF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C871C0-43F9-2700-6648-74DAFDD4C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510082-8345-DF60-3F7E-5EDAA93FE0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3A351B-3E6A-DDF0-CBC9-D20A39CD06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9D2186-8CBC-E34A-BB0C-67DA71B40E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0C0F43-FE33-A1D0-4313-03E7286F0D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70A163-4029-7586-ED90-7234235CD72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0BCEAB7-7435-8A26-5547-4E960CBAD8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FA0694-DFE5-CDF8-4444-A1CAA9F656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6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88686BE-AA5C-E2C0-2D77-CE7A20B98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  <a:ln>
            <a:noFill/>
          </a:ln>
        </p:spPr>
      </p:pic>
      <p:pic>
        <p:nvPicPr>
          <p:cNvPr id="27" name="Espace réservé pour une image  52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F25BA88D-598D-DDB8-CA4D-3A6E218044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1490191" y="2403017"/>
            <a:ext cx="1813898" cy="1800000"/>
          </a:xfrm>
          <a:prstGeom prst="rect">
            <a:avLst/>
          </a:prstGeom>
        </p:spPr>
      </p:pic>
      <p:pic>
        <p:nvPicPr>
          <p:cNvPr id="28" name="Espace réservé pour une image  50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DDD63DD0-A61E-5D67-CD4F-E715D6FA1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pic>
        <p:nvPicPr>
          <p:cNvPr id="36" name="Espace réservé pour une image  56" descr="Une image contenant habits, meuble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DC9E2813-15DB-0449-5DCF-B056242049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</p:spPr>
      </p:pic>
      <p:pic>
        <p:nvPicPr>
          <p:cNvPr id="40" name="Espace réservé pour une image  50">
            <a:extLst>
              <a:ext uri="{FF2B5EF4-FFF2-40B4-BE49-F238E27FC236}">
                <a16:creationId xmlns:a16="http://schemas.microsoft.com/office/drawing/2014/main" id="{271C2931-057E-554C-3C90-34B430826E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9D0D04C-DB72-8275-8D67-719EDDFDE1B5}"/>
              </a:ext>
            </a:extLst>
          </p:cNvPr>
          <p:cNvCxnSpPr>
            <a:cxnSpLocks/>
            <a:stCxn id="36" idx="2"/>
            <a:endCxn id="16" idx="7"/>
          </p:cNvCxnSpPr>
          <p:nvPr/>
        </p:nvCxnSpPr>
        <p:spPr>
          <a:xfrm flipH="1">
            <a:off x="4879593" y="4181198"/>
            <a:ext cx="2077525" cy="704354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79625C3B-E0A1-3AAE-00AC-56FB8FD581CC}"/>
              </a:ext>
            </a:extLst>
          </p:cNvPr>
          <p:cNvGrpSpPr/>
          <p:nvPr/>
        </p:nvGrpSpPr>
        <p:grpSpPr>
          <a:xfrm>
            <a:off x="6175468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86407BF-9356-1735-23EF-309E06E2DA0D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406C336-B809-29CA-FEA8-C19BC08A941A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42110EF-0FC2-B10E-9191-194F25B47D91}"/>
              </a:ext>
            </a:extLst>
          </p:cNvPr>
          <p:cNvGrpSpPr/>
          <p:nvPr/>
        </p:nvGrpSpPr>
        <p:grpSpPr>
          <a:xfrm>
            <a:off x="3824622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F47427C-6829-FEF3-A044-D65BEBB443F9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D22FDB0-4F2E-9486-432F-F5AB7B99C6A1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2BB0EF-FE0F-DFA0-0B26-CFE0D014FFAA}"/>
              </a:ext>
            </a:extLst>
          </p:cNvPr>
          <p:cNvGrpSpPr/>
          <p:nvPr/>
        </p:nvGrpSpPr>
        <p:grpSpPr>
          <a:xfrm>
            <a:off x="1369324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794ABF7-C216-D251-5DC5-AE748A3495C2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DF3DF46-12BE-325E-2A86-508D20318EAC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A89EC6E-3A33-BD63-3133-1C6667584D8C}"/>
              </a:ext>
            </a:extLst>
          </p:cNvPr>
          <p:cNvCxnSpPr>
            <a:cxnSpLocks/>
            <a:stCxn id="40" idx="2"/>
            <a:endCxn id="7" idx="1"/>
          </p:cNvCxnSpPr>
          <p:nvPr/>
        </p:nvCxnSpPr>
        <p:spPr>
          <a:xfrm>
            <a:off x="4677129" y="4203017"/>
            <a:ext cx="2197905" cy="682535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209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BEC32-4C95-C12E-3D8D-18C8BAAB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AC1C6C1-48B7-DB29-BAD9-74A25DE2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يمثل المشهد مقطع النهاية.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4F214F-2D79-1459-170C-8AF24E0CB4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7A8653-D18D-E87A-435D-5C136C139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B77591-0CF6-770A-2ED0-56BCFFCB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312A3A-3917-ED9A-5045-34F9183CBD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92AB52-1B6C-5C42-9287-F8152CB91D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C054D5-2C29-5983-8446-A054AA2422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B27AF-1B6B-BB49-7F30-4DD9C04C47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4271188F-35DB-6739-8D65-8F88A7EEBA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489020-FA36-AB1A-6087-4CB3E48F40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B514E69-E1A3-A321-9556-2FC5176A4946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2246593" y="4143564"/>
            <a:ext cx="130078" cy="668179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9B99C94-D68E-848A-FB39-6041FD8C63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  <a:ln>
            <a:noFill/>
          </a:ln>
        </p:spPr>
      </p:pic>
      <p:pic>
        <p:nvPicPr>
          <p:cNvPr id="45" name="Espace réservé pour une image  50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D4A5524B-F6E1-F9A2-B020-9EB01ADFC8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pic>
        <p:nvPicPr>
          <p:cNvPr id="52" name="Espace réservé pour une image  56" descr="Une image contenant habits, meuble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1EEA4D7A-9E45-D5A7-70E2-596D21F460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50169" y="2381198"/>
            <a:ext cx="1813898" cy="1800000"/>
          </a:xfrm>
          <a:prstGeom prst="rect">
            <a:avLst/>
          </a:prstGeom>
        </p:spPr>
      </p:pic>
      <p:pic>
        <p:nvPicPr>
          <p:cNvPr id="53" name="Espace réservé pour une image  50">
            <a:extLst>
              <a:ext uri="{FF2B5EF4-FFF2-40B4-BE49-F238E27FC236}">
                <a16:creationId xmlns:a16="http://schemas.microsoft.com/office/drawing/2014/main" id="{6DAE1846-5ED4-E7F3-BD00-9931C7584F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770180" y="2403017"/>
            <a:ext cx="1813898" cy="18000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12CA77E-18FD-129D-5B24-7FE2EA638001}"/>
              </a:ext>
            </a:extLst>
          </p:cNvPr>
          <p:cNvCxnSpPr>
            <a:cxnSpLocks/>
          </p:cNvCxnSpPr>
          <p:nvPr/>
        </p:nvCxnSpPr>
        <p:spPr>
          <a:xfrm flipH="1">
            <a:off x="4879593" y="4203017"/>
            <a:ext cx="2077525" cy="682535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5770E94-60C7-5E91-252E-54F089D351D4}"/>
              </a:ext>
            </a:extLst>
          </p:cNvPr>
          <p:cNvCxnSpPr>
            <a:cxnSpLocks/>
          </p:cNvCxnSpPr>
          <p:nvPr/>
        </p:nvCxnSpPr>
        <p:spPr>
          <a:xfrm>
            <a:off x="4647626" y="4187871"/>
            <a:ext cx="2227408" cy="697681"/>
          </a:xfrm>
          <a:prstGeom prst="straightConnector1">
            <a:avLst/>
          </a:prstGeom>
          <a:ln w="2857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76409B7-4BAD-9067-EC45-4FA9917EBC0C}"/>
              </a:ext>
            </a:extLst>
          </p:cNvPr>
          <p:cNvGrpSpPr/>
          <p:nvPr/>
        </p:nvGrpSpPr>
        <p:grpSpPr>
          <a:xfrm>
            <a:off x="6175468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1D19D984-52DC-0918-9B81-227000BBCE92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D2CF385-555C-4671-0B8A-50A8AB2FA9B4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F73DE3-926E-D00D-CB58-5416359D9F52}"/>
              </a:ext>
            </a:extLst>
          </p:cNvPr>
          <p:cNvGrpSpPr/>
          <p:nvPr/>
        </p:nvGrpSpPr>
        <p:grpSpPr>
          <a:xfrm>
            <a:off x="3824622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E430139-4DAD-F3BF-DFEE-C83C21CA55F4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59E0D36-A5CB-AEBE-5D1E-9DE34B41BE5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5001937-BCF5-3693-0A80-E0F07EFF87F5}"/>
              </a:ext>
            </a:extLst>
          </p:cNvPr>
          <p:cNvGrpSpPr/>
          <p:nvPr/>
        </p:nvGrpSpPr>
        <p:grpSpPr>
          <a:xfrm>
            <a:off x="1369324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738C27CA-671C-5EE0-21A6-5DF7CAD2C920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663461E-A4C5-EAB9-B170-0F6FCC9F10FB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5" name="Espace réservé pour une image  52">
            <a:extLst>
              <a:ext uri="{FF2B5EF4-FFF2-40B4-BE49-F238E27FC236}">
                <a16:creationId xmlns:a16="http://schemas.microsoft.com/office/drawing/2014/main" id="{B4BD3B7E-9868-FBA5-0217-4A94F07345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1484058" y="2403017"/>
            <a:ext cx="181389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069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FFD0-B4FA-F674-A8B5-1E0C6C1B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C604EA8-944C-5423-09D2-7859306A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12" y="787804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كل واحد منكم يبدع بداية حكاية جديدة يعبر عنها المشهد أمامكم.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3A441E-2CA6-2D6F-9BEE-48A8640F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77D229-BD52-743E-112B-6E69BAB8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3A7515-EF6B-9C27-1EA0-9862089724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32C7B6-3AC6-7DFD-5548-46D7287E02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29DB3D-3DCA-0571-DAF4-4EAB6AB9DF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89DA3-43F4-E9C0-2F55-C303C3E0E9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39B3E6-675E-DFCD-6685-E90FAB4F2E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2888C6-D8DC-5019-80DC-591A4C010C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180FB494-EAAA-5F14-10A9-BABDE80FA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8" name="Image 17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FEF71F2B-0C78-B9B7-4F16-65A3B8EF0C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0008" y="2400202"/>
            <a:ext cx="3623984" cy="3960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12758C-DFBA-08CA-ABC4-FFD7C7DD5625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</p:spTree>
    <p:extLst>
      <p:ext uri="{BB962C8B-B14F-4D97-AF65-F5344CB8AC3E}">
        <p14:creationId xmlns:p14="http://schemas.microsoft.com/office/powerpoint/2010/main" val="259434176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E73B6-F539-C496-42F9-3DF5E023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7E2E8F6-737F-AC46-007E-0922C164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8" y="771902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البداية الذي أبدعه؟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19FA57-B210-B0AB-CEB1-F80774A2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B6202A-1FEC-8442-8127-A71F4E02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B10AF0-6EEC-E328-CB7B-D6CBCA1D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F53757-FE38-DFB3-A158-12AF690E4D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471064-0404-EAA4-2D61-9A156964BB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331F4-2AC5-1A6B-A213-4DF37C023E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146A6-9871-EDE2-71EB-9819DEEB93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D3ACA7-C276-1411-438A-F91DA03EA3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98ECAE17-9A27-BBA3-0571-C3FC4C78FB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126E0AC0-377E-80B4-E9B4-1EE73EFF9C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0008" y="2400202"/>
            <a:ext cx="3623984" cy="3960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60B97B4-B0DC-DD38-459C-2D5559EE954C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</p:spTree>
    <p:extLst>
      <p:ext uri="{BB962C8B-B14F-4D97-AF65-F5344CB8AC3E}">
        <p14:creationId xmlns:p14="http://schemas.microsoft.com/office/powerpoint/2010/main" val="29185961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6FAD-9160-F200-9981-22FE1A90D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8FDB636-934C-0F9A-3B2E-A619A9FA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مثال لبداية حكاية جديدة.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9DD5A1-EEB9-A0B4-1FD9-2EC1A494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65A19A-47C2-0B10-626E-207D96EB0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A9BE60-14C0-F6F3-62FB-223DCC6870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DCED3A-7CF5-1308-CC85-CDF92B9290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A8CDBA-CDE2-A0A8-2915-A81A398FC3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4263D-5603-D524-21FA-34BB5D6487D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AF360-1460-1A9E-B37D-96BF6310D9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98C01EF-288E-E120-4BE0-A92114B28E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88243A-0127-BF5A-52C9-1168AF59A5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7925F222-8C37-7A4A-CF3C-801B5BEA83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876" y="2714835"/>
            <a:ext cx="2965084" cy="324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7C7780-5627-B30E-570B-4FFCC0D82D50}"/>
              </a:ext>
            </a:extLst>
          </p:cNvPr>
          <p:cNvSpPr txBox="1"/>
          <p:nvPr/>
        </p:nvSpPr>
        <p:spPr>
          <a:xfrm>
            <a:off x="457197" y="2517509"/>
            <a:ext cx="4950545" cy="337113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قالَ شُعَيْبٌ لِأَبيهِ: ما أَجْمَلَ هَذا ٱلْحِذاءَ يا أَبي</a:t>
            </a:r>
            <a:r>
              <a:rPr lang="fr-FR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!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مِنْ أَيْنَ ٱشْتَرَيْتَهُ؟</a:t>
            </a:r>
          </a:p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لَمْ يَتَرَدَّدِ ٱلْأَبُ في ٱلرَّدِّ: لَمْ أَشْتَرِه، بَلْ صَنَعَهُ جَدُّكَ لي.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أُعْجِبَ شُعَيْبٌ بِكَلامِ والِدِهِ، فَقالَ: إِنَّهُ ماهِرٌ حَقّاً</a:t>
            </a:r>
            <a:r>
              <a:rPr lang="fr-FR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!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حَدِّثْني أَكْثَرَ عَنْ حِرْفَةِ جَدّي.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714429-3994-86A8-69A1-A55039EAEB66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</p:spTree>
    <p:extLst>
      <p:ext uri="{BB962C8B-B14F-4D97-AF65-F5344CB8AC3E}">
        <p14:creationId xmlns:p14="http://schemas.microsoft.com/office/powerpoint/2010/main" val="37762958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B8F7C-C65D-891E-A2AD-22785DE8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A5557A2-46A5-EE43-D50F-DB332181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23012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إنتاج فقرة تعبر عن مقطع الوسط.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944239-569D-219C-79A0-0FA3A3C9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7F6B3-C1F5-80A3-DA20-B9C229B1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FBDB52-E934-E25A-4C80-1A74EB15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3E32F7-50E7-C04D-A449-7C9CC2A3DC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BDC3C4-D269-44C7-CDB4-11A59C1BF82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05464-AC05-7B2A-191B-D801A3FB5F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9693C-ECBC-40B4-A9B7-47C8E30814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0038C09C-C56F-4BB2-323D-31C1B90917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952951-1598-9DB1-5BD7-4161ED8B8C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C194CE2-0289-E26E-4022-F09D9FCFC6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2760013" y="2400202"/>
            <a:ext cx="3623974" cy="362688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B45CA4A-2D97-14F0-3ADC-3B0944FBA0A8}"/>
              </a:ext>
            </a:extLst>
          </p:cNvPr>
          <p:cNvSpPr/>
          <p:nvPr/>
        </p:nvSpPr>
        <p:spPr>
          <a:xfrm>
            <a:off x="3566652" y="2662084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lvl="0" algn="ctr" defTabSz="914400" rtl="1" eaLnBrk="1" latinLnBrk="0" hangingPunct="1">
              <a:buClr>
                <a:srgbClr val="000000"/>
              </a:buClr>
              <a:defRPr/>
            </a:pP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8D1836A-E910-C71E-49E7-1CB220ECBF0F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21427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48C5-4EAD-FF1B-1BDA-5058225C1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0B6A123-7969-C8DD-CE7C-2F8EC3E3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الوسط الذي أنتجه؟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32116E-53F6-DDEA-203C-569B6781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568183-E4F8-1E29-B17C-5AB53F5D5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42C3F6-04F7-0486-9B9B-B723D89E65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1A195D-DF9C-77AF-0997-720A06421C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9CDCDE-8A20-EF85-54F0-F51A079AE2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64611-BCBE-6D62-DB05-92CFF87F525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EF520-E090-46DF-8BA5-CB63A0D5EF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B05AB30-A3E0-B514-2A5B-92E171589A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6E8793-5BD7-ECA8-1A16-E45E48CDB8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C75585-F993-3112-ED3F-106974EDF0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2"/>
          <a:stretch/>
        </p:blipFill>
        <p:spPr>
          <a:xfrm>
            <a:off x="2760013" y="2400202"/>
            <a:ext cx="3623974" cy="361893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3A9AFEF-2F93-6D00-5CDB-5C5941761042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45832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9142B-A298-EA8E-8586-52005EAC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B52A1C-4787-FA8C-1570-4779E65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مثال لأحداث وسط الحكاية الجديدة.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E04CA2-B64F-147F-031B-D0D3A8C8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7F9D58-D40F-A138-1D06-34A852B5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025632-0326-D1E9-BF73-D7618A84E0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7C30B0-A19F-1900-388F-1E3D96DF05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AA94CA-4EEB-50F2-202A-AA6316182EA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E2861A-D67A-2011-D577-4F09DA8FF3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E42349-3022-62FF-DF2B-5441B66284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1869A18-28BA-EF94-C42E-C43B2E3C62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AE1536-655D-F6BE-BCB0-AF113BE528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B7948D-D7A5-6585-AD51-E962E7A20A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/>
        </p:blipFill>
        <p:spPr>
          <a:xfrm>
            <a:off x="5589834" y="2934000"/>
            <a:ext cx="2965069" cy="29817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745CF0D-A926-B3F6-FA6A-E1313F36052F}"/>
              </a:ext>
            </a:extLst>
          </p:cNvPr>
          <p:cNvSpPr txBox="1"/>
          <p:nvPr/>
        </p:nvSpPr>
        <p:spPr>
          <a:xfrm>
            <a:off x="457197" y="2438853"/>
            <a:ext cx="4950545" cy="39159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سَأُخْبِرُكَ يا بُنَيَّ. كانَ جَدُّكَ يَجْلِسُ في وَرْشَتِهِ ٱلصَّغيرَةِ، يَصْنَعُ ٱلْأَحْذِيَةَ ٱلْجِلْدِيَّةَ بِمَهارَةٍ وَإِتْقانٍ. يَبْدَأُ أَوَّلاً بِقَصِّ ٱلْجِلْدِ بِٱلْمِقَصِّ حَسَبَ ٱلْمَقاسِ ٱلْمَطْلوبِ، ثُمَّ يَضَعُ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ٱلْقالَبَ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ٱلْخَشَبِيَّ لِيُعْطِيَ ٱلْحِذاءَ شَكْلَهُ. بَعْدَ ذلِكَ، يَسْتَخْدِمُ ٱلْمِطْرَقَةَ لِتَثْبيتِ ٱلْجِلْدِ عَلى ٱلْحِذاءِ بِإِحْكامٍ. يَصْنَعُ جَدُّكَ أَحْذِيَةً مَتينَةً تَدومُ طَويلاً.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0E94400-99E0-82FE-74CA-4058DF75F0D5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11921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0848-7963-1ADA-E468-C2ACC941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622EB4E-9D32-648B-C9D0-2BC07CEA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إنتاج فقرة تتضمن نهاية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C35CBE-F9FB-622C-865F-95373BF76D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83250A-50F7-59CC-C85C-5F990846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640D7E-ADAA-CBAF-8121-D1CA4705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A689D6-5455-73E8-FDB5-0FA6B7BD7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90F5FD-DD0E-AA31-3B26-6B0788077D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694AE-CFC7-212B-69A7-E1C8102B5A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F69B25-C01F-13E2-F6BC-B718AE36C3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CFC83F6-0C12-481E-B385-C074F02AB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452527-BD1D-1623-D91A-0C80A0933D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A42F92-40CD-EBF7-2B81-33E575F038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0013" y="2400202"/>
            <a:ext cx="3623974" cy="395999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4329A27-5DF1-BC50-DCEF-BEA08D5AD643}"/>
              </a:ext>
            </a:extLst>
          </p:cNvPr>
          <p:cNvSpPr/>
          <p:nvPr/>
        </p:nvSpPr>
        <p:spPr>
          <a:xfrm>
            <a:off x="3566652" y="1462687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97788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177B1-BDCA-4A6A-A27B-5A068134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6AF0981-A449-B40D-359F-4A025577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النهاية الذي أنتجه؟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B50B75-81EE-5D44-AB21-6F30422666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6AE59D-DDB6-A378-DAE7-39190582A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71ADF4-4C27-9C84-6B26-768A096988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3A99E8-CE9B-2377-E791-620441126C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4D0E2F-8267-A151-E463-67F4419C28F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FFE28C-1BAB-91DD-A73A-7B44621126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1400A8-9371-D996-3699-C9CE217A30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4E85333-7231-7F7C-0E66-4816FBF830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0A2787-26A4-880B-038A-4557659952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3C4BA4-F6C6-A430-563C-1EDDCAACAF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4"/>
          <a:stretch/>
        </p:blipFill>
        <p:spPr>
          <a:xfrm>
            <a:off x="2760013" y="2400203"/>
            <a:ext cx="3623974" cy="361098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E21EEF5-F62A-11CE-D91B-ACC8848EC5CD}"/>
              </a:ext>
            </a:extLst>
          </p:cNvPr>
          <p:cNvSpPr/>
          <p:nvPr/>
        </p:nvSpPr>
        <p:spPr>
          <a:xfrm>
            <a:off x="3566652" y="1462687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7009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عند نهاية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76953" y="3170078"/>
              <a:ext cx="48755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حكاية جديدة تشبه حكاية «أنامل جدتي»؛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النص بطلاقة؛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1633027" y="4943039"/>
            <a:ext cx="4990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النص القرائي «الحفلة» من خلال الإجابة عن أسئلة الفهم.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1531787" y="1644330"/>
            <a:ext cx="5822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3839958832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D11E-2163-F8EF-C9FF-375F9BB2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5AF9E61-B3C6-9B4B-D412-513EC50E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مثال لنهاية الحكاية الجديدة.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4335A6-9B15-56EE-3532-8EA82BA297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1D3DD7-589F-1B05-B874-B2EFAB0FE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74591E-5DB7-6032-3332-8A4525C2E0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5118DF-A385-BC12-5C66-6DC6384629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5B56CD-0903-542B-FBB3-ABEE94F8851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F2FBB7-3CA7-6B6A-952E-8D487FACFC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8CEDE-90C4-EA12-6D59-BB5B0F334D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12E01805-97A9-90A4-41AF-CC96F8A7BC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4B4E88-0D18-E70D-976A-413E30B80C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C3B81D-2896-96E7-1E78-BDF35DE937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883" y="2714835"/>
            <a:ext cx="2965069" cy="323999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E0EB076-644F-2B20-922F-45F4ACC65A5D}"/>
              </a:ext>
            </a:extLst>
          </p:cNvPr>
          <p:cNvSpPr/>
          <p:nvPr/>
        </p:nvSpPr>
        <p:spPr>
          <a:xfrm>
            <a:off x="2285614" y="5923364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BFE565-6E04-1960-7E70-0E3197FDFE40}"/>
              </a:ext>
            </a:extLst>
          </p:cNvPr>
          <p:cNvSpPr txBox="1"/>
          <p:nvPr/>
        </p:nvSpPr>
        <p:spPr>
          <a:xfrm>
            <a:off x="457197" y="2212717"/>
            <a:ext cx="4950545" cy="412027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lnSpc>
                <a:spcPct val="150000"/>
              </a:lnSpc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أَمْسَكَ شُعَيْبٌ ٱلْحِذاءَ وَأَخَذَ يَتَأَمَّلُهُ، تَخَيَّلَ نَفْسَهُ في وَرْشَةِ ٱلْجَدِّ وَهُوَ يَقُصُّ ٱلْجِلْدَ، وَيَدُقُّ بِٱلْمِطْرَقَةِ، وَيَصْنَعُ أَحْذِيَةً جَميلَةً مِثْلَ جَدِّهِ. شُعَيْبٌ فَخورٌ بِحِرْفَةِ جَدِّهِ وَيُريدُ أَنْ يَتَعَلَّمَ أَسْرارَها.</a:t>
            </a:r>
            <a:endParaRPr lang="fr-FR" sz="3200" b="1" kern="0" dirty="0">
              <a:solidFill>
                <a:srgbClr val="424D7B"/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B6E7585-48D9-3100-7F43-2B511A70054B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91745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C784-2153-4963-1D7D-06116073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C2DF867-CBD1-C6D0-3F08-71A603F9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55141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حصلنا على حكاية 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2CD832-10F3-D583-852A-517B2711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BE0E81-C9B5-2111-8356-DCE7CABF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01B7A9-97C6-1675-7B67-88434B348F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81E9A1-86B6-9B17-C44A-20D0337A88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7D195A-1C35-4DEE-47D0-3A8A2BEA23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134D64-F65A-AB89-FF46-89A7CDA8A8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7E95F-8A9D-2983-E310-953116F29B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4A8F744-7841-C39A-B031-B2C950113B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C33CE8-98F4-8A83-DF33-300F936287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A1505F-6693-1F03-19FC-177A4B188065}"/>
              </a:ext>
            </a:extLst>
          </p:cNvPr>
          <p:cNvSpPr txBox="1"/>
          <p:nvPr/>
        </p:nvSpPr>
        <p:spPr>
          <a:xfrm>
            <a:off x="864331" y="1955514"/>
            <a:ext cx="7283922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 قالَ شُعَيْبٌ لِأَبيهِ: ما أَجْمَلَ هَذا ٱلْحِذاءَ يا أَبي</a:t>
            </a:r>
            <a:r>
              <a:rPr lang="fr-FR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!</a:t>
            </a: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مِنْ أَيْنَ ٱشْتَرَيْتَهُ؟</a:t>
            </a:r>
          </a:p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لَمْ يَتَرَدَّدِ ٱلْأَبُ في ٱلرَّدِّ: لَمْ أَشْتَرِه، بَلْ صَنَعَهُ جَدُّكَ لي.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أُعْجِبَ شُعَيْبٌ بِكَلامِ والِدِهِ، فَقالَ: إِنَّهُ ماهِرٌ حَقّاً</a:t>
            </a:r>
            <a:r>
              <a:rPr lang="fr-FR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!</a:t>
            </a: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حَدِّثْني أَكْثَرَ عَنْ حِرْفَةِ جَدّي.</a:t>
            </a:r>
            <a:endParaRPr lang="fr-FR" sz="2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سَأُخْبِرُكَ يا بُنَيَّ. كانَ جَدُّكَ يَجْلِسُ في وَرْشَتِهِ ٱلصَّغيرَةِ، يَصْنَعُ ٱلْأَحْذِيَةَ ٱلْجِلْدِيَّةَ بِمَهارَةٍ وَإِتْقانٍ. يَبْدَأُ أَوَّلاً بِقَصِّ ٱلْجِلْدِ بِٱلْمِقَصِّ حَسَبَ ٱلْمَقاسِ ٱلْمَطْلوبِ، ثُمَّ يَضَعُ </a:t>
            </a:r>
            <a:r>
              <a:rPr lang="ar-MA" sz="2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ٱلْقالَبَ</a:t>
            </a: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ٱلْخَشَبِيَّ لِيُعْطِيَ ٱلْحِذاءَ شَكْلَهُ. بَعْدَ ذلِكَ، يَسْتَخْدِمُ ٱلْمِطْرَقَةَ لِتَثْبيتِ ٱلْجِلْدِ عَلى ٱلْحِذاءِ بِإِحْكامٍ. يَصْنَعُ جَدُّكَ أَحْذِيَةً مَتينَةً تَدومُ طَويلاً.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2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أَمْسَكَ شُعَيْبٌ ٱلْحِذاءَ وَأَخَذَ يَتَأَمَّلُهُ، تَخَيَّلَ نَفْسَهُ في وَرْشَةِ ٱلْجَدِّ وَهُوَ يَقُصُّ ٱلْجِلْدَ، وَيَدُقُّ بِٱلْمِطْرَقَةِ، وَيَصْنَعُ أَحْذِيَةً جَميلَةً مِثْلَ جَدِّهِ. شُعَيْبٌ فَخورٌ بِحِرْفَةِ جَدِّهِ وَيُريدُ أَنْ يَتَعَلَّمَ أَسْرارَها.</a:t>
            </a:r>
            <a:endParaRPr lang="fr-FR" sz="2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00707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8FAB-6CD0-A287-827C-D4645335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6F43CB6-920C-573D-934D-84FB5535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يعيد حكايته الجديدة؟ تلميذ آخر؟ ...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B62581-B316-D3F7-A852-A263DB2EDA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208F54-D33F-B1E9-E894-0814D9BE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E0C0DD-38E2-0F0C-F79C-19012C1C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C931FA-6D67-D07C-D742-4A17565C90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D83396-F45C-8F00-3387-5473FBA462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0E1D22-9E22-739D-DD4B-B4B10CAAB92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62129-77B4-E7EB-4D9B-EAA8ADC219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3029C52-D67D-4F24-9EB1-476A76549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158F59-CD4B-7FE1-86DD-35C1B36575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Espace réservé pour une image  51" descr="Une image contenant habits, meuble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A0FF8A-DA69-424E-B311-FB91B41C46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234353" y="2314348"/>
            <a:ext cx="2815816" cy="2794242"/>
          </a:xfrm>
          <a:prstGeom prst="rect">
            <a:avLst/>
          </a:prstGeom>
        </p:spPr>
      </p:pic>
      <p:pic>
        <p:nvPicPr>
          <p:cNvPr id="6" name="Espace réservé pour une image  53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3FD3A9A3-6814-B0C8-42A5-C1197C98C6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95409" y="2308700"/>
            <a:ext cx="2815816" cy="2794242"/>
          </a:xfrm>
          <a:prstGeom prst="rect">
            <a:avLst/>
          </a:prstGeom>
        </p:spPr>
      </p:pic>
      <p:pic>
        <p:nvPicPr>
          <p:cNvPr id="7" name="Espace réservé pour une image  55" descr="Une image contenant habits, garçon, Visage humain, dessin&#10;&#10;Le contenu généré par l’IA peut être incorrect.">
            <a:extLst>
              <a:ext uri="{FF2B5EF4-FFF2-40B4-BE49-F238E27FC236}">
                <a16:creationId xmlns:a16="http://schemas.microsoft.com/office/drawing/2014/main" id="{6FC77E5E-98EE-9AF2-41E7-CAD55CF86F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03913" y="2308700"/>
            <a:ext cx="2815816" cy="27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4965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القراءات الفردية (15 دقيقة)</a:t>
            </a:r>
          </a:p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النص (30 دقيقة)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4119" y="176639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F9EA20-002D-7017-B024-987CBF8EE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7EB8E8-EF6A-02AB-A64D-7E4444361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74" r="-1074"/>
          <a:stretch>
            <a:fillRect/>
          </a:stretch>
        </p:blipFill>
        <p:spPr>
          <a:xfrm>
            <a:off x="7295108" y="1976804"/>
            <a:ext cx="7272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5347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EE52B1C-4D84-CE41-8071-4240C059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2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القراءة؛ سنستثمر النص.  قبل ذلك سأطرح عليكم أسئلة لتذكر موضوع القصيدة.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777817-023F-B1B1-D252-C5EB035D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FA5DB-0D8F-8D3A-FE81-2575BE08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6C9FF-9CC9-5D14-3523-4AC99A18A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A28FD0-5D90-518D-B71B-77B1ED7369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2B4B76-38FB-2889-6625-D61B872E8C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E2BC6-8E95-1CA7-EDE9-B68318F1DB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BFAB7-9B25-080D-27B4-ECAB578A83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CD6F3-822E-DC56-77F9-AF20503878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E7AFFFE-9999-7290-FC06-C74B767DAA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F1334A-E5F0-C4E8-B4EE-CD07845E9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28" y="1385193"/>
            <a:ext cx="3500962" cy="53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9114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875A-85F9-763E-2D7D-C9DDDB7F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83802CB-F93F-9EDE-993D-E263F73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 بجملة تامة؟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3A176A-D766-0DF9-7D13-0AD7B272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ABD8FE-BAFE-E1A0-BA61-7ADC6C33F1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EBC940-DACE-D0BF-41E1-EBBB1B043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13646C-B008-EED5-923A-6AF50BC73C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3AA5C5-0E18-6E5D-A838-D237AE4F0A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BAD800-0235-D049-236B-160C9FCE46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E2F1E-0CCA-8B3B-0A26-1BC492E0E8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B1817-959A-699E-B5A5-4A2A4077A1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8FB61E-2630-3C8F-93C9-452868F38F90}"/>
              </a:ext>
            </a:extLst>
          </p:cNvPr>
          <p:cNvSpPr txBox="1"/>
          <p:nvPr/>
        </p:nvSpPr>
        <p:spPr>
          <a:xfrm>
            <a:off x="1040484" y="2766719"/>
            <a:ext cx="576262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ٱلْمُناسَبَةُ ٱلَّتي تتَحَدَّثُ عَنْها ٱلْقَصيدَةُ؟</a:t>
            </a:r>
          </a:p>
          <a:p>
            <a:pPr algn="r" rtl="1">
              <a:lnSpc>
                <a:spcPct val="150000"/>
              </a:lnSpc>
            </a:pP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ٱلْأَزْياءُ ٱلَّتي ٱرْتَداها ٱلتَّلاميذُ يَوْمَ ٱلْحَفْلَةِ؟</a:t>
            </a:r>
            <a:endParaRPr lang="fr-FR" sz="4000" dirty="0">
              <a:solidFill>
                <a:srgbClr val="424D7B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25AFF27-FA96-51E3-E9A3-03B25DC700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93832"/>
            <a:ext cx="828000" cy="828000"/>
          </a:xfr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5B5340A-2C0C-A165-E571-4AAD04C8CC99}"/>
              </a:ext>
            </a:extLst>
          </p:cNvPr>
          <p:cNvSpPr/>
          <p:nvPr/>
        </p:nvSpPr>
        <p:spPr>
          <a:xfrm>
            <a:off x="6921022" y="3125375"/>
            <a:ext cx="438147" cy="430602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E573BB-CAC7-830C-F4EB-4B0E61B7A911}"/>
              </a:ext>
            </a:extLst>
          </p:cNvPr>
          <p:cNvSpPr/>
          <p:nvPr/>
        </p:nvSpPr>
        <p:spPr>
          <a:xfrm>
            <a:off x="6942141" y="4000447"/>
            <a:ext cx="438147" cy="430602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769774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5611-184B-188F-4097-37DCDC754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A6ACA1D-73DC-C6C7-696C-BC4E29A2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الصفحة 47؛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قصيدة 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الحفلة».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12823B-3A07-F96B-8A38-BE9495113E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96CC28-C3A4-0200-57FD-CE0B4CBA3B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3BA0B9-8845-D7A2-32D7-769973C73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AEDBBE-74FD-D437-D355-ED8C35FF66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A695F-1C4A-FFCF-4A9A-B21D8B0E74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97D345-0F31-2577-EF04-8CDFF63B59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58CF0D-3142-5BB7-5C92-E89D423FAD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0198C-EE86-48AC-51B4-BA52CA027DB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B74FB1B-4631-4A7F-DC88-EC22ED6148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6998BCB-7CC1-3D22-9C95-143C1E0D63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3786" y="1552341"/>
            <a:ext cx="3274452" cy="5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465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>
            <a:extLst>
              <a:ext uri="{FF2B5EF4-FFF2-40B4-BE49-F238E27FC236}">
                <a16:creationId xmlns:a16="http://schemas.microsoft.com/office/drawing/2014/main" id="{F4DBBA5A-ECCB-F243-B8B3-0711998E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دوركم. من يقرأ المقطع الأول من القصيدة؟ من يواصل القراءة؟  تابع (ي) ... 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F392C69-81DC-7D8A-E4E9-4E19B1D3E6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C67A3F-E344-A128-414B-2ED0A251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39D903-86A2-E5A9-9D72-4E08EAC4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DE3F65-609E-3A75-E044-5B64A58EF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F98DA3-AF83-AE28-1003-F81F741D19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B52F21-81DD-210B-5645-E44AE37521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FD625-1C75-74C5-BF39-7110908073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8CF69-9492-8915-4B5E-FB05FF245B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D9E16F-A34E-6882-4DAE-63943F95AF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6BA3AB-446C-9219-80B5-58C497F73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44" y="1320284"/>
            <a:ext cx="3626512" cy="55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384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37D5-661A-08E9-9297-AEBD2E11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B7E44-77ED-F523-93F1-F2AC0CD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العمل المنزلي (نشاط المعجم). من يذكر بخطوات إستراتيجية شبكة الكلمة؟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9B1BED-20E1-F2D8-D68B-D5E9C31C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D838A5-7377-9C49-57DC-97C0499647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5E59E1-CBA3-CFEC-0EDB-9256AD15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06378-93FD-25AF-93AC-4CC84F213D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93C3A4-C197-178F-D435-A25B886F26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B565B-6088-92CA-DDAC-ACFE811099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A39E14-A76A-6413-C8A8-1BBB25B508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C655EB-E109-F140-D2A2-EE6EDB4D46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19BA98B5-A430-70DD-8EA1-BABF5F75E54B}"/>
              </a:ext>
            </a:extLst>
          </p:cNvPr>
          <p:cNvSpPr/>
          <p:nvPr/>
        </p:nvSpPr>
        <p:spPr>
          <a:xfrm>
            <a:off x="5985393" y="2742784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E384A45-1574-276D-D647-B3D2C5856F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8ABF3057-8D6E-251B-9D94-3CD0B97228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/>
          <a:stretch/>
        </p:blipFill>
        <p:spPr>
          <a:xfrm>
            <a:off x="2819958" y="1512000"/>
            <a:ext cx="3230211" cy="508758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4ECBF88-BD40-89EE-BAEC-546AA8630105}"/>
              </a:ext>
            </a:extLst>
          </p:cNvPr>
          <p:cNvSpPr/>
          <p:nvPr/>
        </p:nvSpPr>
        <p:spPr>
          <a:xfrm>
            <a:off x="2870774" y="2337683"/>
            <a:ext cx="2798505" cy="89849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847598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F7DD4-C608-B462-9B0E-A8230DD2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C0064-2564-1E5D-1AF1-32DE46A4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نتذكر معا. أقرأ ثم تقرؤون.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تلميذ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واحد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4EB645-4AF7-CAAC-70E1-F5E3048B3C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B69B2D-EB48-F4C1-6F66-5E01E2201A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EDB5452-CBCB-BEB7-31E7-825953B226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42B8A7-2007-9381-A0F5-F294C2A66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45A833-7DB9-65C6-31C5-7835F669EF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366F62-B11E-2B9F-3BE2-072FAD65B3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39CFBA-CB05-4B27-C2EC-98C5995CC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9B3D47-2A41-CDAE-76B2-549007426A5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0D2384-1AB1-CCA2-795C-B1A9572F43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5995F6-76ED-51B4-2AEA-CD7432865D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556657" y="1746296"/>
            <a:ext cx="6030686" cy="44854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E3DEBA-DDFB-0A06-BDC4-2E812FF499E4}"/>
              </a:ext>
            </a:extLst>
          </p:cNvPr>
          <p:cNvSpPr txBox="1"/>
          <p:nvPr/>
        </p:nvSpPr>
        <p:spPr>
          <a:xfrm>
            <a:off x="1885951" y="2636918"/>
            <a:ext cx="5494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لِأُنْشِئَ شَبَكَةَ ٱلْكَلِمَةِ: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1E5E8BD-AA1A-0EEE-28B9-3E45584322DA}"/>
              </a:ext>
            </a:extLst>
          </p:cNvPr>
          <p:cNvGrpSpPr/>
          <p:nvPr/>
        </p:nvGrpSpPr>
        <p:grpSpPr>
          <a:xfrm>
            <a:off x="1763486" y="3570955"/>
            <a:ext cx="5437415" cy="612322"/>
            <a:chOff x="827313" y="2713707"/>
            <a:chExt cx="7249887" cy="8164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25452-1009-E1F0-2DC2-BD45D98BD711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أَرْسُمُ مُخَطَّطاً وَأُسَجِّلُ ٱلْكَلِمَةَ وَسْطَهُ.</a:t>
              </a:r>
              <a:endPara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2C08F4D-F45C-F144-E744-49693CAD586E}"/>
                </a:ext>
              </a:extLst>
            </p:cNvPr>
            <p:cNvSpPr/>
            <p:nvPr/>
          </p:nvSpPr>
          <p:spPr>
            <a:xfrm>
              <a:off x="7645400" y="2906021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870C68A-E549-AA2F-6EB3-63DFA35ED4D8}"/>
              </a:ext>
            </a:extLst>
          </p:cNvPr>
          <p:cNvGrpSpPr/>
          <p:nvPr/>
        </p:nvGrpSpPr>
        <p:grpSpPr>
          <a:xfrm>
            <a:off x="1763486" y="4425053"/>
            <a:ext cx="5437415" cy="612322"/>
            <a:chOff x="827313" y="3852504"/>
            <a:chExt cx="7249887" cy="81642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F3CBB7-0185-4B84-6CE2-A44A8C3B58DB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أُحَدِّدُ خُطوطَ ٱلْبَحْثِ بِطَرْحِ أَسْئِلَةٍ.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CC0D4B7-0DB0-B7A3-040C-C61360333201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326B059-454F-0B53-5232-0B04D4688296}"/>
              </a:ext>
            </a:extLst>
          </p:cNvPr>
          <p:cNvGrpSpPr/>
          <p:nvPr/>
        </p:nvGrpSpPr>
        <p:grpSpPr>
          <a:xfrm>
            <a:off x="1763486" y="5270306"/>
            <a:ext cx="5437415" cy="612322"/>
            <a:chOff x="827313" y="4979508"/>
            <a:chExt cx="7249887" cy="81642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8929D0-C2B4-7DAD-B150-20251E38D4B2}"/>
                </a:ext>
              </a:extLst>
            </p:cNvPr>
            <p:cNvSpPr/>
            <p:nvPr/>
          </p:nvSpPr>
          <p:spPr>
            <a:xfrm>
              <a:off x="827313" y="4979508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أُجيبُ عَنِ ٱلْأَسْئِلَةِ وَأَكْتُبُ ٱلْمُفْرَداتِ.</a:t>
              </a:r>
              <a:endPara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B5BD03B-F18C-6787-A049-54ABFE5F1B15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72248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39" y="107733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المفردات.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267585" y="2122576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433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</a:pPr>
            <a:r>
              <a:rPr lang="ar-MA" sz="1800" b="1" dirty="0">
                <a:cs typeface="Microsoft Uighur" panose="02000000000000000000" pitchFamily="2" charset="-78"/>
              </a:rPr>
              <a:t>أنامل جدتي : إنتاج حكاية جديدة.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257807" y="3380220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defRPr/>
            </a:pPr>
            <a:r>
              <a:rPr lang="f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 استماع وتحدث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477B8E12-ACAD-0BA7-678D-B1AE85FD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5942" y="323393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r" rtl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1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قراءات فردية؛</a:t>
            </a:r>
          </a:p>
          <a:p>
            <a:pPr marL="742950" lvl="1" indent="-285750" algn="r" rtl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1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إستراتيجية الفهم.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5291470" y="4692778"/>
            <a:ext cx="131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قراءة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17592" y="4520707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77" r="-677"/>
          <a:stretch>
            <a:fillRect/>
          </a:stretch>
        </p:blipFill>
        <p:spPr>
          <a:xfrm>
            <a:off x="6773676" y="4712834"/>
            <a:ext cx="543600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DA8B73-57CA-CE7E-2C6B-D37EE0FD3B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95" r="-13995"/>
          <a:stretch>
            <a:fillRect/>
          </a:stretch>
        </p:blipFill>
        <p:spPr>
          <a:xfrm>
            <a:off x="6717025" y="3478999"/>
            <a:ext cx="5436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7C60A-FC12-54ED-BCDB-462A8C15E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5CFC6F-A2BC-4BEF-C351-54B8625B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91" y="734850"/>
            <a:ext cx="715262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يطرح سؤالا يوجه البحث عن كلمات مرتبطة ب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«الصحراء»؟ من يشارك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بكلمة؟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( التصحيح تفاعليا على السبورة)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792E91-A174-6049-4331-6A4ED58E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DE0A29-BC31-4EA0-15AB-D5C8618DAC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DCD7AD-A497-FCAB-6A11-C43D0501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11677C-646D-BD38-B688-09CB934A3F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F2237C-BCF5-9F8F-D8F9-AEC3E44469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8033A6-092D-8824-8BD7-8D5F8827F2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D557A-0AE1-C0DB-EED8-2169D5445D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D2551A-E9AE-2840-D4D8-20E992E8F6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183830A-662E-8AF2-C121-96E65EE95F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84000"/>
            <a:ext cx="828000" cy="828000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47455D1-8078-1E2B-D389-28A56311C0A2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اَلصَّحْراءُ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777F91A-83E4-AB9D-46D9-B13838D46063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F16B0AF-F8C2-564F-67EA-F6DA8E4CF048}"/>
              </a:ext>
            </a:extLst>
          </p:cNvPr>
          <p:cNvCxnSpPr>
            <a:cxnSpLocks/>
            <a:stCxn id="3" idx="6"/>
            <a:endCxn id="5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C3EA160-9FCD-1D8A-DB94-DFAD5428BEA7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B000F2F-C6B4-20F0-BC12-8FD5173C44C7}"/>
              </a:ext>
            </a:extLst>
          </p:cNvPr>
          <p:cNvCxnSpPr>
            <a:cxnSpLocks/>
            <a:stCxn id="3" idx="2"/>
            <a:endCxn id="7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41BAD15-B3F5-2EAF-21B8-A4B9E94763A4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AA792AD-8C3B-42FB-73EE-551C624687FE}"/>
              </a:ext>
            </a:extLst>
          </p:cNvPr>
          <p:cNvCxnSpPr>
            <a:cxnSpLocks/>
            <a:stCxn id="3" idx="0"/>
            <a:endCxn id="10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74BDE85-F817-D71D-FC56-4F8021546969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BFB8898-2B56-5634-905B-EC430AC33B96}"/>
              </a:ext>
            </a:extLst>
          </p:cNvPr>
          <p:cNvCxnSpPr>
            <a:cxnSpLocks/>
            <a:stCxn id="3" idx="2"/>
            <a:endCxn id="17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34CE1FC-C526-A542-FCB1-59B7B84DDBBE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A0CB4F3-104B-F942-F197-2F4AAFEDA4A3}"/>
              </a:ext>
            </a:extLst>
          </p:cNvPr>
          <p:cNvCxnSpPr>
            <a:cxnSpLocks/>
            <a:stCxn id="3" idx="6"/>
            <a:endCxn id="23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616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7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C94B5-7424-6C2C-E8E9-4B7FB8C2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6312F-65CE-D246-82FC-F529557D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السؤال الثاني: من يقرأ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الجمل التي كتبها؟ هل وظف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كلمات تنتمي إلى  شبكة كلمة "الصحراء"؟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267202-C9F3-88EA-42B8-019740C5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0DF46D-33AE-E9B3-57E6-76A33601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9FDB19-C7DC-5A9B-086F-D65A1E869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BCF940-CF94-7DC2-5880-21F72CC830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424861-5A80-D488-CB4B-5070315E9D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BA2117-E772-85C5-0DFD-6CEB6B8594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E6B123-16A9-6F1A-118A-579CFA42BA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4E9B5-B58E-EA0F-0EF9-6C3E3CD1836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2A606A14-9408-8ED1-C554-233A118B1A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84000"/>
            <a:ext cx="828000" cy="8280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77E72B2-4191-7DDF-E7CB-32A98AD6BC3A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اَلصَّحْراءُ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3B7D3A-AE8F-D73C-CDAA-28811F23F1DF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E83737F-2440-DDAB-0B3D-971EDA6A9931}"/>
              </a:ext>
            </a:extLst>
          </p:cNvPr>
          <p:cNvCxnSpPr>
            <a:cxnSpLocks/>
            <a:stCxn id="5" idx="6"/>
            <a:endCxn id="6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2F7E180-9983-AE11-84F0-D2FCC8E3AB93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69EF0E2-6EC1-B9C2-46AA-601993F385D2}"/>
              </a:ext>
            </a:extLst>
          </p:cNvPr>
          <p:cNvCxnSpPr>
            <a:cxnSpLocks/>
            <a:stCxn id="5" idx="2"/>
            <a:endCxn id="8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A8D81D17-1162-8F6D-C05F-FD0F593FCAE1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B84538C-1CF8-EDD0-8089-4EA0C8B51FB9}"/>
              </a:ext>
            </a:extLst>
          </p:cNvPr>
          <p:cNvCxnSpPr>
            <a:cxnSpLocks/>
            <a:stCxn id="5" idx="0"/>
            <a:endCxn id="26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27835D2-771C-E57E-E8E5-674284959BD5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6C6A656-A046-38A7-7916-E4E91128E4EE}"/>
              </a:ext>
            </a:extLst>
          </p:cNvPr>
          <p:cNvCxnSpPr>
            <a:cxnSpLocks/>
            <a:stCxn id="5" idx="2"/>
            <a:endCxn id="28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1231BAB-9CC8-9366-33B9-893F395D96FA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A595D61-D292-1945-A1BE-3D30E0990D58}"/>
              </a:ext>
            </a:extLst>
          </p:cNvPr>
          <p:cNvCxnSpPr>
            <a:cxnSpLocks/>
            <a:stCxn id="5" idx="6"/>
            <a:endCxn id="30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0ACAF71-9E63-5FA1-EC48-6BF65E64B1F4}"/>
              </a:ext>
            </a:extLst>
          </p:cNvPr>
          <p:cNvSpPr txBox="1"/>
          <p:nvPr/>
        </p:nvSpPr>
        <p:spPr>
          <a:xfrm>
            <a:off x="6478202" y="3070085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اَلدَّرّاعَةُ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99E6692-C9A7-BFAB-2468-E3D187F9EDAE}"/>
              </a:ext>
            </a:extLst>
          </p:cNvPr>
          <p:cNvSpPr txBox="1"/>
          <p:nvPr/>
        </p:nvSpPr>
        <p:spPr>
          <a:xfrm>
            <a:off x="6059215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اَلنَّخيلُ</a:t>
            </a:r>
            <a:endParaRPr lang="fr-MA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E690E7F-2DA2-0B02-6498-2FB4E7953B19}"/>
              </a:ext>
            </a:extLst>
          </p:cNvPr>
          <p:cNvSpPr txBox="1"/>
          <p:nvPr/>
        </p:nvSpPr>
        <p:spPr>
          <a:xfrm>
            <a:off x="1356832" y="3064028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اَلرِّمالُ</a:t>
            </a:r>
            <a:endParaRPr lang="fr-MA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DD7DAEC-F1AC-2F4D-14A9-9FE11F32E080}"/>
              </a:ext>
            </a:extLst>
          </p:cNvPr>
          <p:cNvSpPr txBox="1"/>
          <p:nvPr/>
        </p:nvSpPr>
        <p:spPr>
          <a:xfrm>
            <a:off x="1775818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اَلْجِمالُ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704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95D3-B8C1-7609-484D-9388AE94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6CA06-3351-0C70-D418-9C0FF6DC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ستجيبون عن أسئلة الفهم.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بداية أقرأ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خطوات إستراتيجية الكلمات المفاتيح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 ثم تقرؤون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تلميذ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AA6ADA-C457-D613-6E97-5DF53969D6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90" y="1455942"/>
            <a:ext cx="6531869" cy="50784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37646F-35A1-C7C0-DA55-57EAD0982A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C286C0-1F4C-2AA2-BE51-DE994921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AC9FBB-1906-923E-41B0-7C4728B08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E3BC94-2955-3938-4669-E3FF5C9DE2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5B1735-1EC5-68AD-0250-44433328D4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42E6B-1164-242A-3C4A-AD0E0389C6E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29D788-3C11-F940-65D9-39A1F58CE7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A2C424-CE6A-F942-C331-DC6FF2E7BDE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C7CA97B-5685-4513-C527-5909160AAF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60A15B83-F80A-2BB6-BEE5-DA0FAB91E4C6}"/>
                  </a:ext>
                </a:extLst>
              </p14:cNvPr>
              <p14:cNvContentPartPr/>
              <p14:nvPr/>
            </p14:nvContentPartPr>
            <p14:xfrm>
              <a:off x="1710503" y="4552788"/>
              <a:ext cx="158040" cy="8820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60A15B83-F80A-2BB6-BEE5-DA0FAB91E4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74503" y="4517148"/>
                <a:ext cx="22968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447287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728A4-7EBC-F12A-5B3F-815928EF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812B2-B953-9376-9598-8D8C03F27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ستستخرجون معلومات من النص. من يقرأ الأسئلة 2-3-4-5 ؟ أنجزوا فرديا. (ست دقائق)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55EA12-8612-48AF-B4B7-5E5A9FD83C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C4215A-3F6A-DEB7-D4CC-5213921F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A42C50-3407-05A7-A943-D4154A15D9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F13A96-CE5A-FF99-8B16-C6B5FFACF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89E4F7-27D0-73B8-7867-EE27D37BE3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068277-EFBB-B884-9A19-CD07AC9C48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6D2DF0-4E72-626E-DF8E-D6855E68BF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5E0DF8-EBCC-CC6D-A5A5-86D63D6F8D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F11235-7EE1-2AE4-4D69-4F3B48C15B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5F6AE3A5-C06C-973D-B0D9-C1F5CFC2AE7D}"/>
              </a:ext>
            </a:extLst>
          </p:cNvPr>
          <p:cNvSpPr/>
          <p:nvPr/>
        </p:nvSpPr>
        <p:spPr>
          <a:xfrm>
            <a:off x="6100987" y="5332946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2B35BB8B-3854-CD60-CB8B-CAED66101D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/>
          <a:stretch/>
        </p:blipFill>
        <p:spPr>
          <a:xfrm>
            <a:off x="2819958" y="1512000"/>
            <a:ext cx="3230211" cy="508758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F603D45-3A31-1DB2-E05C-067F98580CD1}"/>
              </a:ext>
            </a:extLst>
          </p:cNvPr>
          <p:cNvSpPr/>
          <p:nvPr/>
        </p:nvSpPr>
        <p:spPr>
          <a:xfrm>
            <a:off x="2870776" y="4896751"/>
            <a:ext cx="3007474" cy="10985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906922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ABBDA-987C-65C7-6AAD-40785385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114B2-DD7E-F94D-598D-BB18C4D0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الوقت. من يقرأ السؤال الأول؟ من يجيب؟ هل 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نتم متفقون؟ (</a:t>
            </a:r>
            <a:r>
              <a:rPr lang="ar-MA" sz="23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سؤال 5:تمنح الفرصة للتعبير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).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8C87362-F573-2D7F-19C3-63D0968F69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411B2D-A565-D87E-FEE5-A5BED0F7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97B9DD-92D2-DA90-3ABA-9266027EEB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872B0A-5A0A-FD21-82F9-FDCE68907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805E7-BC1A-9C5B-FA41-A73F8124A5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5F7505-619C-46F2-0084-C9CC5CB8EC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E8090-B906-4081-77B4-4B757D2D55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7C4590-B84B-37E7-24E5-B9DC875917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50B383-FD1B-55EF-D479-5A73E7EA2CF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B4622016-6375-379C-B8F3-64372E24D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783" y="2201021"/>
            <a:ext cx="8329465" cy="3600000"/>
          </a:xfrm>
          <a:prstGeom prst="rect">
            <a:avLst/>
          </a:prstGeom>
        </p:spPr>
      </p:pic>
      <p:sp>
        <p:nvSpPr>
          <p:cNvPr id="5" name="Google Shape;1508;p66">
            <a:extLst>
              <a:ext uri="{FF2B5EF4-FFF2-40B4-BE49-F238E27FC236}">
                <a16:creationId xmlns:a16="http://schemas.microsoft.com/office/drawing/2014/main" id="{3F97C380-A908-57ED-EE9A-89513E935187}"/>
              </a:ext>
            </a:extLst>
          </p:cNvPr>
          <p:cNvSpPr txBox="1"/>
          <p:nvPr/>
        </p:nvSpPr>
        <p:spPr>
          <a:xfrm>
            <a:off x="504826" y="2719972"/>
            <a:ext cx="8067596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914400" rtl="1">
              <a:buClr>
                <a:srgbClr val="A5A5A5"/>
              </a:buClr>
              <a:buSzPts val="1800"/>
              <a:defRPr/>
            </a:pP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اَلملابِسُ ٱلتَّقْليدِيَّةُ ٱلَّتي ذُكِرَتْ هِيَ: اَلدَّرّاعَةُ </a:t>
            </a:r>
            <a:r>
              <a:rPr lang="fr-FR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S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ــــ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جِلْبابٌ أَبْيَضُ </a:t>
            </a:r>
            <a:r>
              <a:rPr lang="ar-S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ــــ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اَلْقُفْطانُ.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1508;p66">
            <a:extLst>
              <a:ext uri="{FF2B5EF4-FFF2-40B4-BE49-F238E27FC236}">
                <a16:creationId xmlns:a16="http://schemas.microsoft.com/office/drawing/2014/main" id="{7E24F74B-926B-D479-0DE7-0C238EC24DF5}"/>
              </a:ext>
            </a:extLst>
          </p:cNvPr>
          <p:cNvSpPr txBox="1"/>
          <p:nvPr/>
        </p:nvSpPr>
        <p:spPr>
          <a:xfrm>
            <a:off x="391751" y="3515715"/>
            <a:ext cx="8329465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lvl="0" algn="r" defTabSz="914400" rtl="1">
              <a:buClr>
                <a:srgbClr val="A5A5A5"/>
              </a:buClr>
              <a:buSzPts val="1800"/>
              <a:defRPr/>
            </a:pP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يُقامُ ٱلْحَفْلُ في ٱلْمَدْرَسَةِ. يَدُلُّ عَلى ذلِكَ وُجودُ ٱلطّاوِلاتِ ٱلْمَدْرَسِيَّةِ، وَالْعِبارَةُ: بِجِواري يَجْلِسُ تِلْميذٌ. 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508;p66">
            <a:extLst>
              <a:ext uri="{FF2B5EF4-FFF2-40B4-BE49-F238E27FC236}">
                <a16:creationId xmlns:a16="http://schemas.microsoft.com/office/drawing/2014/main" id="{65E26C39-5998-AB1D-F75D-44BCD2B0E335}"/>
              </a:ext>
            </a:extLst>
          </p:cNvPr>
          <p:cNvSpPr txBox="1"/>
          <p:nvPr/>
        </p:nvSpPr>
        <p:spPr>
          <a:xfrm>
            <a:off x="504826" y="4214238"/>
            <a:ext cx="8160925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lvl="0" algn="r" defTabSz="914400" rtl="1">
              <a:buClr>
                <a:srgbClr val="A5A5A5"/>
              </a:buClr>
              <a:buSzPts val="1800"/>
              <a:defRPr/>
            </a:pP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حَضَرَتْ مُنى بِٱلْقُفْطانِ ،وَنَقَشَتِ ٱلْحِنّاءَ في ٱلْكَفَّيْنِ.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63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60862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690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230887" y="2710147"/>
            <a:ext cx="7650404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حِصَّةِ ٱلاِسْتِماعِ وَٱلتَّحَدُّثِ تَدَرَّبْتُ عَلى 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ٱلْقِراءَةِ، وَظَّفْتُ إِسْتراتيجِيَّةَ ..............................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الَّتي تُساعِدُني عَلى ............................................................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أَذْكُرُ خُطْواتِها: .................................................................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تذكروا العمل المنزلي. سجلوه.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67E075-A441-1B66-1B0D-52FD321983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6310" y="3111073"/>
            <a:ext cx="3383346" cy="2072080"/>
          </a:xfrm>
        </p:spPr>
        <p:txBody>
          <a:bodyPr/>
          <a:lstStyle/>
          <a:p>
            <a:pPr algn="r"/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أَحْفَظُ ٱلْقَصيدَةَ ٱسْتِعْداداً ِ</a:t>
            </a:r>
            <a:r>
              <a:rPr lang="ar-MA" sz="2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لٱسْتِظْهارِها</a:t>
            </a:r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/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أَتَذَكَّرُ مَعْنى: زِيٌّ ـــ يَزْهو ـــ طَلَّةٌ.</a:t>
            </a:r>
            <a:endParaRPr lang="fr-FR" sz="2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3">
            <a:extLst>
              <a:ext uri="{FF2B5EF4-FFF2-40B4-BE49-F238E27FC236}">
                <a16:creationId xmlns:a16="http://schemas.microsoft.com/office/drawing/2014/main" id="{866D4C9A-1958-B6E3-61F4-3EB3AED4C5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5413" y="2344738"/>
            <a:ext cx="2879725" cy="2879725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C2B1F68-2244-0779-5520-294BB5914C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8BDEC623-C653-1381-D4CC-DDAD3628E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olidFill>
                  <a:srgbClr val="424D7B"/>
                </a:solidFill>
              </a:rPr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3073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330"/>
          <a:stretch>
            <a:fillRect/>
          </a:stretch>
        </p:blipFill>
        <p:spPr>
          <a:xfrm>
            <a:off x="4572000" y="2137842"/>
            <a:ext cx="2329640" cy="3633782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351137" y="2051155"/>
            <a:ext cx="2139091" cy="37204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6667B545-62DA-389E-E246-DD7879735F5B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9A2A1DF-C4EB-ED30-21CE-1950B67C1C83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0E2894-616D-A5BC-04CC-13451767FC65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46AE382-107B-A895-3391-F32EE54AEF11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8D97D4-147B-0CFB-3483-B3D7D67A3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A48E6546-EBD2-7DB5-1D63-4B2825DEB48C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839" y="1793006"/>
            <a:ext cx="640032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3577" y="703664"/>
            <a:ext cx="828000" cy="828000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المفردات.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6412" y="177224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16942</TotalTime>
  <Words>1739</Words>
  <Application>Microsoft Office PowerPoint</Application>
  <PresentationFormat>Affichage à l'écran (4:3)</PresentationFormat>
  <Paragraphs>505</Paragraphs>
  <Slides>59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59</vt:i4>
      </vt:variant>
    </vt:vector>
  </HeadingPairs>
  <TitlesOfParts>
    <vt:vector size="76" baseType="lpstr">
      <vt:lpstr>Microsoft Uighur</vt:lpstr>
      <vt:lpstr>Dosis Medium</vt:lpstr>
      <vt:lpstr>Calibri Light</vt:lpstr>
      <vt:lpstr>Dosis ExtraBold</vt:lpstr>
      <vt:lpstr>Modern Love</vt:lpstr>
      <vt:lpstr>Dosis SemiBold</vt:lpstr>
      <vt:lpstr>Wingdings</vt:lpstr>
      <vt:lpstr>Dosis</vt:lpstr>
      <vt:lpstr>Calibri</vt:lpstr>
      <vt:lpstr>Arial</vt:lpstr>
      <vt:lpstr>Aptos</vt:lpstr>
      <vt:lpstr>Thème Office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عند نهاية الحصة</vt:lpstr>
      <vt:lpstr>هيكلة حصة اليوم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نبدأ أولا بالتحقق من إنجازكم الواجبَ المنزلي. من يقدم كلمات تنتمي لشبكة «صحراء»؟ </vt:lpstr>
      <vt:lpstr> اخترت لكم اليوم لعبة المفردات. ستتدربون على تركيب كلمات انطلاقا من مقاطع.</vt:lpstr>
      <vt:lpstr>خذوا ألواحكم.</vt:lpstr>
      <vt:lpstr>باستعمال ثلاث مقاطع فقط، ركبوا كلمة. معكم 30 ثانية قبل رفع الألواح. </vt:lpstr>
      <vt:lpstr>ارفعوا. من وجد الكلمة التي نبحث عنها؟  </vt:lpstr>
      <vt:lpstr>ركبوا كلمة لها معنى. انتبهوا هناك مقطع زائد. </vt:lpstr>
      <vt:lpstr>ارفعوا. من وجد الكلمة التي نبحث عنها؟ </vt:lpstr>
      <vt:lpstr>ركبوا كلمة لها معنى. انتبهوا هناك مقطع زائد.  ــــ ارفعوا.</vt:lpstr>
      <vt:lpstr>صححوا. </vt:lpstr>
      <vt:lpstr>ركبوا كلمة لها معنى. انتبهوا هناك مقطع زائد. </vt:lpstr>
      <vt:lpstr>ارفعوا. صححوا. </vt:lpstr>
      <vt:lpstr>ركبوا كلمة لها معنى. انتبهوا هناك مقطع زائد. </vt:lpstr>
      <vt:lpstr>صححوا</vt:lpstr>
      <vt:lpstr>من يركب جملة باستعمال الكلمات التالية؟ آخر؟ </vt:lpstr>
      <vt:lpstr>Présentation PowerPoint</vt:lpstr>
      <vt:lpstr>نمر إلى حصة الاستماع والتحدث، ستتدربون على إنتاج حكاية جديدة تشبه حكاية «أنامل جدتي».</vt:lpstr>
      <vt:lpstr> هذه مشاهد جديدة معبرة عن مقاطع البداية والوسط والنهاية. لاحظوها جيدا. </vt:lpstr>
      <vt:lpstr>على ألواحكم اكتبوا رقم المقطع المناسب للمشهد داخل الإطار الأخضر: بداية أو وسط أو نهاية؟</vt:lpstr>
      <vt:lpstr>نصحح. هل أنتم متفقون؟ </vt:lpstr>
      <vt:lpstr>اكتبوا رقم المقطع المناسب للمشهد الموالي: بداية أو وسط أو نهاية؟</vt:lpstr>
      <vt:lpstr>نصحح. ما المقطع المناسب للمشهد؟  - اكتبوا رقم المقطع المناسب للمشهد الأخير.</vt:lpstr>
      <vt:lpstr>يمثل المشهد مقطع النهاية.</vt:lpstr>
      <vt:lpstr>الآن كل واحد منكم يبدع بداية حكاية جديدة يعبر عنها المشهد أمامكم.</vt:lpstr>
      <vt:lpstr>من يقرأ مقطع البداية الذي أبدعه؟ </vt:lpstr>
      <vt:lpstr>هذا مثال لبداية حكاية جديدة. من يقرأ؟</vt:lpstr>
      <vt:lpstr>الآن حاولوا إنتاج فقرة تعبر عن مقطع الوسط. </vt:lpstr>
      <vt:lpstr>من يقرأ مقطع الوسط الذي أنتجه؟ </vt:lpstr>
      <vt:lpstr>هذا مثال لأحداث وسط الحكاية الجديدة. من يقرأ؟</vt:lpstr>
      <vt:lpstr>الآن حاولوا إنتاج فقرة تتضمن نهاية الحكاية.</vt:lpstr>
      <vt:lpstr>من يقرأ مقطع النهاية الذي أنتجه؟ </vt:lpstr>
      <vt:lpstr>هذا مثال لنهاية الحكاية الجديدة. من يقرأ؟</vt:lpstr>
      <vt:lpstr>حصلنا على حكاية جديدة. من يقرأ؟</vt:lpstr>
      <vt:lpstr>من يعيد حكايته الجديدة؟ تلميذ آخر؟ ...</vt:lpstr>
      <vt:lpstr>قراءة</vt:lpstr>
      <vt:lpstr>نمر إلى حصة القراءة؛ سنستثمر النص.  قبل ذلك سأطرح عليكم أسئلة لتذكر موضوع القصيدة.</vt:lpstr>
      <vt:lpstr>من يقرأ السؤال؟ من يجيب بجملة تامة؟ </vt:lpstr>
      <vt:lpstr>خذوا كراساتكم؛ الصفحة 47؛ سأقرأ قصيدة  «الحفلة».</vt:lpstr>
      <vt:lpstr>دوركم. من يقرأ المقطع الأول من القصيدة؟ من يواصل القراءة؟  تابع (ي) ... </vt:lpstr>
      <vt:lpstr>خذوا العمل المنزلي (نشاط المعجم). من يذكر بخطوات إستراتيجية شبكة الكلمة؟</vt:lpstr>
      <vt:lpstr>نتذكر معا. أقرأ ثم تقرؤون. (تلميذ واحد).</vt:lpstr>
      <vt:lpstr>من يطرح سؤالا يوجه البحث عن كلمات مرتبطة بــــ«الصحراء»؟ من يشارك بكلمة؟ ( التصحيح تفاعليا على السبورة)</vt:lpstr>
      <vt:lpstr>السؤال الثاني: من يقرأ الجمل التي كتبها؟ هل وظف كلمات تنتمي إلى  شبكة كلمة "الصحراء"؟ </vt:lpstr>
      <vt:lpstr>ستجيبون عن أسئلة الفهم. بداية أقرأ خطوات إستراتيجية الكلمات المفاتيح ثم تقرؤون (تلميذ). </vt:lpstr>
      <vt:lpstr>ستستخرجون معلومات من النص. من يقرأ الأسئلة 2-3-4-5 ؟ أنجزوا فرديا. (ست دقائق)</vt:lpstr>
      <vt:lpstr>انتهى الوقت. من يقرأ السؤال الأول؟ من يجيب؟ هل أنتم متفقون؟ (سؤال 5:تمنح الفرصة للتعبير).</vt:lpstr>
      <vt:lpstr>اختتام الحصة</vt:lpstr>
      <vt:lpstr>ماذا تعلمتم اليوم؟</vt:lpstr>
      <vt:lpstr>تذكروا العمل المنزلي. سجلوه.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GENIE BENI MELLAL</dc:creator>
  <cp:lastModifiedBy>EL HAMDOUNI BTIHAJ</cp:lastModifiedBy>
  <cp:revision>28</cp:revision>
  <dcterms:created xsi:type="dcterms:W3CDTF">2023-09-20T21:35:22Z</dcterms:created>
  <dcterms:modified xsi:type="dcterms:W3CDTF">2025-11-18T16:59:41Z</dcterms:modified>
</cp:coreProperties>
</file>