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88" r:id="rId2"/>
    <p:sldMasterId id="2147483672" r:id="rId3"/>
    <p:sldMasterId id="2147483695" r:id="rId4"/>
    <p:sldMasterId id="2147483713" r:id="rId5"/>
    <p:sldMasterId id="2147483736" r:id="rId6"/>
    <p:sldMasterId id="2147483763" r:id="rId7"/>
  </p:sldMasterIdLst>
  <p:notesMasterIdLst>
    <p:notesMasterId r:id="rId68"/>
  </p:notesMasterIdLst>
  <p:sldIdLst>
    <p:sldId id="2147482683" r:id="rId8"/>
    <p:sldId id="2147482617" r:id="rId9"/>
    <p:sldId id="2147482470" r:id="rId10"/>
    <p:sldId id="2147482727" r:id="rId11"/>
    <p:sldId id="2147482615" r:id="rId12"/>
    <p:sldId id="2147482480" r:id="rId13"/>
    <p:sldId id="2147482694" r:id="rId14"/>
    <p:sldId id="2134806929" r:id="rId15"/>
    <p:sldId id="2147482691" r:id="rId16"/>
    <p:sldId id="2147482481" r:id="rId17"/>
    <p:sldId id="2147482653" r:id="rId18"/>
    <p:sldId id="2147482632" r:id="rId19"/>
    <p:sldId id="2134806896" r:id="rId20"/>
    <p:sldId id="2147482643" r:id="rId21"/>
    <p:sldId id="2147482654" r:id="rId22"/>
    <p:sldId id="2147482655" r:id="rId23"/>
    <p:sldId id="2147482656" r:id="rId24"/>
    <p:sldId id="2147482657" r:id="rId25"/>
    <p:sldId id="2147482658" r:id="rId26"/>
    <p:sldId id="2147482659" r:id="rId27"/>
    <p:sldId id="2147482728" r:id="rId28"/>
    <p:sldId id="2134806657" r:id="rId29"/>
    <p:sldId id="2147482699" r:id="rId30"/>
    <p:sldId id="2147482348" r:id="rId31"/>
    <p:sldId id="2147482361" r:id="rId32"/>
    <p:sldId id="2147482695" r:id="rId33"/>
    <p:sldId id="2147482362" r:id="rId34"/>
    <p:sldId id="2134806195" r:id="rId35"/>
    <p:sldId id="2147482682" r:id="rId36"/>
    <p:sldId id="2147482696" r:id="rId37"/>
    <p:sldId id="2147482697" r:id="rId38"/>
    <p:sldId id="2147482700" r:id="rId39"/>
    <p:sldId id="2147482701" r:id="rId40"/>
    <p:sldId id="2147482702" r:id="rId41"/>
    <p:sldId id="2147482698" r:id="rId42"/>
    <p:sldId id="2147482664" r:id="rId43"/>
    <p:sldId id="2147482493" r:id="rId44"/>
    <p:sldId id="2147482679" r:id="rId45"/>
    <p:sldId id="2147482730" r:id="rId46"/>
    <p:sldId id="2147482666" r:id="rId47"/>
    <p:sldId id="2147482667" r:id="rId48"/>
    <p:sldId id="2147482669" r:id="rId49"/>
    <p:sldId id="2147482703" r:id="rId50"/>
    <p:sldId id="2147482674" r:id="rId51"/>
    <p:sldId id="2147482704" r:id="rId52"/>
    <p:sldId id="2147482630" r:id="rId53"/>
    <p:sldId id="2134806866" r:id="rId54"/>
    <p:sldId id="2134806874" r:id="rId55"/>
    <p:sldId id="2147482705" r:id="rId56"/>
    <p:sldId id="2147482706" r:id="rId57"/>
    <p:sldId id="2134806792" r:id="rId58"/>
    <p:sldId id="2147482707" r:id="rId59"/>
    <p:sldId id="2147482675" r:id="rId60"/>
    <p:sldId id="2147482676" r:id="rId61"/>
    <p:sldId id="2147482708" r:id="rId62"/>
    <p:sldId id="2147482731" r:id="rId63"/>
    <p:sldId id="2134806936" r:id="rId64"/>
    <p:sldId id="2134806939" r:id="rId65"/>
    <p:sldId id="2147482629" r:id="rId66"/>
    <p:sldId id="2147482628" r:id="rId67"/>
  </p:sldIdLst>
  <p:sldSz cx="9144000" cy="6858000" type="screen4x3"/>
  <p:notesSz cx="6858000" cy="9144000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regular r:id="rId73"/>
      <p:bold r:id="rId74"/>
    </p:embeddedFont>
    <p:embeddedFont>
      <p:font typeface="Microsoft Uighur" panose="02000000000000000000" pitchFamily="2" charset="-78"/>
      <p:regular r:id="rId75"/>
      <p:bold r:id="rId76"/>
    </p:embeddedFont>
    <p:embeddedFont>
      <p:font typeface="Modern Love" panose="04090805081005020601" pitchFamily="82" charset="0"/>
      <p:regular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37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4649" userDrawn="1">
          <p15:clr>
            <a:srgbClr val="A4A3A4"/>
          </p15:clr>
        </p15:guide>
        <p15:guide id="4" pos="3379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orient="horz" pos="2115" userDrawn="1">
          <p15:clr>
            <a:srgbClr val="A4A3A4"/>
          </p15:clr>
        </p15:guide>
        <p15:guide id="7" orient="horz" pos="2432" userDrawn="1">
          <p15:clr>
            <a:srgbClr val="A4A3A4"/>
          </p15:clr>
        </p15:guide>
        <p15:guide id="8" orient="horz" pos="2999" userDrawn="1">
          <p15:clr>
            <a:srgbClr val="A4A3A4"/>
          </p15:clr>
        </p15:guide>
        <p15:guide id="9" orient="horz" pos="3475" userDrawn="1">
          <p15:clr>
            <a:srgbClr val="A4A3A4"/>
          </p15:clr>
        </p15:guide>
        <p15:guide id="10" pos="3901" userDrawn="1">
          <p15:clr>
            <a:srgbClr val="A4A3A4"/>
          </p15:clr>
        </p15:guide>
        <p15:guide id="11" pos="1837" userDrawn="1">
          <p15:clr>
            <a:srgbClr val="A4A3A4"/>
          </p15:clr>
        </p15:guide>
        <p15:guide id="12" orient="horz" pos="1049" userDrawn="1">
          <p15:clr>
            <a:srgbClr val="A4A3A4"/>
          </p15:clr>
        </p15:guide>
        <p15:guide id="13" orient="horz" pos="4042" userDrawn="1">
          <p15:clr>
            <a:srgbClr val="A4A3A4"/>
          </p15:clr>
        </p15:guide>
        <p15:guide id="14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4"/>
    <a:srgbClr val="DEEBF7"/>
    <a:srgbClr val="424D7C"/>
    <a:srgbClr val="424D7B"/>
    <a:srgbClr val="4E7FBD"/>
    <a:srgbClr val="936D93"/>
    <a:srgbClr val="ECF8FB"/>
    <a:srgbClr val="257390"/>
    <a:srgbClr val="424D7A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5" autoAdjust="0"/>
    <p:restoredTop sz="94674" autoAdjust="0"/>
  </p:normalViewPr>
  <p:slideViewPr>
    <p:cSldViewPr snapToGrid="0">
      <p:cViewPr varScale="1">
        <p:scale>
          <a:sx n="71" d="100"/>
          <a:sy n="71" d="100"/>
        </p:scale>
        <p:origin x="1178" y="28"/>
      </p:cViewPr>
      <p:guideLst>
        <p:guide pos="4037"/>
        <p:guide orient="horz" pos="709"/>
        <p:guide pos="4649"/>
        <p:guide pos="3379"/>
        <p:guide orient="horz" pos="1525"/>
        <p:guide orient="horz" pos="2115"/>
        <p:guide orient="horz" pos="2432"/>
        <p:guide orient="horz" pos="2999"/>
        <p:guide orient="horz" pos="3475"/>
        <p:guide pos="3901"/>
        <p:guide pos="1837"/>
        <p:guide orient="horz" pos="1049"/>
        <p:guide orient="horz" pos="4042"/>
        <p:guide orient="horz" pos="2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4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799383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D2515-B63B-581A-D6CE-6A2B21F4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D3E635-95A8-F188-95EB-C6AE2DCE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D5B4E7-B887-70C4-61DD-4D4019D2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0A0767-BD01-0D61-064E-0F681D5D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9E8AFE-6E6A-8D16-ED87-31BF6632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66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5B97F-BCCD-0373-A608-EB39B7F8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70F1B-06E4-A3CF-5C16-86A48AAAB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680C35-5C66-EB82-FB7F-88F1A70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167AC5-6CF8-77CB-DD8B-F5383922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6C2EE4-CEE5-3197-5EBE-E64746E7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9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CF03D-1E3A-9A3D-9E60-22D2015D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CE548-BC12-688D-2BD4-9443E07FC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29817B-F4CF-3EC7-741B-A9172F4E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CBC5C-B206-70C8-134B-99B18E7A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2F5200-7D3B-5C7D-5015-D1444D53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834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CE903-B7D2-2362-4413-16C15A92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7C4EAF-1568-9F48-EED4-384DDCD3E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6AD30B-BB59-2DF8-EC84-95C2F9588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CE14C5-F2DE-9285-32AC-3963D593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545A5-E1B4-C27B-07B1-B004AF08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6084E6-11AB-40A1-2138-5D7AC89A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39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B9B4B-6257-A94C-B6D5-796BD66D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958739-9827-1B24-A689-C5519E76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C3AF9A-6D64-F244-00C4-DBF443F1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85A8E4-436E-E7E3-AA45-7A85B71EE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5BB7B5-C74B-0C50-87A4-45122F7DA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A81BAD-6080-A4E6-EBD3-C8126F4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D983E3-A0E5-CA3D-7735-A0E70AEA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D39494-40D4-C92B-B8C7-129A585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39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369C7-1A8A-6D19-CD77-7EB0BA6F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55C69B-5ED6-1B92-EDFA-B2852578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30B985-8865-AFB6-CE63-A3146357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D6FE85-BB5C-147D-CB0F-A4744855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559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A56D19-954C-484B-8F06-94E33817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B234B4-1A5A-55CD-C4B9-DD767EFE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D878D9-6877-E92E-F4EE-A20B09EE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01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638F6-A522-5679-8388-7397401B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4032D1-9D68-46DB-D341-1943310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024AEF-9785-B64B-BD7B-00B3DBAD1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9825EB-B39F-D4EC-5F49-D0F38456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A15159-B72A-3164-75F9-E5C0CCE0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DC9770-5B39-6C59-583C-0E8F5C91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918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CB20E-FD9D-3D67-A00B-670393E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9EC82A-058E-92BF-E198-78AA689A2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00A00-A934-5CD2-6654-D9B9F901D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E9B80-291D-8E5A-3BBB-66111FB2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77B945-E6BE-A437-3973-2B1F1AD8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C5FE3-AA63-AAD4-046D-5908F3A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609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A71D6E-566E-F7B8-50C0-2F1CF6B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D117E6-A398-71B9-F614-226D109F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CABEBB-BC5F-0BE9-8044-3FC47703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5C015C-60F0-EDC3-A587-8E18B640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5751C-2E09-203D-1B48-FEAB3312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030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FDF4DE-5485-F205-90C2-01763C9C2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5D7E94-86E0-E9B0-6A1C-E95130330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72777F-3B92-93DC-D6A8-06AE229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5F38C0-7BDE-F4F3-BFC3-32CE0E33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CAF57-2F46-5E5A-5340-FFB2DC7B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652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84976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3.bin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B1FB8E-0505-EE4E-2E0C-F59C6E69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AA306-F211-A0DB-2A42-A91527F61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AECCB9-C6F6-B0B8-833E-11DADF4D5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ED5-FEDB-4640-81E6-00B357C93949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CF13CB-1FEF-E2AA-7C82-FF3548C63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A8C5BD-8487-952F-E769-3506261CD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3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  <p:sldLayoutId id="2147483800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80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5.wdp"/><Relationship Id="rId7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gif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8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5.png"/><Relationship Id="rId7" Type="http://schemas.openxmlformats.org/officeDocument/2006/relationships/image" Target="../media/image6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0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23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88" y="775777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سنتدرب اليوم على توظيف الكلمات البصرية. من يذكر بالكلمات البصرية لهذا الأسبوع؟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70259B-D356-21B3-9A11-A09019381467}"/>
              </a:ext>
            </a:extLst>
          </p:cNvPr>
          <p:cNvSpPr txBox="1"/>
          <p:nvPr/>
        </p:nvSpPr>
        <p:spPr>
          <a:xfrm>
            <a:off x="1744035" y="3013502"/>
            <a:ext cx="565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ٱلْكَلِماتِ ٱلْبَصَرِيَّةَ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F1ECF-750D-60CA-DB22-C338805058E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FB2E9-7815-5C59-151F-A2A8584DFAD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Espace réservé pour une image  9">
            <a:extLst>
              <a:ext uri="{FF2B5EF4-FFF2-40B4-BE49-F238E27FC236}">
                <a16:creationId xmlns:a16="http://schemas.microsoft.com/office/drawing/2014/main" id="{5F0C2BC2-E43C-4308-1A8D-CF70CC46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B84A-A70B-0A2B-DC10-C15868B4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8170A-A9CF-B6C9-F6B8-ED897AF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7158E6-220A-E25B-3507-BC3C2F3DD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D70491-EACD-BDFF-1E1F-21CAA32F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07E44E-1E3D-C08F-0CC5-CE727A43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DE667A-EC83-6E70-16E3-DB653C7F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1712B9-E33B-E261-713E-77EBC03029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CF0CDE-BA67-6D99-3CE2-65589294251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D8AF-F60B-AE5D-DBB9-2D0838EC0BE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FC514-AA55-C0AD-CF93-57219B1A985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3A1282-1E18-22E0-67EF-B03ED7BEF93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BD8BD401-DECD-DBF2-E75D-687776DCD580}"/>
              </a:ext>
            </a:extLst>
          </p:cNvPr>
          <p:cNvSpPr/>
          <p:nvPr/>
        </p:nvSpPr>
        <p:spPr>
          <a:xfrm>
            <a:off x="6662057" y="2851954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9" name="Google Shape;1667;p201">
            <a:extLst>
              <a:ext uri="{FF2B5EF4-FFF2-40B4-BE49-F238E27FC236}">
                <a16:creationId xmlns:a16="http://schemas.microsoft.com/office/drawing/2014/main" id="{3DD9521A-8D61-FB74-E736-2A26355814E4}"/>
              </a:ext>
            </a:extLst>
          </p:cNvPr>
          <p:cNvSpPr/>
          <p:nvPr/>
        </p:nvSpPr>
        <p:spPr>
          <a:xfrm>
            <a:off x="4741439" y="2851954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12" name="Google Shape;1668;p201">
            <a:extLst>
              <a:ext uri="{FF2B5EF4-FFF2-40B4-BE49-F238E27FC236}">
                <a16:creationId xmlns:a16="http://schemas.microsoft.com/office/drawing/2014/main" id="{EBC5E297-4E75-35B5-C1B7-17C0854D141A}"/>
              </a:ext>
            </a:extLst>
          </p:cNvPr>
          <p:cNvSpPr/>
          <p:nvPr/>
        </p:nvSpPr>
        <p:spPr>
          <a:xfrm>
            <a:off x="2820821" y="2872736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1" name="Google Shape;1669;p201">
            <a:extLst>
              <a:ext uri="{FF2B5EF4-FFF2-40B4-BE49-F238E27FC236}">
                <a16:creationId xmlns:a16="http://schemas.microsoft.com/office/drawing/2014/main" id="{FAF33C50-70C9-0B35-1B0D-2EEE193D1B8C}"/>
              </a:ext>
            </a:extLst>
          </p:cNvPr>
          <p:cNvSpPr/>
          <p:nvPr/>
        </p:nvSpPr>
        <p:spPr>
          <a:xfrm>
            <a:off x="900203" y="2872736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666;p201">
            <a:extLst>
              <a:ext uri="{FF2B5EF4-FFF2-40B4-BE49-F238E27FC236}">
                <a16:creationId xmlns:a16="http://schemas.microsoft.com/office/drawing/2014/main" id="{DC3CC902-35FE-6650-72A4-5F798AF8CA45}"/>
              </a:ext>
            </a:extLst>
          </p:cNvPr>
          <p:cNvSpPr/>
          <p:nvPr/>
        </p:nvSpPr>
        <p:spPr>
          <a:xfrm>
            <a:off x="6662057" y="4253124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23" name="Google Shape;1667;p201">
            <a:extLst>
              <a:ext uri="{FF2B5EF4-FFF2-40B4-BE49-F238E27FC236}">
                <a16:creationId xmlns:a16="http://schemas.microsoft.com/office/drawing/2014/main" id="{DDF6FC9F-66CB-FF6E-0613-76572039B0E8}"/>
              </a:ext>
            </a:extLst>
          </p:cNvPr>
          <p:cNvSpPr/>
          <p:nvPr/>
        </p:nvSpPr>
        <p:spPr>
          <a:xfrm>
            <a:off x="4741439" y="4253124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CBDE2907-E250-98F6-2954-36865E50A04B}"/>
              </a:ext>
            </a:extLst>
          </p:cNvPr>
          <p:cNvSpPr/>
          <p:nvPr/>
        </p:nvSpPr>
        <p:spPr>
          <a:xfrm>
            <a:off x="2820821" y="4273906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16028471-EC33-1124-8F7A-5AEA597D9783}"/>
              </a:ext>
            </a:extLst>
          </p:cNvPr>
          <p:cNvSpPr/>
          <p:nvPr/>
        </p:nvSpPr>
        <p:spPr>
          <a:xfrm>
            <a:off x="900203" y="4273906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90777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13" y="78648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1C0BF-0033-ADA1-3493-E78CE1956018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56039-606F-DBF0-9C64-F2979DEA0F6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26A2A37-1048-9090-4C4B-C8037C8A26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Google Shape;1379;p12">
            <a:extLst>
              <a:ext uri="{FF2B5EF4-FFF2-40B4-BE49-F238E27FC236}">
                <a16:creationId xmlns:a16="http://schemas.microsoft.com/office/drawing/2014/main" id="{5B840896-1E49-B1E4-1EED-EBB2B7ED49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3" y="77680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BFBD9F-71ED-E959-C3B2-E34EDFAA4CA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F86258-6992-9DEC-A574-2A99D73A422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Google Shape;677;p154">
            <a:extLst>
              <a:ext uri="{FF2B5EF4-FFF2-40B4-BE49-F238E27FC236}">
                <a16:creationId xmlns:a16="http://schemas.microsoft.com/office/drawing/2014/main" id="{CD082E8F-5D46-2C72-8733-81224E303C5F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أَحْمَدُ 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مُنَظِّمُ حَفْلِ نِهايَةِ ٱلسَّنَةِ.</a:t>
            </a:r>
          </a:p>
        </p:txBody>
      </p:sp>
      <p:sp>
        <p:nvSpPr>
          <p:cNvPr id="26" name="Google Shape;1666;p201">
            <a:extLst>
              <a:ext uri="{FF2B5EF4-FFF2-40B4-BE49-F238E27FC236}">
                <a16:creationId xmlns:a16="http://schemas.microsoft.com/office/drawing/2014/main" id="{FAE178A1-F938-908D-B57C-8656CF0B846D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22" name="Google Shape;1666;p201">
            <a:extLst>
              <a:ext uri="{FF2B5EF4-FFF2-40B4-BE49-F238E27FC236}">
                <a16:creationId xmlns:a16="http://schemas.microsoft.com/office/drawing/2014/main" id="{636108B1-B38C-4279-73CB-AE9EC705E115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23" name="Google Shape;1667;p201">
            <a:extLst>
              <a:ext uri="{FF2B5EF4-FFF2-40B4-BE49-F238E27FC236}">
                <a16:creationId xmlns:a16="http://schemas.microsoft.com/office/drawing/2014/main" id="{D65B059D-EEDB-AB36-2EC4-63EDA46D26A4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52D77FC9-AD4B-6E78-9B0F-95DA21B09D62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FF02328A-5D84-2CDE-B169-B6AA20F76333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667;p201">
            <a:extLst>
              <a:ext uri="{FF2B5EF4-FFF2-40B4-BE49-F238E27FC236}">
                <a16:creationId xmlns:a16="http://schemas.microsoft.com/office/drawing/2014/main" id="{C2CDBF6C-FC96-A717-AD9E-06F57A8226FB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9" name="Google Shape;1668;p201">
            <a:extLst>
              <a:ext uri="{FF2B5EF4-FFF2-40B4-BE49-F238E27FC236}">
                <a16:creationId xmlns:a16="http://schemas.microsoft.com/office/drawing/2014/main" id="{AD82C366-139E-E7C1-461D-DBB869D445CA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31" name="Google Shape;1669;p201">
            <a:extLst>
              <a:ext uri="{FF2B5EF4-FFF2-40B4-BE49-F238E27FC236}">
                <a16:creationId xmlns:a16="http://schemas.microsoft.com/office/drawing/2014/main" id="{14DB6813-4FD8-C5FB-D0CA-D04C50F14C8E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37BF-D02B-206D-DF46-13ECB0A8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595CA-DC50-DFF4-4BD6-CA5EB3BD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 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439C50-D910-FB4F-C76F-408F15B0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2FCC5-FCBC-FA46-9F53-616AF99557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C4189A-C315-C967-C0F0-09E705955F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C1914-3726-7B32-75AE-066D90AA5C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15B4F-F701-FF46-256C-E1BBDA627AC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83457B-68FA-AF0F-C25C-9E305F2A81F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F8B6BB-7529-4AAF-5EB5-5CF052A4798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04363F-F28C-8810-9F0A-E3948497781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911820B4-8D44-8F35-EF52-6DBFD6D64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8" name="Google Shape;677;p154">
            <a:extLst>
              <a:ext uri="{FF2B5EF4-FFF2-40B4-BE49-F238E27FC236}">
                <a16:creationId xmlns:a16="http://schemas.microsoft.com/office/drawing/2014/main" id="{52F4F7C9-6189-5888-766D-A71320AF890C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أَحْمَدُ 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مُنَظِّمُ حَفْلِ نِهايَةِ ٱلسَّنَةِ.</a:t>
            </a:r>
          </a:p>
        </p:txBody>
      </p:sp>
      <p:sp>
        <p:nvSpPr>
          <p:cNvPr id="30" name="Google Shape;1666;p201">
            <a:extLst>
              <a:ext uri="{FF2B5EF4-FFF2-40B4-BE49-F238E27FC236}">
                <a16:creationId xmlns:a16="http://schemas.microsoft.com/office/drawing/2014/main" id="{AE54E208-75D8-8BE7-A996-3007F271A072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31" name="Google Shape;1666;p201">
            <a:extLst>
              <a:ext uri="{FF2B5EF4-FFF2-40B4-BE49-F238E27FC236}">
                <a16:creationId xmlns:a16="http://schemas.microsoft.com/office/drawing/2014/main" id="{B092E3F8-604C-5943-94FA-95B878B565F8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32" name="Google Shape;1667;p201">
            <a:extLst>
              <a:ext uri="{FF2B5EF4-FFF2-40B4-BE49-F238E27FC236}">
                <a16:creationId xmlns:a16="http://schemas.microsoft.com/office/drawing/2014/main" id="{72D8971A-808D-6A37-DD46-062B1BD5501B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33" name="Google Shape;1668;p201">
            <a:extLst>
              <a:ext uri="{FF2B5EF4-FFF2-40B4-BE49-F238E27FC236}">
                <a16:creationId xmlns:a16="http://schemas.microsoft.com/office/drawing/2014/main" id="{DB571803-C6DE-4053-FAEF-10AA229F55BD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34" name="Google Shape;1669;p201">
            <a:extLst>
              <a:ext uri="{FF2B5EF4-FFF2-40B4-BE49-F238E27FC236}">
                <a16:creationId xmlns:a16="http://schemas.microsoft.com/office/drawing/2014/main" id="{48A3968F-E934-0B5E-8652-9DE9205092FB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67;p201">
            <a:extLst>
              <a:ext uri="{FF2B5EF4-FFF2-40B4-BE49-F238E27FC236}">
                <a16:creationId xmlns:a16="http://schemas.microsoft.com/office/drawing/2014/main" id="{D8B506E6-1735-8F0D-2786-3EC18D9CB12D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36" name="Google Shape;1668;p201">
            <a:extLst>
              <a:ext uri="{FF2B5EF4-FFF2-40B4-BE49-F238E27FC236}">
                <a16:creationId xmlns:a16="http://schemas.microsoft.com/office/drawing/2014/main" id="{A70A25CC-BECA-591E-69E5-C50768ED8CC4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37" name="Google Shape;1669;p201">
            <a:extLst>
              <a:ext uri="{FF2B5EF4-FFF2-40B4-BE49-F238E27FC236}">
                <a16:creationId xmlns:a16="http://schemas.microsoft.com/office/drawing/2014/main" id="{4F865E4D-80F0-4287-4AEE-3E730AEB1C35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669;p201">
            <a:extLst>
              <a:ext uri="{FF2B5EF4-FFF2-40B4-BE49-F238E27FC236}">
                <a16:creationId xmlns:a16="http://schemas.microsoft.com/office/drawing/2014/main" id="{F26D7B7E-AA41-3025-2320-B61BEC6300AD}"/>
              </a:ext>
            </a:extLst>
          </p:cNvPr>
          <p:cNvSpPr/>
          <p:nvPr/>
        </p:nvSpPr>
        <p:spPr>
          <a:xfrm>
            <a:off x="5430741" y="5151412"/>
            <a:ext cx="945994" cy="936000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899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04FA-C4E9-7277-1466-03F4EA84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61A67-D97E-CF91-8776-BB12FF0E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6B8479-00A2-D7E6-8D80-7664A0A065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330B41-3596-48A6-ACAF-1842170E5C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FD53CC-635A-66F8-380E-E37687ACA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4BB77C-E4F6-0092-9BE3-C3488F38B6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3B52D3-9C57-BDA2-8F23-4E3E82C0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3B18E7-D2C4-6C75-17C4-CF26C253DC24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FDBCC-648A-80F0-5D9B-0C52FB53461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A91236-054C-A112-BB39-D15442C9FD2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DE3ED4-874B-A4C6-817D-8546CD1601F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Google Shape;1666;p201">
            <a:extLst>
              <a:ext uri="{FF2B5EF4-FFF2-40B4-BE49-F238E27FC236}">
                <a16:creationId xmlns:a16="http://schemas.microsoft.com/office/drawing/2014/main" id="{88856523-3F36-DACF-AEE1-A38895451557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21" name="Google Shape;1666;p201">
            <a:extLst>
              <a:ext uri="{FF2B5EF4-FFF2-40B4-BE49-F238E27FC236}">
                <a16:creationId xmlns:a16="http://schemas.microsoft.com/office/drawing/2014/main" id="{2D3BF2A1-BE00-64FA-9660-6CD82796E93D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22" name="Google Shape;1667;p201">
            <a:extLst>
              <a:ext uri="{FF2B5EF4-FFF2-40B4-BE49-F238E27FC236}">
                <a16:creationId xmlns:a16="http://schemas.microsoft.com/office/drawing/2014/main" id="{B3A1BB4D-ED44-D9F0-024C-2ABE036D03BC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23" name="Google Shape;1668;p201">
            <a:extLst>
              <a:ext uri="{FF2B5EF4-FFF2-40B4-BE49-F238E27FC236}">
                <a16:creationId xmlns:a16="http://schemas.microsoft.com/office/drawing/2014/main" id="{6DB9C0F0-609D-367E-70A1-F0B8304F3887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4" name="Google Shape;1669;p201">
            <a:extLst>
              <a:ext uri="{FF2B5EF4-FFF2-40B4-BE49-F238E27FC236}">
                <a16:creationId xmlns:a16="http://schemas.microsoft.com/office/drawing/2014/main" id="{A66F0829-6931-8E83-6602-7CCCCFD7E65E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67;p201">
            <a:extLst>
              <a:ext uri="{FF2B5EF4-FFF2-40B4-BE49-F238E27FC236}">
                <a16:creationId xmlns:a16="http://schemas.microsoft.com/office/drawing/2014/main" id="{C1051372-6EDB-0245-4B35-1A4E3322F113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6" name="Google Shape;1668;p201">
            <a:extLst>
              <a:ext uri="{FF2B5EF4-FFF2-40B4-BE49-F238E27FC236}">
                <a16:creationId xmlns:a16="http://schemas.microsoft.com/office/drawing/2014/main" id="{34EC9D7D-31AA-DE07-0F5C-8EBAF321D630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7" name="Google Shape;1669;p201">
            <a:extLst>
              <a:ext uri="{FF2B5EF4-FFF2-40B4-BE49-F238E27FC236}">
                <a16:creationId xmlns:a16="http://schemas.microsoft.com/office/drawing/2014/main" id="{652A6F78-C7D5-9F68-1CB6-0A070EB5DF14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77;p154">
            <a:extLst>
              <a:ext uri="{FF2B5EF4-FFF2-40B4-BE49-F238E27FC236}">
                <a16:creationId xmlns:a16="http://schemas.microsoft.com/office/drawing/2014/main" id="{0E68D520-F968-9309-7227-40C6CF088BAF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تَعَجَّبَ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ٱلْجَميعُ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رَأَوْهُ في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ٱلْحَفْلَةِ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46314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78DB-8F29-03D8-760B-C495C6A23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24DF2-E6D3-9E90-89F0-39AB1FC0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1" y="792000"/>
            <a:ext cx="6840000" cy="612000"/>
          </a:xfrm>
        </p:spPr>
        <p:txBody>
          <a:bodyPr>
            <a:no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رأيك؟  ــــ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DC197F-6228-77F8-72FD-E64667EA9A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E98F1E-1628-5B30-3361-A4094E3996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693FDD-9A67-D136-202F-D36B6C04DC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80B87B-D018-29C6-9905-350D80B44E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1B0035-8101-F976-07F8-C8B4C1293403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0B33CA-A568-7473-C8AD-77B3350A1154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DEDF2-1FD9-CA8E-6106-62638682679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DEBDED-01AD-40BA-B87B-C4F85DDF751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9D66657E-DC4D-F6E7-DBFE-105447173D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EA82D035-9FFC-CBF3-9940-422F4F4F32F6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تَعَجَّبَ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ٱلْجَميعُ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</a:t>
            </a:r>
            <a:r>
              <a:rPr lang="ar-MA" sz="48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رَأَوْهُ في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ٱلْحَفْلَةِ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F995798C-C4DA-3986-DDFB-CCDC98FC6C75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EF7100F4-6A4C-50F2-9E95-08F1FEE86AE4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AC5E437E-C068-B963-FCE6-0A84D0CDA534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A22042C3-F4DD-CC41-C0FD-17F1F53DE360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3" name="Google Shape;1669;p201">
            <a:extLst>
              <a:ext uri="{FF2B5EF4-FFF2-40B4-BE49-F238E27FC236}">
                <a16:creationId xmlns:a16="http://schemas.microsoft.com/office/drawing/2014/main" id="{805A9F1D-4118-068D-1A1E-09516C50AF79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667;p201">
            <a:extLst>
              <a:ext uri="{FF2B5EF4-FFF2-40B4-BE49-F238E27FC236}">
                <a16:creationId xmlns:a16="http://schemas.microsoft.com/office/drawing/2014/main" id="{6430F447-B552-DDC7-4AFF-C1217391B87D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8" name="Google Shape;1668;p201">
            <a:extLst>
              <a:ext uri="{FF2B5EF4-FFF2-40B4-BE49-F238E27FC236}">
                <a16:creationId xmlns:a16="http://schemas.microsoft.com/office/drawing/2014/main" id="{AE4C7F61-96D0-F6DE-BE1B-DBF8D626FD83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9" name="Google Shape;1669;p201">
            <a:extLst>
              <a:ext uri="{FF2B5EF4-FFF2-40B4-BE49-F238E27FC236}">
                <a16:creationId xmlns:a16="http://schemas.microsoft.com/office/drawing/2014/main" id="{B88203C0-0EA4-4AA8-4B6A-ECEC3215910E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669;p201">
            <a:extLst>
              <a:ext uri="{FF2B5EF4-FFF2-40B4-BE49-F238E27FC236}">
                <a16:creationId xmlns:a16="http://schemas.microsoft.com/office/drawing/2014/main" id="{A0BCB17C-7CBA-1933-36DD-061F10CAD9C7}"/>
              </a:ext>
            </a:extLst>
          </p:cNvPr>
          <p:cNvSpPr/>
          <p:nvPr/>
        </p:nvSpPr>
        <p:spPr>
          <a:xfrm>
            <a:off x="4284365" y="5151412"/>
            <a:ext cx="701103" cy="936000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مِمّا</a:t>
            </a:r>
            <a:endParaRPr lang="ar-MA" sz="44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438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BF917-DA4D-5378-EF17-A7534DDE5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F2333-77E5-9CE2-CC9B-D52AE83E6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3092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1FFF30-D5FE-C8DF-2F06-2D3C269406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2B972E-D0A3-183D-3513-D1B99CE465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CE3723-32C3-C4F8-9D39-D7AB1F1B3D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2F492C-3053-A667-4F0C-E44E244873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426DA7-F9A6-554F-DF01-7E83F8739D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2AFA45-EDF5-829A-CEEB-CB09F6FA307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B5A38-963C-87EA-8749-88C560D5C2CF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EE87-969E-2C6C-0CB6-5373821A108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EF5DAB-F8CE-FA82-8992-0DDD7350A32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Google Shape;1666;p201">
            <a:extLst>
              <a:ext uri="{FF2B5EF4-FFF2-40B4-BE49-F238E27FC236}">
                <a16:creationId xmlns:a16="http://schemas.microsoft.com/office/drawing/2014/main" id="{616AA494-CCD9-C4B2-C7C2-4714C15BA65A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13" name="Google Shape;1666;p201">
            <a:extLst>
              <a:ext uri="{FF2B5EF4-FFF2-40B4-BE49-F238E27FC236}">
                <a16:creationId xmlns:a16="http://schemas.microsoft.com/office/drawing/2014/main" id="{01BFDDE3-CB8D-11EF-2B61-99CA473608E0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id="{A5F40AC3-16D6-4039-2140-07BFA05FE063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22" name="Google Shape;1668;p201">
            <a:extLst>
              <a:ext uri="{FF2B5EF4-FFF2-40B4-BE49-F238E27FC236}">
                <a16:creationId xmlns:a16="http://schemas.microsoft.com/office/drawing/2014/main" id="{9048F63A-85CE-BA26-3836-D20422004EA4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3" name="Google Shape;1669;p201">
            <a:extLst>
              <a:ext uri="{FF2B5EF4-FFF2-40B4-BE49-F238E27FC236}">
                <a16:creationId xmlns:a16="http://schemas.microsoft.com/office/drawing/2014/main" id="{732C33B7-F849-5AC2-BB67-6BF52A306BC1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667;p201">
            <a:extLst>
              <a:ext uri="{FF2B5EF4-FFF2-40B4-BE49-F238E27FC236}">
                <a16:creationId xmlns:a16="http://schemas.microsoft.com/office/drawing/2014/main" id="{D21B744E-CC7C-FF34-84C7-0A67D6229E49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5" name="Google Shape;1668;p201">
            <a:extLst>
              <a:ext uri="{FF2B5EF4-FFF2-40B4-BE49-F238E27FC236}">
                <a16:creationId xmlns:a16="http://schemas.microsoft.com/office/drawing/2014/main" id="{03669AD5-3FA7-EBDB-5EDB-FF1DC3AE343E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6" name="Google Shape;1669;p201">
            <a:extLst>
              <a:ext uri="{FF2B5EF4-FFF2-40B4-BE49-F238E27FC236}">
                <a16:creationId xmlns:a16="http://schemas.microsoft.com/office/drawing/2014/main" id="{47AC0025-16AB-5579-1EA9-DB63C8C8E828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77;p154">
            <a:extLst>
              <a:ext uri="{FF2B5EF4-FFF2-40B4-BE49-F238E27FC236}">
                <a16:creationId xmlns:a16="http://schemas.microsoft.com/office/drawing/2014/main" id="{F7643820-83A9-D4AF-02B2-D9201D45B9E8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بَحَثَتْ فاطِمَةُ 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زِيٍّ  مُناسِبٍ لِلْحَفْلَةِ.</a:t>
            </a:r>
          </a:p>
        </p:txBody>
      </p:sp>
    </p:spTree>
    <p:extLst>
      <p:ext uri="{BB962C8B-B14F-4D97-AF65-F5344CB8AC3E}">
        <p14:creationId xmlns:p14="http://schemas.microsoft.com/office/powerpoint/2010/main" val="161553537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F151-826B-0735-5363-348DC3D2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E3FFC-2D47-4A65-D78F-F6910889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ـــ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A333F2-34A9-6273-C8D0-C8B69065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E676BF-B76F-E79D-05E8-598E5FE026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43CFD1-3110-FA39-E192-CF60E398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AD9FAA-22A2-D1AA-95BB-904C329E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D3335D-6DAA-EA30-7876-567A7A75C14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7A9CB-A8BD-1BBA-CD08-5657ACB6BE4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3FEBEA-AAA7-C7A8-04A7-C0C550B7A02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D4A119-C436-DAFD-4D39-7FBD4CDBE01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7576330-4027-A19C-4F59-33D530A5C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54B60BAE-6960-EDF8-69AB-EF089E56E381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بَحَثَتْ فاطِمَةُ 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زِيٍّ  مُناسِبٍ لِلْحَفْلَةِ.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2B100701-7703-AFC6-0479-BEA69BEC0FD8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8FC8617C-937A-6672-3DF6-2A28D80BFA3E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id="{2DF605A2-23FB-9984-F53B-7481325EE855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25" name="Google Shape;1668;p201">
            <a:extLst>
              <a:ext uri="{FF2B5EF4-FFF2-40B4-BE49-F238E27FC236}">
                <a16:creationId xmlns:a16="http://schemas.microsoft.com/office/drawing/2014/main" id="{7E41FF18-3DC4-8377-3D9A-61AD59ACDDDB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6" name="Google Shape;1669;p201">
            <a:extLst>
              <a:ext uri="{FF2B5EF4-FFF2-40B4-BE49-F238E27FC236}">
                <a16:creationId xmlns:a16="http://schemas.microsoft.com/office/drawing/2014/main" id="{1A94B114-47D5-23D6-1B6F-E139AD6358E3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667;p201">
            <a:extLst>
              <a:ext uri="{FF2B5EF4-FFF2-40B4-BE49-F238E27FC236}">
                <a16:creationId xmlns:a16="http://schemas.microsoft.com/office/drawing/2014/main" id="{AD4491D9-F4A1-5D00-8204-BECEA98820ED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8" name="Google Shape;1668;p201">
            <a:extLst>
              <a:ext uri="{FF2B5EF4-FFF2-40B4-BE49-F238E27FC236}">
                <a16:creationId xmlns:a16="http://schemas.microsoft.com/office/drawing/2014/main" id="{A6BA720D-8907-78A9-47E3-5A93CB77E772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9" name="Google Shape;1669;p201">
            <a:extLst>
              <a:ext uri="{FF2B5EF4-FFF2-40B4-BE49-F238E27FC236}">
                <a16:creationId xmlns:a16="http://schemas.microsoft.com/office/drawing/2014/main" id="{F5CE8839-57C7-E5E1-CBDF-1A38EBE69D56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669;p201">
            <a:extLst>
              <a:ext uri="{FF2B5EF4-FFF2-40B4-BE49-F238E27FC236}">
                <a16:creationId xmlns:a16="http://schemas.microsoft.com/office/drawing/2014/main" id="{96969069-DF38-DACB-94D0-18F01BE61DCC}"/>
              </a:ext>
            </a:extLst>
          </p:cNvPr>
          <p:cNvSpPr/>
          <p:nvPr/>
        </p:nvSpPr>
        <p:spPr>
          <a:xfrm>
            <a:off x="4492487" y="5151412"/>
            <a:ext cx="993913" cy="936000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عَنْ</a:t>
            </a:r>
            <a:endParaRPr lang="ar-MA" sz="44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745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E266-BAAA-5419-9D96-CC08B872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50A70A-E6A9-9E07-21A3-2C11A28D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1638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A28F8C-98A2-5FF1-715E-3BEEA414B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5417DF-4C32-0E8F-24AF-210A892900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5DAFF4-B205-317C-15C4-3507F88A9A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8CD4F3-B059-7018-4C7B-40E9A63309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988A67-5F2C-E04D-E518-D907C61053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6FFC3C-C07D-63EB-1599-BDC24983749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D861D2-5626-92BF-CA87-EF1CD81CDBF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13836E-54B2-7135-F29A-A9FE0961BAE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1A5DA6-4EB1-0E87-1CEB-544924B2679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Google Shape;1666;p201">
            <a:extLst>
              <a:ext uri="{FF2B5EF4-FFF2-40B4-BE49-F238E27FC236}">
                <a16:creationId xmlns:a16="http://schemas.microsoft.com/office/drawing/2014/main" id="{D266587D-8F11-2447-AACF-1AA7EEE2895D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14" name="Google Shape;1666;p201">
            <a:extLst>
              <a:ext uri="{FF2B5EF4-FFF2-40B4-BE49-F238E27FC236}">
                <a16:creationId xmlns:a16="http://schemas.microsoft.com/office/drawing/2014/main" id="{930699B5-58C2-EC5F-BA97-99AA04826906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20" name="Google Shape;1667;p201">
            <a:extLst>
              <a:ext uri="{FF2B5EF4-FFF2-40B4-BE49-F238E27FC236}">
                <a16:creationId xmlns:a16="http://schemas.microsoft.com/office/drawing/2014/main" id="{1D212D98-2394-0806-C1AC-A8227715BE4F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23" name="Google Shape;1668;p201">
            <a:extLst>
              <a:ext uri="{FF2B5EF4-FFF2-40B4-BE49-F238E27FC236}">
                <a16:creationId xmlns:a16="http://schemas.microsoft.com/office/drawing/2014/main" id="{CB50B29D-2CE7-5C5D-0427-BB0516C53FDE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4" name="Google Shape;1669;p201">
            <a:extLst>
              <a:ext uri="{FF2B5EF4-FFF2-40B4-BE49-F238E27FC236}">
                <a16:creationId xmlns:a16="http://schemas.microsoft.com/office/drawing/2014/main" id="{FDA88230-1B9C-A5C1-B625-E71E888CEC72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67;p201">
            <a:extLst>
              <a:ext uri="{FF2B5EF4-FFF2-40B4-BE49-F238E27FC236}">
                <a16:creationId xmlns:a16="http://schemas.microsoft.com/office/drawing/2014/main" id="{43CE4728-FF06-8B0F-79F8-2BFBEE153BDF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6" name="Google Shape;1668;p201">
            <a:extLst>
              <a:ext uri="{FF2B5EF4-FFF2-40B4-BE49-F238E27FC236}">
                <a16:creationId xmlns:a16="http://schemas.microsoft.com/office/drawing/2014/main" id="{BDB0274C-5D37-4475-6264-F8C46A7FC2AE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7" name="Google Shape;1669;p201">
            <a:extLst>
              <a:ext uri="{FF2B5EF4-FFF2-40B4-BE49-F238E27FC236}">
                <a16:creationId xmlns:a16="http://schemas.microsoft.com/office/drawing/2014/main" id="{9872E177-5865-41E7-7669-44625DBFBD9A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77;p154">
            <a:extLst>
              <a:ext uri="{FF2B5EF4-FFF2-40B4-BE49-F238E27FC236}">
                <a16:creationId xmlns:a16="http://schemas.microsoft.com/office/drawing/2014/main" id="{CD4B9D37-7CAE-0AB7-6E83-279625217648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سَأَلَني أَبي: 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تَتَمَنّى أَنْ تَكونَ في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ٱلْمُسْتَقْبَلِ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42298910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154048" cy="547687"/>
          </a:xfrm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المرور بين الصفوف للمساعدة و تصحيح الإنجازات.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13532-F0FB-7312-13DA-7C4B330C5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E7D24-E2DF-3951-D880-CC42B94F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رأيك؟  ــــ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2F4E64-4604-0B07-9E40-813E25CC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2A7F04-4B6E-797D-87AE-854467CB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3B2685-3E4A-5DD1-F17F-922F7705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F51E4E-A38D-CAAC-F78D-961233BE8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DC3E27-A6B2-DD06-4F48-5D587EFF3C8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D8E58-95EB-AFB1-2889-327B17C046F9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FF1E95-A7C8-11F2-5A4C-C8BD98FF236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96C82-635E-327E-79A1-B14A907EECA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FBF425F8-0012-0961-B9F3-09B3BF013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163C79F1-D9B4-55D2-8D24-C170D5A5DBBB}"/>
              </a:ext>
            </a:extLst>
          </p:cNvPr>
          <p:cNvSpPr txBox="1"/>
          <p:nvPr/>
        </p:nvSpPr>
        <p:spPr>
          <a:xfrm>
            <a:off x="507748" y="5220353"/>
            <a:ext cx="81285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سَأَلَني أَبي: </a:t>
            </a:r>
            <a:r>
              <a:rPr lang="ar-MA" sz="3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تَتَمَنّى أَنْ تَكونَ في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ٱلْمُسْتَقْبَلِ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FC7DB193-FB83-5171-C808-1EEEF31E5E82}"/>
              </a:ext>
            </a:extLst>
          </p:cNvPr>
          <p:cNvSpPr/>
          <p:nvPr/>
        </p:nvSpPr>
        <p:spPr>
          <a:xfrm>
            <a:off x="6818207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93DEF35A-4AF5-8A82-1E6E-E1EBB404928B}"/>
              </a:ext>
            </a:extLst>
          </p:cNvPr>
          <p:cNvSpPr/>
          <p:nvPr/>
        </p:nvSpPr>
        <p:spPr>
          <a:xfrm>
            <a:off x="6818207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DEC88DEB-AEF1-8887-3CC1-892785531A75}"/>
              </a:ext>
            </a:extLst>
          </p:cNvPr>
          <p:cNvSpPr/>
          <p:nvPr/>
        </p:nvSpPr>
        <p:spPr>
          <a:xfrm>
            <a:off x="4792735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10" name="Google Shape;1668;p201">
            <a:extLst>
              <a:ext uri="{FF2B5EF4-FFF2-40B4-BE49-F238E27FC236}">
                <a16:creationId xmlns:a16="http://schemas.microsoft.com/office/drawing/2014/main" id="{F45D8254-E1F0-F5C4-3D5A-4800DD6AB292}"/>
              </a:ext>
            </a:extLst>
          </p:cNvPr>
          <p:cNvSpPr/>
          <p:nvPr/>
        </p:nvSpPr>
        <p:spPr>
          <a:xfrm>
            <a:off x="2767264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14" name="Google Shape;1669;p201">
            <a:extLst>
              <a:ext uri="{FF2B5EF4-FFF2-40B4-BE49-F238E27FC236}">
                <a16:creationId xmlns:a16="http://schemas.microsoft.com/office/drawing/2014/main" id="{3B98CED4-BEA9-4689-9A16-AC48D0E087BD}"/>
              </a:ext>
            </a:extLst>
          </p:cNvPr>
          <p:cNvSpPr/>
          <p:nvPr/>
        </p:nvSpPr>
        <p:spPr>
          <a:xfrm>
            <a:off x="741793" y="24180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67;p201">
            <a:extLst>
              <a:ext uri="{FF2B5EF4-FFF2-40B4-BE49-F238E27FC236}">
                <a16:creationId xmlns:a16="http://schemas.microsoft.com/office/drawing/2014/main" id="{D247DAF2-670D-7DB5-121D-59AA8D87016F}"/>
              </a:ext>
            </a:extLst>
          </p:cNvPr>
          <p:cNvSpPr/>
          <p:nvPr/>
        </p:nvSpPr>
        <p:spPr>
          <a:xfrm>
            <a:off x="4792735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16" name="Google Shape;1668;p201">
            <a:extLst>
              <a:ext uri="{FF2B5EF4-FFF2-40B4-BE49-F238E27FC236}">
                <a16:creationId xmlns:a16="http://schemas.microsoft.com/office/drawing/2014/main" id="{24688540-1978-D579-6946-6F02B0D17873}"/>
              </a:ext>
            </a:extLst>
          </p:cNvPr>
          <p:cNvSpPr/>
          <p:nvPr/>
        </p:nvSpPr>
        <p:spPr>
          <a:xfrm>
            <a:off x="2767264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1E10F32D-FF86-DA14-0AFC-4BC8A6928CA2}"/>
              </a:ext>
            </a:extLst>
          </p:cNvPr>
          <p:cNvSpPr/>
          <p:nvPr/>
        </p:nvSpPr>
        <p:spPr>
          <a:xfrm>
            <a:off x="741793" y="381918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DEEBF7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4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69;p201">
            <a:extLst>
              <a:ext uri="{FF2B5EF4-FFF2-40B4-BE49-F238E27FC236}">
                <a16:creationId xmlns:a16="http://schemas.microsoft.com/office/drawing/2014/main" id="{3DE55D48-7ED8-068F-8CFE-5F46A70709CA}"/>
              </a:ext>
            </a:extLst>
          </p:cNvPr>
          <p:cNvSpPr/>
          <p:nvPr/>
        </p:nvSpPr>
        <p:spPr>
          <a:xfrm>
            <a:off x="5730241" y="5151412"/>
            <a:ext cx="616412" cy="936000"/>
          </a:xfrm>
          <a:prstGeom prst="roundRect">
            <a:avLst/>
          </a:prstGeom>
          <a:solidFill>
            <a:schemeClr val="bg1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ماذا</a:t>
            </a:r>
            <a:endParaRPr lang="ar-MA" sz="4400" b="1" kern="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384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النص الشعري: الحفلة</a:t>
            </a:r>
          </a:p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قراءات فردية (15د)</a:t>
            </a:r>
          </a:p>
          <a:p>
            <a:pPr lvl="1">
              <a:buSzPct val="150000"/>
              <a:buFont typeface="Arial" panose="020B0604020202020204" pitchFamily="34" charset="0"/>
              <a:buChar char="•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 (35د)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6204155" y="1771950"/>
            <a:ext cx="894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040" y="97175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4205FD-5F17-F827-DCF2-1A6272D82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6295" y="2013453"/>
            <a:ext cx="756000" cy="7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لحصة القراءة. النص الصفحة 47. سنتذوق النص.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103D7-4510-DA5D-931F-F96AFB3C07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14A012-49A8-4B86-E3AA-F95ECEA01B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1F77039-1A3E-CB97-772C-1437DD36C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0BEA49-FD4A-43E1-4DDD-6EFCD0AFE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28" y="1385193"/>
            <a:ext cx="3500962" cy="53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نصغي للقصيدة.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103D7-4510-DA5D-931F-F96AFB3C07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14A012-49A8-4B86-E3AA-F95ECEA01B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1F77039-1A3E-CB97-772C-1437DD36C0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048AAA-2FA9-107C-6D42-3744AAFC79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3859" y="1512000"/>
            <a:ext cx="3274452" cy="5000118"/>
          </a:xfrm>
          <a:prstGeom prst="rect">
            <a:avLst/>
          </a:prstGeom>
        </p:spPr>
      </p:pic>
      <p:pic>
        <p:nvPicPr>
          <p:cNvPr id="7" name="الحفلة_1">
            <a:hlinkClick r:id="" action="ppaction://media"/>
            <a:extLst>
              <a:ext uri="{FF2B5EF4-FFF2-40B4-BE49-F238E27FC236}">
                <a16:creationId xmlns:a16="http://schemas.microsoft.com/office/drawing/2014/main" id="{01E625A5-DF22-BB51-71C6-97C15CF14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290" y="2021790"/>
            <a:ext cx="3678020" cy="367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50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2074-1B9C-8024-2528-99C2723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6DC1D3A-B2FB-3F4A-9023-2CFEE147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المقطع الأول بشكل معبر؟ المقطع الثاني؟ ... (15 دقيقة).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42BCC7-F6D6-BD98-06B0-A921DD547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62180E-1542-E175-830D-E8737443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505941-0C53-2B98-9C6C-588ABCEE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EBE1E-F1EE-1DD5-A341-E821579D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5B5EC-CD26-F7F9-E1B6-697395BAA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20ACC-3E8E-1169-662D-A7E865FF76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3C833-F323-E75F-FBEB-08A07587B3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1AC18-8830-3EE8-9632-AF1504E6912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530F0A5-FE1C-6AAB-A782-467E48481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 descr="Une image contenant texte, habits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0CDF1572-6C26-243B-BBEE-C7C30974AC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6443" y="1500579"/>
            <a:ext cx="3531114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42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8A1F2-A179-8BDC-ED42-0A9A3204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3009D9-4D34-8B44-A933-76275216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الآن، خذوا كراساتكم على الصفحة 49. من يقرأ التعليمة؟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BA9E50-91F2-B758-5BD6-E43A8F7E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A14DB9-4F18-8A81-02DB-CAD0236E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E9421-03B2-A39A-C5ED-135EFE58B7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DD9CA-B571-7591-0617-1CAC28945B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276BAC-A858-3DA3-3AA1-D6026A8CC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606AD-4BD5-360B-A6CC-CDFDFAB256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A523BE6-1D75-909A-9216-9E165993B0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93624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389C34-0FF6-ACFC-F66E-D10C77F2B0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86AC6F-D9AC-6EFE-A528-A15CC2FB01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2ABF95C4-889B-4778-7A39-92E34138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0494" y="1482717"/>
            <a:ext cx="3563013" cy="5220000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A5B313F-2897-3E81-EE86-F0AFB5EA49E5}"/>
              </a:ext>
            </a:extLst>
          </p:cNvPr>
          <p:cNvSpPr/>
          <p:nvPr/>
        </p:nvSpPr>
        <p:spPr>
          <a:xfrm>
            <a:off x="2870775" y="2668824"/>
            <a:ext cx="3372710" cy="10084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0900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FBDF-7631-F88A-443B-05001E4E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99B26DF-BE95-8469-8067-BD12DE63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01" y="762717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اقرؤا الأبيات وانتبهوا للأصوات جيدا ثم حددوا الكلمات المنتهية بالصوت نفسه.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095732-A37F-C03E-B969-6621D60824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568177-F2DE-91CA-B076-388161D50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80B45D-C0BD-FBF1-3130-FDDB31352C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E7783F-F1E7-F945-FA0C-2AA227C4B0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CEC21A-1835-EEE2-1C30-598486B3F8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54318-597C-3A39-9948-1BD098F1EE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16E98E5-DFB3-68F2-0BFF-E3D6D8F22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83792" y="654718"/>
            <a:ext cx="828000" cy="82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223249-54B1-7961-06E2-994B44BA92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86AE3D-3487-657E-9D20-4D8F4F1DE4C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00DF107-B0BC-F6E2-01D4-C386E33C34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0494" y="1482717"/>
            <a:ext cx="3563013" cy="522000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4B3F7FF-07CC-D70B-A079-651093FE2472}"/>
              </a:ext>
            </a:extLst>
          </p:cNvPr>
          <p:cNvSpPr/>
          <p:nvPr/>
        </p:nvSpPr>
        <p:spPr>
          <a:xfrm>
            <a:off x="2870775" y="2668824"/>
            <a:ext cx="3372710" cy="10084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75122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60A1-2008-21C2-D597-20217EE4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E9B08055-E23D-DD4D-D365-6460A104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9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90" y="1595502"/>
            <a:ext cx="6384479" cy="4788359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507F4AE2-DCA3-0D4F-8967-39B9AE6B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7" y="763225"/>
            <a:ext cx="7006016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ما الأصوات التي تتكرر أواخر الكلمات؟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E4E17-0EBD-38D4-4FEA-663C3713E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E67B9-6021-A247-C8E6-CAA07C1AF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4B4D1-99F1-39C2-236F-898EA1D1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1C5B7B-C464-DB26-A4AD-B3CA4FB8E29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8F00AF-CAFE-053A-CCF1-ABC3BE0680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7AC97-FFF6-6873-6364-F9A303473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9606C-D55F-5158-DC8A-5D07B51EBD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009A7-D32A-142F-CB13-90315EFD47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AE392B4-ABE1-C092-6283-4E07CCF46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4921" y="693832"/>
            <a:ext cx="828000" cy="828000"/>
          </a:xfrm>
        </p:spPr>
      </p:pic>
      <p:sp>
        <p:nvSpPr>
          <p:cNvPr id="16" name="Titre 10">
            <a:extLst>
              <a:ext uri="{FF2B5EF4-FFF2-40B4-BE49-F238E27FC236}">
                <a16:creationId xmlns:a16="http://schemas.microsoft.com/office/drawing/2014/main" id="{1A931F51-AF60-ED62-F79C-06D945811C2E}"/>
              </a:ext>
            </a:extLst>
          </p:cNvPr>
          <p:cNvSpPr txBox="1">
            <a:spLocks/>
          </p:cNvSpPr>
          <p:nvPr/>
        </p:nvSpPr>
        <p:spPr>
          <a:xfrm>
            <a:off x="2870775" y="1915627"/>
            <a:ext cx="3492500" cy="381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defTabSz="457200">
              <a:lnSpc>
                <a:spcPct val="15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وَمُنى حَ</a:t>
            </a:r>
            <a:r>
              <a:rPr lang="ar-S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ضَرَتْ بِٱلْقُـــفْطَ</a:t>
            </a:r>
            <a:r>
              <a:rPr lang="ar-MA" sz="44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</a:t>
            </a: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</a:p>
          <a:p>
            <a:pPr defTabSz="457200">
              <a:lnSpc>
                <a:spcPct val="15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تَـــزْهو فـــي أَجْـــمَــلِ أَلْـــو</a:t>
            </a:r>
            <a:r>
              <a:rPr lang="ar-MA" sz="44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</a:t>
            </a: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</a:p>
          <a:p>
            <a:pPr defTabSz="457200">
              <a:lnSpc>
                <a:spcPct val="15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وَلَقَدْ نَقَشَتْ فــــي ٱلْكَفَّ</a:t>
            </a:r>
            <a:r>
              <a:rPr lang="ar-MA" sz="4400" b="1" dirty="0">
                <a:solidFill>
                  <a:srgbClr val="00ACA4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يـْن</a:t>
            </a: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</a:p>
          <a:p>
            <a:pPr defTabSz="457200">
              <a:lnSpc>
                <a:spcPct val="150000"/>
              </a:lnSpc>
              <a:spcBef>
                <a:spcPts val="0"/>
              </a:spcBef>
              <a:defRPr/>
            </a:pP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حِـــنـــاءً تُزْهِــــرُ فِي ٱلْعَـــــ</a:t>
            </a:r>
            <a:r>
              <a:rPr lang="ar-MA" sz="4400" b="1" dirty="0">
                <a:solidFill>
                  <a:srgbClr val="00ACA4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يــْن</a:t>
            </a:r>
            <a:r>
              <a:rPr lang="ar-MA" sz="4400" b="1" dirty="0">
                <a:solidFill>
                  <a:srgbClr val="424D7C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endParaRPr lang="fr-FR" sz="4400" dirty="0">
              <a:solidFill>
                <a:srgbClr val="424D7C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8CB1607-5C3A-E641-1208-982394D9560C}"/>
              </a:ext>
            </a:extLst>
          </p:cNvPr>
          <p:cNvCxnSpPr/>
          <p:nvPr/>
        </p:nvCxnSpPr>
        <p:spPr>
          <a:xfrm>
            <a:off x="3056245" y="4760913"/>
            <a:ext cx="889059" cy="0"/>
          </a:xfrm>
          <a:prstGeom prst="line">
            <a:avLst/>
          </a:prstGeom>
          <a:ln w="15875">
            <a:solidFill>
              <a:srgbClr val="00A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D71AB4F-16F9-B7F0-3573-53558434FBD4}"/>
              </a:ext>
            </a:extLst>
          </p:cNvPr>
          <p:cNvCxnSpPr>
            <a:cxnSpLocks/>
          </p:cNvCxnSpPr>
          <p:nvPr/>
        </p:nvCxnSpPr>
        <p:spPr>
          <a:xfrm>
            <a:off x="3033757" y="2760291"/>
            <a:ext cx="1262553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1C62521-6399-6839-3B9E-F9043BC53BEE}"/>
              </a:ext>
            </a:extLst>
          </p:cNvPr>
          <p:cNvCxnSpPr>
            <a:cxnSpLocks/>
          </p:cNvCxnSpPr>
          <p:nvPr/>
        </p:nvCxnSpPr>
        <p:spPr>
          <a:xfrm>
            <a:off x="2982482" y="3768695"/>
            <a:ext cx="905854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6FA8005-2A78-763E-A954-9A5483CE3C2E}"/>
              </a:ext>
            </a:extLst>
          </p:cNvPr>
          <p:cNvCxnSpPr/>
          <p:nvPr/>
        </p:nvCxnSpPr>
        <p:spPr>
          <a:xfrm>
            <a:off x="3030608" y="5803500"/>
            <a:ext cx="889059" cy="0"/>
          </a:xfrm>
          <a:prstGeom prst="line">
            <a:avLst/>
          </a:prstGeom>
          <a:ln w="15875">
            <a:solidFill>
              <a:srgbClr val="00AC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99643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4F36B7-6DB8-A9EF-CF88-FB956DD198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5F9661-4ECE-B8F6-FC95-24F20F3E2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9CEC2B-5F29-65A0-CAB9-2AFEEFC0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D8B01-2881-11E6-2D6B-35A6F3FE57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CD970C-C43C-AFFF-1AAC-7200E8D14A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38712E-967B-436A-A8F3-5E6534A554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18F55C-EB82-E0AF-EAB3-DF4DB50B02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135FAE-7917-48D9-5E27-B733BC9D8E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7C69DC4F-00C4-3E92-711D-49A0E552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ننجز التمرين رقم 2 . من يقرأ البيتين؟ أنجزوا.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907A9DE-6EE8-5C4F-6FF9-DD38C6649F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84000"/>
            <a:ext cx="828000" cy="828000"/>
          </a:xfrm>
        </p:spPr>
      </p:pic>
      <p:pic>
        <p:nvPicPr>
          <p:cNvPr id="12" name="Image 11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CD4D553E-7E03-C9F3-F4F4-837B08D58C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0494" y="1482717"/>
            <a:ext cx="3563013" cy="52200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A632643-939D-B914-6EC4-94D3F9ED1918}"/>
              </a:ext>
            </a:extLst>
          </p:cNvPr>
          <p:cNvSpPr/>
          <p:nvPr/>
        </p:nvSpPr>
        <p:spPr>
          <a:xfrm>
            <a:off x="2865655" y="3634874"/>
            <a:ext cx="3323548" cy="12564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57666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B8592-FD4E-4A68-E946-ED03433E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0B7516-003B-2BCB-5942-551C836DFA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86478C-A66F-BD83-F3B2-AE3723BD0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570F4C-5DCD-C3B9-BFD8-E49C44C19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BA3BE6-137B-CFC5-A75B-F32A0DF0B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7D1175-F8A3-2300-2755-6B8B0CDBB6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9CFF3E-4261-13DC-F24C-692FD68F20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4EF77-B971-0105-3125-28A41A97A5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ECBAF-6222-89D4-77E0-FA3DF9C364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B822C5E-5AE4-928A-33A1-D7C98CEF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92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خذوا ألواحكم. اكتبوا الكلمات التي وجدتم.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2EDB027-673E-AEC1-BD5A-77F6257E11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E0BAB63-0D6B-B7B9-B919-900FA0BE0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35" y="3651232"/>
            <a:ext cx="8178329" cy="4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05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تنظيم حصص الأسبوع</a:t>
            </a:r>
            <a:endParaRPr lang="fr-MA" sz="4000" dirty="0">
              <a:solidFill>
                <a:srgbClr val="424D7B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المشتركة(20د).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 (35د).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قراءات فردية والفهم (30د).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الكتابي: (30د).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(45د).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القراءة: استثمار النص (50د).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إملاء (25د).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438D-5C68-03B1-BDE3-FC1E8ED4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D5417A-295A-623E-D492-A899FE05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3108D3-4010-C136-61D5-2F8515407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2C5E3B-C47E-7231-ECFA-B6F408E494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AF3B20-5398-FFC3-1A82-73E075366A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28CE9-F680-CB4C-3D54-2D44DCB509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06F76-EC09-B9F0-2611-C5615664469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395B7A-1DE0-F74B-03F1-101F237A37B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BB114-99A3-1630-094E-9F3C9DC82E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A669EAC-EE4F-1908-9107-BFFB71B5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F585BB8B-43C1-7683-11C3-D29FE0CFDC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86E262-68E4-3424-F2F6-01FFB91AC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59" y="3744491"/>
            <a:ext cx="8178329" cy="4191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8786616-A170-D7A2-0C6E-E30C0BDFD848}"/>
              </a:ext>
            </a:extLst>
          </p:cNvPr>
          <p:cNvSpPr txBox="1"/>
          <p:nvPr/>
        </p:nvSpPr>
        <p:spPr>
          <a:xfrm>
            <a:off x="354813" y="3232811"/>
            <a:ext cx="8498902" cy="10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أَلْوانِ 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 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إِنْسانِ </a:t>
            </a:r>
            <a:r>
              <a:rPr lang="ar-S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حَنانِ </a:t>
            </a:r>
            <a:r>
              <a:rPr lang="ar-S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جِنانِ </a:t>
            </a:r>
            <a:r>
              <a:rPr lang="ar-S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لِسانِ </a:t>
            </a:r>
            <a:r>
              <a:rPr lang="ar-S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أَبْدانِ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4457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C0A8-274D-1DEB-8AD2-3E38A8C5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63BC7B-2FF4-F44A-E47E-EB2751AC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0A83A6-DDD8-9F94-CCA3-46888E15F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463B1C-8734-0907-D1BD-6B010103F4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C26E69-C114-7A12-C6BD-D285BCD06C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E2C3A6-FC23-27B4-F55F-97CFC91B2B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D21A1-8CDC-9F3F-E038-EF2EBEEBFA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E70FF-F9B7-F89F-C182-AB42F03B62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54F05-F9C7-26E9-EEFD-0CDC53C332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510F1FB-9F4F-39E7-9A42-8133B76E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أعيدوا قراءة القصيدة. ما البيت الشعري الذي أعجبكم؟ ولماذا؟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99A4E245-E75E-E341-B7E4-EDD4CCD476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 descr="Une image contenant texte, habits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675A8D1C-A9F4-AD3E-37DE-2E24F16DB2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6443" y="1500579"/>
            <a:ext cx="3531114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616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32BE-9143-1AC8-5A40-1790E7BC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AA4001B-945E-3999-1F91-DE1BF266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FEFCAD-CD71-0E2A-2067-2CD78AEEAD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7001D1-964A-F081-068F-B90D8B9C1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CCF800-5D1F-F7EC-27A6-7A559503EA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B07081-6707-F916-1D02-00EFA5CE64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58C0AE-B9A3-E314-A747-624A9325B2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783EC-C233-8F42-A4C7-2902E2987A4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8572075-1F99-0F8A-C542-DF04688F2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8CCDD2-2A61-7B96-2FF3-57C36FDAA8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03F33-D5E6-F6CE-C195-59351AEBF8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677;p154">
            <a:extLst>
              <a:ext uri="{FF2B5EF4-FFF2-40B4-BE49-F238E27FC236}">
                <a16:creationId xmlns:a16="http://schemas.microsoft.com/office/drawing/2014/main" id="{2460A4DD-6D08-81A6-4F3C-856D8CAA01E0}"/>
              </a:ext>
            </a:extLst>
          </p:cNvPr>
          <p:cNvSpPr txBox="1"/>
          <p:nvPr/>
        </p:nvSpPr>
        <p:spPr>
          <a:xfrm>
            <a:off x="362857" y="3357563"/>
            <a:ext cx="84763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ٱلَّذي يَدُلُّ في ٱلنَّصِّ عَلى أَنَّ ٱلتَّلاميذَ يُحافِظونَ عَلى تَقاليدِ أَجْدادِهِمْ؟</a:t>
            </a:r>
          </a:p>
        </p:txBody>
      </p:sp>
    </p:spTree>
    <p:extLst>
      <p:ext uri="{BB962C8B-B14F-4D97-AF65-F5344CB8AC3E}">
        <p14:creationId xmlns:p14="http://schemas.microsoft.com/office/powerpoint/2010/main" val="352415814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EF87-A82F-1051-A52F-B662E44F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134B2F-8F1C-D0C2-A5BE-8E4432D94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EEFAEE-FB9B-EA61-86CA-9EB81167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9A534F-AED1-169B-72DB-60C40D08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D5C456-4BCE-8239-CD0A-E416C4CF36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402B7-C7C8-E929-A9D5-F59ABF854D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52E21D-749D-A81D-215B-C5697A6F81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B08DB4-A448-BB65-CFBF-4BDC421D3BF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248E801-D1D7-B23B-D2B5-4418DC80A4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3665F4-F962-76BA-9E59-616C652BB4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A9EE6-F030-B596-E731-6A57BFF0AD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677;p154">
            <a:extLst>
              <a:ext uri="{FF2B5EF4-FFF2-40B4-BE49-F238E27FC236}">
                <a16:creationId xmlns:a16="http://schemas.microsoft.com/office/drawing/2014/main" id="{FAAD59EF-66CC-7DE3-F5E6-CDBB9C983EEB}"/>
              </a:ext>
            </a:extLst>
          </p:cNvPr>
          <p:cNvSpPr txBox="1"/>
          <p:nvPr/>
        </p:nvSpPr>
        <p:spPr>
          <a:xfrm>
            <a:off x="326706" y="2100638"/>
            <a:ext cx="842554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ما ٱلْقيمَةُ ٱلَّتي تُرَوِّجُها ٱلْقَصيدَةُ؟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0C70A7C-4EC5-59F0-3B22-49623029F1B6}"/>
              </a:ext>
            </a:extLst>
          </p:cNvPr>
          <p:cNvGrpSpPr/>
          <p:nvPr/>
        </p:nvGrpSpPr>
        <p:grpSpPr>
          <a:xfrm>
            <a:off x="2544977" y="3429000"/>
            <a:ext cx="3952715" cy="766916"/>
            <a:chOff x="2544977" y="3429000"/>
            <a:chExt cx="3952715" cy="76691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6208A834-0FCE-7179-7D7E-D4855668F480}"/>
                </a:ext>
              </a:extLst>
            </p:cNvPr>
            <p:cNvSpPr/>
            <p:nvPr/>
          </p:nvSpPr>
          <p:spPr>
            <a:xfrm>
              <a:off x="2544977" y="3429000"/>
              <a:ext cx="3472864" cy="76691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just" defTabSz="914400" rtl="1">
                <a:buClr>
                  <a:srgbClr val="000000"/>
                </a:buClr>
                <a:defRPr/>
              </a:pPr>
              <a:r>
                <a:rPr lang="ar-MA" sz="3200" b="1" kern="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Calibri"/>
                </a:rPr>
                <a:t>مُحافَظَةُ ٱلْأَبْناءِ عَلى ٱلتَّقاليدِ؛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F7997364-FF1B-DC36-DEC7-179C85077D45}"/>
                </a:ext>
              </a:extLst>
            </p:cNvPr>
            <p:cNvSpPr/>
            <p:nvPr/>
          </p:nvSpPr>
          <p:spPr>
            <a:xfrm>
              <a:off x="6038026" y="3582625"/>
              <a:ext cx="459666" cy="459666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5033C1B-6F74-3D07-43A8-9FAE6EFD5C91}"/>
              </a:ext>
            </a:extLst>
          </p:cNvPr>
          <p:cNvGrpSpPr/>
          <p:nvPr/>
        </p:nvGrpSpPr>
        <p:grpSpPr>
          <a:xfrm>
            <a:off x="2544977" y="4301362"/>
            <a:ext cx="3952715" cy="766916"/>
            <a:chOff x="2544977" y="4301362"/>
            <a:chExt cx="3952715" cy="76691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F3159806-4EFD-A511-B8F8-7901F5A48788}"/>
                </a:ext>
              </a:extLst>
            </p:cNvPr>
            <p:cNvSpPr/>
            <p:nvPr/>
          </p:nvSpPr>
          <p:spPr>
            <a:xfrm>
              <a:off x="2544977" y="4301362"/>
              <a:ext cx="3483200" cy="76691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just" defTabSz="914400" rtl="1">
                <a:buClr>
                  <a:srgbClr val="000000"/>
                </a:buClr>
                <a:defRPr/>
              </a:pPr>
              <a:r>
                <a:rPr lang="ar-MA" sz="3200" b="1" kern="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Calibri"/>
                </a:rPr>
                <a:t>اَلْأَكْلُ وَٱلشُّرْبُ في ٱلْحَفَلاتِ؛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59477A9-89AF-EB53-9DEA-7B9083739CFC}"/>
                </a:ext>
              </a:extLst>
            </p:cNvPr>
            <p:cNvSpPr/>
            <p:nvPr/>
          </p:nvSpPr>
          <p:spPr>
            <a:xfrm>
              <a:off x="6038026" y="4454987"/>
              <a:ext cx="459666" cy="459666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2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1871251-0B3B-4BD5-C49E-4A8C6DBCBAA1}"/>
              </a:ext>
            </a:extLst>
          </p:cNvPr>
          <p:cNvGrpSpPr/>
          <p:nvPr/>
        </p:nvGrpSpPr>
        <p:grpSpPr>
          <a:xfrm>
            <a:off x="2544977" y="5173724"/>
            <a:ext cx="3952715" cy="766916"/>
            <a:chOff x="2544977" y="5173724"/>
            <a:chExt cx="3952715" cy="76691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E3BFD2BF-AFF0-91D7-60FE-7B0178C865FA}"/>
                </a:ext>
              </a:extLst>
            </p:cNvPr>
            <p:cNvSpPr/>
            <p:nvPr/>
          </p:nvSpPr>
          <p:spPr>
            <a:xfrm>
              <a:off x="2544977" y="5173724"/>
              <a:ext cx="3483200" cy="76691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 اَلْجُلوسُ مَعَ ٱلأَصْدِقاءِ.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790FBD2-FE77-A780-AEB1-2CC92AC2C9A1}"/>
                </a:ext>
              </a:extLst>
            </p:cNvPr>
            <p:cNvSpPr/>
            <p:nvPr/>
          </p:nvSpPr>
          <p:spPr>
            <a:xfrm>
              <a:off x="6038026" y="5327349"/>
              <a:ext cx="459666" cy="459666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247675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13E57-BE7B-63AE-D8A2-B51D4776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6F86E03-4491-59DE-37F0-A6C03185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C17EDA-B2DC-A557-FC6D-5A50D6FAC8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FA2CF9-C9EF-E3D8-12FF-F6C019F65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AB63DC-1128-ED61-13EE-0AC8EF5DE7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BD0703-EA3B-F172-FB7E-4D29E5F3D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A02869-FCEA-BD4E-1F22-095C6174B3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15B10F-C5A7-D30A-8DA6-E87DC47635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FDF211A-62D1-C878-EDD2-B0BEA07FD4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F5692B-07E0-FAAD-C49A-7D9E11C345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29A4A1-DB04-5DF4-D6CA-6BB8E9E0E8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D57169C5-BEF1-2481-BF30-6C0CA8A6EF5C}"/>
              </a:ext>
            </a:extLst>
          </p:cNvPr>
          <p:cNvSpPr txBox="1"/>
          <p:nvPr/>
        </p:nvSpPr>
        <p:spPr>
          <a:xfrm>
            <a:off x="326706" y="2100638"/>
            <a:ext cx="842554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tabLst/>
              <a:defRPr/>
            </a:pP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ٱلْقيمَةُ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ٱلَّتي تُرَوِّجُها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ٱلْقَصيدَةُ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6E665EF-2AFF-4BFD-1C73-306BDD0EC978}"/>
              </a:ext>
            </a:extLst>
          </p:cNvPr>
          <p:cNvGrpSpPr/>
          <p:nvPr/>
        </p:nvGrpSpPr>
        <p:grpSpPr>
          <a:xfrm>
            <a:off x="2544977" y="3429000"/>
            <a:ext cx="3952715" cy="766916"/>
            <a:chOff x="2544977" y="3429000"/>
            <a:chExt cx="3952715" cy="76691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DAA33961-6367-91A8-A4B9-0A75B8005EFA}"/>
                </a:ext>
              </a:extLst>
            </p:cNvPr>
            <p:cNvSpPr/>
            <p:nvPr/>
          </p:nvSpPr>
          <p:spPr>
            <a:xfrm>
              <a:off x="2544977" y="3429000"/>
              <a:ext cx="3472864" cy="76691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just" defTabSz="914400" rtl="1">
                <a:buClr>
                  <a:srgbClr val="000000"/>
                </a:buClr>
                <a:defRPr/>
              </a:pPr>
              <a:r>
                <a:rPr lang="ar-MA" sz="3200" b="1" kern="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Calibri"/>
                </a:rPr>
                <a:t>مُحافَظَةُ ٱلْأَبْناءِ عَلى ٱلتَّقاليدِ؛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EB9375D-A5C5-FE66-A492-78962296C698}"/>
                </a:ext>
              </a:extLst>
            </p:cNvPr>
            <p:cNvSpPr/>
            <p:nvPr/>
          </p:nvSpPr>
          <p:spPr>
            <a:xfrm>
              <a:off x="6038026" y="3582625"/>
              <a:ext cx="459666" cy="459666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05148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E9960-8349-CD33-9F51-30623B0B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234745-72E2-4BA1-A451-E34F68F5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B5A25-5135-ED6D-B392-07B223943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164B64-7EE2-F7C6-1684-836361F68F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CCCA24-DFF6-93B5-D2F4-77B255303A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FE79A9-F936-1E60-EAAD-C13FC25337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EB8D12-90B0-244E-A3AE-6F3C26E6BD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7EA2D5-7718-85A0-9135-A37DB7972B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3B9472-4ED6-DED1-05A7-2A55EC9CB5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6094EE8-B36E-274D-C7A2-A8E27CBD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يريد إنشاد القصيدة أمام زملائه؟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71D5346-C2AB-1A42-16BD-6ED08F626A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texte, habits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BDFFF78C-5DA2-88BE-D505-74A81AC709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6443" y="1500579"/>
            <a:ext cx="3531114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8688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يجيب عن اللغز؟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D0E74-5A07-7029-F91A-DD87F99B3B84}"/>
              </a:ext>
            </a:extLst>
          </p:cNvPr>
          <p:cNvSpPr txBox="1"/>
          <p:nvPr/>
        </p:nvSpPr>
        <p:spPr>
          <a:xfrm>
            <a:off x="398069" y="3357563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أُنْطَقُ وَأُرْسَمُ بِدايَةَ الْكَلامِ هكَذا:  </a:t>
            </a:r>
            <a:r>
              <a:rPr lang="ar-MA" sz="48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 </a:t>
            </a:r>
            <a:r>
              <a:rPr lang="fr-FR" sz="48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48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اُ </a:t>
            </a:r>
            <a:r>
              <a:rPr lang="ar-SA" sz="48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4800" b="1" kern="10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اَ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AD704A7B-A710-EB43-9770-5C100609D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D3568F77-6952-E777-BD3F-3A969F56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6352B9-8D9B-015D-E46D-D4EDA9C869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2A76A6-BDC0-7EC3-B7BA-906675C9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D68C67-143A-9643-867A-22FD3DF72D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8A1BD5-6CE1-932A-F852-D2691A06FE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958D43-A15B-D131-DC63-3D1D5A1A84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6F1DB4-D16E-CE32-FEDC-48F6071DF0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0B7C32-8DC3-C0F8-1FA2-78D8DF2DB59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F0C9BE-72FC-2439-6209-E720472FF4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9860D-6036-AA4C-C1D9-EF6B6299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F8232-4A74-D117-ED26-F0A194DA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هذا لغز ثان.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5782E558-BE2A-307A-9F89-E00509A33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F69116A3-3F03-32D7-0293-8684DCFE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EC5545-885A-D648-B9E5-50BD74DA44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6577E4-671E-1BF7-97E1-FD9DCB640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BEA23F-1ACE-A3E8-BA42-1A25F7F6A9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A5E543-4722-C5D7-F663-3FFE6DFE01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BACA54-B872-B038-F999-3B92747A51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BB78E-7F61-4015-679F-E9FF2363BD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F3FAE-12F2-67B1-F7CB-1C4BE0B4E8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53849A-9F83-21D3-CA78-7006759D09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561E0A-A3A8-CE9E-F142-8848733F9301}"/>
              </a:ext>
            </a:extLst>
          </p:cNvPr>
          <p:cNvSpPr txBox="1"/>
          <p:nvPr/>
        </p:nvSpPr>
        <p:spPr>
          <a:xfrm>
            <a:off x="398069" y="3388744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أُرْسَمُ وَأُنْطَقُ بِدايَةَ وَوَسَطَ ٱلْكَلامِ.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745089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إملاء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214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همزتا الوصل والقطع. 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4119" y="176639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93714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F9EA20-002D-7017-B024-987CBF8EE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7EB8E8-EF6A-02AB-A64D-7E4444361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74" r="-1074"/>
          <a:stretch>
            <a:fillRect/>
          </a:stretch>
        </p:blipFill>
        <p:spPr>
          <a:xfrm>
            <a:off x="7295108" y="1976804"/>
            <a:ext cx="7272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534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39" y="107733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كلمات بصرية</a:t>
            </a:r>
            <a:r>
              <a:rPr lang="fr-FR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267585" y="2122576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433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Tx/>
              <a:buNone/>
            </a:pPr>
            <a:r>
              <a:rPr lang="ar-MA" sz="1600" b="1" dirty="0">
                <a:cs typeface="Microsoft Uighur" panose="02000000000000000000" pitchFamily="2" charset="-78"/>
              </a:rPr>
              <a:t>النص الشعري: الرحلة</a:t>
            </a:r>
          </a:p>
          <a:p>
            <a:pPr lvl="1" algn="r"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قراءات فردية</a:t>
            </a:r>
            <a:r>
              <a:rPr lang="ar-SA" sz="1600" b="1" dirty="0">
                <a:cs typeface="Microsoft Uighur" panose="02000000000000000000" pitchFamily="2" charset="-78"/>
              </a:rPr>
              <a:t>.</a:t>
            </a:r>
            <a:endParaRPr lang="ar-MA" sz="1600" b="1" dirty="0">
              <a:cs typeface="Microsoft Uighur" panose="02000000000000000000" pitchFamily="2" charset="-78"/>
            </a:endParaRPr>
          </a:p>
          <a:p>
            <a:pPr lvl="1" algn="r"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815652" y="338022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defRPr/>
            </a:pPr>
            <a:r>
              <a:rPr lang="f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477B8E12-ACAD-0BA7-678D-B1AE85FD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5942" y="323393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Tx/>
              <a:buNone/>
            </a:pPr>
            <a:r>
              <a:rPr lang="ar-MA" sz="1600" b="1" dirty="0">
                <a:cs typeface="Microsoft Uighur" panose="02000000000000000000" pitchFamily="2" charset="-78"/>
              </a:rPr>
              <a:t>همزتا الوصل والقطع.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5291470" y="4692778"/>
            <a:ext cx="131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إملاء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17592" y="4520707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77" r="-677"/>
          <a:stretch>
            <a:fillRect/>
          </a:stretch>
        </p:blipFill>
        <p:spPr>
          <a:xfrm>
            <a:off x="6773676" y="4712834"/>
            <a:ext cx="543600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DA8B73-57CA-CE7E-2C6B-D37EE0FD3B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95" r="-13995"/>
          <a:stretch>
            <a:fillRect/>
          </a:stretch>
        </p:blipFill>
        <p:spPr>
          <a:xfrm>
            <a:off x="6717025" y="3478999"/>
            <a:ext cx="5436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CDF89-6938-868D-46D1-3D8C806E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D7A48AB-AFAC-967B-0079-CF0A31C1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ستتدربون على كتابة الهمزة بداية الكلمات بشكل صحيح. مستعدون؟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30A5C4-3B9B-F6F0-AFD0-29F8A47A01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3678A9-6A4E-453C-B4D4-E38D890BE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9A72C-8536-4817-A3CA-DB699EEF5B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785CE4-568D-0BEC-2E1E-A7D479C3E1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709475-3822-E3B0-4FC9-722C239698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206D9F-9833-0AEA-64AA-A2299E26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D29ED7-40CF-1576-3472-59B948DF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0156F3-30B2-60B4-7DFB-522B0D56F8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AA5E4A-D787-B81B-6BB8-D494B9903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9D4D85-A6B0-7B12-DB97-D63951785AB6}"/>
              </a:ext>
            </a:extLst>
          </p:cNvPr>
          <p:cNvSpPr txBox="1"/>
          <p:nvPr/>
        </p:nvSpPr>
        <p:spPr>
          <a:xfrm>
            <a:off x="398069" y="3388744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اَلْهَمْزَةُ أَوَّلَ ٱلْكَلِمَةِ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833487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8D499-A18E-5FF9-18EC-6230DADD8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199CF06-B871-997C-0202-35207FF2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يذكرنا كيف ننطق ونرسم همزة الوصل؟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A899E9-E890-3978-C891-1315A41557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1C965-4671-0E0B-76C3-13B674EB3D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6883E2-88E0-1AC5-BA6B-F3145AD3B55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1E1BFB-58C1-A2CA-1F82-30D937E212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7F032-60BA-8155-04A6-8BA361868FB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90B978-03AB-2B8F-7946-115B06D0CE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EB9EEC-F72C-631C-34A3-B7715F5F0C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4B4C88A-79DF-1541-8A80-0D6321F6BB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9A4F971-61A8-EAAB-B04D-46548921B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CFB3B5-BF61-AECE-2316-74B18BF64FEB}"/>
              </a:ext>
            </a:extLst>
          </p:cNvPr>
          <p:cNvSpPr txBox="1"/>
          <p:nvPr/>
        </p:nvSpPr>
        <p:spPr>
          <a:xfrm>
            <a:off x="398069" y="3388744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أَنْطِقُ وَأَرْسُمُ هَمْزَةَ ٱلوَصْلِ؟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550970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0A4F-A508-3137-D9F1-AA93D96CB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76189C4-8598-9143-239E-17D44B24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نــــتــذكـــر.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C104E0-F5A6-6BC2-1535-C02078200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F373B1-8606-0CE5-A12F-E2240D2235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12A1AF-F5EE-0ABA-5327-4E9E4D0D9CF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8C0878-F5DE-6F17-36DC-71CB42F1F96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E3231-1209-F14D-F21A-25E406E4B9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3EF5A4-ECB6-DB3B-351F-130668E6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4FEC71-96F0-68BF-D376-D2B7FF5F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875EE11-E42D-FFF0-90AF-41E37FB11B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1D95EA3-2098-366C-AD0A-31CFBD470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889B34-A4FB-0A04-C459-8E4DD1944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556657" y="1657806"/>
            <a:ext cx="6030686" cy="44854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AEE64E-9EC6-704E-6294-934176BC3E51}"/>
              </a:ext>
            </a:extLst>
          </p:cNvPr>
          <p:cNvSpPr txBox="1"/>
          <p:nvPr/>
        </p:nvSpPr>
        <p:spPr>
          <a:xfrm>
            <a:off x="1885951" y="2518932"/>
            <a:ext cx="5494565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ٱلْوَصْلِ</a:t>
            </a:r>
            <a:endParaRPr lang="ar-MA" sz="3600" b="1" kern="1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860D35-9DD4-7290-18E3-53091FA616C1}"/>
              </a:ext>
            </a:extLst>
          </p:cNvPr>
          <p:cNvGrpSpPr/>
          <p:nvPr/>
        </p:nvGrpSpPr>
        <p:grpSpPr>
          <a:xfrm>
            <a:off x="1763486" y="3482465"/>
            <a:ext cx="5437415" cy="612322"/>
            <a:chOff x="827313" y="2713707"/>
            <a:chExt cx="7249887" cy="8164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DCD8A-0A86-E265-5F0A-79A03FC5CDB1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defTabSz="514350">
                <a:lnSpc>
                  <a:spcPct val="107000"/>
                </a:lnSpc>
                <a:spcAft>
                  <a:spcPts val="450"/>
                </a:spcAft>
                <a:defRPr/>
              </a:pPr>
              <a:r>
                <a:rPr lang="ar-MA" sz="28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هَمْزَةُ ٱلْوَصْلِ تُنْطَقُ وَتُرْسَمُ بِدايَةَ الْكَلامِ هكَذا:  </a:t>
              </a:r>
              <a:r>
                <a:rPr lang="ar-MA" sz="2800" b="1" kern="1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 ـــ اُ ـــ اَ 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2ACCE62-0E28-049E-AE84-9A1FA01B1B66}"/>
                </a:ext>
              </a:extLst>
            </p:cNvPr>
            <p:cNvSpPr/>
            <p:nvPr/>
          </p:nvSpPr>
          <p:spPr>
            <a:xfrm>
              <a:off x="7645400" y="2906024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0F1DC5E-EFFF-ED22-77BB-2E52C173EA6F}"/>
              </a:ext>
            </a:extLst>
          </p:cNvPr>
          <p:cNvGrpSpPr/>
          <p:nvPr/>
        </p:nvGrpSpPr>
        <p:grpSpPr>
          <a:xfrm>
            <a:off x="1763486" y="4720024"/>
            <a:ext cx="5437415" cy="612330"/>
            <a:chOff x="827313" y="4363763"/>
            <a:chExt cx="7249887" cy="81643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F74090-40BC-3980-A3FC-9E00C8D0EDC4}"/>
                </a:ext>
              </a:extLst>
            </p:cNvPr>
            <p:cNvSpPr/>
            <p:nvPr/>
          </p:nvSpPr>
          <p:spPr>
            <a:xfrm>
              <a:off x="827313" y="4363763"/>
              <a:ext cx="6720115" cy="816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defTabSz="514350" rtl="1">
                <a:lnSpc>
                  <a:spcPct val="107000"/>
                </a:lnSpc>
                <a:spcAft>
                  <a:spcPts val="450"/>
                </a:spcAft>
                <a:defRPr/>
              </a:pPr>
              <a:r>
                <a:rPr lang="ar-MA" sz="28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 تُنْطَقُ وَتُرْسَمُ وَسَطَ الْكَلامِ هكَذا: </a:t>
              </a:r>
              <a:r>
                <a:rPr lang="ar-MA" sz="2800" b="1" kern="1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2800" b="1" kern="10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44F6F30-DAAD-0676-2F46-3E2C6B7F54EB}"/>
                </a:ext>
              </a:extLst>
            </p:cNvPr>
            <p:cNvSpPr/>
            <p:nvPr/>
          </p:nvSpPr>
          <p:spPr>
            <a:xfrm>
              <a:off x="7645400" y="4556047"/>
              <a:ext cx="431800" cy="431795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2BDE25-DEA6-8CE4-5764-7F7AECEF12F6}"/>
              </a:ext>
            </a:extLst>
          </p:cNvPr>
          <p:cNvSpPr/>
          <p:nvPr/>
        </p:nvSpPr>
        <p:spPr>
          <a:xfrm>
            <a:off x="2051957" y="5329296"/>
            <a:ext cx="5040086" cy="61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كْتُبْ  ــــ بِ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لْمَدْرَسَةِ فَ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نْطَلِقْ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7EDE61F-07DF-2451-80E3-124C9F8B9404}"/>
              </a:ext>
            </a:extLst>
          </p:cNvPr>
          <p:cNvSpPr txBox="1"/>
          <p:nvPr/>
        </p:nvSpPr>
        <p:spPr>
          <a:xfrm>
            <a:off x="2286000" y="4161346"/>
            <a:ext cx="457200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كْتُبْ 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لْمَدْرَسَةُ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نْطَلَقَ</a:t>
            </a:r>
            <a:endParaRPr kumimoji="0" lang="ar-MA" sz="28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6524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51256-97FA-B751-5DAD-86B531C54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CDE5FFA-723C-0D86-DD8E-00A62288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 كيف ننطق ونرسم همزة القطع في بداية الكلمة؟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04529D-C761-7203-8043-174B440C6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8822B-82C8-2D1B-870A-29F89F3CBF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9F96D2-4C48-CCA1-C9D5-001861B6C8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D5F54C-6C95-73BB-F79F-4195CA7A290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2E6FD-6C5E-54F7-FCD4-3C77C73E4F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F8CA44-47D6-5BE2-4813-CB792D4267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7274C6-DCD4-1D7D-EB20-20D20F49EA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14549FF-AA6B-69EF-927B-F3AC91C1EE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3F3B018-2556-5F10-B759-F029DB8FE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9A99EA-5187-0DE5-DF87-FDF3B14C4316}"/>
              </a:ext>
            </a:extLst>
          </p:cNvPr>
          <p:cNvSpPr txBox="1"/>
          <p:nvPr/>
        </p:nvSpPr>
        <p:spPr>
          <a:xfrm>
            <a:off x="398069" y="3388744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ٱلْقَطْعِ بِدايَةَ ٱلْكَلِمَةِ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160058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C964E-A123-CF03-D511-BB9BC880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206A70D-8818-80C7-B8A0-9A41F8BD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من يقرأ؟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208B84-3693-AE55-8948-C8C5E3AF60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5D0A3A-1170-1752-5E4C-01FC3CF553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8148D-C8CB-B99C-3E2E-12A3070D07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F223C-B65E-4DFA-0886-783123015B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3756B-F0CC-BA4A-178F-0A30F2825BC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5E104A-3C50-1B2C-BAC5-8AD6676CE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A76210-6188-E7F2-A9E5-989BB1C8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811FD3-D279-2D7A-9DF3-4E5FA795A9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2781FE-5DEC-E0CB-8DDB-8FF3C951E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A9A080-9713-32CF-D51B-710EBA0CA9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556657" y="1657806"/>
            <a:ext cx="6030686" cy="44854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AF6D9DD-3688-B7B9-F21B-9DC787092E43}"/>
              </a:ext>
            </a:extLst>
          </p:cNvPr>
          <p:cNvSpPr txBox="1"/>
          <p:nvPr/>
        </p:nvSpPr>
        <p:spPr>
          <a:xfrm>
            <a:off x="1885951" y="2518932"/>
            <a:ext cx="5494565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</a:t>
            </a:r>
            <a:r>
              <a:rPr lang="ar-MA" sz="3600" b="1" kern="10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ٱلْقَطْعِ</a:t>
            </a:r>
            <a:r>
              <a:rPr lang="ar-MA" sz="3600" b="1" kern="100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3600" b="1" kern="1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A099EA6-896E-5836-FFD0-F12797F4A94B}"/>
              </a:ext>
            </a:extLst>
          </p:cNvPr>
          <p:cNvGrpSpPr/>
          <p:nvPr/>
        </p:nvGrpSpPr>
        <p:grpSpPr>
          <a:xfrm>
            <a:off x="1763486" y="3482465"/>
            <a:ext cx="5437415" cy="612322"/>
            <a:chOff x="827313" y="2713707"/>
            <a:chExt cx="7249887" cy="8164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155FFA-D48E-0D8D-60FE-4C33E37F1CCE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defTabSz="514350">
                <a:lnSpc>
                  <a:spcPct val="107000"/>
                </a:lnSpc>
                <a:spcAft>
                  <a:spcPts val="450"/>
                </a:spcAft>
                <a:defRPr/>
              </a:pPr>
              <a:r>
                <a:rPr lang="ar-MA" sz="2800" b="1" kern="100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</a:t>
              </a:r>
              <a:r>
                <a:rPr lang="ar-MA" sz="2800" b="1" kern="1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َمْزَةُ ٱلْقَطْعِ تُنْطَقُ دائِماً وَتُرْسَمُ هكَذا: </a:t>
              </a:r>
              <a:r>
                <a:rPr lang="ar-MA" sz="2800" b="1" kern="1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 ـــ  أُ ـــ إِ 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B999DA7-3266-BD45-4055-99FF9085D581}"/>
                </a:ext>
              </a:extLst>
            </p:cNvPr>
            <p:cNvSpPr/>
            <p:nvPr/>
          </p:nvSpPr>
          <p:spPr>
            <a:xfrm>
              <a:off x="7645400" y="2906024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869D30AA-5F9D-5A51-0F6D-94CEAB9CAF72}"/>
              </a:ext>
            </a:extLst>
          </p:cNvPr>
          <p:cNvSpPr txBox="1"/>
          <p:nvPr/>
        </p:nvSpPr>
        <p:spPr>
          <a:xfrm>
            <a:off x="2286000" y="4161346"/>
            <a:ext cx="457200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50">
              <a:lnSpc>
                <a:spcPct val="107000"/>
              </a:lnSpc>
              <a:spcAft>
                <a:spcPts val="450"/>
              </a:spcAft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نامِلُ ــــ 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وَأَ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نامِلُ</a:t>
            </a:r>
            <a:endParaRPr lang="ar-MA" sz="2800" b="1" kern="1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164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E7A76-C1C3-E2ED-ADC3-D8EBADC2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9015FB8-4BD7-54D2-D8A9-B519CAC7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يذكرنا كيف نميز الهمزة في بداية الكلمة؟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3BCE75-A46E-8E06-EDBA-402A4B1B32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6E8DC6-3ED5-B405-EB0A-6322C8C17F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20024D-ACB6-B656-8118-1140DDD573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53495-93D9-C02A-915F-BBE599C07C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33AFD-87FD-2229-6907-434009359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BEB2DA-1178-9715-33E2-D7F64C2BDB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3ED61D-C188-D5BC-8FE6-8C455F401F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63DB47-FE53-609B-E635-E6ACE8A43F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C18D49-0342-B292-872B-B5BA787BE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2749CF-0BEB-FF32-701F-6406BFCC4D61}"/>
              </a:ext>
            </a:extLst>
          </p:cNvPr>
          <p:cNvSpPr txBox="1"/>
          <p:nvPr/>
        </p:nvSpPr>
        <p:spPr>
          <a:xfrm>
            <a:off x="398069" y="3388744"/>
            <a:ext cx="8448387" cy="82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خُطُواتِ رَسْمِ ٱلْهَمْزَةِ بِدايَةَ ٱلْكَلِمَةِ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420297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7C0B2-6C4A-FDFC-67B1-A20B4449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1E1AF-4B3B-98F5-6C77-28EE0C7A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خطوات رسم الهمزة بشكل صحيح أول الكلمة.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99F958-34AB-F3AD-8DC9-8842A11B26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D28F3-B3A3-C5B5-828F-E580D8FD85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386DEB-BC59-1B77-F49A-DDC016F970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04277-47BC-5F30-1258-F4325F820E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C94583C-835E-1B82-F7DA-78236B899F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59A08DD-804F-BFD9-C906-4300697485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3846798-D969-F8CE-B439-889822DD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F2144DF-F411-00A7-5A80-45B123C1D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1348698-978C-E6F7-EFD2-E78D3FAB5C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EEF253-9B2D-6A30-B3DF-2CE88D1F5F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218645" y="1614743"/>
            <a:ext cx="6840001" cy="45592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95E51B-601D-34F5-E4AF-2045038E81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1307"/>
          <a:stretch/>
        </p:blipFill>
        <p:spPr>
          <a:xfrm>
            <a:off x="1407107" y="3429563"/>
            <a:ext cx="6463076" cy="24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1272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316E-2704-522B-3F57-9B371577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0C3F047-F12B-A143-B25A-F1CEF6B8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ستكتبون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كلمات تبدأ بهمزة. خذوا ألواحكم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1C240D-9475-92A1-F25B-BAA179D6B8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5ED32A-8E39-1567-AD93-7BDA9948AF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87C6DD-F638-656B-3399-B49DA43F1A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55CC8A-265E-A4D0-364E-AF91602777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BD5104-6816-378D-FBA6-C47FDFB5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CB2FE3F-AE0D-9FC6-FC49-7AC2378692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A8BC7F-F5C8-939D-5C70-FC8D63E0D0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BAFF94-C5E7-F9CB-5BA3-1BA21F953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94C42CF-55C6-5D78-9C5E-436B3EB8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id="{7C0241E7-7640-EAD9-30ED-FE1E5D8F5E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87123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5495-27E5-67F1-1E0F-3DC57B4B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88DB0169-4118-B6B9-8BB2-726B2B78C545}"/>
              </a:ext>
            </a:extLst>
          </p:cNvPr>
          <p:cNvSpPr txBox="1"/>
          <p:nvPr/>
        </p:nvSpPr>
        <p:spPr>
          <a:xfrm>
            <a:off x="2747291" y="4108116"/>
            <a:ext cx="3649418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حافِظُ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A7B16AE-66F3-1346-B473-3803F30D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8" y="819538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الهمزة بشكل صحيح.  ـــ ارفعوا الألواح عند الإشارة.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E499BC-116A-42AB-FFDA-B29F0B3B7B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9BC73-6469-3548-D301-44C4A3F1B4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FC2CD-B5CC-6094-B264-53BE3C3F16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91A5A3-203A-9F91-B8E1-2BC222DE4DB1}"/>
              </a:ext>
            </a:extLst>
          </p:cNvPr>
          <p:cNvSpPr>
            <a:spLocks/>
          </p:cNvSpPr>
          <p:nvPr/>
        </p:nvSpPr>
        <p:spPr>
          <a:xfrm>
            <a:off x="287901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52682EB-AEEE-809E-61B2-43149F01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F60BA4-9D2A-8D1C-4E03-AAFE1EB9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EE3A61-AB6C-0BE4-F1E7-343551FA6C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2D7067-0FF5-91EA-134D-C70F59D3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A8FFF1C-FF63-9068-F08F-2600C71C38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E03D36-D3DA-E450-3A8C-AA74D6D90ED2}"/>
              </a:ext>
            </a:extLst>
          </p:cNvPr>
          <p:cNvSpPr/>
          <p:nvPr/>
        </p:nvSpPr>
        <p:spPr>
          <a:xfrm>
            <a:off x="1460540" y="2299144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D65092-F717-832F-D040-3A1CE7CEC6AB}"/>
              </a:ext>
            </a:extLst>
          </p:cNvPr>
          <p:cNvSpPr txBox="1"/>
          <p:nvPr/>
        </p:nvSpPr>
        <p:spPr>
          <a:xfrm>
            <a:off x="4920339" y="4157121"/>
            <a:ext cx="20900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Titre 13">
            <a:extLst>
              <a:ext uri="{FF2B5EF4-FFF2-40B4-BE49-F238E27FC236}">
                <a16:creationId xmlns:a16="http://schemas.microsoft.com/office/drawing/2014/main" id="{BB741AD1-9140-9015-CF84-C4DC5CC60A06}"/>
              </a:ext>
            </a:extLst>
          </p:cNvPr>
          <p:cNvSpPr txBox="1">
            <a:spLocks/>
          </p:cNvSpPr>
          <p:nvPr/>
        </p:nvSpPr>
        <p:spPr>
          <a:xfrm>
            <a:off x="341086" y="2853142"/>
            <a:ext cx="8461828" cy="793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 ــــ إِ ــــ اُ ــــ اَ ــــ اِ ــــ ٱ  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7610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B1CD1-881F-7A66-B0A2-5611D2BF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84E5300-F622-7B0B-70B7-14128A93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الهمزة بشكل صحيح.  ـــ ارفعوا الألواح عند الإشارة.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31B2B2-4A50-818C-4C41-34D5ED00DD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272A5-6AE5-BAE8-C772-957285528E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4B33F7-030E-1E5F-DE12-951A9A126B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77AB59-D710-1C6C-E0E3-C613DC7CF1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62D76A5-6ED3-4BBE-1CE2-090B75B0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67A830-7E9A-03CF-EDEE-592D32B702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6507DD3-3D14-56A1-2485-58DE743E60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3A90963-26BA-B77C-9E88-D2FA38CBF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A77D8BB7-8EC2-9311-7378-B360117250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0E8503-E93E-0154-ACAB-981C66BA624B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 de texte 10">
            <a:extLst>
              <a:ext uri="{FF2B5EF4-FFF2-40B4-BE49-F238E27FC236}">
                <a16:creationId xmlns:a16="http://schemas.microsoft.com/office/drawing/2014/main" id="{4887CAF6-3A58-EB03-735E-74586BA74BFB}"/>
              </a:ext>
            </a:extLst>
          </p:cNvPr>
          <p:cNvSpPr txBox="1"/>
          <p:nvPr/>
        </p:nvSpPr>
        <p:spPr>
          <a:xfrm>
            <a:off x="2747291" y="4108116"/>
            <a:ext cx="3649418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SA" sz="48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سْتِر</a:t>
            </a:r>
            <a:r>
              <a:rPr lang="ar-SA" sz="4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ْسالٌ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Titre 13">
            <a:extLst>
              <a:ext uri="{FF2B5EF4-FFF2-40B4-BE49-F238E27FC236}">
                <a16:creationId xmlns:a16="http://schemas.microsoft.com/office/drawing/2014/main" id="{C6DF54D0-A4F5-6B0A-057C-08645D35D8AE}"/>
              </a:ext>
            </a:extLst>
          </p:cNvPr>
          <p:cNvSpPr txBox="1">
            <a:spLocks/>
          </p:cNvSpPr>
          <p:nvPr/>
        </p:nvSpPr>
        <p:spPr>
          <a:xfrm>
            <a:off x="341086" y="2853142"/>
            <a:ext cx="8461828" cy="793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 ــــ إِ ــــ اُ ــــ اَ ــــ اِ ــــ ٱ  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C50105-A006-C80D-61EF-3989B532C119}"/>
              </a:ext>
            </a:extLst>
          </p:cNvPr>
          <p:cNvSpPr txBox="1"/>
          <p:nvPr/>
        </p:nvSpPr>
        <p:spPr>
          <a:xfrm>
            <a:off x="5094509" y="4157121"/>
            <a:ext cx="20900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lvl="0" algn="r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endParaRPr lang="fr-FR" sz="1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027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عند نهاية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الكلمات البصرية؛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01827"/>
            <a:ext cx="4457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تذوق بعض الجوانب الجمالية في النص القرائي «الرحلة»؛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2031507" y="495287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التمييز بين همزة الوصل و همزة القطع نطقا ورسما.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2392532" y="1762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80 % من المتعلمين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2315C-21AB-4303-A593-7EA63DADF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0A08CCC-E58E-2068-2AAD-5472533A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الهمزة بشكل صحيح.  ـــ ارفعوا الألواح عند الإشارة.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90456-B9D5-F940-1156-4471B2921D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650E2-22D4-D16D-BECA-F5285E5061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B714E-F306-CF3D-2EC9-0856A80D86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7731C6-3AF0-FC23-3A80-2688084776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DFA5BE-5A16-79AF-C2B8-CD102E5484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1BAB3A5-CB98-12D4-D853-A10ACA60AA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E005347-515A-C041-620D-ED666FFB15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AFD6DD-AFD7-CCB5-16EB-02C0825AC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1DF1F56-198D-1CB8-31CE-5E174534D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4452B7-141D-0EC4-41DE-8927A3A21B8F}"/>
              </a:ext>
            </a:extLst>
          </p:cNvPr>
          <p:cNvSpPr/>
          <p:nvPr/>
        </p:nvSpPr>
        <p:spPr>
          <a:xfrm>
            <a:off x="1592827" y="1960145"/>
            <a:ext cx="5958346" cy="1107996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 de texte 10">
            <a:extLst>
              <a:ext uri="{FF2B5EF4-FFF2-40B4-BE49-F238E27FC236}">
                <a16:creationId xmlns:a16="http://schemas.microsoft.com/office/drawing/2014/main" id="{474FDDA0-4B1C-14B1-7D3E-56D0AF314808}"/>
              </a:ext>
            </a:extLst>
          </p:cNvPr>
          <p:cNvSpPr txBox="1"/>
          <p:nvPr/>
        </p:nvSpPr>
        <p:spPr>
          <a:xfrm>
            <a:off x="2747291" y="4108116"/>
            <a:ext cx="3649418" cy="1124115"/>
          </a:xfrm>
          <a:prstGeom prst="roundRect">
            <a:avLst/>
          </a:prstGeom>
          <a:noFill/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S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نامِلُ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Titre 13">
            <a:extLst>
              <a:ext uri="{FF2B5EF4-FFF2-40B4-BE49-F238E27FC236}">
                <a16:creationId xmlns:a16="http://schemas.microsoft.com/office/drawing/2014/main" id="{D62A5502-120E-2223-33B6-EBD787408F2E}"/>
              </a:ext>
            </a:extLst>
          </p:cNvPr>
          <p:cNvSpPr txBox="1">
            <a:spLocks/>
          </p:cNvSpPr>
          <p:nvPr/>
        </p:nvSpPr>
        <p:spPr>
          <a:xfrm>
            <a:off x="341086" y="2853142"/>
            <a:ext cx="8461828" cy="793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 ــــ إِ ــــ اُ ــــ اَ ــــ اِ ــــ ٱ  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05D3D2-E795-413F-A4F7-BAF3DDD52F37}"/>
              </a:ext>
            </a:extLst>
          </p:cNvPr>
          <p:cNvSpPr txBox="1"/>
          <p:nvPr/>
        </p:nvSpPr>
        <p:spPr>
          <a:xfrm>
            <a:off x="4833249" y="4157121"/>
            <a:ext cx="20900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lvl="0" algn="r"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1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710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C0C7F-78A6-3716-81B7-3BDA5196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6DEE2-00BE-624A-96D8-B5722EC5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756000"/>
            <a:ext cx="705756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51. من يقرأ التعليمة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1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ـــ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(ثلاث دقائق).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53B1D-428A-FD27-55CB-971379890A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4483B-DDDB-FFA8-4C1F-6E63B53F9E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0E19D-A2C4-4F09-B897-190B55D8BF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3A004-6D89-930B-6051-9C1A18E602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BF39EF-26B4-B767-3C0D-579AA00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2C4FDA-5E3E-0B0F-C156-C077EFDE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7CAE3B-53FA-04B0-9B80-A83B55FF85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72D432-9199-702E-79C4-77F666660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72ACC3C-02F5-F6D7-5AC7-2311941048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73409" y="654504"/>
            <a:ext cx="828000" cy="828000"/>
          </a:xfrm>
        </p:spPr>
      </p:pic>
      <p:pic>
        <p:nvPicPr>
          <p:cNvPr id="4" name="Image 3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5DA3B296-1C4A-C4AF-0824-CD6D097E1B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6153" y="1482504"/>
            <a:ext cx="3551695" cy="5220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0EE3DD-B6B4-C49E-757E-3F79BA6D2C92}"/>
              </a:ext>
            </a:extLst>
          </p:cNvPr>
          <p:cNvSpPr/>
          <p:nvPr/>
        </p:nvSpPr>
        <p:spPr>
          <a:xfrm>
            <a:off x="2870775" y="3429001"/>
            <a:ext cx="3303883" cy="10840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3468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784F-F00C-7E61-7F23-7EE68C6B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5EA53-A05A-D1D4-438C-B00C70D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نصحح. كلمة كلمة. من يتقاسم جوابه؟ من يمر لرسم الهمزة على السبورة؟  ـــ هل أنتم متفقون؟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9B207-D36E-BA93-0B56-0B70093245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2CFC6B-D968-1D7B-73D0-0EEE7A6EB12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ED165-3B5A-4F6E-7411-9DD26057EF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BC8E88-7044-DBF5-903E-0769402003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DED85EB-5642-8083-5B20-5D92F74E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6528CC7-8F44-3FC3-B8E1-35A9118740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24D466C-DAE6-3FB5-210D-223FE9F0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F5F2988-EC98-B827-BDA2-5D1BBF8CC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id="{32B11C9E-ACC8-F948-6BC1-1CBA0E41C1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350C68-C32A-56A6-1612-D6D4DF69C3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9304"/>
          <a:stretch/>
        </p:blipFill>
        <p:spPr>
          <a:xfrm>
            <a:off x="453971" y="2863624"/>
            <a:ext cx="8236057" cy="24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8254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FA5E4-5E7C-D559-D7DF-854B4B2C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70A513-D6F2-2094-77A0-EB167E613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9304"/>
          <a:stretch/>
        </p:blipFill>
        <p:spPr>
          <a:xfrm>
            <a:off x="453971" y="2863624"/>
            <a:ext cx="8236057" cy="24137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ED2DBE-6A1E-3821-90DD-4813F271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DCF54-7137-00D4-D303-8B7DBDF802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8B32DE-A2A5-EB18-AFA7-1EAFE2CBB7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726E2F-A1E5-67EB-354B-29820A8C90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4E37AB-57C4-0871-3723-1FF0348D23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C755D0-F0C2-7020-4481-45879762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20EA0E-C139-635F-F957-7374B8712C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2F3D3A-C22A-D98D-29CA-01E0F10A3E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6E0438-0612-17F0-18C3-C9654C83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21EC28-34BA-7F46-B283-89BBAFA752E9}"/>
              </a:ext>
            </a:extLst>
          </p:cNvPr>
          <p:cNvSpPr txBox="1"/>
          <p:nvPr/>
        </p:nvSpPr>
        <p:spPr>
          <a:xfrm>
            <a:off x="8148252" y="3357563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063081-8FBC-9A73-FEA3-A475FFA403E2}"/>
              </a:ext>
            </a:extLst>
          </p:cNvPr>
          <p:cNvSpPr txBox="1"/>
          <p:nvPr/>
        </p:nvSpPr>
        <p:spPr>
          <a:xfrm>
            <a:off x="6862980" y="3357563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D1E48F-F5FD-9D88-2F66-DD5917558758}"/>
              </a:ext>
            </a:extLst>
          </p:cNvPr>
          <p:cNvSpPr txBox="1"/>
          <p:nvPr/>
        </p:nvSpPr>
        <p:spPr>
          <a:xfrm>
            <a:off x="5780674" y="3337816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C46D01-752C-585A-46E4-121135CADE35}"/>
              </a:ext>
            </a:extLst>
          </p:cNvPr>
          <p:cNvSpPr txBox="1"/>
          <p:nvPr/>
        </p:nvSpPr>
        <p:spPr>
          <a:xfrm>
            <a:off x="8189353" y="3872431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9E7B7C-DD4E-DD04-2B82-668231C4C648}"/>
              </a:ext>
            </a:extLst>
          </p:cNvPr>
          <p:cNvSpPr txBox="1"/>
          <p:nvPr/>
        </p:nvSpPr>
        <p:spPr>
          <a:xfrm>
            <a:off x="3609907" y="3877590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283C08-C15F-3511-3F6D-3DC440D67953}"/>
              </a:ext>
            </a:extLst>
          </p:cNvPr>
          <p:cNvSpPr txBox="1"/>
          <p:nvPr/>
        </p:nvSpPr>
        <p:spPr>
          <a:xfrm>
            <a:off x="2247611" y="3860800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07A6F3B-8483-F230-A2D0-36D9067F0B7E}"/>
              </a:ext>
            </a:extLst>
          </p:cNvPr>
          <p:cNvSpPr txBox="1"/>
          <p:nvPr/>
        </p:nvSpPr>
        <p:spPr>
          <a:xfrm>
            <a:off x="4771518" y="3877590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11823A4-8D3D-AD44-A600-E240048A60B0}"/>
              </a:ext>
            </a:extLst>
          </p:cNvPr>
          <p:cNvSpPr txBox="1"/>
          <p:nvPr/>
        </p:nvSpPr>
        <p:spPr>
          <a:xfrm>
            <a:off x="5407751" y="3872431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55F0651-BBDB-1619-B033-3EEFA19B05BE}"/>
              </a:ext>
            </a:extLst>
          </p:cNvPr>
          <p:cNvSpPr txBox="1"/>
          <p:nvPr/>
        </p:nvSpPr>
        <p:spPr>
          <a:xfrm>
            <a:off x="3270394" y="3326959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22B7BB3-212F-9728-2262-DB5499595E56}"/>
              </a:ext>
            </a:extLst>
          </p:cNvPr>
          <p:cNvSpPr txBox="1"/>
          <p:nvPr/>
        </p:nvSpPr>
        <p:spPr>
          <a:xfrm>
            <a:off x="7738383" y="4437747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8319C36-243C-B045-7B16-037B884194FA}"/>
              </a:ext>
            </a:extLst>
          </p:cNvPr>
          <p:cNvSpPr txBox="1"/>
          <p:nvPr/>
        </p:nvSpPr>
        <p:spPr>
          <a:xfrm>
            <a:off x="2188088" y="3326958"/>
            <a:ext cx="18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id="{793321DC-84F3-33C4-32B2-E44B5FCA73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24637139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67CCC-B0C1-AB2D-27A7-136AB732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9A772-3683-31CF-B1D5-3841A504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اكتبوا الفقرة التي سأمليها عليكم . انتبهوا لكتابة «الهمزة» في الكلمات.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يملي الأستاذ الفقرة في الشريحة الموالية </a:t>
            </a:r>
            <a:r>
              <a:rPr lang="ar-MA" sz="24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دون إظهارها.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75906-D6BD-D569-7CE9-609A34B8B9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4EBBD-7828-F88A-0BDE-FACBB264A2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6AD492-8739-F2F7-AE58-FEF814758A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D9A8F-57B2-A7C9-5614-88703F790C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759D41B-E5F6-1F62-D814-B13B41C4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0579118-D7EC-2957-A24C-409F5E9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845547-FFE5-2416-92D1-79479F1E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D2103C-B554-FFB5-F226-605DA8035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630BD97B-88E6-2503-6158-AA72C77DB3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8002905" y="644672"/>
            <a:ext cx="828000" cy="828000"/>
          </a:xfrm>
        </p:spPr>
      </p:pic>
      <p:pic>
        <p:nvPicPr>
          <p:cNvPr id="4" name="Image 3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DB603E3B-6D98-A29E-77F2-7478D9DDDD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6153" y="1482504"/>
            <a:ext cx="3551695" cy="522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E5C8C16-EC1E-1F1B-6F9B-CA40A3C76ACF}"/>
              </a:ext>
            </a:extLst>
          </p:cNvPr>
          <p:cNvSpPr/>
          <p:nvPr/>
        </p:nvSpPr>
        <p:spPr>
          <a:xfrm>
            <a:off x="2870775" y="4533932"/>
            <a:ext cx="3372709" cy="15680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41207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3748D-3092-B8CA-969F-5E4674A14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C4D40-6E76-5F0B-7863-6450F6ED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08F8A-77BC-CCF3-1FEA-8B3D2EDB63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357D7-A9CE-8505-276E-A6F71F04A7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994FF2-EE19-8F1F-DE83-422CB9FAA87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3915DE-57AB-BB83-33EC-FA98431799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3016C94-1764-4890-5065-53995715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256A7A-1E54-0B43-3F23-12FDB0229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566EC0-FBDC-67E9-863A-7DF9AB7DFA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85BE90-904E-4F0F-1B5B-7EC8A138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C2D5381-5E3A-828D-BA14-DD4FBCC9D6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8012737" y="644672"/>
            <a:ext cx="828000" cy="82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2B1F58-563D-746D-8A9F-07FC07F2CE7C}"/>
              </a:ext>
            </a:extLst>
          </p:cNvPr>
          <p:cNvSpPr txBox="1"/>
          <p:nvPr/>
        </p:nvSpPr>
        <p:spPr>
          <a:xfrm>
            <a:off x="924830" y="3172253"/>
            <a:ext cx="7294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اِعْتَزَّ أَحْمَدُ بِتاريخِ أَجْدادِهِ، فَقَدِ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ٱسْتَمَعَ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إِلى قِصَصِ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ٱلْبُطولَةِ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وَٱلشَّجاعَة</a:t>
            </a:r>
            <a:r>
              <a:rPr lang="f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ٱلَّتي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شارَكوا فيها لِتَحْريرِ ٱلْبِلادِ مِنَ ٱلاِسْتِعْمارِ، وَأَخَذَ يَرْويها بِفَخْرٍ أَمامَ أَصْدِقائِهِ.</a:t>
            </a:r>
            <a:endParaRPr lang="fr-M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1634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60862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690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2962860" y="3429000"/>
            <a:ext cx="4509513" cy="1331913"/>
          </a:xfrm>
          <a:prstGeom prst="roundRect">
            <a:avLst>
              <a:gd name="adj" fmla="val 8738"/>
            </a:avLst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أَقْرَأُ نَصّاً بِطَلاقَةٍ؟</a:t>
            </a:r>
          </a:p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 كَيْفَ أَمَيِّزُ نَوْعَ ٱلْهَمْزَةِ في أَوَّلِ ٱلْكَلِمَةِ؟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الختام من يذكرنا بأهم العناصر التي تعلمناها خلال حصة اليوم؟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تذكروا الواجب المنزلي. ستنشدون القصيدة أمام زملائكم.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0133851-E6BA-1E05-84E6-B52DAC2D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A963774C-C1FA-A485-10D8-6DCAB6150B1B}"/>
              </a:ext>
            </a:extLst>
          </p:cNvPr>
          <p:cNvSpPr txBox="1">
            <a:spLocks/>
          </p:cNvSpPr>
          <p:nvPr/>
        </p:nvSpPr>
        <p:spPr>
          <a:xfrm>
            <a:off x="3072368" y="3501584"/>
            <a:ext cx="4332288" cy="1069871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أَحْفَظُ ٱلْقَصيدَةَ ٱسْتِعْداداً ِلٱسْتِظْهارِها.</a:t>
            </a:r>
          </a:p>
          <a:p>
            <a:pPr marL="0" indent="0" algn="just" rtl="1">
              <a:buNone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أَتَذَكَّرُ مَعْنى: زِيٌّ ـــ يَزْهو ـــ طَلَّةٌ.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3">
            <a:extLst>
              <a:ext uri="{FF2B5EF4-FFF2-40B4-BE49-F238E27FC236}">
                <a16:creationId xmlns:a16="http://schemas.microsoft.com/office/drawing/2014/main" id="{D5B2207C-051A-7092-C30C-0DB078A903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91" y="2905814"/>
            <a:ext cx="2560584" cy="25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8EC2366-E587-1BBA-07E5-4A67AA580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165D614A-AA5F-467E-E4C5-AD29F7E0DB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" b="3"/>
          <a:stretch/>
        </p:blipFill>
        <p:spPr>
          <a:xfrm>
            <a:off x="985837" y="194468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3745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1498"/>
          <a:stretch>
            <a:fillRect/>
          </a:stretch>
        </p:blipFill>
        <p:spPr>
          <a:xfrm>
            <a:off x="4572000" y="2051155"/>
            <a:ext cx="2254206" cy="3546081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498"/>
          <a:stretch>
            <a:fillRect/>
          </a:stretch>
        </p:blipFill>
        <p:spPr>
          <a:xfrm>
            <a:off x="2351137" y="2051155"/>
            <a:ext cx="2024999" cy="35460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olidFill>
                  <a:srgbClr val="424D7B"/>
                </a:solidFill>
              </a:rPr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893" y="78549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77496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833AA07A-C0B7-1E65-E263-D140A822F54F}"/>
              </a:ext>
            </a:extLst>
          </p:cNvPr>
          <p:cNvSpPr txBox="1"/>
          <p:nvPr/>
        </p:nvSpPr>
        <p:spPr>
          <a:xfrm>
            <a:off x="1455447" y="4802661"/>
            <a:ext cx="403812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0B5693B8-3766-173E-E16D-D589AD24BC5C}"/>
              </a:ext>
            </a:extLst>
          </p:cNvPr>
          <p:cNvSpPr txBox="1">
            <a:spLocks/>
          </p:cNvSpPr>
          <p:nvPr/>
        </p:nvSpPr>
        <p:spPr>
          <a:xfrm>
            <a:off x="1455447" y="2568289"/>
            <a:ext cx="4038124" cy="679097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B2160EC-FB79-F589-3035-6A9835ED1963}"/>
              </a:ext>
            </a:extLst>
          </p:cNvPr>
          <p:cNvSpPr/>
          <p:nvPr/>
        </p:nvSpPr>
        <p:spPr>
          <a:xfrm>
            <a:off x="5579234" y="1920227"/>
            <a:ext cx="1800000" cy="1800000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AC5FA99-2EDD-A74C-12B8-3BCC5B18A260}"/>
              </a:ext>
            </a:extLst>
          </p:cNvPr>
          <p:cNvSpPr/>
          <p:nvPr/>
        </p:nvSpPr>
        <p:spPr>
          <a:xfrm>
            <a:off x="5579234" y="4179640"/>
            <a:ext cx="1800000" cy="1800000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841500"/>
            <a:ext cx="64008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توظيف الكلمات البصرية</a:t>
            </a:r>
            <a:r>
              <a:rPr lang="fr-FR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6412" y="177224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19326</TotalTime>
  <Words>1583</Words>
  <Application>Microsoft Office PowerPoint</Application>
  <PresentationFormat>Affichage à l'écran (4:3)</PresentationFormat>
  <Paragraphs>454</Paragraphs>
  <Slides>60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60</vt:i4>
      </vt:variant>
    </vt:vector>
  </HeadingPairs>
  <TitlesOfParts>
    <vt:vector size="77" baseType="lpstr">
      <vt:lpstr>Microsoft Uighur</vt:lpstr>
      <vt:lpstr>Dosis Medium</vt:lpstr>
      <vt:lpstr>Calibri Light</vt:lpstr>
      <vt:lpstr>Modern Love</vt:lpstr>
      <vt:lpstr>Wingdings</vt:lpstr>
      <vt:lpstr>Calibri</vt:lpstr>
      <vt:lpstr>Dosis ExtraBold</vt:lpstr>
      <vt:lpstr>Arial</vt:lpstr>
      <vt:lpstr>Dosis SemiBold</vt:lpstr>
      <vt:lpstr>Dosis</vt:lpstr>
      <vt:lpstr>Thème Office</vt:lpstr>
      <vt:lpstr>Conception personnalisée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سنتدرب اليوم على توظيف الكلمات البصرية. من يذكر بالكلمات البصرية لهذا الأسبوع؟</vt:lpstr>
      <vt:lpstr>من يقرأ؟</vt:lpstr>
      <vt:lpstr>خذوا ألواحكم.</vt:lpstr>
      <vt:lpstr>اقرؤا الجملة. ستكتبون الكلمة الناقصة انطلاقا من الكلمات المقترحة.</vt:lpstr>
      <vt:lpstr>من وجد الكلمة المناسبة لمعنى الجملة؟ ما رأيكم؟   - صححوا</vt:lpstr>
      <vt:lpstr>هذه جملة أخرى. اكتبوا الكلمة الناقصة انطلاقا من الكلمات المقترحة.</vt:lpstr>
      <vt:lpstr>من وجد الكلمة المناسبة لمعنى الجملة؟ ما رأيك؟  ــــ صححوا.</vt:lpstr>
      <vt:lpstr>هذه جملة أخرى. اكتبوا الكلمة الناقصة انطلاقا من الكلمات المقترحة.</vt:lpstr>
      <vt:lpstr>من وجد الكلمة المناسبة لمعنى الجملة؟ ما رأيكم؟ ـــ صححوا.</vt:lpstr>
      <vt:lpstr>هذه جملة أخرى. اكتبوا الكلمة الناقصة انطلاقا من الكلمات المقترحة.</vt:lpstr>
      <vt:lpstr>من وجد الكلمة المناسبة لمعنى الجملة؟ ما رأيك؟  ــــ صححوا.</vt:lpstr>
      <vt:lpstr>Présentation PowerPoint</vt:lpstr>
      <vt:lpstr>نمر لحصة القراءة. النص الصفحة 47. سنتذوق النص. </vt:lpstr>
      <vt:lpstr>نصغي للقصيدة.</vt:lpstr>
      <vt:lpstr>من يقرأ المقطع الأول بشكل معبر؟ المقطع الثاني؟ ... (15 دقيقة).</vt:lpstr>
      <vt:lpstr>الآن، خذوا كراساتكم على الصفحة 49. من يقرأ التعليمة؟ </vt:lpstr>
      <vt:lpstr> اقرؤا الأبيات وانتبهوا للأصوات جيدا ثم حددوا الكلمات المنتهية بالصوت نفسه.</vt:lpstr>
      <vt:lpstr>نصحح. من يقرأ؟ ما الأصوات التي تتكرر أواخر الكلمات؟ </vt:lpstr>
      <vt:lpstr>الآن ننجز التمرين رقم 2 . من يقرأ البيتين؟ أنجزوا.</vt:lpstr>
      <vt:lpstr>نصحح. خذوا ألواحكم. اكتبوا الكلمات التي وجدتم.</vt:lpstr>
      <vt:lpstr>صححوا.</vt:lpstr>
      <vt:lpstr>أعيدوا قراءة القصيدة. ما البيت الشعري الذي أعجبكم؟ ولماذا؟</vt:lpstr>
      <vt:lpstr>من يقرأ السؤال؟ من يجيب؟</vt:lpstr>
      <vt:lpstr>من يقرأ السؤال؟ من يجيب؟</vt:lpstr>
      <vt:lpstr>صححوا.</vt:lpstr>
      <vt:lpstr>من يريد إنشاد القصيدة أمام زملائه؟ </vt:lpstr>
      <vt:lpstr>Présentation PowerPoint</vt:lpstr>
      <vt:lpstr>من يجيب عن اللغز؟</vt:lpstr>
      <vt:lpstr>هذا لغز ثان.</vt:lpstr>
      <vt:lpstr>إملاء</vt:lpstr>
      <vt:lpstr>في هذه الحصة ستتدربون على كتابة الهمزة بداية الكلمات بشكل صحيح. مستعدون؟</vt:lpstr>
      <vt:lpstr>من يذكرنا كيف ننطق ونرسم همزة الوصل؟</vt:lpstr>
      <vt:lpstr>نــــتــذكـــر.</vt:lpstr>
      <vt:lpstr>من يذكر كيف ننطق ونرسم همزة القطع في بداية الكلمة؟</vt:lpstr>
      <vt:lpstr>نتذكر من يقرأ؟</vt:lpstr>
      <vt:lpstr>من يذكرنا كيف نميز الهمزة في بداية الكلمة؟</vt:lpstr>
      <vt:lpstr>نتذكر خطوات رسم الهمزة بشكل صحيح أول الكلمة.</vt:lpstr>
      <vt:lpstr>الآن، ستكتبون كلمات تبدأ بهمزة. خذوا ألواحكم.</vt:lpstr>
      <vt:lpstr>سأنطق الكلمة، اكتبوا الهمزة بشكل صحيح.  ـــ ارفعوا الألواح عند الإشارة.  يبرر المتعلمون اختياراتهم.</vt:lpstr>
      <vt:lpstr>سأنطق الكلمة، اكتبوا الهمزة بشكل صحيح.  ـــ ارفعوا الألواح عند الإشارة.  يبرر المتعلمون اختياراتهم.</vt:lpstr>
      <vt:lpstr>سأنطق الكلمة، اكتبوا الهمزة بشكل صحيح.  ـــ ارفعوا الألواح عند الإشارة.  يبرر المتعلمون اختياراتهم.</vt:lpstr>
      <vt:lpstr>خذوا كراساتكم على الصفحة 51. من يقرأ التعليمة 1 ؟  ـــ أنجزوا بشكل فردي (ثلاث دقائق).</vt:lpstr>
      <vt:lpstr>نصحح. كلمة كلمة. من يتقاسم جوابه؟ من يمر لرسم الهمزة على السبورة؟  ـــ هل أنتم متفقون؟</vt:lpstr>
      <vt:lpstr>انتبهوا للتصحيح.</vt:lpstr>
      <vt:lpstr>الآن اكتبوا الفقرة التي سأمليها عليكم . انتبهوا لكتابة «الهمزة» في الكلمات. يملي الأستاذ الفقرة في الشريحة الموالية دون إظهارها.</vt:lpstr>
      <vt:lpstr>انتبهوا للتصحيح.</vt:lpstr>
      <vt:lpstr>اختتام الحصة</vt:lpstr>
      <vt:lpstr>في الختام من يذكرنا بأهم العناصر التي تعلمناها خلال حصة اليوم؟ </vt:lpstr>
      <vt:lpstr>تذكروا الواجب المنزلي. ستنشدون القصيدة أمام زملائكم.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GENIE BENI MELLAL</dc:creator>
  <cp:lastModifiedBy>EL HAMDOUNI BTIHAJ</cp:lastModifiedBy>
  <cp:revision>44</cp:revision>
  <dcterms:created xsi:type="dcterms:W3CDTF">2023-09-20T21:35:22Z</dcterms:created>
  <dcterms:modified xsi:type="dcterms:W3CDTF">2025-11-21T10:57:24Z</dcterms:modified>
</cp:coreProperties>
</file>