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66"/>
  </p:notesMasterIdLst>
  <p:sldIdLst>
    <p:sldId id="2147482716" r:id="rId18"/>
    <p:sldId id="2147482608" r:id="rId19"/>
    <p:sldId id="2147482470" r:id="rId20"/>
    <p:sldId id="2147482692" r:id="rId21"/>
    <p:sldId id="2147482693" r:id="rId22"/>
    <p:sldId id="2147482467" r:id="rId23"/>
    <p:sldId id="2147482630" r:id="rId24"/>
    <p:sldId id="2147482468" r:id="rId25"/>
    <p:sldId id="2147482691" r:id="rId26"/>
    <p:sldId id="2147482717" r:id="rId27"/>
    <p:sldId id="2147482738" r:id="rId28"/>
    <p:sldId id="2147482526" r:id="rId29"/>
    <p:sldId id="2147482527" r:id="rId30"/>
    <p:sldId id="2147482746" r:id="rId31"/>
    <p:sldId id="2147482528" r:id="rId32"/>
    <p:sldId id="2147482724" r:id="rId33"/>
    <p:sldId id="2147482727" r:id="rId34"/>
    <p:sldId id="2147482740" r:id="rId35"/>
    <p:sldId id="2147482739" r:id="rId36"/>
    <p:sldId id="2147482741" r:id="rId37"/>
    <p:sldId id="2147482742" r:id="rId38"/>
    <p:sldId id="2147482743" r:id="rId39"/>
    <p:sldId id="2147482744" r:id="rId40"/>
    <p:sldId id="2147482745" r:id="rId41"/>
    <p:sldId id="2147482747" r:id="rId42"/>
    <p:sldId id="2147482748" r:id="rId43"/>
    <p:sldId id="2147482749" r:id="rId44"/>
    <p:sldId id="2147482750" r:id="rId45"/>
    <p:sldId id="2147482751" r:id="rId46"/>
    <p:sldId id="2147482752" r:id="rId47"/>
    <p:sldId id="2147482753" r:id="rId48"/>
    <p:sldId id="2147482754" r:id="rId49"/>
    <p:sldId id="2147482756" r:id="rId50"/>
    <p:sldId id="2147482755" r:id="rId51"/>
    <p:sldId id="2147482757" r:id="rId52"/>
    <p:sldId id="2147482758" r:id="rId53"/>
    <p:sldId id="2147482702" r:id="rId54"/>
    <p:sldId id="2147482447" r:id="rId55"/>
    <p:sldId id="2147482455" r:id="rId56"/>
    <p:sldId id="2147482529" r:id="rId57"/>
    <p:sldId id="2147482530" r:id="rId58"/>
    <p:sldId id="2147482531" r:id="rId59"/>
    <p:sldId id="2147482703" r:id="rId60"/>
    <p:sldId id="2147482460" r:id="rId61"/>
    <p:sldId id="2147482490" r:id="rId62"/>
    <p:sldId id="2147482459" r:id="rId63"/>
    <p:sldId id="2147482465" r:id="rId64"/>
    <p:sldId id="2147482466" r:id="rId65"/>
  </p:sldIdLst>
  <p:sldSz cx="9144000" cy="6858000" type="screen4x3"/>
  <p:notesSz cx="6858000" cy="9144000"/>
  <p:embeddedFontLst>
    <p:embeddedFont>
      <p:font typeface="Dosis" pitchFamily="2" charset="0"/>
      <p:regular r:id="rId67"/>
      <p:bold r:id="rId68"/>
    </p:embeddedFont>
    <p:embeddedFont>
      <p:font typeface="Dosis ExtraBold" pitchFamily="2" charset="0"/>
      <p:bold r:id="rId69"/>
    </p:embeddedFont>
    <p:embeddedFont>
      <p:font typeface="Dosis Medium" pitchFamily="2" charset="0"/>
      <p:regular r:id="rId70"/>
    </p:embeddedFont>
    <p:embeddedFont>
      <p:font typeface="Dosis SemiBold" pitchFamily="2" charset="0"/>
      <p:regular r:id="rId71"/>
      <p:bold r:id="rId72"/>
    </p:embeddedFont>
    <p:embeddedFont>
      <p:font typeface="Microsoft Uighur" panose="02000000000000000000" pitchFamily="2" charset="-78"/>
      <p:regular r:id="rId73"/>
      <p:bold r:id="rId74"/>
    </p:embeddedFont>
    <p:embeddedFont>
      <p:font typeface="Modern Love" panose="04090805081005020601" pitchFamily="82" charset="0"/>
      <p:regular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9EA"/>
    <a:srgbClr val="424D7C"/>
    <a:srgbClr val="44546A"/>
    <a:srgbClr val="414B79"/>
    <a:srgbClr val="424D7B"/>
    <a:srgbClr val="106585"/>
    <a:srgbClr val="0070C0"/>
    <a:srgbClr val="0097B2"/>
    <a:srgbClr val="76171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font" Target="fonts/font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3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1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font" Target="fonts/font7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80038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57239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14763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image" Target="../media/image10.bin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  <p:sldLayoutId id="2147483870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12" Type="http://schemas.openxmlformats.org/officeDocument/2006/relationships/image" Target="../media/image5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11" Type="http://schemas.openxmlformats.org/officeDocument/2006/relationships/image" Target="../media/image56.jpg"/><Relationship Id="rId5" Type="http://schemas.openxmlformats.org/officeDocument/2006/relationships/image" Target="../media/image39.png"/><Relationship Id="rId10" Type="http://schemas.openxmlformats.org/officeDocument/2006/relationships/image" Target="../media/image55.jpg"/><Relationship Id="rId4" Type="http://schemas.openxmlformats.org/officeDocument/2006/relationships/image" Target="../media/image38.png"/><Relationship Id="rId9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12" Type="http://schemas.openxmlformats.org/officeDocument/2006/relationships/image" Target="../media/image5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11" Type="http://schemas.openxmlformats.org/officeDocument/2006/relationships/image" Target="../media/image56.jpg"/><Relationship Id="rId5" Type="http://schemas.openxmlformats.org/officeDocument/2006/relationships/image" Target="../media/image39.png"/><Relationship Id="rId10" Type="http://schemas.openxmlformats.org/officeDocument/2006/relationships/image" Target="../media/image55.jpg"/><Relationship Id="rId4" Type="http://schemas.openxmlformats.org/officeDocument/2006/relationships/image" Target="../media/image38.png"/><Relationship Id="rId9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12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12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6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7.png"/><Relationship Id="rId7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1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65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12" Type="http://schemas.openxmlformats.org/officeDocument/2006/relationships/image" Target="../media/image2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11" Type="http://schemas.openxmlformats.org/officeDocument/2006/relationships/image" Target="../media/image26.gif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5B6307-DC7D-DA6B-42B5-A0A6BD12B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7577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7272-0BD1-AB29-0B66-B19611FFF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282B9-ACA0-E417-BBC4-83CD6B87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بداية، نتذكر أخطاء يجب تجنبها.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8A75B5-A9DE-2362-970E-C37CFBFB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9D06A6-336A-760E-F9C8-93749C09E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5E9EA5-561B-DD42-FCD0-D3F13A66CA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5E2EC7-CA4B-226A-E963-CA7840D1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9FE9B7-E7BA-F65E-046A-10B21BCD7E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703F1B-4766-D33D-600D-5D2D4094C8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A8179-1E3E-BAD0-DF3A-DCD2166DF68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7B7036-6DB1-B293-E706-18DA797300F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799259-9033-BAC1-B8D0-48EEAB8C8C0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7E7C8B-F4A3-1E4D-9DF2-D0BB1ADBBB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A9314B2-0AA0-0204-7501-7D89DE4451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5" name="Image 4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A88EF503-6DAD-7F08-EA33-A21F2288F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28" y="1453886"/>
            <a:ext cx="1669058" cy="166905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1B81A53-2387-EB83-EC4C-10B595CD4CE0}"/>
              </a:ext>
            </a:extLst>
          </p:cNvPr>
          <p:cNvSpPr txBox="1"/>
          <p:nvPr/>
        </p:nvSpPr>
        <p:spPr>
          <a:xfrm>
            <a:off x="2734822" y="3075057"/>
            <a:ext cx="3674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أَخْطاءٌ أَتَجَنَّبُها خِلالَ </a:t>
            </a:r>
            <a:r>
              <a:rPr lang="ar-MA" sz="40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endParaRPr lang="fr-FR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446794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F9F60-AC6C-EC38-5C02-7C34B0A3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4954D-EDBB-9759-C743-189C30CE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سأقرأ. تابعوا جيدا. سأطرح عليكم سؤالا في النهاية. 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B35AFC-8BBE-937F-8505-EEEB0658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28A125-5675-4039-58C9-9BB1EA7B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6061E9-1180-908F-1B88-579EA79DD8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DADC38-A921-8A42-08A8-066D0A5B2B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2341BF-5C0B-6DB2-CD9A-B10D665867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0F005-AEDD-1B6F-65AF-CFAF6F0669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8308E6-5404-73B5-9D2F-DC0E7AEB185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9A78BF-6760-C1AC-B07A-63F7F68E1E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910BBF-5DD8-AB99-D5E8-C2FCF340B62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E53CE4-04A4-8BD8-F5A3-021D9AFE663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20287B-9560-7554-99E6-BEEA399DE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C051D9-51AB-401A-3621-1AD15581A406}"/>
              </a:ext>
            </a:extLst>
          </p:cNvPr>
          <p:cNvSpPr txBox="1"/>
          <p:nvPr/>
        </p:nvSpPr>
        <p:spPr>
          <a:xfrm>
            <a:off x="398069" y="1716833"/>
            <a:ext cx="8158102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جاء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باح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ذا بي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دي ث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يابي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بي إ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لى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ْبَ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َأَ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طو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باب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ني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سيحا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لى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جان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بي 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ليل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هذ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بي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ذات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زى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ها 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ريد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قول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لي "و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خيرا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ها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ذا".</a:t>
            </a:r>
            <a:endParaRPr lang="fr-FR" sz="44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908961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4C0734-5519-6F65-80F8-3CBB375C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529F33-AD04-C17F-B971-B9710FA44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B5A606-07C4-7AE4-FDB6-59BC864BCF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548F9C0-119D-6AA0-B9F0-781E268CE6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1324DF-83AE-2554-657D-7DDC321A8A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CD93A4-E5EA-06A6-606B-CA97007905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356DC9-47BE-A5EE-8706-1044855D117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9FF1AC-F887-DFE3-C23B-286DC7244C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F30F6D-9F67-738C-8D22-1C78B7D849D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87E505-F16D-E9B9-FA98-BDF14EEF3AD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5B9BD5">
                    <a:lumMod val="75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5B9BD5">
                    <a:lumMod val="75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5B9BD5">
                  <a:lumMod val="75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810D78-CE8D-D53F-C9D0-57ABE2E19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41" y="2282202"/>
            <a:ext cx="4378645" cy="32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..........................  (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تجاوزها)</a:t>
            </a: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81447E-80ED-3C09-288F-55145F5C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6B7178-9DEE-4D10-E1CD-ED0C501B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24D1DB-AA57-B5FF-4A99-5428CC932F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0FDFA0-364A-C325-C85C-D4F2171F4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84FBCA-206B-A466-BFE9-D51865D38C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FBF9380-ADC7-233C-0BBC-7C654011E4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E871CD-94D1-4D9D-4979-F582BB60BCE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2B9AD0-D5D5-B595-6D7F-282633950EB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E0BA0C-7FAE-595B-F495-320E44CF36A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192571-7003-834C-027A-02D63FBF9A2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CA6902F-3DCA-333F-31A6-408D8D3337A6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1781E9-EBBD-F8B1-4F25-94764F8BDB05}"/>
              </a:ext>
            </a:extLst>
          </p:cNvPr>
          <p:cNvSpPr txBox="1"/>
          <p:nvPr/>
        </p:nvSpPr>
        <p:spPr>
          <a:xfrm>
            <a:off x="398069" y="1716833"/>
            <a:ext cx="8158102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جاء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باح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ذا بي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دي ث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يابي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بي إ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لى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ْبَ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َأَ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طو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باب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ني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سيحا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لى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جان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بي 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ليل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ف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هذ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بي 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ذات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زى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ها 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ريد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قول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لي "و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خيرا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ها أ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ذا".</a:t>
            </a:r>
            <a:endParaRPr lang="fr-FR" sz="44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96DC5-D6E7-A694-9195-B5FA3333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6CECF-5635-7F25-B78A-B1EDCA40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 ويوضح كيف توصل إلى الجواب؟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60D9F6-C7CA-DCB5-F6C1-B3DB4E91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EBEB0B-7858-9CA3-9CD9-21A4EC3B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BE689C-3122-77FA-8A23-AAD860D2C3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45C90E-B63D-92B0-6D73-C12ED11B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28D96CF-AB2A-09C6-FEF3-F93C29BDC6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AD0537-0F1F-363E-3E30-B2AC0285B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B5AC8D-50E9-CF41-128C-3C48E8F491E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054DD5-43F7-65A0-9C5E-08A4A73FB4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019FD4-AF9A-5DA2-370A-AB3FFBEEA53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CF0A35-2405-C6F8-7200-55CDD2CD07E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F890C9C-A87D-C42A-9D00-CB7A44EF4005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3348A8-B603-9D04-3026-810D5B999B4A}"/>
              </a:ext>
            </a:extLst>
          </p:cNvPr>
          <p:cNvSpPr txBox="1"/>
          <p:nvPr/>
        </p:nvSpPr>
        <p:spPr>
          <a:xfrm>
            <a:off x="820574" y="3044279"/>
            <a:ext cx="7327678" cy="85129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هِيَ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ٱلسَّيِّدَةُ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ٱلْجَليلَةُ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تَحَدَّثَ عَنْها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ٱلْكاتِبُ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23335773-D43B-65D0-5A66-3F80E4F882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596435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464BF4-9A90-4721-4DAA-3CD46A484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385D46-3CF7-3704-F7C5-06042633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1D836A-5427-428C-3550-D53C2F3D5A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447BEF-BD4F-781F-2BDD-BAB1C0A107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C6136F-3C7F-D240-7BBA-45E45BDBE0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FA7CCBF-22FE-7A1D-C15D-4126E53500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695F3E-8996-CD39-CC6A-63E837B6B8E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CAE6DA-B125-776E-3470-02649F3C45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37A414-97A1-0CA8-D668-BB5FB889146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4238BA-816E-1E14-70F7-B31C20E11EF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C8508C1-C901-1E1C-601C-2B710D71F373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CA2B8F-95EA-CA92-8E9B-AE5B7DD2DD0A}"/>
              </a:ext>
            </a:extLst>
          </p:cNvPr>
          <p:cNvSpPr txBox="1"/>
          <p:nvPr/>
        </p:nvSpPr>
        <p:spPr>
          <a:xfrm>
            <a:off x="3056084" y="2166409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220838-99C5-5436-7DE7-35D591921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70" y="3021144"/>
            <a:ext cx="3474925" cy="260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68123-7C90-57B5-23BA-2963482D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4611610-EBF4-F560-6B26-B5DCA4A1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معجم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9A9335C-0BA5-7E51-9A8D-68A0EA8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8E28A76D-972E-1C19-EF5A-C47D0FA6499E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مفردات مرتبطة بالمجال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FDB0199-5E94-F2D6-AEFC-19061BEF45C8}"/>
              </a:ext>
            </a:extLst>
          </p:cNvPr>
          <p:cNvSpPr txBox="1"/>
          <p:nvPr/>
        </p:nvSpPr>
        <p:spPr>
          <a:xfrm>
            <a:off x="6306877" y="177787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3E2E60A-4D1A-8E53-EB3E-1DEDF7537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1197F7C4-E663-10C2-1261-0846388C1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057336" y="1807373"/>
            <a:ext cx="523321" cy="5233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C55DAD-A3AA-39AF-8EC7-EAAE079DAC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474" y="1058178"/>
            <a:ext cx="380015" cy="3800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61474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7FABF-3AFE-27CC-D061-7F89D49E4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F9109-E378-AB9D-65A8-B11DE926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هذه مفردات تعلمنا معانيها خلال الأسابيع الماضية. سأعين من يقرأ. 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E81C43-7E32-6C62-9A9C-7B2591AE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13E9D6-6CF5-B01E-F2CD-04605CF2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B45719-FC9D-B3B5-7DF3-87E88A484C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9F931F-971F-9FF5-BA2D-4AFAE03627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189955-DA7B-5B1B-A9C9-8A7CC68F8B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B55E25-587C-222F-8ACA-50113A7774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234F82-43FA-FE01-D2BA-5D5562C0100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51E9FE-7192-87FD-6CCF-E355C90C95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FAF00C-84BE-92A2-E3B6-0220CBE3D1A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E9CF65-9AD1-974D-FE26-B9C14B8E58E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DE7BDB-5A75-F229-8C85-997B4ADFCF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A1AFD1-0DFE-C3A6-309A-7C0DE9ADD589}"/>
              </a:ext>
            </a:extLst>
          </p:cNvPr>
          <p:cNvSpPr txBox="1"/>
          <p:nvPr/>
        </p:nvSpPr>
        <p:spPr>
          <a:xfrm>
            <a:off x="7007290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اِعْتَذَرَ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D97612-DE76-16D5-B326-DB8DF29D937A}"/>
              </a:ext>
            </a:extLst>
          </p:cNvPr>
          <p:cNvSpPr txBox="1"/>
          <p:nvPr/>
        </p:nvSpPr>
        <p:spPr>
          <a:xfrm>
            <a:off x="5326767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غُرورٌ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73C2538-DCAB-9C7E-232E-F4BD49A9CCA8}"/>
              </a:ext>
            </a:extLst>
          </p:cNvPr>
          <p:cNvSpPr txBox="1"/>
          <p:nvPr/>
        </p:nvSpPr>
        <p:spPr>
          <a:xfrm>
            <a:off x="3644535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عاتَبَ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5C3198D-6E89-2B04-43BB-35A4758A24BC}"/>
              </a:ext>
            </a:extLst>
          </p:cNvPr>
          <p:cNvSpPr txBox="1"/>
          <p:nvPr/>
        </p:nvSpPr>
        <p:spPr>
          <a:xfrm>
            <a:off x="1956654" y="2024742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أَسَفٌ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78529E7-24A1-627D-192B-69E48730CB03}"/>
              </a:ext>
            </a:extLst>
          </p:cNvPr>
          <p:cNvSpPr txBox="1"/>
          <p:nvPr/>
        </p:nvSpPr>
        <p:spPr>
          <a:xfrm>
            <a:off x="6997032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مَوَدَّةٌ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0BCAB97-A9D8-5254-0BF7-04A762544ACD}"/>
              </a:ext>
            </a:extLst>
          </p:cNvPr>
          <p:cNvSpPr txBox="1"/>
          <p:nvPr/>
        </p:nvSpPr>
        <p:spPr>
          <a:xfrm>
            <a:off x="5316509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أَنانِيٌّ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2CC8A73-8807-9D2E-4D99-2C87B5B04B68}"/>
              </a:ext>
            </a:extLst>
          </p:cNvPr>
          <p:cNvSpPr txBox="1"/>
          <p:nvPr/>
        </p:nvSpPr>
        <p:spPr>
          <a:xfrm>
            <a:off x="3626918" y="3396574"/>
            <a:ext cx="1243661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فُضولٌ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9E2E3D1-6E39-C13E-7D5F-5D8AE6503FDF}"/>
              </a:ext>
            </a:extLst>
          </p:cNvPr>
          <p:cNvSpPr txBox="1"/>
          <p:nvPr/>
        </p:nvSpPr>
        <p:spPr>
          <a:xfrm>
            <a:off x="1946396" y="339657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غَيْرَةٌ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FBEA288-49CB-4FF7-DFFD-001FE5688211}"/>
              </a:ext>
            </a:extLst>
          </p:cNvPr>
          <p:cNvSpPr txBox="1"/>
          <p:nvPr/>
        </p:nvSpPr>
        <p:spPr>
          <a:xfrm>
            <a:off x="7007290" y="4768405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باغَتَ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5A67832-8EAE-0E8D-F08A-37A58FC45B9D}"/>
              </a:ext>
            </a:extLst>
          </p:cNvPr>
          <p:cNvSpPr txBox="1"/>
          <p:nvPr/>
        </p:nvSpPr>
        <p:spPr>
          <a:xfrm>
            <a:off x="5326767" y="4768405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هَرَعَ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859B26D-DCA0-4E28-3795-06C94CEFC85D}"/>
              </a:ext>
            </a:extLst>
          </p:cNvPr>
          <p:cNvSpPr txBox="1"/>
          <p:nvPr/>
        </p:nvSpPr>
        <p:spPr>
          <a:xfrm>
            <a:off x="3644535" y="4768405"/>
            <a:ext cx="122604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اِقْتَرَفَ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C01895B-6EC0-ED3C-8D00-578408661627}"/>
              </a:ext>
            </a:extLst>
          </p:cNvPr>
          <p:cNvSpPr txBox="1"/>
          <p:nvPr/>
        </p:nvSpPr>
        <p:spPr>
          <a:xfrm>
            <a:off x="1956654" y="476840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اِحْتَرَمَ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6685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1B6A9-077E-8694-3F0F-95B88850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31A7C-9E96-B534-FC92-544E191A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نمر لتحدي الشرح. من يختار مفردة ويشرحها؟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07B785-422F-CA0D-8A60-346D9E5D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55AE1D-C47A-0164-3F05-3A3219D6BF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752406-626D-7328-5BC4-82046D2980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3223F8-DFBA-03FB-CE47-59AE7DF7EC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251367-5377-B2B4-28EA-1471E419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83941E-126E-7702-AC44-C1824F3145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34BBE-2696-8ACD-DB36-46F3B766138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87A69-8D37-6C71-A1FA-3E59205FEF9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7C22AB-B9A5-11F8-7289-85E59BAD2D8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F8408B-D2FC-A59C-3249-2E27724F45F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374F42-343F-49FF-F5DD-5C1CB53967A9}"/>
              </a:ext>
            </a:extLst>
          </p:cNvPr>
          <p:cNvSpPr txBox="1"/>
          <p:nvPr/>
        </p:nvSpPr>
        <p:spPr>
          <a:xfrm>
            <a:off x="7007290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اِعْتَذَرَ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6F1DC6-90AB-5C4A-2362-FAE439B8E713}"/>
              </a:ext>
            </a:extLst>
          </p:cNvPr>
          <p:cNvSpPr txBox="1"/>
          <p:nvPr/>
        </p:nvSpPr>
        <p:spPr>
          <a:xfrm>
            <a:off x="5326767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غُرورٌ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CC5006-2107-4DEF-09CA-F3E6A866BAE5}"/>
              </a:ext>
            </a:extLst>
          </p:cNvPr>
          <p:cNvSpPr txBox="1"/>
          <p:nvPr/>
        </p:nvSpPr>
        <p:spPr>
          <a:xfrm>
            <a:off x="3644535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عاتَبَ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40E7DC-6579-505E-81FD-CDF8EFEFE3AE}"/>
              </a:ext>
            </a:extLst>
          </p:cNvPr>
          <p:cNvSpPr txBox="1"/>
          <p:nvPr/>
        </p:nvSpPr>
        <p:spPr>
          <a:xfrm>
            <a:off x="1956654" y="2024742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أَسَفٌ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0BE321C-EDCA-738D-3773-114BBFBA52F2}"/>
              </a:ext>
            </a:extLst>
          </p:cNvPr>
          <p:cNvSpPr txBox="1"/>
          <p:nvPr/>
        </p:nvSpPr>
        <p:spPr>
          <a:xfrm>
            <a:off x="6997032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مَوَدَّةٌ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056CDCE-F8CF-9E0B-5C02-D7A536E2469D}"/>
              </a:ext>
            </a:extLst>
          </p:cNvPr>
          <p:cNvSpPr txBox="1"/>
          <p:nvPr/>
        </p:nvSpPr>
        <p:spPr>
          <a:xfrm>
            <a:off x="5316509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أَنانِيٌّ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9EBC21F-0D6E-809E-ED87-87E74E65BA2B}"/>
              </a:ext>
            </a:extLst>
          </p:cNvPr>
          <p:cNvSpPr txBox="1"/>
          <p:nvPr/>
        </p:nvSpPr>
        <p:spPr>
          <a:xfrm>
            <a:off x="3626918" y="3396574"/>
            <a:ext cx="1243661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فُضولٌ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B6CDAD2-DE61-E6A2-338F-170D19A8247D}"/>
              </a:ext>
            </a:extLst>
          </p:cNvPr>
          <p:cNvSpPr txBox="1"/>
          <p:nvPr/>
        </p:nvSpPr>
        <p:spPr>
          <a:xfrm>
            <a:off x="1946396" y="339657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غَيْرَةٌ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CD75ADC-9498-1B10-C68A-C9C990AE8CF4}"/>
              </a:ext>
            </a:extLst>
          </p:cNvPr>
          <p:cNvSpPr txBox="1"/>
          <p:nvPr/>
        </p:nvSpPr>
        <p:spPr>
          <a:xfrm>
            <a:off x="7007290" y="4768405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باغَتَ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C7D4247-D461-08BF-DF2D-C62A47CF916E}"/>
              </a:ext>
            </a:extLst>
          </p:cNvPr>
          <p:cNvSpPr txBox="1"/>
          <p:nvPr/>
        </p:nvSpPr>
        <p:spPr>
          <a:xfrm>
            <a:off x="5326767" y="4768405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هَرَعَ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880376-BD64-07EF-7DBE-A2A2812CBBB7}"/>
              </a:ext>
            </a:extLst>
          </p:cNvPr>
          <p:cNvSpPr txBox="1"/>
          <p:nvPr/>
        </p:nvSpPr>
        <p:spPr>
          <a:xfrm>
            <a:off x="3644535" y="4768405"/>
            <a:ext cx="122604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اِقْتَرَفَ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2D61F54-8073-6530-ABCF-6FBB21B194D9}"/>
              </a:ext>
            </a:extLst>
          </p:cNvPr>
          <p:cNvSpPr txBox="1"/>
          <p:nvPr/>
        </p:nvSpPr>
        <p:spPr>
          <a:xfrm>
            <a:off x="1956654" y="476840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اِحْتَرَمَ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A46F4AE-D9DF-B02C-F246-CA0CF96D22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8241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96365-B9FC-D07E-D9F2-815CC003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99447-7ABD-BEE4-AC54-29447549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يركّب جملا موظفا كلمات من بين الكلمات أمامكم.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2760B8-72C7-D3F5-E6E9-8F7EF0775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E76C33-7EED-FA84-B93A-7D41D85BBF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8C31CB-6740-B4D4-8D28-6171F4EF72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36AEBF-2C60-00DC-C6F9-A219459C02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4098D8-7B82-BF6D-760B-B62872D675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EE5839-831C-3D02-48F9-F8D946A987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6828B1-1F7D-A205-BFF2-BC54452692A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037525-C6E5-5CD6-17A4-C8180E0011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7E4228-E8FE-DBDA-A969-20DA5BFFEA0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10998B-C8E9-F856-80F0-90E3839D885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156B44-18D1-2A8B-4396-A4BE32CFA5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84052B1-5A23-E72F-0F5F-7CC4213A084D}"/>
              </a:ext>
            </a:extLst>
          </p:cNvPr>
          <p:cNvSpPr txBox="1"/>
          <p:nvPr/>
        </p:nvSpPr>
        <p:spPr>
          <a:xfrm>
            <a:off x="7007290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اِعْتَذَرَ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C923BB-4EDE-679E-4812-E55BFA4C3182}"/>
              </a:ext>
            </a:extLst>
          </p:cNvPr>
          <p:cNvSpPr txBox="1"/>
          <p:nvPr/>
        </p:nvSpPr>
        <p:spPr>
          <a:xfrm>
            <a:off x="5326767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غُرورٌ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C4E819-5AAC-40B2-5C20-017547CC7527}"/>
              </a:ext>
            </a:extLst>
          </p:cNvPr>
          <p:cNvSpPr txBox="1"/>
          <p:nvPr/>
        </p:nvSpPr>
        <p:spPr>
          <a:xfrm>
            <a:off x="3644535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عاتَبَ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CD5764-404F-DF26-C032-B8AAACE8A3D4}"/>
              </a:ext>
            </a:extLst>
          </p:cNvPr>
          <p:cNvSpPr txBox="1"/>
          <p:nvPr/>
        </p:nvSpPr>
        <p:spPr>
          <a:xfrm>
            <a:off x="1956654" y="2024742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أَسَفٌ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A16914C-6BD6-695F-224B-03D57EE060CC}"/>
              </a:ext>
            </a:extLst>
          </p:cNvPr>
          <p:cNvSpPr txBox="1"/>
          <p:nvPr/>
        </p:nvSpPr>
        <p:spPr>
          <a:xfrm>
            <a:off x="6997032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مَوَدَّةٌ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2222F16-09E7-7857-BCC2-AA8FECF21C2E}"/>
              </a:ext>
            </a:extLst>
          </p:cNvPr>
          <p:cNvSpPr txBox="1"/>
          <p:nvPr/>
        </p:nvSpPr>
        <p:spPr>
          <a:xfrm>
            <a:off x="5316509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أَنانِيٌّ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CCA9F59-6A72-0635-D7C6-66C5CCED211D}"/>
              </a:ext>
            </a:extLst>
          </p:cNvPr>
          <p:cNvSpPr txBox="1"/>
          <p:nvPr/>
        </p:nvSpPr>
        <p:spPr>
          <a:xfrm>
            <a:off x="3626918" y="3396574"/>
            <a:ext cx="1243661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فُضولٌ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D4346F-7E09-0450-5F89-666424A15606}"/>
              </a:ext>
            </a:extLst>
          </p:cNvPr>
          <p:cNvSpPr txBox="1"/>
          <p:nvPr/>
        </p:nvSpPr>
        <p:spPr>
          <a:xfrm>
            <a:off x="1946396" y="339657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غَيْرَةٌ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F932EBC-8DF7-3E52-E230-CDF58DEE155D}"/>
              </a:ext>
            </a:extLst>
          </p:cNvPr>
          <p:cNvSpPr txBox="1"/>
          <p:nvPr/>
        </p:nvSpPr>
        <p:spPr>
          <a:xfrm>
            <a:off x="7007290" y="4768405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باغَتَ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133AFD9-8250-4232-330F-AE01CA56A115}"/>
              </a:ext>
            </a:extLst>
          </p:cNvPr>
          <p:cNvSpPr txBox="1"/>
          <p:nvPr/>
        </p:nvSpPr>
        <p:spPr>
          <a:xfrm>
            <a:off x="5326767" y="4768405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هَرَعَ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6334A7A-78B7-CE53-70C4-F04A9F81A94B}"/>
              </a:ext>
            </a:extLst>
          </p:cNvPr>
          <p:cNvSpPr txBox="1"/>
          <p:nvPr/>
        </p:nvSpPr>
        <p:spPr>
          <a:xfrm>
            <a:off x="3644535" y="4768405"/>
            <a:ext cx="122604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اِقْتَرَفَ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864245-5577-5EBD-6E31-4BF3D2E410A2}"/>
              </a:ext>
            </a:extLst>
          </p:cNvPr>
          <p:cNvSpPr txBox="1"/>
          <p:nvPr/>
        </p:nvSpPr>
        <p:spPr>
          <a:xfrm>
            <a:off x="1956654" y="476840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اِحْتَرَمَ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853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A99F1-7746-D1BF-3B51-E967623F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9B06B8-1E5E-4ED0-1632-8C426005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هذه مفردات أخرى. سأعين من يقرأ. 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C51698-26CB-E6E2-8ADC-915322EFB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0C4A29-5DDF-521D-39E4-B6F09D95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45A24B-69F1-949B-4DC6-C48DFF246D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37068B-445E-1992-7B51-82E85824AA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FC0634-2457-E916-0CF2-F5EDC2BE7D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8646DA-0205-7978-7377-A4E93C3180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03D1F-078D-94BF-C150-366B9309A1B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50A593-BCF4-42FE-1B51-B51F9E76BA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14120C-66D0-1A01-499B-DDD2921C40A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69795-D04C-4322-5CBC-60F63678ED4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018631-6952-F56F-3E64-2675EA6547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6B06ED-4885-74E0-39F7-ACF5081A073B}"/>
              </a:ext>
            </a:extLst>
          </p:cNvPr>
          <p:cNvSpPr txBox="1"/>
          <p:nvPr/>
        </p:nvSpPr>
        <p:spPr>
          <a:xfrm>
            <a:off x="7007290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حِكْمَةٌ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4EF3CF-F0B1-51ED-372A-C28B9E86BA5B}"/>
              </a:ext>
            </a:extLst>
          </p:cNvPr>
          <p:cNvSpPr txBox="1"/>
          <p:nvPr/>
        </p:nvSpPr>
        <p:spPr>
          <a:xfrm>
            <a:off x="5326767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عائِلَةٌ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BD889A-63B7-2DEC-6F31-93882057FF4B}"/>
              </a:ext>
            </a:extLst>
          </p:cNvPr>
          <p:cNvSpPr txBox="1"/>
          <p:nvPr/>
        </p:nvSpPr>
        <p:spPr>
          <a:xfrm>
            <a:off x="3644535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جيلٌ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AB34CE-9844-74F0-FCB7-17559AEDC2F3}"/>
              </a:ext>
            </a:extLst>
          </p:cNvPr>
          <p:cNvSpPr txBox="1"/>
          <p:nvPr/>
        </p:nvSpPr>
        <p:spPr>
          <a:xfrm>
            <a:off x="1956654" y="2024742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تَقاليدُ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3044B5-0A0D-990F-D5D2-2DDF296F6CA0}"/>
              </a:ext>
            </a:extLst>
          </p:cNvPr>
          <p:cNvSpPr txBox="1"/>
          <p:nvPr/>
        </p:nvSpPr>
        <p:spPr>
          <a:xfrm>
            <a:off x="6997032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إِرْثٌ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EBD7A53-513F-2EA7-AF2F-6569697692AA}"/>
              </a:ext>
            </a:extLst>
          </p:cNvPr>
          <p:cNvSpPr txBox="1"/>
          <p:nvPr/>
        </p:nvSpPr>
        <p:spPr>
          <a:xfrm>
            <a:off x="5316509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مُلاءَةٌ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D384CC6-8611-3229-3C9E-8D48B10C1CD5}"/>
              </a:ext>
            </a:extLst>
          </p:cNvPr>
          <p:cNvSpPr txBox="1"/>
          <p:nvPr/>
        </p:nvSpPr>
        <p:spPr>
          <a:xfrm>
            <a:off x="3626918" y="3396574"/>
            <a:ext cx="1243661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أَنامِلُ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2372BE2-A2F4-AAB1-FC24-83CB26779D26}"/>
              </a:ext>
            </a:extLst>
          </p:cNvPr>
          <p:cNvSpPr txBox="1"/>
          <p:nvPr/>
        </p:nvSpPr>
        <p:spPr>
          <a:xfrm>
            <a:off x="1946396" y="339657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نَدَمٌ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91A6AF1-C454-E26F-834A-51DE24E829F0}"/>
              </a:ext>
            </a:extLst>
          </p:cNvPr>
          <p:cNvSpPr txBox="1"/>
          <p:nvPr/>
        </p:nvSpPr>
        <p:spPr>
          <a:xfrm>
            <a:off x="6922208" y="4768405"/>
            <a:ext cx="134471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وَميضٌ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26794A0-AF9D-BF73-0444-88588D7E7C4C}"/>
              </a:ext>
            </a:extLst>
          </p:cNvPr>
          <p:cNvSpPr txBox="1"/>
          <p:nvPr/>
        </p:nvSpPr>
        <p:spPr>
          <a:xfrm>
            <a:off x="5326766" y="4768405"/>
            <a:ext cx="1279997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عَقَّبَ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B36D52-FD28-16F4-3826-5B4EB415810B}"/>
              </a:ext>
            </a:extLst>
          </p:cNvPr>
          <p:cNvSpPr txBox="1"/>
          <p:nvPr/>
        </p:nvSpPr>
        <p:spPr>
          <a:xfrm>
            <a:off x="3644535" y="4768405"/>
            <a:ext cx="122604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جَزَّ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9521BC5-DBB1-8B15-5BDF-5587CAEF4DCE}"/>
              </a:ext>
            </a:extLst>
          </p:cNvPr>
          <p:cNvSpPr txBox="1"/>
          <p:nvPr/>
        </p:nvSpPr>
        <p:spPr>
          <a:xfrm>
            <a:off x="1956654" y="476840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مُذْهِلٌ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6496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01F2-749A-D055-4F61-0A26B7BD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20E86-A30F-8663-C34B-A44ECA0C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نمر لتحدي الشرح. من يختار مفردة ويشرحها؟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F9DF20-D25D-61BF-4026-076B5A22A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91549A-E186-0242-D093-DC7B3751F6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96C84-591E-3B12-4D05-276BD942C2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3A2885-06FA-7BCF-4001-C69D8BAF99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50D0F6-DB27-BAD0-3FAB-80E2BE210A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1D5F8F-DC87-B0E1-FC3F-8B0246F94E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D7F4D-AA52-B70F-4C38-12E275818BA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B1735E-DF2F-D21E-93A4-84CAE0DD01B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7F05F0-D970-0384-B400-DB75AF21087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FEB4CD-23F5-39A8-E09E-8FC571127E2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50C0A1-728C-2607-B0BA-46168D7E17BC}"/>
              </a:ext>
            </a:extLst>
          </p:cNvPr>
          <p:cNvSpPr txBox="1"/>
          <p:nvPr/>
        </p:nvSpPr>
        <p:spPr>
          <a:xfrm>
            <a:off x="7007290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حِكْمَةٌ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4C7549D-5D76-BCE8-767D-E72F0F25E44E}"/>
              </a:ext>
            </a:extLst>
          </p:cNvPr>
          <p:cNvSpPr txBox="1"/>
          <p:nvPr/>
        </p:nvSpPr>
        <p:spPr>
          <a:xfrm>
            <a:off x="5326767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عائِلَةٌ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BB94195-2966-A67C-0994-31FA16B507A5}"/>
              </a:ext>
            </a:extLst>
          </p:cNvPr>
          <p:cNvSpPr txBox="1"/>
          <p:nvPr/>
        </p:nvSpPr>
        <p:spPr>
          <a:xfrm>
            <a:off x="3644535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جيلٌ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87E6BC0-B749-F297-B19E-B05FFD403DE7}"/>
              </a:ext>
            </a:extLst>
          </p:cNvPr>
          <p:cNvSpPr txBox="1"/>
          <p:nvPr/>
        </p:nvSpPr>
        <p:spPr>
          <a:xfrm>
            <a:off x="1956654" y="2024742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تَقاليدُ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5C4A3D-331D-5B08-A515-411B9AB85569}"/>
              </a:ext>
            </a:extLst>
          </p:cNvPr>
          <p:cNvSpPr txBox="1"/>
          <p:nvPr/>
        </p:nvSpPr>
        <p:spPr>
          <a:xfrm>
            <a:off x="6997032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إِرْثٌ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2AF0004-137D-42C7-3629-2B4060384A38}"/>
              </a:ext>
            </a:extLst>
          </p:cNvPr>
          <p:cNvSpPr txBox="1"/>
          <p:nvPr/>
        </p:nvSpPr>
        <p:spPr>
          <a:xfrm>
            <a:off x="5316509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مُلاءَةٌ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ED1A89-8706-C10A-5D38-7AE173DADD34}"/>
              </a:ext>
            </a:extLst>
          </p:cNvPr>
          <p:cNvSpPr txBox="1"/>
          <p:nvPr/>
        </p:nvSpPr>
        <p:spPr>
          <a:xfrm>
            <a:off x="3626918" y="3396574"/>
            <a:ext cx="1243661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أَنامِلُ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A881B44-E0FD-984B-6802-C3CE8FAE254F}"/>
              </a:ext>
            </a:extLst>
          </p:cNvPr>
          <p:cNvSpPr txBox="1"/>
          <p:nvPr/>
        </p:nvSpPr>
        <p:spPr>
          <a:xfrm>
            <a:off x="1946396" y="339657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نَدَمٌ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ED2951-4DFB-84AC-FE04-9A2AF173A0CF}"/>
              </a:ext>
            </a:extLst>
          </p:cNvPr>
          <p:cNvSpPr txBox="1"/>
          <p:nvPr/>
        </p:nvSpPr>
        <p:spPr>
          <a:xfrm>
            <a:off x="6922208" y="4768405"/>
            <a:ext cx="134471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وَميضٌ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D69B9D2-6B05-AA0F-1567-92F48C8F106F}"/>
              </a:ext>
            </a:extLst>
          </p:cNvPr>
          <p:cNvSpPr txBox="1"/>
          <p:nvPr/>
        </p:nvSpPr>
        <p:spPr>
          <a:xfrm>
            <a:off x="5326766" y="4768405"/>
            <a:ext cx="1279997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عَقَّبَ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31AF301-209D-2F91-4718-14903AC017F5}"/>
              </a:ext>
            </a:extLst>
          </p:cNvPr>
          <p:cNvSpPr txBox="1"/>
          <p:nvPr/>
        </p:nvSpPr>
        <p:spPr>
          <a:xfrm>
            <a:off x="3644535" y="4768405"/>
            <a:ext cx="122604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جَزَّ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5EA4065-C804-94A9-06DA-463C47C07329}"/>
              </a:ext>
            </a:extLst>
          </p:cNvPr>
          <p:cNvSpPr txBox="1"/>
          <p:nvPr/>
        </p:nvSpPr>
        <p:spPr>
          <a:xfrm>
            <a:off x="1956654" y="476840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مُذْهِلٌ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E182BC34-53EE-F621-B38F-3D306F97DA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103920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EF45-73E9-EC74-9919-95C72038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6E49F-FFDC-A250-7A6B-3AAB235B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يركّب جملا موظفا كلمات من بين الكلمات أمامكم.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E52705-09DA-FC92-EFAC-22B8CD35E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588163-E9DF-15F5-7A61-1E6F642C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DD23D0-75E9-E7B2-EE6D-F6F4DF7E55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431F2F-7640-3E16-A8CF-EC0E7BE037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E6827C-FE50-7E52-99A4-AEAB3DED02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19590F-24E1-746F-0037-89BBB65FA9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6EA107-DE3C-99A1-B3D6-FF9EE8DC1B1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AD284B-FA24-1313-F88E-22507BE0766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C4620-CB7E-A295-0D51-B2ADAED9BFB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BA2047-3703-11B4-C362-B991BEB5080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E944F4-1BCC-4488-6732-F5316542A1B1}"/>
              </a:ext>
            </a:extLst>
          </p:cNvPr>
          <p:cNvSpPr txBox="1"/>
          <p:nvPr/>
        </p:nvSpPr>
        <p:spPr>
          <a:xfrm>
            <a:off x="7007290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حِكْمَةٌ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FA3629-125B-2661-0B24-97C733010DE5}"/>
              </a:ext>
            </a:extLst>
          </p:cNvPr>
          <p:cNvSpPr txBox="1"/>
          <p:nvPr/>
        </p:nvSpPr>
        <p:spPr>
          <a:xfrm>
            <a:off x="5326767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عائِلَةٌ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62D4B20-68B5-C68F-B448-C74C6F64E367}"/>
              </a:ext>
            </a:extLst>
          </p:cNvPr>
          <p:cNvSpPr txBox="1"/>
          <p:nvPr/>
        </p:nvSpPr>
        <p:spPr>
          <a:xfrm>
            <a:off x="3644535" y="202474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جيلٌ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C811AEF-17D5-7B2F-E983-DD8FA96B2473}"/>
              </a:ext>
            </a:extLst>
          </p:cNvPr>
          <p:cNvSpPr txBox="1"/>
          <p:nvPr/>
        </p:nvSpPr>
        <p:spPr>
          <a:xfrm>
            <a:off x="1956654" y="2024742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تَقاليدُ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FDE485-C1CF-B3F1-320F-7A2741470093}"/>
              </a:ext>
            </a:extLst>
          </p:cNvPr>
          <p:cNvSpPr txBox="1"/>
          <p:nvPr/>
        </p:nvSpPr>
        <p:spPr>
          <a:xfrm>
            <a:off x="6997032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إِرْثٌ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F43DC-E175-4D3F-CDD7-1FEB9BDC5B1C}"/>
              </a:ext>
            </a:extLst>
          </p:cNvPr>
          <p:cNvSpPr txBox="1"/>
          <p:nvPr/>
        </p:nvSpPr>
        <p:spPr>
          <a:xfrm>
            <a:off x="5316509" y="339657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مُلاءَةٌ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59BD8B-4FA2-2622-DE74-876B99CC9C09}"/>
              </a:ext>
            </a:extLst>
          </p:cNvPr>
          <p:cNvSpPr txBox="1"/>
          <p:nvPr/>
        </p:nvSpPr>
        <p:spPr>
          <a:xfrm>
            <a:off x="3626918" y="3396574"/>
            <a:ext cx="1243661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أَنامِلُ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459063-3B6D-3A89-A787-CBA11AAEBB2A}"/>
              </a:ext>
            </a:extLst>
          </p:cNvPr>
          <p:cNvSpPr txBox="1"/>
          <p:nvPr/>
        </p:nvSpPr>
        <p:spPr>
          <a:xfrm>
            <a:off x="1946396" y="3396573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نَدِمَ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7CE7AE4-AC2F-185C-AB21-8A023FD3D59A}"/>
              </a:ext>
            </a:extLst>
          </p:cNvPr>
          <p:cNvSpPr txBox="1"/>
          <p:nvPr/>
        </p:nvSpPr>
        <p:spPr>
          <a:xfrm>
            <a:off x="6922208" y="4768405"/>
            <a:ext cx="134471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زِيٌّ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6371A90-14C3-D386-3341-83041351F8F4}"/>
              </a:ext>
            </a:extLst>
          </p:cNvPr>
          <p:cNvSpPr txBox="1"/>
          <p:nvPr/>
        </p:nvSpPr>
        <p:spPr>
          <a:xfrm>
            <a:off x="5326766" y="4768405"/>
            <a:ext cx="1279997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عَقَّبَ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4C9A00E-791A-9AC0-19A6-66CB72FF8A1F}"/>
              </a:ext>
            </a:extLst>
          </p:cNvPr>
          <p:cNvSpPr txBox="1"/>
          <p:nvPr/>
        </p:nvSpPr>
        <p:spPr>
          <a:xfrm>
            <a:off x="3644535" y="4768405"/>
            <a:ext cx="1226044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جَزَّ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BFBDEFD-7230-A741-0A10-1B2A43CB1355}"/>
              </a:ext>
            </a:extLst>
          </p:cNvPr>
          <p:cNvSpPr txBox="1"/>
          <p:nvPr/>
        </p:nvSpPr>
        <p:spPr>
          <a:xfrm>
            <a:off x="1956654" y="4768404"/>
            <a:ext cx="1140962" cy="715089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مُذْهِلٌ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5D6A8E2D-DBA8-9509-3B01-2982D87845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385658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272E-43B5-B264-BABE-789704DC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2548F-ECF3-5986-6B55-3755CCB1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على دفاتر القسم، أنجزوا التمرين التالي.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656A47-CC36-E54E-525C-3255D9C8F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D1834A-6721-1CAC-CABB-93661259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56350D-E9B6-7E9A-B72A-E7568493A9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3FB437-7640-1A5A-03BA-A90A929FFA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512021-AD6B-26E8-DA43-474072695B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BEBB7D-8EC6-F9D4-5EF0-3F7ED38BF4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77563F-EFB1-DA89-BDEE-8F9E65EC733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106269-6EEB-2F32-D42D-93371E19073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62F7D2-0904-B850-10DB-E95BDBD4854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A5CF60-3384-5DAE-7B1B-1811F02E5C4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93BEA8-D28F-ABD5-4B38-F373A2733608}"/>
              </a:ext>
            </a:extLst>
          </p:cNvPr>
          <p:cNvSpPr txBox="1"/>
          <p:nvPr/>
        </p:nvSpPr>
        <p:spPr>
          <a:xfrm>
            <a:off x="513185" y="1853193"/>
            <a:ext cx="7940350" cy="4392692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1- أَكْتُبُ مَكانَ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ٱلنُّقَطِ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ٱلْمُناسِبَةَ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مِمّا يَلي:</a:t>
            </a:r>
          </a:p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أَسَفٌ – أَحْفادٌ – زِيٌّ – اِعْتَذَرَ – اَلصَّديقُ – حِكْمَةٌ – تَحَسَّرَ - تَقاليدُ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مَلْبَسٌ مِثْلَ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ٱلدَّرّاعَةِ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وَٱلسِّرْوالِ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 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أَبْناءُ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ٱلِابْنِ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أَوِ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ٱلِابْنَةِ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عاداتٌ يَرِثُها جيلٌ عَنْ جيلٍ قَبْلَهُ.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طَلَبَ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ٱلْعَفْوَ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وَٱلْمُسامَحَةَ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 اَلصّاحِبُ، اَلْخِلُّ.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حَزِنَ وَنَدِمَ عَلى ما فاتَ.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مَعْرِفَةُ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ٱلْحَقِّ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وَٱلصَّوابِ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وَٱلْعَمَلُ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بِها.</a:t>
            </a:r>
          </a:p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نَدَمٌ وَحُزْنٌ شَديدٌ.</a:t>
            </a:r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9C3D26D-E4A9-AD35-4B09-0C14700772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146237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A9B91-F8E1-6EE7-F811-5A4B437E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66B38-861B-AD7C-C7DA-512AAE1A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05867"/>
            <a:ext cx="6840000" cy="389330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الوقت. نصحح. من يقرأ التعريف الأول ويقدم الكلمة المناسبة؟ هل أنتم متفقون؟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B4D2A7-FF5B-3F10-B7F4-5EEEDFCEE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E36A74-2E86-FF92-AFBA-3B37999D03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00C20D-5069-D455-E984-3318F4A6DF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311559-8046-17E9-FBE9-840E5D65D1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13E195-2D07-88E0-94E2-95FC060882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25FC87-3182-AE5B-0AF4-466844ADD7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5E7077-AB41-463D-83CB-DADFD35659F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071436-07F6-C06F-D0A4-DB55D2B07A4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7847CD-8E7D-A901-B46B-A796CC3959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107682-D530-ADBC-E231-18AED48C4A2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19349-0A5A-6676-2F95-3769D405D38D}"/>
              </a:ext>
            </a:extLst>
          </p:cNvPr>
          <p:cNvSpPr txBox="1"/>
          <p:nvPr/>
        </p:nvSpPr>
        <p:spPr>
          <a:xfrm>
            <a:off x="167952" y="1062000"/>
            <a:ext cx="7980300" cy="5961206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1- أَكْتُبُ مَكانَ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ٱلنُّقَطِ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ٱلْمُناسِبَةَ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مِمّا يَلي:</a:t>
            </a:r>
          </a:p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أَسَفٌ – أَحْفادٌ – زِيٌّ – اِعْتَذَرَ – اَلصَّديقُ – حِكْمَةٌ – تَحَسَّرَ - تَقاليدُ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مَلْبَسٌ مِثْلَ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ٱلدرّاعَةِ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وَٱلسِّرْوالِ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 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أَبْناءُ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ٱلِابْنِ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أَوِ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ٱلِابْنَةِ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عاداتٌ يَرِثُها جيلٌ عَنْ جيلٍ يَسْبِقُهُ.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طَلَبَ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ٱلْعَفْوَ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وَٱلْمُسامَحَةَ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 اَلصّاحِبُ، اَلْخِلُّ.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حَزِنَ وَنَدِمَ عَلى ما فاتَ.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مَعْرِفَةُ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ٱلْحَقِّ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وَٱلصَّوابِ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وَٱلْعَمَلُ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بِها.</a:t>
            </a:r>
          </a:p>
          <a:p>
            <a:pPr algn="r">
              <a:lnSpc>
                <a:spcPct val="150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نَدَمٌ وَحُزْنٌ شَديدٌ.</a:t>
            </a:r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DC385E5-E885-2DF4-76CA-6BB29D3BDB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6DBBF1-F674-7130-D689-3E949FB9149A}"/>
              </a:ext>
            </a:extLst>
          </p:cNvPr>
          <p:cNvSpPr txBox="1"/>
          <p:nvPr/>
        </p:nvSpPr>
        <p:spPr>
          <a:xfrm>
            <a:off x="6382761" y="2354944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زِيٌّ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29FD24-BF68-1040-F340-DE1836B49731}"/>
              </a:ext>
            </a:extLst>
          </p:cNvPr>
          <p:cNvSpPr txBox="1"/>
          <p:nvPr/>
        </p:nvSpPr>
        <p:spPr>
          <a:xfrm>
            <a:off x="6338716" y="2878008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أَحْفادٌ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02907B1-122B-FE85-1B65-99100D52A8E6}"/>
              </a:ext>
            </a:extLst>
          </p:cNvPr>
          <p:cNvSpPr txBox="1"/>
          <p:nvPr/>
        </p:nvSpPr>
        <p:spPr>
          <a:xfrm>
            <a:off x="6307650" y="3424378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تَقاليدُ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095654-9E0B-D02A-AECC-5571E86AE983}"/>
              </a:ext>
            </a:extLst>
          </p:cNvPr>
          <p:cNvSpPr txBox="1"/>
          <p:nvPr/>
        </p:nvSpPr>
        <p:spPr>
          <a:xfrm>
            <a:off x="6276584" y="3979992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اِعْتَذَرَ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4E7D841-D7A3-34B0-47F1-16517EA8738F}"/>
              </a:ext>
            </a:extLst>
          </p:cNvPr>
          <p:cNvSpPr txBox="1"/>
          <p:nvPr/>
        </p:nvSpPr>
        <p:spPr>
          <a:xfrm>
            <a:off x="6085439" y="4552519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اَلصَّديقُ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C0CB9F-7752-752D-BA6F-E977C3E0C275}"/>
              </a:ext>
            </a:extLst>
          </p:cNvPr>
          <p:cNvSpPr txBox="1"/>
          <p:nvPr/>
        </p:nvSpPr>
        <p:spPr>
          <a:xfrm>
            <a:off x="6276584" y="5066339"/>
            <a:ext cx="119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تَحَسَّرَ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BEFB096-DBBF-FA25-0672-ED6669512DCE}"/>
              </a:ext>
            </a:extLst>
          </p:cNvPr>
          <p:cNvSpPr txBox="1"/>
          <p:nvPr/>
        </p:nvSpPr>
        <p:spPr>
          <a:xfrm>
            <a:off x="6228484" y="5621953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حِكْمَةٌ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802CF7D-9F3E-803C-01AE-DC5176895369}"/>
              </a:ext>
            </a:extLst>
          </p:cNvPr>
          <p:cNvSpPr txBox="1"/>
          <p:nvPr/>
        </p:nvSpPr>
        <p:spPr>
          <a:xfrm>
            <a:off x="6374591" y="6177567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أَسَفٌ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38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82B5E-A6B4-7049-E25A-C31D3001C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F7798B6-99CE-1B88-0C9B-D887D602B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تحدث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3D322E9-B7A2-782D-2725-1A2AD7AAF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ADF11B8-FB63-590D-07A2-E107441F163F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تحدث: سرد، توظيف الفعل الكلامي (أعتذر)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A9A3C60-1558-547F-4728-BB7982CFC14A}"/>
              </a:ext>
            </a:extLst>
          </p:cNvPr>
          <p:cNvSpPr txBox="1"/>
          <p:nvPr/>
        </p:nvSpPr>
        <p:spPr>
          <a:xfrm>
            <a:off x="6287640" y="1777877"/>
            <a:ext cx="88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002F191-9607-D723-C63C-945068A6F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AF7116-4E99-FAA7-00BA-F44416D35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96" y="1777877"/>
            <a:ext cx="561443" cy="6463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BCE0CB-7520-137B-3356-5FB500E0D0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4158" y="1068981"/>
            <a:ext cx="355671" cy="3556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76102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68EFA-A084-1CF2-E4AA-B9CE27B3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F7E67-AB26-D684-DE4C-3DD5E5AE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الصور أمامكم. ما الحكاية التي تذكركم بها؟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E83ADC-9799-650D-529D-7B55D8F5F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458E57-EA33-BDC4-38F0-32E1C17064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58A7C3-DE0D-A792-3A44-BE76E7854B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183BFB-E4AB-E57E-8C18-8827861FEC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4B1740-69CA-087D-B065-C2312BC9C5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1E88AE-A3D3-9E35-CF71-25C6039206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B65BEB-447E-BC6D-2C6C-1CC8B8AEEAA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E8625-8F19-192E-EC32-062F3CE3C4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50B5B1-EA7C-AB5A-12AE-6CEF8B5F2CD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5E90EA-7F52-8628-8622-3AFAB65AE6E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72D419B8-FAA0-3449-AB69-E54E67E104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Espace réservé pour une image  28" descr="Une image contenant Dessin d’enfant, dessin, illustration, habits&#10;&#10;Le contenu généré par l’IA peut être incorrect.">
            <a:extLst>
              <a:ext uri="{FF2B5EF4-FFF2-40B4-BE49-F238E27FC236}">
                <a16:creationId xmlns:a16="http://schemas.microsoft.com/office/drawing/2014/main" id="{ABF79A77-7635-3FFD-41C9-68CFE8112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6038850" y="2092325"/>
            <a:ext cx="1620838" cy="1608138"/>
          </a:xfrm>
          <a:prstGeom prst="rect">
            <a:avLst/>
          </a:prstGeom>
        </p:spPr>
      </p:pic>
      <p:pic>
        <p:nvPicPr>
          <p:cNvPr id="24" name="Espace réservé pour une image  26" descr="Une image contenant dessin, dessin humoristique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2CA0A95-B40A-746B-EAD9-A2207B79F5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9" r="-5119"/>
          <a:stretch>
            <a:fillRect/>
          </a:stretch>
        </p:blipFill>
        <p:spPr>
          <a:xfrm>
            <a:off x="3759200" y="2092325"/>
            <a:ext cx="1620838" cy="1608138"/>
          </a:xfrm>
          <a:prstGeom prst="rect">
            <a:avLst/>
          </a:prstGeom>
        </p:spPr>
      </p:pic>
      <p:pic>
        <p:nvPicPr>
          <p:cNvPr id="25" name="Espace réservé pour une image  24" descr="Une image contenant croqui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0CDBA8E-0DBA-EC76-6DFB-5DD001749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7" r="-4967"/>
          <a:stretch>
            <a:fillRect/>
          </a:stretch>
        </p:blipFill>
        <p:spPr>
          <a:xfrm>
            <a:off x="1479550" y="2092325"/>
            <a:ext cx="1619250" cy="1608138"/>
          </a:xfrm>
          <a:prstGeom prst="rect">
            <a:avLst/>
          </a:prstGeom>
        </p:spPr>
      </p:pic>
      <p:pic>
        <p:nvPicPr>
          <p:cNvPr id="26" name="Espace réservé pour une image  30" descr="Une image contenant habits, illustration, garçon, personne&#10;&#10;Le contenu généré par l’IA peut être incorrect.">
            <a:extLst>
              <a:ext uri="{FF2B5EF4-FFF2-40B4-BE49-F238E27FC236}">
                <a16:creationId xmlns:a16="http://schemas.microsoft.com/office/drawing/2014/main" id="{9F4C88B5-EB49-850F-6D6B-CDC96133CA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7" r="-4967"/>
          <a:stretch>
            <a:fillRect/>
          </a:stretch>
        </p:blipFill>
        <p:spPr>
          <a:xfrm>
            <a:off x="1479550" y="4160838"/>
            <a:ext cx="1619250" cy="1608137"/>
          </a:xfrm>
          <a:prstGeom prst="rect">
            <a:avLst/>
          </a:prstGeom>
        </p:spPr>
      </p:pic>
      <p:pic>
        <p:nvPicPr>
          <p:cNvPr id="27" name="Espace réservé pour une image  32" descr="Une image contenant habits, personne, garçon, Visage humain&#10;&#10;Le contenu généré par l’IA peut être incorrect.">
            <a:extLst>
              <a:ext uri="{FF2B5EF4-FFF2-40B4-BE49-F238E27FC236}">
                <a16:creationId xmlns:a16="http://schemas.microsoft.com/office/drawing/2014/main" id="{D41F30A6-E212-6C29-5407-72D2BBE87C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3759200" y="4160838"/>
            <a:ext cx="1620838" cy="1608137"/>
          </a:xfrm>
          <a:prstGeom prst="rect">
            <a:avLst/>
          </a:prstGeom>
        </p:spPr>
      </p:pic>
      <p:pic>
        <p:nvPicPr>
          <p:cNvPr id="28" name="Espace réservé pour une image  34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176C77D-075B-4765-990D-C14DC9EF263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6038850" y="4160838"/>
            <a:ext cx="1620838" cy="16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050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45A4-E5E7-42B3-F605-A83BFAD0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E5C85-DEAF-7A79-CB1B-686FA2DC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ويعيد سرد الحكاية انطلاقا من مشاهدها؟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02C4B6-9E7E-A903-616A-D4B655245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1D6494-BFCB-C5F5-9816-24EC0B8403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9FF170-3C59-761D-D2C4-8F8E732166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9E1608-42AF-A2B3-54F7-DDF5E0B27B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4B10CE-E136-9F98-0E4E-CC436DD553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E0B-16E6-AADD-861B-FB833C46E9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BAB8B6-293F-D4FB-A688-30EF56FA0E4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091406-22E5-4009-F7CF-7218D7A178B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B30BC0-45DC-0BEA-8C18-E98AC20DA56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B3D51F-172A-6103-86E2-734B396A16B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484C0823-1530-7954-9151-9779333E9D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Espace réservé pour une image  28" descr="Une image contenant Dessin d’enfant, dessin, illustration, habits&#10;&#10;Le contenu généré par l’IA peut être incorrect.">
            <a:extLst>
              <a:ext uri="{FF2B5EF4-FFF2-40B4-BE49-F238E27FC236}">
                <a16:creationId xmlns:a16="http://schemas.microsoft.com/office/drawing/2014/main" id="{A4CB6468-CAEC-8F74-9CFF-F28800D072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6038850" y="2092325"/>
            <a:ext cx="1620838" cy="1608138"/>
          </a:xfrm>
          <a:prstGeom prst="rect">
            <a:avLst/>
          </a:prstGeom>
        </p:spPr>
      </p:pic>
      <p:pic>
        <p:nvPicPr>
          <p:cNvPr id="24" name="Espace réservé pour une image  26" descr="Une image contenant dessin, dessin humoristique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834110C-4981-9BC7-EBBF-27B9876F28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9" r="-5119"/>
          <a:stretch>
            <a:fillRect/>
          </a:stretch>
        </p:blipFill>
        <p:spPr>
          <a:xfrm>
            <a:off x="3759200" y="2092325"/>
            <a:ext cx="1620838" cy="1608138"/>
          </a:xfrm>
          <a:prstGeom prst="rect">
            <a:avLst/>
          </a:prstGeom>
        </p:spPr>
      </p:pic>
      <p:pic>
        <p:nvPicPr>
          <p:cNvPr id="25" name="Espace réservé pour une image  24" descr="Une image contenant croqui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92A726D8-F684-02CD-A559-715B1023C0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7" r="-4967"/>
          <a:stretch>
            <a:fillRect/>
          </a:stretch>
        </p:blipFill>
        <p:spPr>
          <a:xfrm>
            <a:off x="1479550" y="2092325"/>
            <a:ext cx="1619250" cy="1608138"/>
          </a:xfrm>
          <a:prstGeom prst="rect">
            <a:avLst/>
          </a:prstGeom>
        </p:spPr>
      </p:pic>
      <p:pic>
        <p:nvPicPr>
          <p:cNvPr id="26" name="Espace réservé pour une image  30" descr="Une image contenant habits, illustration, garçon, personne&#10;&#10;Le contenu généré par l’IA peut être incorrect.">
            <a:extLst>
              <a:ext uri="{FF2B5EF4-FFF2-40B4-BE49-F238E27FC236}">
                <a16:creationId xmlns:a16="http://schemas.microsoft.com/office/drawing/2014/main" id="{B9F7AEAA-6E69-93F8-D156-F18BD3A6B6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7" r="-4967"/>
          <a:stretch>
            <a:fillRect/>
          </a:stretch>
        </p:blipFill>
        <p:spPr>
          <a:xfrm>
            <a:off x="1479550" y="4160838"/>
            <a:ext cx="1619250" cy="1608137"/>
          </a:xfrm>
          <a:prstGeom prst="rect">
            <a:avLst/>
          </a:prstGeom>
        </p:spPr>
      </p:pic>
      <p:pic>
        <p:nvPicPr>
          <p:cNvPr id="27" name="Espace réservé pour une image  32" descr="Une image contenant habits, personne, garçon, Visage humain&#10;&#10;Le contenu généré par l’IA peut être incorrect.">
            <a:extLst>
              <a:ext uri="{FF2B5EF4-FFF2-40B4-BE49-F238E27FC236}">
                <a16:creationId xmlns:a16="http://schemas.microsoft.com/office/drawing/2014/main" id="{24C667C7-50FC-8216-4FDA-F3A75BF421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3759200" y="4160838"/>
            <a:ext cx="1620838" cy="1608137"/>
          </a:xfrm>
          <a:prstGeom prst="rect">
            <a:avLst/>
          </a:prstGeom>
        </p:spPr>
      </p:pic>
      <p:pic>
        <p:nvPicPr>
          <p:cNvPr id="28" name="Espace réservé pour une image  34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3391E35D-F92B-539B-35CD-91FE490066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6038850" y="4160838"/>
            <a:ext cx="1620838" cy="16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8969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5DFA0-432A-EC89-210E-64D4032B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48CC88-26CB-0B73-B912-F6BABF8B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وما الحكاية التي تذكركم بها هذه المشاهد؟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16C2F-E2B1-DA9A-AD33-63B57D0369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E95810-AB1A-C077-5002-1C17A1149B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0687ED-09B3-F89D-0F44-5B55C6EA1A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89AE8A-0B1C-55A1-8541-81EFB0FF8C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EF2CF0-F16A-B33F-0CD8-6890F6F123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29D77A-7746-CD5E-D21A-BD038EAB89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33313B-0B93-4288-287E-4CFB0A267DE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C86C1E-D728-7374-DEC0-DDEDE7BDC7A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07F4D1-31D9-469D-D93E-A8286F13F0A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3FD9D2-A253-0C0E-73C7-34739E8E8AA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3DE5F0BC-8361-A7E3-D4AF-9A9992A98D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Espace réservé pour une image  26">
            <a:extLst>
              <a:ext uri="{FF2B5EF4-FFF2-40B4-BE49-F238E27FC236}">
                <a16:creationId xmlns:a16="http://schemas.microsoft.com/office/drawing/2014/main" id="{083A6ABF-0453-1CF4-F4FA-41F6CDB0B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6039301" y="2092932"/>
            <a:ext cx="1620000" cy="1607588"/>
          </a:xfrm>
          <a:prstGeom prst="rect">
            <a:avLst/>
          </a:prstGeom>
        </p:spPr>
      </p:pic>
      <p:pic>
        <p:nvPicPr>
          <p:cNvPr id="5" name="Espace réservé pour une image  28">
            <a:extLst>
              <a:ext uri="{FF2B5EF4-FFF2-40B4-BE49-F238E27FC236}">
                <a16:creationId xmlns:a16="http://schemas.microsoft.com/office/drawing/2014/main" id="{FF10C59B-DE69-E64F-FDAC-93F0BFB275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1479323" y="2092932"/>
            <a:ext cx="1620000" cy="1607588"/>
          </a:xfrm>
          <a:prstGeom prst="rect">
            <a:avLst/>
          </a:prstGeom>
        </p:spPr>
      </p:pic>
      <p:pic>
        <p:nvPicPr>
          <p:cNvPr id="8" name="Espace réservé pour une image  33">
            <a:extLst>
              <a:ext uri="{FF2B5EF4-FFF2-40B4-BE49-F238E27FC236}">
                <a16:creationId xmlns:a16="http://schemas.microsoft.com/office/drawing/2014/main" id="{54443067-1522-D47B-8249-6A8F66357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3759312" y="4161429"/>
            <a:ext cx="1620000" cy="1607588"/>
          </a:xfrm>
          <a:prstGeom prst="rect">
            <a:avLst/>
          </a:prstGeom>
        </p:spPr>
      </p:pic>
      <p:pic>
        <p:nvPicPr>
          <p:cNvPr id="18" name="Espace réservé pour une image  49">
            <a:extLst>
              <a:ext uri="{FF2B5EF4-FFF2-40B4-BE49-F238E27FC236}">
                <a16:creationId xmlns:a16="http://schemas.microsoft.com/office/drawing/2014/main" id="{65CB1B73-9DA8-48C1-9ABF-0239782174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3759312" y="2092932"/>
            <a:ext cx="1620000" cy="1607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1E0FED0-91EE-5AE3-D920-892470AF67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9020" y="4213101"/>
            <a:ext cx="1619999" cy="128543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A17937-B4A8-3BC1-9046-0E35045317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391" y="3633748"/>
            <a:ext cx="1215246" cy="920128"/>
          </a:xfrm>
          <a:prstGeom prst="cloudCallout">
            <a:avLst>
              <a:gd name="adj1" fmla="val -70609"/>
              <a:gd name="adj2" fmla="val 75352"/>
            </a:avLst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7C77E9-C4DA-5D8D-2371-D8F57A0D85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01" y="4213100"/>
            <a:ext cx="1586865" cy="13936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E7A6E3D-1E6A-78C0-4994-AD9BDD9348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65" y="3714645"/>
            <a:ext cx="885190" cy="893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9625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C3B28-08B7-E596-6586-FD5B8076B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472A9-585A-9F5D-8BAB-6CE32530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ويسرد الحكاية انطلاقا من مشاهدها؟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7DDE46-8D71-2018-C69F-ED7A85D5B1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C2424D-313C-6EF4-BABC-7A1881AE4F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9B0A81-9CB6-08BE-A650-C04311D282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822782-B815-6282-CE07-30FC7B532F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BCE5AE-1D87-C9A9-2D21-6EA867917C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558EBF-DB98-B0AC-89EF-5BE259B6E0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4A761D-2566-CE96-809C-71006FC2907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5A6A5-C0CD-37F0-244E-EB35E1BD618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C4DA4B-BAF2-236F-287A-EBF2A719A7E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6F34D-B04B-4CAC-1FB6-221ACEDFCA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09134112-407D-E65D-E85C-B19AB7A64E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Espace réservé pour une image  26">
            <a:extLst>
              <a:ext uri="{FF2B5EF4-FFF2-40B4-BE49-F238E27FC236}">
                <a16:creationId xmlns:a16="http://schemas.microsoft.com/office/drawing/2014/main" id="{A1A6EAF5-C3A8-91EF-122D-673E35D6F0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6039301" y="2092932"/>
            <a:ext cx="1620000" cy="1607588"/>
          </a:xfrm>
          <a:prstGeom prst="rect">
            <a:avLst/>
          </a:prstGeom>
        </p:spPr>
      </p:pic>
      <p:pic>
        <p:nvPicPr>
          <p:cNvPr id="5" name="Espace réservé pour une image  28">
            <a:extLst>
              <a:ext uri="{FF2B5EF4-FFF2-40B4-BE49-F238E27FC236}">
                <a16:creationId xmlns:a16="http://schemas.microsoft.com/office/drawing/2014/main" id="{D04F4FBC-F3C3-C58F-5902-70FB08FF5D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1479323" y="2092932"/>
            <a:ext cx="1620000" cy="1607588"/>
          </a:xfrm>
          <a:prstGeom prst="rect">
            <a:avLst/>
          </a:prstGeom>
        </p:spPr>
      </p:pic>
      <p:pic>
        <p:nvPicPr>
          <p:cNvPr id="8" name="Espace réservé pour une image  33">
            <a:extLst>
              <a:ext uri="{FF2B5EF4-FFF2-40B4-BE49-F238E27FC236}">
                <a16:creationId xmlns:a16="http://schemas.microsoft.com/office/drawing/2014/main" id="{EE576585-65CB-E5BF-ADD0-D187003E8A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3759312" y="4161429"/>
            <a:ext cx="1620000" cy="1607588"/>
          </a:xfrm>
          <a:prstGeom prst="rect">
            <a:avLst/>
          </a:prstGeom>
        </p:spPr>
      </p:pic>
      <p:pic>
        <p:nvPicPr>
          <p:cNvPr id="18" name="Espace réservé pour une image  49">
            <a:extLst>
              <a:ext uri="{FF2B5EF4-FFF2-40B4-BE49-F238E27FC236}">
                <a16:creationId xmlns:a16="http://schemas.microsoft.com/office/drawing/2014/main" id="{61E04799-ADE9-80AE-4089-BFE8372519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3759312" y="2092932"/>
            <a:ext cx="1620000" cy="1607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0E2A3C-8236-B7F9-B1AF-9B85E0E28B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9020" y="4213101"/>
            <a:ext cx="1619999" cy="128543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A4FC522-DEAF-0D24-C9B2-5FE4041C75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391" y="3633748"/>
            <a:ext cx="1215246" cy="920128"/>
          </a:xfrm>
          <a:prstGeom prst="cloudCallout">
            <a:avLst>
              <a:gd name="adj1" fmla="val -70609"/>
              <a:gd name="adj2" fmla="val 75352"/>
            </a:avLst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8DE1C5-E9A1-4A59-25BE-EB40914B69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01" y="4213100"/>
            <a:ext cx="1586865" cy="13936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69DC642-D349-2AB8-44AD-77B3B28378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65" y="3714645"/>
            <a:ext cx="885190" cy="893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64425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هيكلة حصص الأسبوع التربوي الخامس </a:t>
            </a: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683930" y="237593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10د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معجم: مراجعة وتوليف  30د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تحدث: مراجعة وتوليف 30د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مشتركة 15د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92510" y="194093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479934" y="3482113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659934" y="389909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قراءة: استثمار النص 30د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كتابي 45د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10د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فهم المسموع 30د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45د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666302" y="239222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10د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الظواهر اللغوية 30د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كتابي 30د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تحدث 15 د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9B604-178D-4A15-A1E5-AEB445A1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38F70-2F57-8818-5283-9C8B8D13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56. من يقرأ التعليمة؟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AF1CA0-5F0A-AF7F-DB45-F5F8631B96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05CF31-DB9E-62BD-7A24-6E20C157A7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8CA4C0-B079-AA46-BE9B-0538FB8FF5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767B79-B8BB-EB7F-CFD5-E9553D2EF1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87B112-8509-189F-4F9D-0B8393C3FA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AC9079-41C5-132F-DB15-E2449BD0B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EE58DB-3EF3-D6E9-08B0-7F3ADBCB3D9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444A6-526E-B53C-2BFC-7190F04F9A3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910769-112D-097F-5CB4-913B1C2C664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5F9A96-E8D4-A313-7BE9-512F5B6C59A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F5FE5A4E-6F68-12C7-9EBC-216D017B70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89437A7-1491-5930-329A-7CAA99ECC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452" y="2189749"/>
            <a:ext cx="2497339" cy="3486133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3C51183-6A7F-4F3B-2DC7-2113E490088D}"/>
              </a:ext>
            </a:extLst>
          </p:cNvPr>
          <p:cNvSpPr/>
          <p:nvPr/>
        </p:nvSpPr>
        <p:spPr>
          <a:xfrm>
            <a:off x="3657599" y="3932815"/>
            <a:ext cx="2165685" cy="104825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614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653D2-028C-A1F3-AD49-D3DA978E0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70A62-7028-1278-C305-11A7B1CF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بترتيب المشاهد. ما هو مشهد البداية؟ الوسط؟ النهاية؟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310340-6106-6AF2-D2B3-AB0188D7C9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D72761-1B70-B466-35BC-CF20117B46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D09962-260F-9D19-38CD-4236A5E372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AEEE8B-480A-E743-A83B-65EB11A4F3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7473D2-742F-00C3-BD60-36ECE41ADD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922420-205A-B897-7B17-01EAB0BABE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64DAAF-B3BB-CBEE-55B0-8FE45763F90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11435B-2776-CA93-CC3C-16D1E5C386C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6CBA8-CFAC-287E-905A-D27D89A0292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59F45-C703-6771-D209-822EAA49A6A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75C251F1-B30C-7234-0D8D-EF97F2501B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2F3821-9120-2F81-0E30-1CD4CF304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58" y="2400604"/>
            <a:ext cx="7387761" cy="29672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92C428C-F4C4-9872-08EA-BFE8D74F4ACF}"/>
              </a:ext>
            </a:extLst>
          </p:cNvPr>
          <p:cNvSpPr txBox="1"/>
          <p:nvPr/>
        </p:nvSpPr>
        <p:spPr>
          <a:xfrm>
            <a:off x="4775238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EFF7E8-6EA1-0F3B-CA2D-B2DDEC1C515D}"/>
              </a:ext>
            </a:extLst>
          </p:cNvPr>
          <p:cNvSpPr txBox="1"/>
          <p:nvPr/>
        </p:nvSpPr>
        <p:spPr>
          <a:xfrm>
            <a:off x="2511656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71F2BA-4A47-3374-AB50-C9891050D9A8}"/>
              </a:ext>
            </a:extLst>
          </p:cNvPr>
          <p:cNvSpPr txBox="1"/>
          <p:nvPr/>
        </p:nvSpPr>
        <p:spPr>
          <a:xfrm>
            <a:off x="7038820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3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44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BA9C1-64BE-8CF4-6155-A4AEDF5C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D8548-D8F9-C6C9-D72C-371B8B80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في دقيقة المشاهد جيدا واستعدوا لسرد قصة مناسبة لها. تذكروا المعجم الذي تعلمتموه.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F2EB73-BB1B-DD57-438C-4F9D89DCDE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CD4D2D-3EFF-D840-269D-EC505C13A8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0BFE3D-00A9-55D7-7AC0-713AE96407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812BC6-0897-C5E1-1DB6-563D230BFE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FE5A1D-4D7A-19BE-A757-A8CA9A8774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D90852-E208-5BC3-B8AF-037F3BE3E7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78B13-8E6B-32F6-1177-7CD26E0FAAA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7D2D7-9393-5F09-AB39-9ED7FA2105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429350-D3EE-FBF1-B602-5BB8B3E77E2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DF96A6-B01A-8A6B-C1C9-DEF80C026E8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F98E5D-F63B-DDFE-9FE7-AB20960CF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358" y="2400604"/>
            <a:ext cx="7387761" cy="29672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0CF696-7FD9-49F0-F39E-DFB96837A681}"/>
              </a:ext>
            </a:extLst>
          </p:cNvPr>
          <p:cNvSpPr txBox="1"/>
          <p:nvPr/>
        </p:nvSpPr>
        <p:spPr>
          <a:xfrm>
            <a:off x="4775238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1CE45D-3BCB-65B2-0462-52CE76E41D86}"/>
              </a:ext>
            </a:extLst>
          </p:cNvPr>
          <p:cNvSpPr txBox="1"/>
          <p:nvPr/>
        </p:nvSpPr>
        <p:spPr>
          <a:xfrm>
            <a:off x="2511656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89D436-1451-FDD7-8D61-76C15557844D}"/>
              </a:ext>
            </a:extLst>
          </p:cNvPr>
          <p:cNvSpPr txBox="1"/>
          <p:nvPr/>
        </p:nvSpPr>
        <p:spPr>
          <a:xfrm>
            <a:off x="7038820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3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F15FCCA-6D1C-0584-2907-F462C00EDC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9492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50CD2-8741-792E-330A-24D020CB3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D3838-88DE-9580-B54E-66C9EE3A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يأخذ الكلمة للسرد. استمعوا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503C25-AD29-C101-2C06-C9608F276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090AF0-3AF2-3FCE-625F-A6426CD6E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801A16-9A78-010F-6006-B8A5FD1B7D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C28D68-5DEC-6B47-57DB-845516CECE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3F032B-9BBE-52EB-2A8D-B173ACFA3A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273654-8698-2A84-7BF2-887A641E92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D86D8-7562-9F5C-A1F7-698A84B27EE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DD0223-5C79-FDD1-A417-D18C877B7EA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49C3C-069D-CDF7-82B8-BBA8D4A5F43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CB3148-6650-89B2-679E-208B8D4EF0B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9ACEB755-8566-5A8A-50C4-BE40E64CC6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12BD79-316A-D19B-4884-C00297986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58" y="2400604"/>
            <a:ext cx="7387761" cy="29672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D548D2D-43D4-CBFC-0185-14FD4398708E}"/>
              </a:ext>
            </a:extLst>
          </p:cNvPr>
          <p:cNvSpPr txBox="1"/>
          <p:nvPr/>
        </p:nvSpPr>
        <p:spPr>
          <a:xfrm>
            <a:off x="4775238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2EF3B3D-D80A-0E0C-3836-D57E622756C8}"/>
              </a:ext>
            </a:extLst>
          </p:cNvPr>
          <p:cNvSpPr txBox="1"/>
          <p:nvPr/>
        </p:nvSpPr>
        <p:spPr>
          <a:xfrm>
            <a:off x="2511656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3833C4-C7CA-7F1C-7AD8-EAA8960C97AE}"/>
              </a:ext>
            </a:extLst>
          </p:cNvPr>
          <p:cNvSpPr txBox="1"/>
          <p:nvPr/>
        </p:nvSpPr>
        <p:spPr>
          <a:xfrm>
            <a:off x="7038820" y="4687274"/>
            <a:ext cx="52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3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8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4EDA8-234A-9CAA-CBD5-171758975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2C0A2-3676-8AB4-7414-F20F3ED8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على كراساتكم. أنجزوا التمرين الثاني.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E9D0D4-AB05-2DDB-83D9-644A748537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E5D2B8-2980-2D5B-6153-F00E582D8B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7F2DDA-E5D3-FC87-598B-EFB71A03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64FA77-FAF6-30F1-4879-2014F1EE1D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A81506-ABFB-D33B-D0C8-BBC06DC304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DB56DC-4F1E-5FB2-CA63-FAEF8FE64B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94FF1-44F8-911B-939C-9659363EE6E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DD855-307B-2E6D-4BB4-F0FC2C6083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716D0-E39F-2F42-3D69-E580CC7E313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E5860-399F-FE57-6604-604C61199FF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D98CAB-4E13-CE3C-6D9A-AFFF4EFAD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059" y="1988236"/>
            <a:ext cx="2497339" cy="348613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7CF13B5-94F4-E5B8-9666-7D50E517FC7B}"/>
              </a:ext>
            </a:extLst>
          </p:cNvPr>
          <p:cNvSpPr/>
          <p:nvPr/>
        </p:nvSpPr>
        <p:spPr>
          <a:xfrm>
            <a:off x="5306688" y="4788569"/>
            <a:ext cx="2165685" cy="5293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9EC3B6D-5F5C-2F44-411F-7D477E1906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1" y="2100131"/>
            <a:ext cx="2931888" cy="1748463"/>
          </a:xfrm>
          <a:prstGeom prst="rect">
            <a:avLst/>
          </a:prstGeo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3ACC3FAA-9A67-355E-4C65-DCC1D861E4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78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23F9D-0693-7F58-E558-4B06A2A10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2F020-0DF3-16DF-1517-523942A0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العبارات التي كتبها؟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8D31C1-4E1D-0F08-78B5-01B11AC8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BD1C2-9F84-6330-122F-86455A11DF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3424AB-E0B8-A780-C902-AE1293F6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BF8CAC-7E4F-2F48-4507-437D63FBD5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A52E1B-CEAD-A281-3610-1A2349F9B9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2A4842-3B0A-BC12-270C-76474B6E08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8547BC-6965-A825-E825-2D63E0FB47B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A27258-259A-EF5F-0753-3DA4881B14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6465D0-F448-FBE2-7E23-5A25F0BAF41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5C8BD-27EE-B8A6-2DDB-9941623416A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93831C1D-F61C-0AF4-4806-02570F9D07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1C8505-398A-78FA-5980-70493A472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2872484"/>
            <a:ext cx="7873953" cy="20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6546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D8200-AD33-F272-7A03-67C6AEE5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FCAAF-83B4-D03C-4902-48C9E19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عبارات أخرى. من يقرؤها؟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0F286E-D835-CAA9-E62C-B7E1E560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93E0B3-F94E-8AEB-7E61-2A376A3A2B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36D41E-08A7-166D-369C-58A0C458C8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D9747B-95C5-3F20-0D9A-62AFE8F9DE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E3E876-A7BE-B9BC-F102-CDD87B36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5E17E5-B39B-3AD2-6A13-1F2372676C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8C10F-83FA-6551-B4AE-FA4972E62E6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C6FA27-05CE-E620-24F6-1778B15D978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37E42E-157A-48BC-9A07-4E67F2CAA1D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19DC65-F759-A1E6-54EF-E15EA360CB2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0E2E192A-1766-883D-541A-3C3B690CBD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1486;p58">
            <a:extLst>
              <a:ext uri="{FF2B5EF4-FFF2-40B4-BE49-F238E27FC236}">
                <a16:creationId xmlns:a16="http://schemas.microsoft.com/office/drawing/2014/main" id="{50397CC9-3227-F3A5-DC21-18A080EA9302}"/>
              </a:ext>
            </a:extLst>
          </p:cNvPr>
          <p:cNvSpPr txBox="1"/>
          <p:nvPr/>
        </p:nvSpPr>
        <p:spPr>
          <a:xfrm>
            <a:off x="1208758" y="2753193"/>
            <a:ext cx="3363242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سامِحْني مِنْ فَضْلِكَ. 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1486;p58">
            <a:extLst>
              <a:ext uri="{FF2B5EF4-FFF2-40B4-BE49-F238E27FC236}">
                <a16:creationId xmlns:a16="http://schemas.microsoft.com/office/drawing/2014/main" id="{CD76A9AA-0232-64CA-2CAD-632C36992767}"/>
              </a:ext>
            </a:extLst>
          </p:cNvPr>
          <p:cNvSpPr txBox="1"/>
          <p:nvPr/>
        </p:nvSpPr>
        <p:spPr>
          <a:xfrm>
            <a:off x="5180923" y="3144767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أَنا نادِمٌ عَلى ما فَعَلْتُ.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1486;p58">
            <a:extLst>
              <a:ext uri="{FF2B5EF4-FFF2-40B4-BE49-F238E27FC236}">
                <a16:creationId xmlns:a16="http://schemas.microsoft.com/office/drawing/2014/main" id="{3767A2C1-329C-2DD3-9D4E-480FB5C4D59E}"/>
              </a:ext>
            </a:extLst>
          </p:cNvPr>
          <p:cNvSpPr txBox="1"/>
          <p:nvPr/>
        </p:nvSpPr>
        <p:spPr>
          <a:xfrm>
            <a:off x="5163946" y="4519562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أَرْجو أَنْ تَقْبَلَ ٱعْتِذاري.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1486;p58">
            <a:extLst>
              <a:ext uri="{FF2B5EF4-FFF2-40B4-BE49-F238E27FC236}">
                <a16:creationId xmlns:a16="http://schemas.microsoft.com/office/drawing/2014/main" id="{B455BEBD-471D-E089-0ACC-7F419C11CF3C}"/>
              </a:ext>
            </a:extLst>
          </p:cNvPr>
          <p:cNvSpPr txBox="1"/>
          <p:nvPr/>
        </p:nvSpPr>
        <p:spPr>
          <a:xfrm>
            <a:off x="632374" y="3995328"/>
            <a:ext cx="39396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لَمْ أَكُنْ أَقْصِدُ ذلِكَ، سامِحْني.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486;p58">
            <a:extLst>
              <a:ext uri="{FF2B5EF4-FFF2-40B4-BE49-F238E27FC236}">
                <a16:creationId xmlns:a16="http://schemas.microsoft.com/office/drawing/2014/main" id="{700A67D7-1648-C725-6517-423104C53751}"/>
              </a:ext>
            </a:extLst>
          </p:cNvPr>
          <p:cNvSpPr txBox="1"/>
          <p:nvPr/>
        </p:nvSpPr>
        <p:spPr>
          <a:xfrm>
            <a:off x="1159183" y="5185681"/>
            <a:ext cx="3412817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أَرْجو أَنْ تُسامِحَني.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486;p58">
            <a:extLst>
              <a:ext uri="{FF2B5EF4-FFF2-40B4-BE49-F238E27FC236}">
                <a16:creationId xmlns:a16="http://schemas.microsoft.com/office/drawing/2014/main" id="{3F38102F-B474-873A-66C3-26E6AE3D43C6}"/>
              </a:ext>
            </a:extLst>
          </p:cNvPr>
          <p:cNvSpPr txBox="1"/>
          <p:nvPr/>
        </p:nvSpPr>
        <p:spPr>
          <a:xfrm>
            <a:off x="5180923" y="1959647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أَنا آسِفٌ جِدّاً.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9DEC21D-C10E-0DE8-EF25-E4235E732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3" y="989099"/>
            <a:ext cx="2931888" cy="1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43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438400" y="3158999"/>
            <a:ext cx="479402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</a:pPr>
            <a:r>
              <a:rPr lang="ar-MA" sz="2400" b="1">
                <a:solidFill>
                  <a:srgbClr val="424D7C"/>
                </a:solidFill>
                <a:cs typeface="Microsoft Uighur" panose="02000000000000000000" pitchFamily="2" charset="-78"/>
              </a:rPr>
              <a:t>القراءة </a:t>
            </a: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المشتركة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E0F9D5-4852-7FCB-721B-1D5BF7E6E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411" y="103336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8C05AC-50CB-E81B-EBDB-62696FB9A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486" y="1791646"/>
            <a:ext cx="469041" cy="5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F4C5F-B3D7-7128-6C48-81E18CF7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بدقة وسرعة. خذوا النص على ص 57.</a:t>
            </a:r>
            <a:endParaRPr lang="fr-FR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F47EA2-85B1-3D39-29C7-31DED4076F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0E14B6-F536-45A2-8127-601A16F74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237" y="2687216"/>
            <a:ext cx="2092042" cy="2909012"/>
          </a:xfrm>
          <a:prstGeom prst="rect">
            <a:avLst/>
          </a:prstGeom>
          <a:ln w="127000" cap="rnd">
            <a:solidFill>
              <a:schemeClr val="bg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3E9F6A2-47ED-007B-AEA6-E1FBCAE92C56}"/>
              </a:ext>
            </a:extLst>
          </p:cNvPr>
          <p:cNvSpPr/>
          <p:nvPr/>
        </p:nvSpPr>
        <p:spPr>
          <a:xfrm>
            <a:off x="3758253" y="2948473"/>
            <a:ext cx="2092042" cy="10730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808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7CEA-B1B1-6029-20A5-946EBC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FDB49-4A30-0FAA-9877-BAF9C282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– تابعوا جيدا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4BF15-0A2A-2912-E093-1B239D0D7B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BBCB61-3D1A-434E-CB0B-FBA8374101C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A273E-DA7B-FCB4-5277-143CE0FC876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B1B53F-F1C4-9F37-F92F-2172D1DD5B9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4032FB-5591-D179-79F2-5EA7317D8A1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72DEF2-0D98-B155-1807-F3475586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0B7B34-48D7-95C6-EDAF-EAE4C6AC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ED6E66-5132-FEB8-6E04-10EA512A5C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C1FE27-E125-37A8-11CB-C0B1DD50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FAEE25-74DF-610A-89DD-965813909A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5505E9-E6C2-51D2-856B-1663B285C4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A089B2-9559-8AF0-D446-369AE809B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48440"/>
            <a:ext cx="8372500" cy="43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180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41198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9938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E822ACE-CB1A-2AEA-FC9A-DC2A35426F30}"/>
              </a:ext>
            </a:extLst>
          </p:cNvPr>
          <p:cNvSpPr txBox="1"/>
          <p:nvPr/>
        </p:nvSpPr>
        <p:spPr>
          <a:xfrm>
            <a:off x="5893527" y="2813076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B65C67F-CB2A-1BF0-F346-FC7DEF5B0408}"/>
              </a:ext>
            </a:extLst>
          </p:cNvPr>
          <p:cNvSpPr txBox="1"/>
          <p:nvPr/>
        </p:nvSpPr>
        <p:spPr>
          <a:xfrm>
            <a:off x="5944823" y="539489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30CF4400-3EC4-FD85-AC5A-1D1ED8425E2B}"/>
              </a:ext>
            </a:extLst>
          </p:cNvPr>
          <p:cNvSpPr txBox="1">
            <a:spLocks/>
          </p:cNvSpPr>
          <p:nvPr/>
        </p:nvSpPr>
        <p:spPr>
          <a:xfrm>
            <a:off x="2122822" y="314636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 مجالي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8807DEB9-E6B9-5E7D-1563-FFB29F0CE993}"/>
              </a:ext>
            </a:extLst>
          </p:cNvPr>
          <p:cNvSpPr txBox="1">
            <a:spLocks/>
          </p:cNvSpPr>
          <p:nvPr/>
        </p:nvSpPr>
        <p:spPr>
          <a:xfrm>
            <a:off x="2122822" y="57334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القراءة المشتركة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15BC0FD-ED84-F9CB-E2AF-9E02561E5AB8}"/>
              </a:ext>
            </a:extLst>
          </p:cNvPr>
          <p:cNvSpPr txBox="1"/>
          <p:nvPr/>
        </p:nvSpPr>
        <p:spPr>
          <a:xfrm>
            <a:off x="5414230" y="4080533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6BEA925D-CD44-6538-A204-FED65AC84D97}"/>
              </a:ext>
            </a:extLst>
          </p:cNvPr>
          <p:cNvSpPr txBox="1">
            <a:spLocks/>
          </p:cNvSpPr>
          <p:nvPr/>
        </p:nvSpPr>
        <p:spPr>
          <a:xfrm>
            <a:off x="2122822" y="442315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توليف ومراجعة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DB9F98EF-3576-109D-5F99-60A2999D772D}"/>
              </a:ext>
            </a:extLst>
          </p:cNvPr>
          <p:cNvSpPr txBox="1">
            <a:spLocks/>
          </p:cNvSpPr>
          <p:nvPr/>
        </p:nvSpPr>
        <p:spPr>
          <a:xfrm>
            <a:off x="2122822" y="18952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4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04BEE71-C078-1CF7-1449-5A71C57D793F}"/>
              </a:ext>
            </a:extLst>
          </p:cNvPr>
          <p:cNvSpPr txBox="1"/>
          <p:nvPr/>
        </p:nvSpPr>
        <p:spPr>
          <a:xfrm>
            <a:off x="5233090" y="153803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2FF64DD3-40AB-75EF-ECEB-CED2BF96F6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53698" y="2670984"/>
            <a:ext cx="468000" cy="46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EC96C4-3EA4-69DD-B8D6-0976A7042F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76" y="5277880"/>
            <a:ext cx="408204" cy="46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A96C9-DB46-EE74-6335-E190EB69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2A4E9-4451-CB73-587D-AE1CF44E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 سنقرأ معا. انتبهوا  لعلامات الترقيم. نقف على الحرف الأخير ساكنا. كما أقرأ التاء المربوطة في نهاية الجملة هاء.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5BC189-C15C-7DD5-F81D-22EF0C663C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B3106-A49A-F665-3189-379C45BF3BC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D5379B-A834-B6EF-E820-9681526640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7D2F5E-79B8-A628-13BF-286CD56CDF7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B85539-E612-BBEF-D152-EF825247B90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87F46C-F62E-23CD-5FF2-5087B542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37D7F1-FCAC-EB2C-5798-9F525722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613896-17DB-22B4-5718-0DB3D0F3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0EA5A94-9EC9-801B-63DC-28AE84DCC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63442C1-5F22-625E-7966-54759C7E8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4F04C9-0D54-3B6A-CD18-125FDF22E1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6EF329-3E1C-24B7-D3D1-20F23E7AE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48440"/>
            <a:ext cx="8372500" cy="43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6944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192AA-916C-6C41-108D-C4DC8923E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3BB12-4434-26BB-6D67-BFD9678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كل ثنائي سيقرأ الفقرة قراءة معبرة، للفوز عليكما القراءة  قراءة معبرة وبصوت واحد.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E9AC1-9092-CFA1-0857-429F404E48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746708-CF33-C21F-83A3-F318E272B59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2737FA-2C04-39C4-A3D7-0FA6FE58555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885313-E5E6-1CF2-275D-5B2186A279B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38BAC-5D3D-42E9-F2E5-77D96E3E8DD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53FAE08-A470-5425-1203-10A47F04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6CDA39-17A6-37DE-C228-920BDAFF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7C1E82-BB11-7068-3FE7-1DF49D6537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44E002-6347-2950-125A-D93ED2F86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77B8A02-983E-978E-7554-38CC515EED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4E8B122E-C23F-AECA-38AB-27C0B7FE8B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D6D803-6E15-F805-3F87-FB0E4CAE5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48440"/>
            <a:ext cx="8372500" cy="43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6393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B17F-780F-A215-5BD9-B0A9447A3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9FAE7-8AE2-A92D-DEEE-8FA836FB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يريد أن يقود القراءة؟ أنت تقرأ وهم يرددون بعدك.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16C19-48FD-44E9-6E08-AA9783B655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F9DA7-5EE0-BD3C-23F9-8497A0F572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FCC846-D571-B267-B699-6DA2F058782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B0869-0D9F-6538-1719-C85559737F7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E309E-886B-F9E3-7A9D-B91C598BEAB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C30EF10-5FBC-57E1-166E-7D43E04BA3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215A1E-64D6-B290-77CF-CD095D8F0C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EFB7B1-1209-797C-CCF8-7B11C5D0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04CB18-926A-8CBC-84DF-176CCC3A3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8A13947-53EA-835A-E965-AAF4CFB7CD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0F95729-C596-E208-9A0D-932F47111B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116363-E28D-ABA9-4D94-F0B4F57A9B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48440"/>
            <a:ext cx="8372500" cy="43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6932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1CE54-60E1-0EE0-C345-45226682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501" y="985738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7C72B-492C-C5F0-FB85-683F70C9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27092-8EDF-1F83-7E97-5F07D24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9549244-043B-A116-30EA-7EEF566AEA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F94C6B2-55FE-8A82-1D25-2D87964FB1BF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7913C1-75D5-7A05-2D11-4BBBD12F8C6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7BEA7-25C9-A523-610A-0C5272E00EB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57A1A6-B4C0-5AD8-D355-E705C0E0CF3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A38076-C86C-2423-759B-3561EF3EB0CF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ED8B3A-473C-B368-FA7D-7381A444C8A6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687FCBD-1F93-2EEF-0812-9D8B4582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4BEAD91-1781-9499-2E0E-7BF09C4A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0F3AF48-3770-7A7A-ABEE-C5A8EC34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361FFA3-3C17-D229-AA4E-0202BA9B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A278C91-895A-97BA-F035-6C573984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4A2C605C-D069-C769-8EB9-D13CA4E38FD9}"/>
              </a:ext>
            </a:extLst>
          </p:cNvPr>
          <p:cNvSpPr/>
          <p:nvPr/>
        </p:nvSpPr>
        <p:spPr>
          <a:xfrm>
            <a:off x="6168297" y="2932396"/>
            <a:ext cx="1980000" cy="19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هذِهِ ٱلْحِصَّةِ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9381DD2-34B4-EFAB-36B2-C61DE4C2F952}"/>
              </a:ext>
            </a:extLst>
          </p:cNvPr>
          <p:cNvCxnSpPr>
            <a:cxnSpLocks/>
          </p:cNvCxnSpPr>
          <p:nvPr/>
        </p:nvCxnSpPr>
        <p:spPr>
          <a:xfrm flipH="1" flipV="1">
            <a:off x="3976069" y="3088433"/>
            <a:ext cx="2176045" cy="737118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7BCF48-383C-E288-3591-9AE37003170E}"/>
              </a:ext>
            </a:extLst>
          </p:cNvPr>
          <p:cNvCxnSpPr>
            <a:cxnSpLocks/>
          </p:cNvCxnSpPr>
          <p:nvPr/>
        </p:nvCxnSpPr>
        <p:spPr>
          <a:xfrm flipH="1">
            <a:off x="4052373" y="4002833"/>
            <a:ext cx="2115924" cy="718457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126879229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AF83B08-D39F-70F7-BE7D-DE34A4E9F214}"/>
              </a:ext>
            </a:extLst>
          </p:cNvPr>
          <p:cNvSpPr/>
          <p:nvPr/>
        </p:nvSpPr>
        <p:spPr>
          <a:xfrm>
            <a:off x="6168297" y="2932396"/>
            <a:ext cx="1980000" cy="19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هذِهِ ٱلْحِصَّةِ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0381ACC-9115-4D80-2956-9337E3E55F56}"/>
              </a:ext>
            </a:extLst>
          </p:cNvPr>
          <p:cNvCxnSpPr>
            <a:cxnSpLocks/>
          </p:cNvCxnSpPr>
          <p:nvPr/>
        </p:nvCxnSpPr>
        <p:spPr>
          <a:xfrm flipH="1" flipV="1">
            <a:off x="3976069" y="3088433"/>
            <a:ext cx="2176045" cy="737118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225352-66D2-349B-0849-677E9581FF69}"/>
              </a:ext>
            </a:extLst>
          </p:cNvPr>
          <p:cNvCxnSpPr>
            <a:cxnSpLocks/>
          </p:cNvCxnSpPr>
          <p:nvPr/>
        </p:nvCxnSpPr>
        <p:spPr>
          <a:xfrm flipH="1">
            <a:off x="4052373" y="4002833"/>
            <a:ext cx="2115924" cy="718457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5B93A5-BD23-60EB-EEC1-1DB0235DE664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C9FA91-2274-D990-9F9B-A10050EAFC41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A4FE2D-E69E-FDB5-6EB1-4D3CE1CB81E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19F210-C2C2-B520-1782-45E5D7185DB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689316-D057-B7FC-D56C-6F7100FC468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6B601C-D4EE-56A0-7877-3AEF208564E1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C44D208-4E97-0C6C-FF77-FC260F3B0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2B394F68-0DB1-66A7-AF48-467AC5EF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A524CB0-8C46-048A-DB14-F85F224B2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5724E99-F65F-1278-EAAA-092AD0C66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DD632DC-9FED-EA36-F728-C4DB2D7AA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B5F44775-7DBA-0B4E-CDB6-D78429EC235B}"/>
              </a:ext>
            </a:extLst>
          </p:cNvPr>
          <p:cNvSpPr/>
          <p:nvPr/>
        </p:nvSpPr>
        <p:spPr>
          <a:xfrm>
            <a:off x="1011886" y="1682017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وَظَّفْتُ مُفْرَداتٍ هِيَ ...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B7D47336-3D62-F115-CEC0-763B990FA8D3}"/>
              </a:ext>
            </a:extLst>
          </p:cNvPr>
          <p:cNvSpPr/>
          <p:nvPr/>
        </p:nvSpPr>
        <p:spPr>
          <a:xfrm>
            <a:off x="1028069" y="4362061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تَدَرَّبْتُ عَلى السَّرْدِ وَعَلى تَقْديمِ الِاعْتِذارِ ...</a:t>
            </a:r>
          </a:p>
        </p:txBody>
      </p:sp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الواجب المنزلي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6762" y="2693927"/>
            <a:ext cx="1464231" cy="1464231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26535E6-31D3-5E2C-B1A6-002485C1E6C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132453-2975-C4B5-7BB1-F569538BC07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D7A3C9-6E46-82CA-0508-F5F2B0179962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6813D0-A73F-3EFF-20A4-09D0F89084C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D00BDA-12D0-6795-97A3-E57EE9C10A1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5BF136-84C0-315E-78AE-E31E3BA5EFF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0C5B125-1C1D-1A8B-F1D8-31803527D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00FC135-4208-C654-5EB0-B8A732FC7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60918DD-B34F-61B5-9935-08BD00EC0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FC508D6-AAE8-AB27-3DB1-FCBF6912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3BAD090-65FE-27E2-F010-3926F59B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904B8DD-37E1-DD10-7E10-460BDA5A62AE}"/>
              </a:ext>
            </a:extLst>
          </p:cNvPr>
          <p:cNvSpPr txBox="1"/>
          <p:nvPr/>
        </p:nvSpPr>
        <p:spPr>
          <a:xfrm>
            <a:off x="849086" y="2696884"/>
            <a:ext cx="5618643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أُراجِعُ دُروسي وَأَسْتَعِدُّ  لِفُروضِ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ٱلْمُراقَبَةِ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ٱلْمُسْتَمِرَّةِ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rgbClr val="424D7C"/>
              </a:solidFill>
            </a:endParaRP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674D75-B9E7-4C55-572B-AAEBB02B9F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E7ECB18-322A-52B8-076D-F74187FB5CA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304997-C474-0244-2288-32CBDE5E096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C8D72B-DA76-5B92-892A-4DFA093B3E4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B4DF2D-ED93-A507-FDBA-4833CE86EBA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E41EC1-A3EF-30C5-92FC-565B3E7B9D0C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347B90-F726-35D6-D117-16244609621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517814B-9380-CC64-F9C8-F0BF76DC1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4D7E5EA-C7DD-4A10-1D37-80D12B9C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143A120-2681-8DBD-26DF-9830872B4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AD82E83-5F08-148D-0E27-0D2EFB4C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F0E253B-2ED5-4C42-C930-79CB3FA9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ADE1AA1C-6861-D8EC-7927-29F7677DC6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B6C411-0942-7DD6-ACDE-D71BD92F9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E2727-C540-7CC6-56A6-ACD10033D3D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BE51E-0147-1C94-82BA-369DDACB37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05EBA-F475-35A1-A558-19114166556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1CFBA-8F52-0C35-80D9-3CF0CCBDFA1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84F3E-6774-4EBD-5DE7-93B007F1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24CC08-45B4-A7BF-9A86-7B8B176C6C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D32278-FFD2-FA7F-6698-7DC9D4568E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E1D857-7AF0-871E-D644-B2C834CEF3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C9D3F1-5A86-3BDA-A8D2-B4D925F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id="{639CF646-4D1D-FCCD-53C0-2056DA59F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تذكر المعجم المجالي وتوظيفه؛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49347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أخذ الكلمة لسرد حكاية، توظيف الفعل الكلامي (أعتذر).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99690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نص القراءة المشتركة بطلاقة.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72F7327-4DD1-C01C-B95B-814907DC9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EB26F0-DEF1-3D5E-56D2-AA216766B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3D371536-DC1A-28DA-0F13-EAA7F81E0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1616900C-A79C-EC5C-5C23-257548A29F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53646E3F-85B1-3DBD-0731-28E3604CB517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D4A961B-3A29-8D74-9CBF-ABC479DFC0F6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62C03E4-833C-055D-F390-29070B54C243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5C03D6-CFE1-3887-0873-52B5E5EA8586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2ACFAA-A5C0-C48A-0E7B-9135A2672C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C057F04-A583-0098-4D22-B6D96BFBC1E1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167E-7DD0-BA41-96DA-A84A4BAD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E8B780D-007B-CA4F-A126-B6F206F2F7B2}"/>
              </a:ext>
            </a:extLst>
          </p:cNvPr>
          <p:cNvGrpSpPr/>
          <p:nvPr/>
        </p:nvGrpSpPr>
        <p:grpSpPr>
          <a:xfrm>
            <a:off x="7838915" y="517196"/>
            <a:ext cx="1033344" cy="1033344"/>
            <a:chOff x="498143" y="776756"/>
            <a:chExt cx="792000" cy="792000"/>
          </a:xfrm>
          <a:noFill/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425C5ECA-38A6-D24F-A40F-9BA81C527949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2784B86-A7FC-A344-8F0D-6506CBC3A6F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94" b="-7494"/>
            <a:stretch>
              <a:fillRect/>
            </a:stretch>
          </p:blipFill>
          <p:spPr>
            <a:xfrm>
              <a:off x="598910" y="923010"/>
              <a:ext cx="634615" cy="634615"/>
            </a:xfrm>
            <a:prstGeom prst="rect">
              <a:avLst/>
            </a:prstGeom>
            <a:grpFill/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E8825E-CB19-CB10-360A-D3BC7A0B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BE3EF0-2336-C29D-21CF-2064B8AAA7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3DD192-E1C4-FC0B-67C5-DA13663644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78C999-3995-A339-E6DA-E226C5D8E63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1D47E0-F934-0EB9-6FCD-5416B1C533D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FDF107-3735-AA53-AA36-881179030E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932813-365B-84FF-EF1E-CE8D7A259A5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AD803-2548-9297-9F38-23EA8E552CD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5B127F-E1F1-C608-3F58-7A563314B9A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1E12E-10F4-8C16-5AE7-C37F7C7828C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2B50117A-B77B-A52C-43E8-F1988AC23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37E725-53CA-8BCB-8F98-829CEB20C4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28271</TotalTime>
  <Words>1730</Words>
  <Application>Microsoft Office PowerPoint</Application>
  <PresentationFormat>Affichage à l'écran (4:3)</PresentationFormat>
  <Paragraphs>412</Paragraphs>
  <Slides>48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48</vt:i4>
      </vt:variant>
    </vt:vector>
  </HeadingPairs>
  <TitlesOfParts>
    <vt:vector size="75" baseType="lpstr">
      <vt:lpstr>Microsoft Uighur</vt:lpstr>
      <vt:lpstr>Dosis Medium</vt:lpstr>
      <vt:lpstr>Calibri Light</vt:lpstr>
      <vt:lpstr>Modern Love</vt:lpstr>
      <vt:lpstr>Dosis ExtraBold</vt:lpstr>
      <vt:lpstr>Wingdings</vt:lpstr>
      <vt:lpstr>Calibri</vt:lpstr>
      <vt:lpstr>Arial</vt:lpstr>
      <vt:lpstr>Dosis</vt:lpstr>
      <vt:lpstr>Dosis SemiBold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Présentation PowerPoint</vt:lpstr>
      <vt:lpstr>هيكلة حصص الأسبوع التربوي الخامس 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ستتدربون في هذه الحصة على قراءة فقرة بدقة وسرعة. بداية، نتذكر أخطاء يجب تجنبها.</vt:lpstr>
      <vt:lpstr>سأقرأ. تابعوا جيدا. سأطرح عليكم سؤالا في النهاية. </vt:lpstr>
      <vt:lpstr>الآن سنمر لتحدي الطلاقة. سأسحب  5أسماء.</vt:lpstr>
      <vt:lpstr>أنادي على التلميذ الأول: ..........................  (تناقش الأخطاء بعد كل قراءة وتوضح كيفية تجاوزها).</vt:lpstr>
      <vt:lpstr>من يقرأ السؤال؟ من يجيب ويوضح كيف توصل إلى الجواب؟</vt:lpstr>
      <vt:lpstr>أبطال الطلاقة هم ........................................................................... </vt:lpstr>
      <vt:lpstr>معجم</vt:lpstr>
      <vt:lpstr>هذه مفردات تعلمنا معانيها خلال الأسابيع الماضية. سأعين من يقرأ. </vt:lpstr>
      <vt:lpstr>نمر لتحدي الشرح. من يختار مفردة ويشرحها؟</vt:lpstr>
      <vt:lpstr>من يركّب جملا موظفا كلمات من بين الكلمات أمامكم.</vt:lpstr>
      <vt:lpstr>هذه مفردات أخرى. سأعين من يقرأ. </vt:lpstr>
      <vt:lpstr>نمر لتحدي الشرح. من يختار مفردة ويشرحها؟</vt:lpstr>
      <vt:lpstr>من يركّب جملا موظفا كلمات من بين الكلمات أمامكم.</vt:lpstr>
      <vt:lpstr>على دفاتر القسم، أنجزوا التمرين التالي.</vt:lpstr>
      <vt:lpstr>انتهى الوقت. نصحح. من يقرأ التعريف الأول ويقدم الكلمة المناسبة؟ هل أنتم متفقون؟</vt:lpstr>
      <vt:lpstr>تحدث</vt:lpstr>
      <vt:lpstr>لاحظوا الصور أمامكم. ما الحكاية التي تذكركم بها؟</vt:lpstr>
      <vt:lpstr>من يأخذ الكلمة ويعيد سرد الحكاية انطلاقا من مشاهدها؟ </vt:lpstr>
      <vt:lpstr>وما الحكاية التي تذكركم بها هذه المشاهد؟</vt:lpstr>
      <vt:lpstr>من يأخذ الكلمة ويسرد الحكاية انطلاقا من مشاهدها؟ </vt:lpstr>
      <vt:lpstr>خذوا كراساتكم على الصفحة 56. من يقرأ التعليمة؟</vt:lpstr>
      <vt:lpstr>نبدأ بترتيب المشاهد. ما هو مشهد البداية؟ الوسط؟ النهاية؟</vt:lpstr>
      <vt:lpstr>لاحظوا في دقيقة المشاهد جيدا واستعدوا لسرد قصة مناسبة لها. تذكروا المعجم الذي تعلمتموه.</vt:lpstr>
      <vt:lpstr>سأعين من يأخذ الكلمة للسرد. استمعوا</vt:lpstr>
      <vt:lpstr>الآن على كراساتكم. أنجزوا التمرين الثاني.</vt:lpstr>
      <vt:lpstr>من يقرأ العبارات التي كتبها؟</vt:lpstr>
      <vt:lpstr>هذه عبارات أخرى. من يقرؤها؟</vt:lpstr>
      <vt:lpstr>قراءة</vt:lpstr>
      <vt:lpstr>ستتدربون على قراءة فقرة بدقة وسرعة. خذوا النص على ص 57.</vt:lpstr>
      <vt:lpstr>سأقرأ – تابعوا جيدا </vt:lpstr>
      <vt:lpstr>اَلآن سنقرأ معا. انتبهوا  لعلامات الترقيم. نقف على الحرف الأخير ساكنا. كما أقرأ التاء المربوطة في نهاية الجملة هاء. </vt:lpstr>
      <vt:lpstr>كل ثنائي سيقرأ الفقرة قراءة معبرة، للفوز عليكما القراءة  قراءة معبرة وبصوت واحد. </vt:lpstr>
      <vt:lpstr>من يريد أن يقود القراءة؟ أنت تقرأ وهم يرددون بعدك. </vt:lpstr>
      <vt:lpstr>اختتام الحصة</vt:lpstr>
      <vt:lpstr>ماذا تعلمتم اليوم؟</vt:lpstr>
      <vt:lpstr>ماذا تعلمتم اليوم؟</vt:lpstr>
      <vt:lpstr>الواجب المنزلي</vt:lpstr>
      <vt:lpstr>أبطال الحصة هم ........................................................................... 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222</cp:revision>
  <dcterms:created xsi:type="dcterms:W3CDTF">2023-09-20T21:35:22Z</dcterms:created>
  <dcterms:modified xsi:type="dcterms:W3CDTF">2025-11-21T12:45:27Z</dcterms:modified>
</cp:coreProperties>
</file>