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751" r:id="rId2"/>
    <p:sldMasterId id="2147483687" r:id="rId3"/>
    <p:sldMasterId id="2147483690" r:id="rId4"/>
    <p:sldMasterId id="2147483742" r:id="rId5"/>
    <p:sldMasterId id="2147483754" r:id="rId6"/>
    <p:sldMasterId id="2147483733" r:id="rId7"/>
    <p:sldMasterId id="2147483696" r:id="rId8"/>
    <p:sldMasterId id="2147483712" r:id="rId9"/>
    <p:sldMasterId id="2147483722" r:id="rId10"/>
    <p:sldMasterId id="2147483660" r:id="rId11"/>
    <p:sldMasterId id="2147483763" r:id="rId12"/>
    <p:sldMasterId id="2147483786" r:id="rId13"/>
    <p:sldMasterId id="2147483803" r:id="rId14"/>
    <p:sldMasterId id="2147483821" r:id="rId15"/>
    <p:sldMasterId id="2147483844" r:id="rId16"/>
    <p:sldMasterId id="2147483873" r:id="rId17"/>
  </p:sldMasterIdLst>
  <p:notesMasterIdLst>
    <p:notesMasterId r:id="rId55"/>
  </p:notesMasterIdLst>
  <p:sldIdLst>
    <p:sldId id="2147482761" r:id="rId18"/>
    <p:sldId id="2147482608" r:id="rId19"/>
    <p:sldId id="2147482739" r:id="rId20"/>
    <p:sldId id="2147482692" r:id="rId21"/>
    <p:sldId id="2147482693" r:id="rId22"/>
    <p:sldId id="2147482467" r:id="rId23"/>
    <p:sldId id="2147482630" r:id="rId24"/>
    <p:sldId id="2147482468" r:id="rId25"/>
    <p:sldId id="2147482746" r:id="rId26"/>
    <p:sldId id="2147482717" r:id="rId27"/>
    <p:sldId id="2147482764" r:id="rId28"/>
    <p:sldId id="2147482763" r:id="rId29"/>
    <p:sldId id="2147482724" r:id="rId30"/>
    <p:sldId id="2147482727" r:id="rId31"/>
    <p:sldId id="2147482765" r:id="rId32"/>
    <p:sldId id="2147482766" r:id="rId33"/>
    <p:sldId id="2147482767" r:id="rId34"/>
    <p:sldId id="2147482768" r:id="rId35"/>
    <p:sldId id="2147482741" r:id="rId36"/>
    <p:sldId id="2147482750" r:id="rId37"/>
    <p:sldId id="2147482769" r:id="rId38"/>
    <p:sldId id="2147482771" r:id="rId39"/>
    <p:sldId id="2147482772" r:id="rId40"/>
    <p:sldId id="2147482770" r:id="rId41"/>
    <p:sldId id="2147482773" r:id="rId42"/>
    <p:sldId id="2147482774" r:id="rId43"/>
    <p:sldId id="2147482775" r:id="rId44"/>
    <p:sldId id="2147482776" r:id="rId45"/>
    <p:sldId id="2147482778" r:id="rId46"/>
    <p:sldId id="2147482779" r:id="rId47"/>
    <p:sldId id="2147482777" r:id="rId48"/>
    <p:sldId id="2147482780" r:id="rId49"/>
    <p:sldId id="2147482703" r:id="rId50"/>
    <p:sldId id="2147482460" r:id="rId51"/>
    <p:sldId id="2147482459" r:id="rId52"/>
    <p:sldId id="2147482465" r:id="rId53"/>
    <p:sldId id="2147482466" r:id="rId54"/>
  </p:sldIdLst>
  <p:sldSz cx="9144000" cy="6858000" type="screen4x3"/>
  <p:notesSz cx="6858000" cy="9144000"/>
  <p:embeddedFontLst>
    <p:embeddedFont>
      <p:font typeface="Dosis" pitchFamily="2" charset="0"/>
      <p:regular r:id="rId56"/>
      <p:bold r:id="rId57"/>
    </p:embeddedFont>
    <p:embeddedFont>
      <p:font typeface="Dosis ExtraBold" pitchFamily="2" charset="0"/>
      <p:bold r:id="rId58"/>
    </p:embeddedFont>
    <p:embeddedFont>
      <p:font typeface="Dosis Medium" pitchFamily="2" charset="0"/>
      <p:regular r:id="rId59"/>
    </p:embeddedFont>
    <p:embeddedFont>
      <p:font typeface="Dosis SemiBold" pitchFamily="2" charset="0"/>
      <p:regular r:id="rId60"/>
      <p:bold r:id="rId61"/>
    </p:embeddedFont>
    <p:embeddedFont>
      <p:font typeface="Microsoft Uighur" panose="02000000000000000000" pitchFamily="2" charset="-78"/>
      <p:regular r:id="rId62"/>
      <p:bold r:id="rId63"/>
    </p:embeddedFont>
    <p:embeddedFont>
      <p:font typeface="Modern Love" panose="04090805081005020601" pitchFamily="82" charset="0"/>
      <p:regular r:id="rId6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6E9EA"/>
    <a:srgbClr val="424D7C"/>
    <a:srgbClr val="44546A"/>
    <a:srgbClr val="414B79"/>
    <a:srgbClr val="424D7B"/>
    <a:srgbClr val="106585"/>
    <a:srgbClr val="0097B2"/>
    <a:srgbClr val="76171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font" Target="fonts/font3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4.fntdata"/><Relationship Id="rId67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5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>
          <a:extLst>
            <a:ext uri="{FF2B5EF4-FFF2-40B4-BE49-F238E27FC236}">
              <a16:creationId xmlns:a16="http://schemas.microsoft.com/office/drawing/2014/main" id="{D2BE8E1C-62B0-920A-0B8F-CC34A3A04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>
            <a:extLst>
              <a:ext uri="{FF2B5EF4-FFF2-40B4-BE49-F238E27FC236}">
                <a16:creationId xmlns:a16="http://schemas.microsoft.com/office/drawing/2014/main" id="{8479988A-B0FC-DB3D-0BC3-E462ECF506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>
            <a:extLst>
              <a:ext uri="{FF2B5EF4-FFF2-40B4-BE49-F238E27FC236}">
                <a16:creationId xmlns:a16="http://schemas.microsoft.com/office/drawing/2014/main" id="{626EF8A3-4635-42C1-084A-18B7CFCFAA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555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3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3.png"/></Relationships>
</file>

<file path=ppt/slideLayouts/_rels/slideLayout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3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45076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60709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06477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87462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897505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61144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74881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93640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939101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417826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78467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710626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27960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076788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417053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680451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6242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15496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70597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586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6164229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648334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360764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127933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45615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23286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02402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4187661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9691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794446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99228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42276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62755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40280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880038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350481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997151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92451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366229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824711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694061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319923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110175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853466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36000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13506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08656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8224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07204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16546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3240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41469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68578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544027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004688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620323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739934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94070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20188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518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95426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94759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952384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47603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584055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72340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084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0505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37137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357343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489537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4228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66263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15139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58517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62899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271954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1260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293797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53947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166302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6026848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77117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80321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670162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417200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75104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384679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591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94268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58258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132191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70076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844373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78029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83780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72592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645145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552879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51986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058090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62170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187412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84630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30615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080839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93374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613126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0475337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0278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40016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14387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2998672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893343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3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572398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799141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88894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90273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628812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763341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192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6575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89410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58276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63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382323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181717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48770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8143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873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633631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8978283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7616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842127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6712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832512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257897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063864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645322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264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839021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250598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7012704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325198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5840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04897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29740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0404924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647619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257910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657928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060589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94393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783573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32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6241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781099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816640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830657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6074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174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780840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391936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30551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08354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618878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906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14763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014095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44396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43880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7646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52572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65325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48180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63893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80994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2412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91252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097825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744569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246391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756582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331160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810135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2936648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171881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64090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08310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6065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06162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image" Target="../media/image10.bin"/><Relationship Id="rId3" Type="http://schemas.openxmlformats.org/officeDocument/2006/relationships/slideLayout" Target="../slideLayouts/slideLayout181.xml"/><Relationship Id="rId21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1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6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968911" y="10521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Titre Module</a:t>
            </a:r>
          </a:p>
        </p:txBody>
      </p:sp>
    </p:spTree>
    <p:extLst>
      <p:ext uri="{BB962C8B-B14F-4D97-AF65-F5344CB8AC3E}">
        <p14:creationId xmlns:p14="http://schemas.microsoft.com/office/powerpoint/2010/main" val="351840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9" r:id="rId12"/>
    <p:sldLayoutId id="2147483870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271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87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47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645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06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6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  <p:sldLayoutId id="2147483861" r:id="rId17"/>
    <p:sldLayoutId id="2147483862" r:id="rId18"/>
    <p:sldLayoutId id="2147483863" r:id="rId19"/>
    <p:sldLayoutId id="2147483864" r:id="rId20"/>
    <p:sldLayoutId id="2147483865" r:id="rId21"/>
    <p:sldLayoutId id="214748386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46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38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18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15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2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91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5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9392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761395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57475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16043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241740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FEE1AC-A01F-CCD3-DD0A-35C97601589B}"/>
              </a:ext>
            </a:extLst>
          </p:cNvPr>
          <p:cNvSpPr>
            <a:spLocks/>
          </p:cNvSpPr>
          <p:nvPr userDrawn="1"/>
        </p:nvSpPr>
        <p:spPr>
          <a:xfrm>
            <a:off x="5598834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1B0DA9E-8895-51CB-D469-05A6149A62AB}"/>
              </a:ext>
            </a:extLst>
          </p:cNvPr>
          <p:cNvSpPr txBox="1"/>
          <p:nvPr userDrawn="1"/>
        </p:nvSpPr>
        <p:spPr>
          <a:xfrm>
            <a:off x="1419836" y="135496"/>
            <a:ext cx="2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4229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3" y="756980"/>
            <a:ext cx="729672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2"/>
            <a:ext cx="1280869" cy="30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514750" y="131131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6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28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14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46" y="14892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3" y="15637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592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09850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23273" y="131773"/>
            <a:ext cx="120601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466771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68884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32A41D-BEAA-C917-5B47-4AE141D3EA38}"/>
              </a:ext>
            </a:extLst>
          </p:cNvPr>
          <p:cNvSpPr>
            <a:spLocks/>
          </p:cNvSpPr>
          <p:nvPr userDrawn="1"/>
        </p:nvSpPr>
        <p:spPr>
          <a:xfrm>
            <a:off x="7140920" y="15637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4F963-DCBB-1449-9378-E5A7BF66536B}"/>
              </a:ext>
            </a:extLst>
          </p:cNvPr>
          <p:cNvSpPr/>
          <p:nvPr userDrawn="1"/>
        </p:nvSpPr>
        <p:spPr>
          <a:xfrm>
            <a:off x="1376218" y="148928"/>
            <a:ext cx="322476" cy="2954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6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2A46E44-1652-7A14-5710-BA827F6B9C49}"/>
              </a:ext>
            </a:extLst>
          </p:cNvPr>
          <p:cNvSpPr/>
          <p:nvPr userDrawn="1"/>
        </p:nvSpPr>
        <p:spPr>
          <a:xfrm>
            <a:off x="5758314" y="156376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3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DB12229-7433-870F-F53A-F2AB72DA7980}"/>
              </a:ext>
            </a:extLst>
          </p:cNvPr>
          <p:cNvSpPr/>
          <p:nvPr userDrawn="1"/>
        </p:nvSpPr>
        <p:spPr>
          <a:xfrm>
            <a:off x="7018314" y="131131"/>
            <a:ext cx="278069" cy="28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0046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1.png"/><Relationship Id="rId7" Type="http://schemas.openxmlformats.org/officeDocument/2006/relationships/image" Target="../media/image3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65.xml"/><Relationship Id="rId7" Type="http://schemas.openxmlformats.org/officeDocument/2006/relationships/image" Target="../media/image3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61.pn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12" Type="http://schemas.openxmlformats.org/officeDocument/2006/relationships/image" Target="../media/image26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39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26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47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A93656-3D31-BF1C-D697-235A8A8D3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6839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B7272-0BD1-AB29-0B66-B19611FFF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D282B9-ACA0-E417-BBC4-83CD6B87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المشاركة في حوار. من يقرأ الوضعية التالية؟</a:t>
            </a:r>
            <a:endParaRPr lang="fr-FR" sz="24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A9314B2-0AA0-0204-7501-7D89DE4451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227D282-8FA8-897A-BD84-DEECC54AA9E5}"/>
              </a:ext>
            </a:extLst>
          </p:cNvPr>
          <p:cNvSpPr txBox="1"/>
          <p:nvPr/>
        </p:nvSpPr>
        <p:spPr>
          <a:xfrm>
            <a:off x="550506" y="2426296"/>
            <a:ext cx="8192963" cy="2009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r" rtl="1"/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دَخَلَ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</a:rPr>
              <a:t>ٱبْنٌ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 غُرْفَةَ والِدِهِ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دونَ أَنْ يَسْتَأْذِنَ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عاتَبَهُ عَلى ذلِكَ، قَرَّرَ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أَنْ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يَ</a:t>
            </a:r>
            <a:r>
              <a:rPr lang="ar-SA" sz="2800" dirty="0" err="1">
                <a:solidFill>
                  <a:schemeClr val="accent1">
                    <a:lumMod val="50000"/>
                  </a:schemeClr>
                </a:solidFill>
              </a:rPr>
              <a:t>عْتَذِرَ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لَهُ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فَدارَ بَيْنَ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هُ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ما حِوارٌ.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فَكِّرْ أَنْت وَزميلُكَ، ثُمَّ مُرّا لِتَقْديمِ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</a:rPr>
              <a:t>ٱلْحِوارِ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؟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ماذا فَعَلْت يا 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.............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..........................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.........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-........................................................................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5A64E122-E778-2CF5-63B1-930B530EA92A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24BA70D4-D55D-1687-3243-5C3E286A8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7EBDABC-8B35-15B9-183C-0CB009EE9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9B7AD00-2F02-5A68-BFE9-301AD8D18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3221B6B-E05B-740C-3DAC-A84138C8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6295320-1707-5657-206D-694BB4FD220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F06C54-E288-DCBD-8B88-0E0BAF70677E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D7942C-6518-3095-5E4B-6DBE233D4EB9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C7DC16-2610-2BD7-A83F-546EE4BB1FAA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446794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1F95F-4980-C947-A9FF-12CF1776F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5781E-787E-F9BD-C229-AFEB46C1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في دقيقة للتحدث بلغة عربية فصيحة. تذكروا عبارات الاعتذار.</a:t>
            </a:r>
            <a:endParaRPr lang="fr-FR" sz="24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13DC72-086D-E9E6-FEED-ACDC0CE38B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0709439-B9A7-4B8B-E3B2-D36B7B5D86B6}"/>
              </a:ext>
            </a:extLst>
          </p:cNvPr>
          <p:cNvSpPr txBox="1"/>
          <p:nvPr/>
        </p:nvSpPr>
        <p:spPr>
          <a:xfrm>
            <a:off x="550506" y="2426296"/>
            <a:ext cx="8192963" cy="2009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r" rtl="1"/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دَخَلَ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</a:rPr>
              <a:t>ٱبْنٌ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 غُرْفَةَ والِدِهِ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دونَ أَنْ يَسْتَأْذِنَ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عاتَبَهُ عَلى ذلِكَ، قَرَّرَ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أَنْ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يَ</a:t>
            </a:r>
            <a:r>
              <a:rPr lang="ar-SA" sz="2800" dirty="0" err="1">
                <a:solidFill>
                  <a:schemeClr val="accent1">
                    <a:lumMod val="50000"/>
                  </a:schemeClr>
                </a:solidFill>
              </a:rPr>
              <a:t>عْتَذِرَ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لَهُ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 فَدارَ بَيْنَ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هُ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ما حِوارٌ.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فَكِّرْ أَنْت وَزميلُكَ، ثُمَّ مُرّا لِتَقْديمِ </a:t>
            </a:r>
            <a:r>
              <a:rPr lang="ar-MA" sz="2800" dirty="0" err="1">
                <a:solidFill>
                  <a:schemeClr val="accent1">
                    <a:lumMod val="50000"/>
                  </a:schemeClr>
                </a:solidFill>
              </a:rPr>
              <a:t>ٱلْحِوارِ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؟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ماذا فَعَلْت يا 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.............</a:t>
            </a:r>
            <a:r>
              <a:rPr lang="ar-MA" sz="2800" dirty="0">
                <a:solidFill>
                  <a:schemeClr val="accent1">
                    <a:lumMod val="50000"/>
                  </a:schemeClr>
                </a:solidFill>
              </a:rPr>
              <a:t>..........................</a:t>
            </a:r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.........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SA" sz="2800" dirty="0">
                <a:solidFill>
                  <a:schemeClr val="accent1">
                    <a:lumMod val="50000"/>
                  </a:schemeClr>
                </a:solidFill>
              </a:rPr>
              <a:t>-........................................................................</a:t>
            </a:r>
            <a:endParaRPr lang="fr-F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A893ED-4084-AA70-1F8C-97D793CFA853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215B0C4-6FD5-D946-5B9D-E0B19B519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6207100-E31C-66C3-CDDB-279E8668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C02C189-8D53-592D-F18E-1B2B2A1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3FCB75BE-EF22-B8AD-719A-13C30A2C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137CB3-1FE0-6B77-3354-A4EF36ECBA3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4AB8A6-9EA0-6677-15F3-641B222CB832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C136C2-11BD-5F8D-105F-9CCA4A3ED86F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74B95F-C050-9A1C-E07F-C79EEE047200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04809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2AB36-932D-16D6-9C9E-153F05992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EB49B-BA66-8C2E-8DC4-E54C8E65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لتقديم الحوار. تلميذ يلعب دور الابن وآخر دور الأب. سأشرك الجميع.</a:t>
            </a:r>
            <a:endParaRPr lang="fr-FR" sz="24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42731E-6A6C-C358-1651-D135E4B0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49" y="3658179"/>
            <a:ext cx="888459" cy="24826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ECDB34-B619-823C-27EC-AB54279F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357" y="3692683"/>
            <a:ext cx="1114939" cy="2482641"/>
          </a:xfrm>
          <a:prstGeom prst="rect">
            <a:avLst/>
          </a:prstGeom>
        </p:spPr>
      </p:pic>
      <p:sp>
        <p:nvSpPr>
          <p:cNvPr id="9" name="Bulle narrative : rectangle à coins arrondis 2">
            <a:extLst>
              <a:ext uri="{FF2B5EF4-FFF2-40B4-BE49-F238E27FC236}">
                <a16:creationId xmlns:a16="http://schemas.microsoft.com/office/drawing/2014/main" id="{F46D3A97-DE91-E18D-BC3B-C0A6A8FCD758}"/>
              </a:ext>
            </a:extLst>
          </p:cNvPr>
          <p:cNvSpPr/>
          <p:nvPr/>
        </p:nvSpPr>
        <p:spPr>
          <a:xfrm>
            <a:off x="5985026" y="1927579"/>
            <a:ext cx="2608468" cy="1730600"/>
          </a:xfrm>
          <a:prstGeom prst="wedgeEllipseCallout">
            <a:avLst>
              <a:gd name="adj1" fmla="val -36681"/>
              <a:gd name="adj2" fmla="val 57064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MA" sz="2400" b="1" dirty="0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............................</a:t>
            </a:r>
          </a:p>
        </p:txBody>
      </p:sp>
      <p:sp>
        <p:nvSpPr>
          <p:cNvPr id="17" name="Bulle narrative : rectangle à coins arrondis 3">
            <a:extLst>
              <a:ext uri="{FF2B5EF4-FFF2-40B4-BE49-F238E27FC236}">
                <a16:creationId xmlns:a16="http://schemas.microsoft.com/office/drawing/2014/main" id="{A30BDB89-DDB1-C74B-16DD-F7A45E2D875B}"/>
              </a:ext>
            </a:extLst>
          </p:cNvPr>
          <p:cNvSpPr/>
          <p:nvPr/>
        </p:nvSpPr>
        <p:spPr>
          <a:xfrm>
            <a:off x="398069" y="1632857"/>
            <a:ext cx="3276583" cy="2025322"/>
          </a:xfrm>
          <a:prstGeom prst="wedgeEllipseCallout">
            <a:avLst>
              <a:gd name="adj1" fmla="val 47458"/>
              <a:gd name="adj2" fmla="val 55440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................................................................................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37F0C57C-773A-A67D-DC4E-6E1A7E3FF3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B23D8516-D66B-9F7C-A4C0-E3D568880367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24427EB-25C0-4D69-4FD0-2354F294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470BBD2-16CC-F36D-196B-F5D2CE5D3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D10C8C3-5FC3-18BB-044C-08CEFD4FF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3457E404-1F18-103C-B696-2C37E5F4C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DD5581-BCA7-4100-B630-CA8B4EEB6CA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BCE09B7-0CB5-3B4F-285C-545549CE7EA5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D304DC-8B68-F452-C2F8-5A497803C398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4D41531-5906-CD4F-1503-54825A463B6F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25891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68123-7C90-57B5-23BA-2963482DA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4611610-EBF4-F560-6B26-B5DCA4A1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9A9335C-0BA5-7E51-9A8D-68A0EA8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8E28A76D-972E-1C19-EF5A-C47D0FA6499E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استثمار النص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FDB0199-5E94-F2D6-AEFC-19061BEF45C8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3E2E60A-4D1A-8E53-EB3E-1DEDF753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607D5C-1899-EFA6-6CE9-A73BB4A82D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642" y="1002163"/>
            <a:ext cx="491982" cy="491982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D3283BA2-42DE-12B1-E9CE-073F9434A1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073500" y="1807373"/>
            <a:ext cx="527669" cy="5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1474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7FABF-3AFE-27CC-D061-7F89D49E4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F9109-E378-AB9D-65A8-B11DE926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خذوا النص "أساس المحبة" ص 58. سنمر إلى تحدي القراءة.</a:t>
            </a:r>
            <a:endParaRPr lang="fr-FR" sz="2400" b="1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EDE7BDB-5A75-F229-8C85-997B4ADFCF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EBD185-BA9A-6804-BC90-5FC06A594F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B3DA949-8380-0C40-8EEA-9787217309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AE0AAA3-ECBB-8568-44EA-D38BF6A65A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1971A4A-42D7-0632-C116-F0F4E80287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5EE801-55CE-67CB-61CE-ABB617BE6D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917B65-F9CE-722B-AA29-E18A8A2DC50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BD42BFE-A807-CAEE-D4F5-F983BE0881DC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65F68B-24B9-DC20-9223-53E6A7A5C246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EDE719-AFE6-499E-4618-8805CC440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193" y="2409361"/>
            <a:ext cx="2021653" cy="28176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1326685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C746D-2D7A-E72D-9C9E-18D75769C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2B2B1-079E-1300-1131-A71EC203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يقرأ الفقرة الأولى؟ تابع (ي)؟ آخر ... ارفعوا أيديكم عندما يقرأ كلمة لا تفهمونها.</a:t>
            </a:r>
            <a:b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</a:br>
            <a:r>
              <a:rPr lang="ar-MA" sz="2200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وقفة بعد كل قراءة لتشجيع القارئ واستثمار الأخطاء المرتكبة.</a:t>
            </a:r>
            <a:endParaRPr lang="fr-FR" sz="2400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87ED4E-98B7-9DB1-3444-F1B3D6F144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D6E8D-6E02-41C5-6C84-38F5C18C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48E4A5-498B-A802-7306-E22A3AAF78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BAB12D-2134-0C46-3730-F491B4886A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CD063A-40D9-5F69-44E2-7B7E36BF40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D4BB59-425D-B6BD-25E6-A2DF468A27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C7ACAB-B930-706A-85DF-98114AF9987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6F7C40-4AE2-A8CC-D167-37D72BD03044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E6C231-C4DA-869A-0ED8-DED5C9CBA8A8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275DA8-25CC-898C-524E-3D63BCB9E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1193" y="2595973"/>
            <a:ext cx="2021653" cy="28176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124695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9B345-37FE-1216-2733-AA31CFE70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EFD8D6-6B58-1AA4-4A79-D44787CA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خذوا دفاتر القسم. أجيبوا عن الأسئلة التالية انطلاقا من النص.</a:t>
            </a:r>
            <a:endParaRPr lang="fr-FR" sz="2400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3865481-19AD-8E14-ECB0-0022AD09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228517-CB39-7B99-4C04-8E2315E081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9AC80EA-E2AB-A16A-013E-96FE0A30CB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FD3D87E-63EC-2461-A2BB-6C08F6B8AA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D6796C-2852-C1B4-9C5A-05B351D7A9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63A8D4-D0C3-36BA-7D7A-46D1AC852E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06E1A-F59B-C0C7-2F9B-3902FCBB58BC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E7BAD7-7EFB-8802-DDB4-2F3801EAEDE1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89A7C0-9A56-5336-A2BE-F3CE1852B0FC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6DF5AA-587E-F8E8-1D27-6C3457B0A523}"/>
              </a:ext>
            </a:extLst>
          </p:cNvPr>
          <p:cNvSpPr txBox="1"/>
          <p:nvPr/>
        </p:nvSpPr>
        <p:spPr>
          <a:xfrm>
            <a:off x="463763" y="1818944"/>
            <a:ext cx="7865706" cy="40181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هِيَ شَخْصِيّاتُ النَّصِّ؟ </a:t>
            </a:r>
          </a:p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ٱلشَّخْصِيَّةُ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ٱلْحَكيمَةُ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لِماذا؟</a:t>
            </a:r>
          </a:p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يُمْكِنُ تَجَنُّبُ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ٱلنِّزاعِ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مَنْ تَخْتَلِفُ مَعَهُ في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ٱلرَّأْيِ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95231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505E4-D05A-F3BB-ABBA-ED1730EB8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39B17A-2F2C-7BA8-FDFB-FE956667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نصحح. من يقرأ السؤال الأول؟ من يجيب؟ ما رأيكم؟</a:t>
            </a:r>
            <a:endParaRPr lang="fr-FR" sz="2400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F722D5-5D8B-BC05-F389-27690D9AE9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70BA9-BAB9-96B3-39DE-307DA097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A61426F-5355-B553-3DC5-AB733FE0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B17B32C-98B0-E311-40E0-77FEBD31B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123DC9-301D-363F-8FB3-D5781E2C23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084050-1E50-857B-827D-2F4B7A95A7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35914B-FBA8-EEB4-BE95-AC7A17E6C3E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8D2F92-CE9A-A19F-B0DB-7B2322FDC200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0B9ABD-D45B-F0E1-030B-89BA787E9B6D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C09AF7-5013-DF9E-9A72-4DDD7F462100}"/>
              </a:ext>
            </a:extLst>
          </p:cNvPr>
          <p:cNvSpPr txBox="1"/>
          <p:nvPr/>
        </p:nvSpPr>
        <p:spPr>
          <a:xfrm>
            <a:off x="463763" y="1818944"/>
            <a:ext cx="7865706" cy="40181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هِيَ شَخْصِيّاتُ النَّصِّ؟ </a:t>
            </a:r>
          </a:p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ٱلشَّخْصِيَّةُ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ٱلْحَكيمَةُ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 لِماذا؟</a:t>
            </a:r>
          </a:p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يُمْكِنُ تَجَنُّبُ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ٱلنِّزاعِ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مَنْ تَخْتَلِفُ مَعَهُ في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ٱلرَّأْيِ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232304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D09A8-53DB-A0AC-197F-C1071569A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22B44-42FD-DAF7-123A-F6A0ADCE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تأكدوا من صحة إجاباتكم.</a:t>
            </a:r>
            <a:endParaRPr lang="fr-FR" sz="2400" dirty="0"/>
          </a:p>
        </p:txBody>
      </p:sp>
      <p:pic>
        <p:nvPicPr>
          <p:cNvPr id="8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F0EBB1-8F00-4ECA-F14B-15D55D3564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15469" y="702876"/>
            <a:ext cx="828000" cy="827999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B095C16-8D6B-F443-412E-434E044B0EC6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D0A2B66-7637-1026-9FF8-B7A0C5AC5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1862F0B5-EBE3-BFF0-DDFA-A0B7A5DAD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1877DFA-4027-4E3A-7B31-72799F703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EA864C4-E7C1-70C4-284A-52FBFE74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944646-B323-E92D-DE8B-4CD653A03AB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EB224B-EBE0-A9D7-8FC5-E24B95932FB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DFB889-2D6A-1F90-948A-E7E0A5DBBBC9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6EAAAA-334C-707B-8954-44D6B2CF08CC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كتابي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E45E324-7350-48AB-3D12-CC0E4AA68655}"/>
              </a:ext>
            </a:extLst>
          </p:cNvPr>
          <p:cNvSpPr txBox="1"/>
          <p:nvPr/>
        </p:nvSpPr>
        <p:spPr>
          <a:xfrm>
            <a:off x="463763" y="1818944"/>
            <a:ext cx="7865706" cy="40181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شَخْصِيّاتُ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عَبيرُ وَريمٌ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وَٱلْعَمَّةُ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فاطِمَةُ؟ </a:t>
            </a:r>
          </a:p>
          <a:p>
            <a:pPr marL="514350" indent="-514350" algn="r" rtl="1"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اَلشَّخْصِيَّةُ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ٱلْحَكيمَةُ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ٱلْعَمَّةُ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فاطِمَةُ لِأَنَّها فَعَلَتِ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ٱلصَّوابَ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وَحَلَّتِ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ٱلنِّزاعَ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ٱلْفَتاتَيْنِ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514350" indent="-514350" algn="r" rtl="1">
              <a:lnSpc>
                <a:spcPct val="200000"/>
              </a:lnSpc>
              <a:buAutoNum type="arabicPeriod"/>
            </a:pP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لِتَجَنُّبِ </a:t>
            </a:r>
            <a:r>
              <a:rPr lang="ar-MA" sz="40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ٱلنِّزاعِ</a:t>
            </a:r>
            <a:r>
              <a:rPr lang="ar-MA" sz="40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مَنْ أَخْتَلِفُ مَعَهُ أَحْتَرِمُ رَأْيَهُ وَيَحْتَرِمُ رَأْيي.</a:t>
            </a:r>
            <a:endParaRPr lang="fr-FR" sz="40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463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CC4D8-988E-0304-42AB-1E02A4A64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5B784B5-5DC2-7F97-B0BE-9FE60961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إنتاج كتابي</a:t>
            </a:r>
            <a:endParaRPr lang="fr-MA" sz="44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5231E00-BFBB-7282-38BC-2D9AAC49E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333794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055CA4E-F257-00E3-852A-99784AE7DA27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إنتاج فقرة بتوظيف مهارة التوسيع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03E810F-C227-74FD-C7E8-89174B16AFBA}"/>
              </a:ext>
            </a:extLst>
          </p:cNvPr>
          <p:cNvSpPr txBox="1"/>
          <p:nvPr/>
        </p:nvSpPr>
        <p:spPr>
          <a:xfrm>
            <a:off x="5716971" y="1777877"/>
            <a:ext cx="1454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5AFEBCE7-E2B0-7E58-4D2F-02F161C8F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C2E39C-BF03-4529-BD3C-0C9542557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86" y="1807373"/>
            <a:ext cx="428779" cy="4933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F54217-CB63-ADA2-7D99-12CDE32F50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2526" y="1038315"/>
            <a:ext cx="441760" cy="441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0414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F5F23-C408-9F8F-AC5A-8514E9E9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626E5-042A-B93B-5AF4-0666B519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خذوا الواجب المنزلي. 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D72B76A-4A6B-5078-A8DE-908BED0589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Espace réservé pour une image  5">
            <a:extLst>
              <a:ext uri="{FF2B5EF4-FFF2-40B4-BE49-F238E27FC236}">
                <a16:creationId xmlns:a16="http://schemas.microsoft.com/office/drawing/2014/main" id="{1B044FCB-722A-2594-3BAB-B6C2CCE1E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0752" y="2369976"/>
            <a:ext cx="1402455" cy="14024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5D4D84-99EB-4E8B-7ECF-13E645B64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699" y="2019233"/>
            <a:ext cx="2875947" cy="39412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F9781F7-7C3B-2240-7EAE-6E7BF3F40124}"/>
              </a:ext>
            </a:extLst>
          </p:cNvPr>
          <p:cNvSpPr/>
          <p:nvPr/>
        </p:nvSpPr>
        <p:spPr>
          <a:xfrm>
            <a:off x="2379306" y="2369976"/>
            <a:ext cx="2640563" cy="18363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0ACE91B-BBC2-4E75-DB96-FD978898A149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2FF9D9F-A9C1-50C9-E365-77E32BAAA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5EEC091-0F1F-9092-4CD8-2603FDF00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2C8797-85B0-BDBA-5171-A33D9F862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0D3685F-72FB-2C13-82F6-F2D1CA7F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CB0366-73E9-78C4-C636-CEC65F0E0930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F7E4E6-8C97-FC59-8DBE-8F2D7F6FC83C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1BF800-E5F2-47CE-5E35-959AD53199A5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950758-A229-640F-BE1C-FF0880792154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14341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8598C-51D1-E6F7-7BD5-0F45392B7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3099C-7E2E-6EB1-B214-C0C46AE2F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نصحح. نبدأ بالتعليق عن المشهد الأول بجملة موسعة. من يقرأ جملته؟ أيمكن توسيعها أكثر؟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9D17563-B64B-D212-5F0E-BAAA487D7B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A716721-AB00-7675-FBC8-6CAB1AF59135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C72C90-7C29-2049-89F7-18BC7C42D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0FFE357-B032-F099-9CBB-5B44276C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077C075-1E29-FACA-E10C-551E763F4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0339261-1536-3519-F69B-4228CF56C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635D23-2F1D-00E0-FE00-8FDBFA1138BF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A2B114-85B9-EFDD-2D1A-5C393A0F4E4E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E9A702-A852-1FDA-BA9A-1D5E455C5189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DC7CEB-6FAC-FD7B-CEA8-B7F6C5921A48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47679EFB-9549-26D9-CF8F-2098D4E57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937" y="1584000"/>
            <a:ext cx="2365315" cy="3062659"/>
          </a:xfrm>
          <a:prstGeom prst="rect">
            <a:avLst/>
          </a:prstGeom>
        </p:spPr>
      </p:pic>
      <p:sp>
        <p:nvSpPr>
          <p:cNvPr id="31" name="Zone de texte 10">
            <a:extLst>
              <a:ext uri="{FF2B5EF4-FFF2-40B4-BE49-F238E27FC236}">
                <a16:creationId xmlns:a16="http://schemas.microsoft.com/office/drawing/2014/main" id="{5B19E05B-3DDC-A681-E884-8CC9C021BAA6}"/>
              </a:ext>
            </a:extLst>
          </p:cNvPr>
          <p:cNvSpPr txBox="1"/>
          <p:nvPr/>
        </p:nvSpPr>
        <p:spPr>
          <a:xfrm>
            <a:off x="359732" y="4558562"/>
            <a:ext cx="8223417" cy="14503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طَلَبَ سُفْيانُ مِنْ جَدَّتِهِ كِتابَ </a:t>
            </a:r>
            <a:r>
              <a:rPr kumimoji="0" lang="ar-MA" sz="44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ٱلْقِصَصِ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ٱلَّذي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ٱعْتادَتْ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أَنْ تَقْرَأَ مِنْهُ لَهُ كُلَّ لَيْلَةٍ.</a:t>
            </a:r>
          </a:p>
        </p:txBody>
      </p:sp>
    </p:spTree>
    <p:extLst>
      <p:ext uri="{BB962C8B-B14F-4D97-AF65-F5344CB8AC3E}">
        <p14:creationId xmlns:p14="http://schemas.microsoft.com/office/powerpoint/2010/main" val="3600719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C29FC-FE53-8E9A-B48B-57001DD2F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74644-8D09-BAA9-65DB-65A036B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والآن من يعلق عن  المشهد الثاني بجملة موسعة. من يقرأ جملته؟ قم بتوسيعها أكثر؟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F72FA35-6F6B-7121-0DD1-6BE7314F01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116427D-FE14-A556-BAD0-DEA1D735865F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592CFC8-12E0-7144-51AA-3042CE104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BDB78EA-F8C5-06BB-F1D6-8FB81450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A5BB68A-9743-2C6D-F6C9-2FD058F2D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B297C4C-1992-8F60-67D0-8B24E22E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A3181D-5C78-D5D8-313C-BA6B982AC7D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B74057-2798-23A3-C942-17FFB1629FF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723090-ADD0-3396-28F7-FD05619A58AF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11483B-C282-A2DF-9094-7025A623F92F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928A4E1B-59B9-1657-0DE8-4BCEBCD2B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020" y="1584001"/>
            <a:ext cx="2076232" cy="26883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EA4656E-FBE1-C2C7-D775-709307807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1753" y="1803672"/>
            <a:ext cx="2278436" cy="2428994"/>
          </a:xfrm>
          <a:prstGeom prst="rect">
            <a:avLst/>
          </a:prstGeom>
        </p:spPr>
      </p:pic>
      <p:sp>
        <p:nvSpPr>
          <p:cNvPr id="5" name="Zone de texte 10">
            <a:extLst>
              <a:ext uri="{FF2B5EF4-FFF2-40B4-BE49-F238E27FC236}">
                <a16:creationId xmlns:a16="http://schemas.microsoft.com/office/drawing/2014/main" id="{330185BD-351A-C509-1134-7AC505107C82}"/>
              </a:ext>
            </a:extLst>
          </p:cNvPr>
          <p:cNvSpPr txBox="1"/>
          <p:nvPr/>
        </p:nvSpPr>
        <p:spPr>
          <a:xfrm>
            <a:off x="398069" y="4609702"/>
            <a:ext cx="8284923" cy="149229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وافَقَتِ ٱلْجَدَّةُ عَلى طَلَبِ حَفيدِهَا، 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لَكِنَّهَا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i="0" u="none" strike="noStrike" kern="1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ٱشْتَرَطَتْ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عَلَيْهِ أَنْ يَقْرَأَ قِصَّةً وَاحِدَةً كُلَّ لَيْلَةٍ.</a:t>
            </a:r>
          </a:p>
        </p:txBody>
      </p:sp>
    </p:spTree>
    <p:extLst>
      <p:ext uri="{BB962C8B-B14F-4D97-AF65-F5344CB8AC3E}">
        <p14:creationId xmlns:p14="http://schemas.microsoft.com/office/powerpoint/2010/main" val="2475333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D1DA4-A6DC-6B37-0CC7-065A09F05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51E0EF-7B0F-64DD-79E4-AF169BBA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المشهد الثالث. من يقرأ جملته؟ قم بتوسيعها أكثر؟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6CBB7E7-6FE5-EAB7-418F-9DB4F97D8D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F0ACD42-4BC8-5A4D-2835-91809EC08898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C45CCAC-DBAD-FD03-A94C-64ABB265B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77C8AF9-1463-7F57-BAD0-99F443A1F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BF1EEB9-E298-1F4A-A9A5-33478E3B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9C3F071-B987-4EDF-D747-9AAFF4BD4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2382E1-195B-71B7-D6FA-B61D56D5A78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74DE3C-BB86-9748-9AE0-3820D034D60B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22B98E-3572-9FBC-6B80-F766DE20818F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7465802-8B50-0598-61D5-BF6533E87E77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378F1C67-FE79-347C-5DC6-97BABB1E8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1" y="1991153"/>
            <a:ext cx="2267867" cy="2287587"/>
          </a:xfrm>
          <a:prstGeom prst="rect">
            <a:avLst/>
          </a:prstGeom>
        </p:spPr>
      </p:pic>
      <p:sp>
        <p:nvSpPr>
          <p:cNvPr id="16" name="Zone de texte 10">
            <a:extLst>
              <a:ext uri="{FF2B5EF4-FFF2-40B4-BE49-F238E27FC236}">
                <a16:creationId xmlns:a16="http://schemas.microsoft.com/office/drawing/2014/main" id="{F4BF202D-7EA3-0604-2CBE-7B0DD75A0BDB}"/>
              </a:ext>
            </a:extLst>
          </p:cNvPr>
          <p:cNvSpPr txBox="1"/>
          <p:nvPr/>
        </p:nvSpPr>
        <p:spPr>
          <a:xfrm>
            <a:off x="312516" y="4152653"/>
            <a:ext cx="8387441" cy="99540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r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فَرِحَ سُفْيانُ كَثيراً، 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َرَكَضَ مُسْرِعاً إِلى غُرْفَتِهِ 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حَيْثُ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فَتَحَ </a:t>
            </a:r>
            <a:r>
              <a:rPr kumimoji="0" lang="ar-MA" sz="4400" i="0" u="none" strike="noStrike" kern="1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ٱلْكِتابَ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بِشَوْقٍ كَبيرٍ، 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4400" i="0" u="none" strike="noStrike" kern="1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َبَدَأَ يَقْرَأُ.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F064B2E-76DF-BEA2-F9B5-82D197FEC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2020" y="1584001"/>
            <a:ext cx="2076232" cy="268834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09AFA7-9826-8218-6467-A6FEA63AED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1753" y="1803672"/>
            <a:ext cx="2278436" cy="242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86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25965-525F-BDCC-27EE-EFD4468C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BE5D37-700F-3D2D-6F1A-33C6B0FAD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يركب فقرة بالربط بين الجمل.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3A7E05F-5CB7-87D0-CEF1-192C146A56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4F680F9C-B789-4970-3AE1-B8F965812AFE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A9226F2-C206-0507-E882-426D691B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3AA692-D3DB-8BE3-10CA-8D197F0D5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046D09-4896-3FD1-1941-1C301C1A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8590D08-D6AB-867F-00B9-B2153100D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8DE759-1A7D-764A-95BF-200A080B71D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1FF010-59D8-8618-7F66-0D35732B3BDB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AC33CF-E4C7-3559-A49F-B161E766E9C2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3EC7AD-7200-7119-933D-D5EE8BA58CC2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A61E2F19-F4DF-074E-B148-76BB7D569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682217"/>
            <a:ext cx="8120779" cy="353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 de texte 10">
            <a:extLst>
              <a:ext uri="{FF2B5EF4-FFF2-40B4-BE49-F238E27FC236}">
                <a16:creationId xmlns:a16="http://schemas.microsoft.com/office/drawing/2014/main" id="{50700931-9775-7465-897F-485D6CE23DE3}"/>
              </a:ext>
            </a:extLst>
          </p:cNvPr>
          <p:cNvSpPr txBox="1"/>
          <p:nvPr/>
        </p:nvSpPr>
        <p:spPr>
          <a:xfrm>
            <a:off x="398070" y="3868099"/>
            <a:ext cx="8120778" cy="209416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طَلَبَ سُفْيانُ مِنْ جَدَّتِهِ كِتابَ </a:t>
            </a:r>
            <a:r>
              <a:rPr kumimoji="0" lang="ar-MA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ٱلْقِصَصِ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ٱلَّذي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ٱعْتادَتْ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أَنْ تَقْرَأَ مِنْهُ لَهُ كُلَّ لَيْلَةٍ. </a:t>
            </a:r>
          </a:p>
          <a:p>
            <a:pPr marL="0" marR="0" lvl="0" indent="0" algn="just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وافَقَتِ ٱلْجَدَّةُ عَلى طَلَبِ حَفيدِهَا،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لَكِنَّهَا </a:t>
            </a:r>
            <a:r>
              <a:rPr kumimoji="0" lang="ar-MA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ٱشْتَرَطَتْ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عَلَيْهِ أَنْ يَقْرَأَ قِصَّةً وَاحِدَةً كُلَّ لَيْلَةٍ. </a:t>
            </a:r>
          </a:p>
          <a:p>
            <a:pPr marL="0" marR="0" lvl="0" indent="0" algn="just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فَرِحَ سُفْيانُ كَثيراً، 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رَكَضَ مُسْرِعاً إِلى غُرْفَتِهِ 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حَيْثُ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فَتَحَ </a:t>
            </a:r>
            <a:r>
              <a:rPr kumimoji="0" lang="ar-MA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ٱلْكِتابَ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بِشَوْقٍ كَبيرٍ، 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َبَدَأَ يَقْرَأُ.</a:t>
            </a:r>
          </a:p>
        </p:txBody>
      </p:sp>
    </p:spTree>
    <p:extLst>
      <p:ext uri="{BB962C8B-B14F-4D97-AF65-F5344CB8AC3E}">
        <p14:creationId xmlns:p14="http://schemas.microsoft.com/office/powerpoint/2010/main" val="134362647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B0952-9E54-D03A-0CB2-E92106BB0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0BFB95-ACA9-3700-77FC-3B295448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اكتبوا الفقرة على دفاتر القسم.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2469360-776D-52DA-ED46-2B3E8430EC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8D48AC3-EC6C-AF2D-447D-7BE4BEDCFB05}"/>
              </a:ext>
            </a:extLst>
          </p:cNvPr>
          <p:cNvGrpSpPr/>
          <p:nvPr/>
        </p:nvGrpSpPr>
        <p:grpSpPr>
          <a:xfrm>
            <a:off x="398069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93494C1-36B7-93B4-1B13-4FC10335B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5721435-C40A-CB68-AC3E-6A25130DF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2F60D4-5CAD-FA01-F8F0-34BD0B2F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10B2E4A-9D4E-97A6-DFCC-956310FD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510217-3CC6-92C3-EF01-31304873B4B2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9FBBCE-B34B-A4B8-127C-A6B8B64870B4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030965-8DE5-C84D-EC6F-1C7F27698E3D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F8B0CD-9E1E-5648-5A66-D2645946F41F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555AB24C-0BD3-C3C5-191D-2B0D354A9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9" y="1870871"/>
            <a:ext cx="8120779" cy="379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Zone de texte 10">
            <a:extLst>
              <a:ext uri="{FF2B5EF4-FFF2-40B4-BE49-F238E27FC236}">
                <a16:creationId xmlns:a16="http://schemas.microsoft.com/office/drawing/2014/main" id="{25CFD4D1-886B-EB7D-D7D1-887D7230CF27}"/>
              </a:ext>
            </a:extLst>
          </p:cNvPr>
          <p:cNvSpPr txBox="1"/>
          <p:nvPr/>
        </p:nvSpPr>
        <p:spPr>
          <a:xfrm>
            <a:off x="462639" y="4241324"/>
            <a:ext cx="8120778" cy="2094162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just" defTabSz="5143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طَلَبَ سُفْيانُ مِنْ جَدَّتِهِ كِتابَ </a:t>
            </a:r>
            <a:r>
              <a:rPr kumimoji="0" lang="ar-MA" sz="36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ٱلْقِصَصِ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ٱلَّذي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6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ٱعْتادَتْ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أَنْ تَقْرَأَ مِنْهُ لَهُ كُلَّ لَيْلَةٍ. وافَقَتِ ٱلْجَدَّةُ عَلى طَلَبِ حَفيدِهَا،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لَكِنَّهَا </a:t>
            </a:r>
            <a:r>
              <a:rPr kumimoji="0" lang="ar-MA" sz="36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ٱشْتَرَطَتْ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عَلَيْهِ أَنْ يَقْرَأَ قِصَّةً وَاحِدَةً كُلَّ لَيْلَةٍ. فَرِحَ سُفْيانُ كَثيراً، 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رَكَضَ مُسْرِعاً إِلى غُرْفَتِهِ 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حَيْثُ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فَتَحَ </a:t>
            </a:r>
            <a:r>
              <a:rPr kumimoji="0" lang="ar-MA" sz="3600" i="0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ٱلْكِتابَ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بِشَوْقٍ كَبيرٍ، 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kumimoji="0" lang="ar-MA" sz="360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َبَدَأَ يَقْرَأُ.</a:t>
            </a:r>
          </a:p>
        </p:txBody>
      </p:sp>
    </p:spTree>
    <p:extLst>
      <p:ext uri="{BB962C8B-B14F-4D97-AF65-F5344CB8AC3E}">
        <p14:creationId xmlns:p14="http://schemas.microsoft.com/office/powerpoint/2010/main" val="293682915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997B-5238-A216-6E08-4F3ED877A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49B1E-180E-42B6-DEAB-62B39E98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على الصفحة 61 دائما. 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10E5DA63-BE9A-C3D8-9911-64537CFDAD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F7ED38-F6B2-200B-5ABD-FEE58CDD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404" y="2019233"/>
            <a:ext cx="2875947" cy="394128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70810F4-F5D8-E714-9E42-F955AB16329B}"/>
              </a:ext>
            </a:extLst>
          </p:cNvPr>
          <p:cNvSpPr/>
          <p:nvPr/>
        </p:nvSpPr>
        <p:spPr>
          <a:xfrm>
            <a:off x="3251718" y="4234421"/>
            <a:ext cx="2640563" cy="17261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0A7E9FA-36B9-FF0B-16E4-CCF3156D8962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93816692-8F97-F372-A87E-CEA1A5CBE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CCFD2E0-C356-2CDE-26AD-CBB72092E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91FB64B-6A90-22A0-447D-94DFC6EE3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9C1B500-2422-2D63-2C82-9EC9E95C4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24BB0D-0987-2E72-8F1B-73AF213BB8FA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46A40E-74AF-B547-D94D-84F12083D4F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347DF6-A619-4D70-F425-FAE24F6034F2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65BF24-A0FE-089B-27F7-9B4261FC5D2D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88934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88B25-CED5-6CCC-35A3-25404AD5A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953CEE-84F5-D09D-D652-FA87293E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لاحظوا الصور ثم وسعوا كل جملة من الجمل أسفل كل صورة  للتعبير عن كل مشهد.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761B95A-9894-6999-EE31-B400853F94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2834E9F-12BC-92A1-8250-F0FBBDC53F1B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25C5EDB-43AD-4CB5-07C8-9934A85B8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A70B1A5-904F-24F9-DE24-5F4F00FB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173C7A1-3C2D-FC23-3571-399C30868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C586970-2993-B765-1E0E-6FF11288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6C5D3C-58D0-A741-9953-548EE86E5394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A2FE7C-197D-73B1-1748-A925D002F29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26C26F-EE8D-B279-3462-AC236B44C74B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B9158-4E72-26CF-2E8F-F5A32CC09114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C3DEE4E-72A6-F5B6-769E-EC81007CC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3CF8FAF-84D9-47EB-C01F-9FC6E999B733}"/>
              </a:ext>
            </a:extLst>
          </p:cNvPr>
          <p:cNvSpPr txBox="1"/>
          <p:nvPr/>
        </p:nvSpPr>
        <p:spPr>
          <a:xfrm>
            <a:off x="6270170" y="4470158"/>
            <a:ext cx="248194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لَيْلى تَجْلِسُ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38FA9D-A9AD-5329-C18E-119FEE37AE6A}"/>
              </a:ext>
            </a:extLst>
          </p:cNvPr>
          <p:cNvSpPr txBox="1"/>
          <p:nvPr/>
        </p:nvSpPr>
        <p:spPr>
          <a:xfrm>
            <a:off x="3368351" y="4445480"/>
            <a:ext cx="2693971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فَأْرٌ مِنْ قَدَمَيْها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706355D-E4FC-406C-73A1-9BC85A1D8A4D}"/>
              </a:ext>
            </a:extLst>
          </p:cNvPr>
          <p:cNvSpPr txBox="1"/>
          <p:nvPr/>
        </p:nvSpPr>
        <p:spPr>
          <a:xfrm>
            <a:off x="459448" y="4457819"/>
            <a:ext cx="2693971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 قِطُّ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933395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9F60C-4190-5CEE-F3E4-D871D7A5B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8A4EE-7AB0-AD73-B10F-4F2D8A04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من يقرأ جملته الأولى الموسعة؟ الثانية؟ والثالثة؟ 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2CDA815-25AC-213B-D1A7-0F5B2A6F11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0A4AB52-3A65-9C11-1F6A-121161399E2A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0D6DB8B-BC0E-116A-BF8D-52205BBAB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1FE9B6B-9F35-B1C0-961F-84CFDE302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A348F8B-DBBD-E59B-55DE-E7D4AC90E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164DBC8-2BDD-432E-A88C-C8A75A475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C4DCE3-9988-A777-569C-452BD231A0C8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86292C-D6C3-6468-282C-35B562F19548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7C744A-BA48-FC99-9BF3-EDC044916E0B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010F81-5B41-FF60-BDE2-9A1A2D1F6A9B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D4F40E1-07E0-5C69-F1A1-EAF4009DA7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C3C2F48-75B3-2643-2CBB-348398985F5C}"/>
              </a:ext>
            </a:extLst>
          </p:cNvPr>
          <p:cNvSpPr txBox="1"/>
          <p:nvPr/>
        </p:nvSpPr>
        <p:spPr>
          <a:xfrm>
            <a:off x="6270170" y="4470158"/>
            <a:ext cx="248194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لَيْلى تَجْلِسُ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68DA57F-D268-5A54-CEB6-500161BE93F8}"/>
              </a:ext>
            </a:extLst>
          </p:cNvPr>
          <p:cNvSpPr txBox="1"/>
          <p:nvPr/>
        </p:nvSpPr>
        <p:spPr>
          <a:xfrm>
            <a:off x="3368351" y="4445480"/>
            <a:ext cx="2693971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فَأْرٌ مِنْ قَدَمَيْها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2C8BC28-EB21-00DA-6725-2C18B4A586B8}"/>
              </a:ext>
            </a:extLst>
          </p:cNvPr>
          <p:cNvSpPr txBox="1"/>
          <p:nvPr/>
        </p:nvSpPr>
        <p:spPr>
          <a:xfrm>
            <a:off x="459448" y="4457819"/>
            <a:ext cx="2693971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 قِطُّ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765554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26FFE-BF37-3256-9553-415ED67FC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A8B16-17A0-6A51-FB82-9EDEF137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هذه أمثلة لجمل موسعة. من يقرؤها؟  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3CBF984-6646-EA14-BD40-8E9C5C0CD9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AF73B6F-4491-3D8B-F7C3-63A584CA175C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8ECD69B-C2E4-B341-5DAD-94762F8E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B9B9F99-8994-29E2-A1DD-BF16B6CF3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9FC5B2B-6622-C8F6-C70D-37A8DC0FD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B503F6F-05E5-8B11-28A1-4C6F02A5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4D9A08-CF50-930F-389C-EB7C718F38B7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6DF102-E43D-999D-3E28-8D293C9A11C3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A2437BD-DD01-5C14-F312-033D10D99221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9C5E13-3CBB-B2F1-4B7E-FF4C8C80A93D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B55B812B-18A5-D443-4424-B059788A7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F55BCF1-8993-9270-E0CE-0A7BF9583CA5}"/>
              </a:ext>
            </a:extLst>
          </p:cNvPr>
          <p:cNvSpPr txBox="1"/>
          <p:nvPr/>
        </p:nvSpPr>
        <p:spPr>
          <a:xfrm>
            <a:off x="6270170" y="4470158"/>
            <a:ext cx="2481943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لَيْلى تَجْلِسُ في حَديقَةِ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ٱلْمَنْزِلِ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تَقْرَأُ كِتابَها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ٱلْمُفَضَّلَ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5B50F92-B0BD-DCD5-4CB9-D771ECAB48B0}"/>
              </a:ext>
            </a:extLst>
          </p:cNvPr>
          <p:cNvSpPr txBox="1"/>
          <p:nvPr/>
        </p:nvSpPr>
        <p:spPr>
          <a:xfrm>
            <a:off x="3368351" y="4445480"/>
            <a:ext cx="269397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فَأْرٌ مِنْ قَدَمَيْها، شَعَرَتْ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بِٱلْخَوْفِ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فَتَطايَرَ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ٱلْكِتابُ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يَدَيْها وَقَفَزَتْ مَذْعورَةً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E403C3-CBC6-2B7D-708D-DDBD65984FD8}"/>
              </a:ext>
            </a:extLst>
          </p:cNvPr>
          <p:cNvSpPr txBox="1"/>
          <p:nvPr/>
        </p:nvSpPr>
        <p:spPr>
          <a:xfrm>
            <a:off x="459448" y="4457819"/>
            <a:ext cx="269397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 قِطُّ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ٱلشُّجَيْراتِ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فَٱنْدَفَعَ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يُطارِدُ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ٱلْفَأْرَ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لِيُبْعِدَهُ خارِجَ الْحَديقَةِ.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298481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هيكلة حصص الأسبوع التربوي الخامس </a:t>
            </a:r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090" y="3429000"/>
            <a:ext cx="3831420" cy="1362012"/>
          </a:xfrm>
          <a:prstGeom prst="rect">
            <a:avLst/>
          </a:prstGeom>
        </p:spPr>
      </p:pic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1 -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92510" y="1940938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659934" y="389909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نشاط اعتيادي 10د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قراءة: استثمار النص 30د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45د</a:t>
            </a:r>
            <a:endParaRPr kumimoji="0" lang="ar-MA" sz="1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نشاط اعتيادي 10د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فهم المسموع 30د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قراءة 45د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637196" y="2396894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نشاط اعتيادي 10د</a:t>
            </a: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استثمار الظواهر اللغوية 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Microsoft Uighur" panose="02000000000000000000" pitchFamily="2" charset="-78"/>
              </a:rPr>
              <a:t>إنتاج كتابي </a:t>
            </a: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30د</a:t>
            </a:r>
          </a:p>
          <a:p>
            <a:pPr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تحدث 15 د</a:t>
            </a: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B90AA961-FD6F-7A21-85B8-3D759B62F65E}"/>
              </a:ext>
            </a:extLst>
          </p:cNvPr>
          <p:cNvSpPr/>
          <p:nvPr/>
        </p:nvSpPr>
        <p:spPr>
          <a:xfrm>
            <a:off x="2796510" y="342900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4 -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1336E91-DF3A-3053-EA33-D026EA9EC443}"/>
              </a:ext>
            </a:extLst>
          </p:cNvPr>
          <p:cNvGrpSpPr/>
          <p:nvPr/>
        </p:nvGrpSpPr>
        <p:grpSpPr>
          <a:xfrm flipH="1">
            <a:off x="4726804" y="1930700"/>
            <a:ext cx="3780000" cy="1332000"/>
            <a:chOff x="4735350" y="3482113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0BFD0352-B8D6-190F-29D1-2CF4A378A872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786B9329-8AC9-1E3E-6A1D-DFA117833786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70804" y="2326700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10د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معجم: مراجعة وتوليف  30د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تحدث: مراجعة وتوليف 30د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قراءة مشتركة 15د</a:t>
            </a:r>
          </a:p>
        </p:txBody>
      </p:sp>
    </p:spTree>
    <p:extLst>
      <p:ext uri="{BB962C8B-B14F-4D97-AF65-F5344CB8AC3E}">
        <p14:creationId xmlns:p14="http://schemas.microsoft.com/office/powerpoint/2010/main" val="844321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24100-FF8B-78D2-BD6E-452D1946F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75D7C-D5DA-4D5C-208F-A0C15452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على دفاتر القسم اكتبوا قصة بالربط بين الجمل التي كتبتموها.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EAEA3C3D-B01B-0305-8D80-D24FC92620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40A68E4-C77E-3574-62E0-9908E7D4EC38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80DDC63-4B02-FA69-2B6F-4283B0E6F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96E7B1-3123-A745-386C-4438998E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2075C58-3306-B499-3E1D-8E836ED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794BB32-005C-7DA0-0989-FABC63C9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017875-8F41-38DE-E670-420F33B39C0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5D08ED-4039-4237-3F44-EB53A7AA18F1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2B943-ED3C-E745-61CE-ACDF3BF67062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8098ADE-41E5-A754-981D-B5184867C7D6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013A72-2092-4460-4DCC-955E4C4A9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51B14A3-6A50-2474-100B-95568055E7C6}"/>
              </a:ext>
            </a:extLst>
          </p:cNvPr>
          <p:cNvSpPr txBox="1"/>
          <p:nvPr/>
        </p:nvSpPr>
        <p:spPr>
          <a:xfrm>
            <a:off x="6270170" y="4470158"/>
            <a:ext cx="2481943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لَيْلى تَجْلِسُ في حَديقَةِ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ٱلْمَنْزِلِ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تَقْرَأُ كِتابَها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ٱلْمُفَضَّلَ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A35B97-551C-462F-387C-96692BBCDB53}"/>
              </a:ext>
            </a:extLst>
          </p:cNvPr>
          <p:cNvSpPr txBox="1"/>
          <p:nvPr/>
        </p:nvSpPr>
        <p:spPr>
          <a:xfrm>
            <a:off x="3368351" y="4445480"/>
            <a:ext cx="269397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فَأْرٌ مِنْ قَدَمَيْها، شَعَرَتْ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بِٱلْخَوْفِ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فَتَطايَرَ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ٱلْكِتابُ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يَدَيْها وَقَفَزَتْ مَذْعورَةً ...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EE532AF-2838-CCA7-8FA7-57DE63378491}"/>
              </a:ext>
            </a:extLst>
          </p:cNvPr>
          <p:cNvSpPr txBox="1"/>
          <p:nvPr/>
        </p:nvSpPr>
        <p:spPr>
          <a:xfrm>
            <a:off x="459448" y="4457819"/>
            <a:ext cx="2693971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 قِطُّ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ٱلشُّجَيْراتِ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فَٱنْدَفَعَ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يُطارِدُ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ٱلْفَأْرَ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لِيُبْعِدَهُ خارِجَ الْحَديقَةِ.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185262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A0622-A713-168C-EF8A-D8B1F8F6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A05B5-569B-ACE6-0197-8A471C9A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من يقرأ الفقرة التي أنتجها؟ ما الروابط التي وظفتها؟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2D33F018-719E-62E1-B9B9-7F27FF8646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52AA65C-33C9-59FA-A7E3-E8037F1E6B83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D4F89B-7872-129D-3954-112C406ED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138CDBF-BEE7-8DEF-1856-1B64B49CB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3026A1E-76F2-95AB-8509-93C7AF9E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6727557-0F63-E71D-E339-43ECBBD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BF177B-F4A2-E06A-56FA-056B58D05B46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B31A94-79A6-A0B6-AF4D-47BE8E2270F0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1FB5CF-097E-6BE9-348D-F53D3EE38B71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EF4D21-0FED-935A-96AF-B3C2A73A222E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6B4FA20-09D4-5984-3ED4-F5DA5738E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5398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9A922-CC04-4DC4-3A81-CB4775B0C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73B71-ABFA-752E-8720-B736FC5EE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069" y="756000"/>
            <a:ext cx="7074304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prstClr val="white">
                    <a:lumMod val="50000"/>
                  </a:prstClr>
                </a:solidFill>
                <a:cs typeface="Microsoft Uighur" panose="02000000000000000000" pitchFamily="2" charset="-78"/>
              </a:rPr>
              <a:t>هذا مثال آخر. من يقرأ؟</a:t>
            </a:r>
            <a:endParaRPr lang="fr-FR" sz="2200" dirty="0">
              <a:solidFill>
                <a:srgbClr val="FF0000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CD94BF2A-4103-D31B-6723-79C218F4F9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D6131BD-8C51-221F-286E-39A80AC1F565}"/>
              </a:ext>
            </a:extLst>
          </p:cNvPr>
          <p:cNvGrpSpPr/>
          <p:nvPr/>
        </p:nvGrpSpPr>
        <p:grpSpPr>
          <a:xfrm>
            <a:off x="407400" y="131773"/>
            <a:ext cx="7750183" cy="298475"/>
            <a:chOff x="398069" y="131773"/>
            <a:chExt cx="7750183" cy="2984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88588D3-48F4-78E7-7841-34A19CF98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3E9FA4D-DA17-0152-A174-49EDF0199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2946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E59304A-28A1-3A7D-98D9-E7EB89DBB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32852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79B54A1-35AD-4F16-5001-6FC239CD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710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A06795-EE1B-430A-D1B3-055A37D66BDC}"/>
                </a:ext>
              </a:extLst>
            </p:cNvPr>
            <p:cNvSpPr>
              <a:spLocks/>
            </p:cNvSpPr>
            <p:nvPr/>
          </p:nvSpPr>
          <p:spPr>
            <a:xfrm>
              <a:off x="661018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 الحصة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F2A2DB-9A53-0FE8-8A56-2451281CAA5F}"/>
                </a:ext>
              </a:extLst>
            </p:cNvPr>
            <p:cNvSpPr>
              <a:spLocks/>
            </p:cNvSpPr>
            <p:nvPr/>
          </p:nvSpPr>
          <p:spPr>
            <a:xfrm>
              <a:off x="398069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F1B5FB-CD97-8735-5C3F-B1EBBE31BF65}"/>
                </a:ext>
              </a:extLst>
            </p:cNvPr>
            <p:cNvSpPr>
              <a:spLocks/>
            </p:cNvSpPr>
            <p:nvPr/>
          </p:nvSpPr>
          <p:spPr>
            <a:xfrm>
              <a:off x="4812020" y="142248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1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9AF19D-7B1A-2E0D-E934-075077D60570}"/>
                </a:ext>
              </a:extLst>
            </p:cNvPr>
            <p:cNvSpPr>
              <a:spLocks/>
            </p:cNvSpPr>
            <p:nvPr/>
          </p:nvSpPr>
          <p:spPr>
            <a:xfrm>
              <a:off x="2701753" y="131773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كتابي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078B40E-FD5E-4220-A9FC-0A2C30849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138" y="1909752"/>
            <a:ext cx="7322760" cy="25604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FF572D-3C5C-05F9-F36C-428EDD3355A6}"/>
              </a:ext>
            </a:extLst>
          </p:cNvPr>
          <p:cNvSpPr txBox="1"/>
          <p:nvPr/>
        </p:nvSpPr>
        <p:spPr>
          <a:xfrm>
            <a:off x="663359" y="4171578"/>
            <a:ext cx="8052317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لَيْلى تَجْلِسُ في حَديقَةِ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ٱلْمَنْزِلِ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تَقْرَأُ كِتابَها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ٱلْمُفَضَّلَ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فَجْأَةً، 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اِقْتَرَبَ فَأْرٌ مِنْ قَدَمَيْها، شَعَرَتْ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بِٱلْخَوْفِ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تَطايَرَ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ٱلْكِتابُ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يَدَيْها </a:t>
            </a: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قَفَزَتْ مَذْعورَةً. </a:t>
            </a:r>
            <a:r>
              <a:rPr lang="ar-MA" sz="36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الوَقْتِ نَفْسِهِ 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ظَهَرَ قِطُّ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ٱلْأُسْرَةِ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بَيْنِ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ٱلشُّجَيْراتِ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فَٱنْدَفَعَ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يُطارِدُ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ٱلْفَأْرَ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لِيُبْعِدَهُ خارِجَ </a:t>
            </a:r>
            <a:r>
              <a:rPr lang="ar-MA" sz="3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ٱلْحَديقَةِ</a:t>
            </a:r>
            <a:r>
              <a:rPr lang="ar-MA" sz="3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989922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D1CE54-60E1-0EE0-C345-45226682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501" y="985738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7C72B-492C-C5F0-FB85-683F70C9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B27092-8EDF-1F83-7E97-5F07D242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أبني فقرة انطلاقا من مشاهد؟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9549244-043B-A116-30EA-7EEF566AE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E6A077-E5C6-73FE-B153-6F8A1C835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1C5D41-EC27-9618-7FE9-8D9CC239C5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C77E38-A63A-9333-2952-2E0E913EA8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289E72-9EE4-6B8F-DC25-78B9B49580B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95D95C-1D9F-D455-FC53-75725991B566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692E5-F48C-3444-235D-892DD355A432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CAA445-22F4-F13C-AB85-4EB2D989A1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A9B367-310D-5BA6-5689-72697DD8B7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85012ED-AACE-8323-D3AE-9F52F35B663F}"/>
              </a:ext>
            </a:extLst>
          </p:cNvPr>
          <p:cNvSpPr/>
          <p:nvPr/>
        </p:nvSpPr>
        <p:spPr>
          <a:xfrm>
            <a:off x="3132000" y="3411541"/>
            <a:ext cx="2880000" cy="984622"/>
          </a:xfrm>
          <a:prstGeom prst="roundRect">
            <a:avLst/>
          </a:prstGeom>
          <a:solidFill>
            <a:srgbClr val="D6E9E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كَيْفَ أَبْني فِقْرَةً انْطِلاقا منْ مَشاهِدَ؟</a:t>
            </a:r>
          </a:p>
        </p:txBody>
      </p:sp>
    </p:spTree>
    <p:extLst>
      <p:ext uri="{BB962C8B-B14F-4D97-AF65-F5344CB8AC3E}">
        <p14:creationId xmlns:p14="http://schemas.microsoft.com/office/powerpoint/2010/main" val="126879229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B5785-5D8C-C5DE-FBAC-5583972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 المنزل، سجلوا الواجب المنزلي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83C4482C-575A-E7EC-6876-A88F5EC50E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2345" y="2803850"/>
            <a:ext cx="1402455" cy="1402455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04B8DD-37E1-DD10-7E10-460BDA5A62AE}"/>
              </a:ext>
            </a:extLst>
          </p:cNvPr>
          <p:cNvSpPr txBox="1"/>
          <p:nvPr/>
        </p:nvSpPr>
        <p:spPr>
          <a:xfrm>
            <a:off x="632373" y="2855168"/>
            <a:ext cx="5835356" cy="14642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أُراجِعُ دُروسي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ٱسْتِعْداداً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 لِفُروضِ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ٱلْمُراقَبَةِ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40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ٱلْمُسْتَمِرَّةِ</a:t>
            </a:r>
            <a:r>
              <a:rPr lang="ar-MA" sz="4000" dirty="0">
                <a:solidFill>
                  <a:srgbClr val="424D7C"/>
                </a:solidFill>
                <a:cs typeface="Microsoft Uighur" panose="02000000000000000000" pitchFamily="2" charset="-78"/>
              </a:rPr>
              <a:t>. </a:t>
            </a:r>
            <a:endParaRPr lang="fr-FR" sz="4000" dirty="0">
              <a:solidFill>
                <a:srgbClr val="424D7C"/>
              </a:solidFill>
            </a:endParaRP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674D75-B9E7-4C55-572B-AAEBB02B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CD1C09-9227-FD1B-515D-2D4D7FD6E6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05FF80-9258-FEBF-3148-B10EBB8722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D43E65-49B2-C560-6ADD-412DD8B6DF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441377-7945-7DB8-DB9E-87113F4C74E2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17D04A-EE2A-850F-3A1C-BD63D7F34221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0E685A-2360-B555-7904-589F004E9660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794ACF4A-C7C3-BC50-7358-10E74F451D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FE6BC2-FB27-8F6D-3801-EBB254DDD7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81223209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57FFF-F3D0-25CC-6EE8-104764E9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الحصة هم ...........................................................................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82F7CB2E-4575-7B8A-34CA-3D6666B6A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3365946" y="2438287"/>
            <a:ext cx="2604581" cy="2608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ADE1AA1C-6861-D8EC-7927-29F7677DC6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891183-4959-1983-2B74-28C149EC14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07BB87-069E-D8EB-4B1B-B24BEA3655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F8096F-0BCA-ECDC-CF8E-9D620E05C5C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16CD15-B114-373E-8563-801FEC811C15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B691F-C22E-3598-616B-93F55D32A4DD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9BC260-8212-EFFE-DFA9-95EBC214F17F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4F2D75F-4E95-1BA5-EA19-B71889D7F80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C970AD6-D9DF-7A6C-2FD7-2AAD396246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75179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7CACC-D8BC-30D1-CB28-CC2059469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45A1B-BC30-13AD-5753-E47F3279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9FD947E-C783-B702-32A8-8DF92D144B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Espace réservé pour une image  8">
            <a:extLst>
              <a:ext uri="{FF2B5EF4-FFF2-40B4-BE49-F238E27FC236}">
                <a16:creationId xmlns:a16="http://schemas.microsoft.com/office/drawing/2014/main" id="{639CF646-4D1D-FCCD-53C0-2056DA59F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C6693A-7061-71E4-AE9D-B043916CE0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294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3F9933-537D-BF9B-4C57-A1B77114FD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285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EF7FAF-1E74-D427-EC9F-2E1B0E58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710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434033-E086-AB50-D8AA-DCE139D6DFA7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06A978-919A-93AF-EA5C-04AFF3790588}"/>
              </a:ext>
            </a:extLst>
          </p:cNvPr>
          <p:cNvSpPr>
            <a:spLocks/>
          </p:cNvSpPr>
          <p:nvPr/>
        </p:nvSpPr>
        <p:spPr>
          <a:xfrm>
            <a:off x="4812020" y="142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E60BB-B151-04CE-E52E-7AF2DAA3509A}"/>
              </a:ext>
            </a:extLst>
          </p:cNvPr>
          <p:cNvSpPr>
            <a:spLocks/>
          </p:cNvSpPr>
          <p:nvPr/>
        </p:nvSpPr>
        <p:spPr>
          <a:xfrm>
            <a:off x="270175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9D57C94-6365-CF88-0F7C-B57668B463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38C6FC-19E0-2010-EA4F-40C5419CAC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2220303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41198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70985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01677" y="4147264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7314" y="2734035"/>
            <a:ext cx="468000" cy="4680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E822ACE-CB1A-2AEA-FC9A-DC2A35426F30}"/>
              </a:ext>
            </a:extLst>
          </p:cNvPr>
          <p:cNvSpPr txBox="1"/>
          <p:nvPr/>
        </p:nvSpPr>
        <p:spPr>
          <a:xfrm>
            <a:off x="5944823" y="2813076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30CF4400-3EC4-FD85-AC5A-1D1ED8425E2B}"/>
              </a:ext>
            </a:extLst>
          </p:cNvPr>
          <p:cNvSpPr txBox="1">
            <a:spLocks/>
          </p:cNvSpPr>
          <p:nvPr/>
        </p:nvSpPr>
        <p:spPr>
          <a:xfrm>
            <a:off x="2122822" y="314636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15BC0FD-ED84-F9CB-E2AF-9E02561E5AB8}"/>
              </a:ext>
            </a:extLst>
          </p:cNvPr>
          <p:cNvSpPr txBox="1"/>
          <p:nvPr/>
        </p:nvSpPr>
        <p:spPr>
          <a:xfrm>
            <a:off x="5609795" y="4080533"/>
            <a:ext cx="102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6BEA925D-CD44-6538-A204-FED65AC84D97}"/>
              </a:ext>
            </a:extLst>
          </p:cNvPr>
          <p:cNvSpPr txBox="1">
            <a:spLocks/>
          </p:cNvSpPr>
          <p:nvPr/>
        </p:nvSpPr>
        <p:spPr>
          <a:xfrm>
            <a:off x="2122822" y="4630533"/>
            <a:ext cx="4614911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فقرة انطلاقا من مشاهد</a:t>
            </a: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DB9F98EF-3576-109D-5F99-60A2999D772D}"/>
              </a:ext>
            </a:extLst>
          </p:cNvPr>
          <p:cNvSpPr txBox="1">
            <a:spLocks/>
          </p:cNvSpPr>
          <p:nvPr/>
        </p:nvSpPr>
        <p:spPr>
          <a:xfrm>
            <a:off x="2122822" y="18952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400" b="1" dirty="0"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04BEE71-C078-1CF7-1449-5A71C57D793F}"/>
              </a:ext>
            </a:extLst>
          </p:cNvPr>
          <p:cNvSpPr txBox="1"/>
          <p:nvPr/>
        </p:nvSpPr>
        <p:spPr>
          <a:xfrm>
            <a:off x="5233090" y="153803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EA8812-EB90-BE74-4FD5-AD47F61E73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35" y="4070181"/>
            <a:ext cx="428779" cy="49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النص بطلاقة واستثماره على مستوى الفهم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49347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فقرة بتوظيف مهارة التوسيع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بكم. سننطلق في حصة اللغة العربية.</a:t>
            </a:r>
            <a:endParaRPr lang="fr-FR" sz="2400" dirty="0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972F7327-4DD1-C01C-B95B-814907DC9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EB26F0-DEF1-3D5E-56D2-AA216766B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3D371536-DC1A-28DA-0F13-EAA7F81E0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1616900C-A79C-EC5C-5C23-257548A29F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6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>
          <a:extLst>
            <a:ext uri="{FF2B5EF4-FFF2-40B4-BE49-F238E27FC236}">
              <a16:creationId xmlns:a16="http://schemas.microsoft.com/office/drawing/2014/main" id="{0A56A04E-9BA1-B017-A07B-5EAFC132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>
            <a:extLst>
              <a:ext uri="{FF2B5EF4-FFF2-40B4-BE49-F238E27FC236}">
                <a16:creationId xmlns:a16="http://schemas.microsoft.com/office/drawing/2014/main" id="{46CD87D0-8CE6-04AB-A086-D235619714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Arial"/>
                <a:sym typeface="Arial"/>
              </a:rPr>
              <a:t>نتذكر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B3A90-4302-79C8-7DD3-97148D1813B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53646E3F-85B1-3DBD-0731-28E3604CB517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DD4A961B-3A29-8D74-9CBF-ABC479DFC0F6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62C03E4-833C-055D-F390-29070B54C243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55C03D6-CFE1-3887-0873-52B5E5EA8586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473A1D-87EE-926D-9CFA-CAADE8D59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79BF64-01DA-419B-0B8E-55CAC20B6EA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313" y="17566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F5E484-4376-C907-376C-00F11951A7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55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D1C39D-3101-3C35-FE64-EBF21F6E2E3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094" y="1503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64F18-4724-D2A1-7575-AE1B491DE2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5664DC-32CF-EC7F-E80F-6CC8460DA9E9}"/>
              </a:ext>
            </a:extLst>
          </p:cNvPr>
          <p:cNvSpPr>
            <a:spLocks/>
          </p:cNvSpPr>
          <p:nvPr/>
        </p:nvSpPr>
        <p:spPr>
          <a:xfrm>
            <a:off x="431064" y="1432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C8E474-EC5D-F126-9D50-36E8D28861D8}"/>
              </a:ext>
            </a:extLst>
          </p:cNvPr>
          <p:cNvSpPr>
            <a:spLocks/>
          </p:cNvSpPr>
          <p:nvPr/>
        </p:nvSpPr>
        <p:spPr>
          <a:xfrm>
            <a:off x="4553750" y="1764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45C177-A830-EF3F-4441-E6340D6353A9}"/>
              </a:ext>
            </a:extLst>
          </p:cNvPr>
          <p:cNvSpPr>
            <a:spLocks/>
          </p:cNvSpPr>
          <p:nvPr/>
        </p:nvSpPr>
        <p:spPr>
          <a:xfrm>
            <a:off x="2689187" y="17070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2" name="Image 11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2ACFAA-A5C0-C48A-0E7B-9135A2672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C057F04-A583-0098-4D22-B6D96BFBC1E1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86609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D167E-7DD0-BA41-96DA-A84A4BAD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E8B780D-007B-CA4F-A126-B6F206F2F7B2}"/>
              </a:ext>
            </a:extLst>
          </p:cNvPr>
          <p:cNvGrpSpPr/>
          <p:nvPr/>
        </p:nvGrpSpPr>
        <p:grpSpPr>
          <a:xfrm>
            <a:off x="7838915" y="517196"/>
            <a:ext cx="1033344" cy="1033344"/>
            <a:chOff x="498143" y="776756"/>
            <a:chExt cx="792000" cy="792000"/>
          </a:xfrm>
          <a:noFill/>
        </p:grpSpPr>
        <p:sp>
          <p:nvSpPr>
            <p:cNvPr id="17" name="Rectangle : coins arrondis 5">
              <a:extLst>
                <a:ext uri="{FF2B5EF4-FFF2-40B4-BE49-F238E27FC236}">
                  <a16:creationId xmlns:a16="http://schemas.microsoft.com/office/drawing/2014/main" id="{425C5ECA-38A6-D24F-A40F-9BA81C527949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2784B86-A7FC-A344-8F0D-6506CBC3A6F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494" b="-7494"/>
            <a:stretch>
              <a:fillRect/>
            </a:stretch>
          </p:blipFill>
          <p:spPr>
            <a:xfrm>
              <a:off x="598910" y="923010"/>
              <a:ext cx="634615" cy="634615"/>
            </a:xfrm>
            <a:prstGeom prst="rect">
              <a:avLst/>
            </a:prstGeom>
            <a:grpFill/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E8825E-CB19-CB10-360A-D3BC7A0B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FDF107-3735-AA53-AA36-881179030E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9AD803-2548-9297-9F38-23EA8E552CD8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2B50117A-B77B-A52C-43E8-F1988AC23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937E725-53CA-8BCB-8F98-829CEB20C4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E63D141-CA8B-E35E-6CE7-3F4F5E6C5D9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313" y="17566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9A2F7FE-8E86-914F-CA6D-ECFC42B3324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55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2A535F-1E61-6165-B171-FC831CA18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094" y="15034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171B41-B154-1D7D-48A4-9C1B99C02559}"/>
              </a:ext>
            </a:extLst>
          </p:cNvPr>
          <p:cNvSpPr>
            <a:spLocks/>
          </p:cNvSpPr>
          <p:nvPr/>
        </p:nvSpPr>
        <p:spPr>
          <a:xfrm>
            <a:off x="4553750" y="1764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المسموع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B8EB33-A426-CA5E-6A65-347B283170A7}"/>
              </a:ext>
            </a:extLst>
          </p:cNvPr>
          <p:cNvSpPr>
            <a:spLocks/>
          </p:cNvSpPr>
          <p:nvPr/>
        </p:nvSpPr>
        <p:spPr>
          <a:xfrm>
            <a:off x="2689187" y="17070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45126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95783-8010-DBC8-D7A7-82B5F2DA8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9488DEB8-BF58-D1C2-54C7-38BE1EDB3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4B9C5D8-865D-0D0D-6CA0-11A7D9547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92C1EF5-5EDE-EFCD-70BB-E4012F968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5094D259-0D10-55A3-F233-8A08F0542B94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تحدث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174BFD5-417A-D65B-BD11-E42B78FC0B9D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6F90136-5761-1CE2-F4EE-7884D47171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13472344-BD95-E082-4376-DE08B8D064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5383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nv-Apprenant_Tmplt مع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27456</TotalTime>
  <Words>1160</Words>
  <Application>Microsoft Office PowerPoint</Application>
  <PresentationFormat>Affichage à l'écran (4:3)</PresentationFormat>
  <Paragraphs>233</Paragraphs>
  <Slides>37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37</vt:i4>
      </vt:variant>
    </vt:vector>
  </HeadingPairs>
  <TitlesOfParts>
    <vt:vector size="65" baseType="lpstr">
      <vt:lpstr>Dosis ExtraBold</vt:lpstr>
      <vt:lpstr>Arial</vt:lpstr>
      <vt:lpstr>Microsoft Uighur</vt:lpstr>
      <vt:lpstr>Modern Love</vt:lpstr>
      <vt:lpstr>Dosis</vt:lpstr>
      <vt:lpstr>Dosis SemiBold</vt:lpstr>
      <vt:lpstr>Calibri Light</vt:lpstr>
      <vt:lpstr>AXtDamourBold</vt:lpstr>
      <vt:lpstr>Wingdings</vt:lpstr>
      <vt:lpstr>Dosis Medium</vt:lpstr>
      <vt:lpstr>Calibri</vt:lpstr>
      <vt:lpstr>00_Env-Enseignant</vt:lpstr>
      <vt:lpstr>3_Env-Apprenant_Tmplt معجم</vt:lpstr>
      <vt:lpstr>2_Env-Apprenant_Tmplt معجم</vt:lpstr>
      <vt:lpstr>01- نشاط اعتيادي</vt:lpstr>
      <vt:lpstr>استماع وتحدث</vt:lpstr>
      <vt:lpstr>1_اختتام الحصة</vt:lpstr>
      <vt:lpstr>افتتاح الحصة</vt:lpstr>
      <vt:lpstr>02- معــــــــــجم</vt:lpstr>
      <vt:lpstr>04- قراءة/ كتابة</vt:lpstr>
      <vt:lpstr>3_Env-Apprenant_Tmplt</vt:lpstr>
      <vt:lpstr>Thème Office</vt:lpstr>
      <vt:lpstr>1_01- نشاط اعتيادي</vt:lpstr>
      <vt:lpstr>1_02- معــــــــــجم</vt:lpstr>
      <vt:lpstr>03- استماع وتحدث</vt:lpstr>
      <vt:lpstr>1_04- قراءة/ كتابة</vt:lpstr>
      <vt:lpstr>05- اختتام الحصة</vt:lpstr>
      <vt:lpstr>2_01- نشاط اعتيادي</vt:lpstr>
      <vt:lpstr>Présentation PowerPoint</vt:lpstr>
      <vt:lpstr>Présentation PowerPoint</vt:lpstr>
      <vt:lpstr>هيكلة حصص الأسبوع التربوي الخامس </vt:lpstr>
      <vt:lpstr>هيكلة حصة اليوم</vt:lpstr>
      <vt:lpstr>عند نهاية الحصة</vt:lpstr>
      <vt:lpstr>مرحبا بكم.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ستتدربون في هذه الحصة على المشاركة في حوار. من يقرأ الوضعية التالية؟</vt:lpstr>
      <vt:lpstr>استعدوا في دقيقة للتحدث بلغة عربية فصيحة. تذكروا عبارات الاعتذار.</vt:lpstr>
      <vt:lpstr>سأعين ثنائيا لتقديم الحوار. تلميذ يلعب دور الابن وآخر دور الأب. سأشرك الجميع.</vt:lpstr>
      <vt:lpstr>قراءة</vt:lpstr>
      <vt:lpstr>خذوا النص "أساس المحبة" ص 58. سنمر إلى تحدي القراءة.</vt:lpstr>
      <vt:lpstr>من يقرأ الفقرة الأولى؟ تابع (ي)؟ آخر ... ارفعوا أيديكم عندما يقرأ كلمة لا تفهمونها. وقفة بعد كل قراءة لتشجيع القارئ واستثمار الأخطاء المرتكبة.</vt:lpstr>
      <vt:lpstr>خذوا دفاتر القسم. أجيبوا عن الأسئلة التالية انطلاقا من النص.</vt:lpstr>
      <vt:lpstr>نصحح. من يقرأ السؤال الأول؟ من يجيب؟ ما رأيكم؟</vt:lpstr>
      <vt:lpstr>تأكدوا من صحة إجاباتكم.</vt:lpstr>
      <vt:lpstr>إنتاج كتابي</vt:lpstr>
      <vt:lpstr>خذوا الواجب المنزلي. </vt:lpstr>
      <vt:lpstr>نصحح. نبدأ بالتعليق عن المشهد الأول بجملة موسعة. من يقرأ جملته؟ أيمكن توسيعها أكثر؟</vt:lpstr>
      <vt:lpstr>والآن من يعلق عن  المشهد الثاني بجملة موسعة. من يقرأ جملته؟ قم بتوسيعها أكثر؟</vt:lpstr>
      <vt:lpstr>المشهد الثالث. من يقرأ جملته؟ قم بتوسيعها أكثر؟</vt:lpstr>
      <vt:lpstr>من يركب فقرة بالربط بين الجمل.</vt:lpstr>
      <vt:lpstr>اكتبوا الفقرة على دفاتر القسم.</vt:lpstr>
      <vt:lpstr> على الصفحة 61 دائما. </vt:lpstr>
      <vt:lpstr>لاحظوا الصور ثم وسعوا كل جملة من الجمل أسفل كل صورة  للتعبير عن كل مشهد.</vt:lpstr>
      <vt:lpstr>من يقرأ جملته الأولى الموسعة؟ الثانية؟ والثالثة؟ </vt:lpstr>
      <vt:lpstr>هذه أمثلة لجمل موسعة. من يقرؤها؟  </vt:lpstr>
      <vt:lpstr>على دفاتر القسم اكتبوا قصة بالربط بين الجمل التي كتبتموها.</vt:lpstr>
      <vt:lpstr>من يقرأ الفقرة التي أنتجها؟ ما الروابط التي وظفتها؟</vt:lpstr>
      <vt:lpstr>هذا مثال آخر. من يقرأ؟</vt:lpstr>
      <vt:lpstr>اختتام الحصة</vt:lpstr>
      <vt:lpstr>كيف أبني فقرة انطلاقا من مشاهد؟</vt:lpstr>
      <vt:lpstr>على دفاتر المنزل، سجلوا الواجب المنزلي</vt:lpstr>
      <vt:lpstr>أبطال الحصة هم ........................................................................... 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EL HAMDOUNI BTIHAJ</cp:lastModifiedBy>
  <cp:revision>222</cp:revision>
  <dcterms:created xsi:type="dcterms:W3CDTF">2023-09-20T21:35:22Z</dcterms:created>
  <dcterms:modified xsi:type="dcterms:W3CDTF">2025-11-22T10:25:36Z</dcterms:modified>
</cp:coreProperties>
</file>