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59" r:id="rId2"/>
    <p:sldMasterId id="2147483672" r:id="rId3"/>
    <p:sldMasterId id="2147483695" r:id="rId4"/>
    <p:sldMasterId id="2147483713" r:id="rId5"/>
    <p:sldMasterId id="2147483736" r:id="rId6"/>
    <p:sldMasterId id="2147483778" r:id="rId7"/>
  </p:sldMasterIdLst>
  <p:notesMasterIdLst>
    <p:notesMasterId r:id="rId62"/>
  </p:notesMasterIdLst>
  <p:sldIdLst>
    <p:sldId id="2147482727" r:id="rId8"/>
    <p:sldId id="2147482472" r:id="rId9"/>
    <p:sldId id="2147482473" r:id="rId10"/>
    <p:sldId id="2147482693" r:id="rId11"/>
    <p:sldId id="2134806141" r:id="rId12"/>
    <p:sldId id="2147482706" r:id="rId13"/>
    <p:sldId id="2134806601" r:id="rId14"/>
    <p:sldId id="2147482691" r:id="rId15"/>
    <p:sldId id="2134806871" r:id="rId16"/>
    <p:sldId id="2147482708" r:id="rId17"/>
    <p:sldId id="2147482709" r:id="rId18"/>
    <p:sldId id="2147482710" r:id="rId19"/>
    <p:sldId id="2147482711" r:id="rId20"/>
    <p:sldId id="2147482712" r:id="rId21"/>
    <p:sldId id="2147482713" r:id="rId22"/>
    <p:sldId id="2147482714" r:id="rId23"/>
    <p:sldId id="2147482715" r:id="rId24"/>
    <p:sldId id="2147482716" r:id="rId25"/>
    <p:sldId id="2147482728" r:id="rId26"/>
    <p:sldId id="2147482729" r:id="rId27"/>
    <p:sldId id="2147482730" r:id="rId28"/>
    <p:sldId id="2147482705" r:id="rId29"/>
    <p:sldId id="2147482352" r:id="rId30"/>
    <p:sldId id="2147482717" r:id="rId31"/>
    <p:sldId id="2147482731" r:id="rId32"/>
    <p:sldId id="2147482732" r:id="rId33"/>
    <p:sldId id="2147482704" r:id="rId34"/>
    <p:sldId id="2147482351" r:id="rId35"/>
    <p:sldId id="2147482490" r:id="rId36"/>
    <p:sldId id="2147482488" r:id="rId37"/>
    <p:sldId id="2147482489" r:id="rId38"/>
    <p:sldId id="2134806969" r:id="rId39"/>
    <p:sldId id="2147482368" r:id="rId40"/>
    <p:sldId id="2147482367" r:id="rId41"/>
    <p:sldId id="2147482496" r:id="rId42"/>
    <p:sldId id="2147482722" r:id="rId43"/>
    <p:sldId id="2147482723" r:id="rId44"/>
    <p:sldId id="2147482482" r:id="rId45"/>
    <p:sldId id="2147482370" r:id="rId46"/>
    <p:sldId id="2147482476" r:id="rId47"/>
    <p:sldId id="2134806689" r:id="rId48"/>
    <p:sldId id="2134806937" r:id="rId49"/>
    <p:sldId id="2134806963" r:id="rId50"/>
    <p:sldId id="2147482371" r:id="rId51"/>
    <p:sldId id="2147482733" r:id="rId52"/>
    <p:sldId id="2147482735" r:id="rId53"/>
    <p:sldId id="2147482734" r:id="rId54"/>
    <p:sldId id="2147482736" r:id="rId55"/>
    <p:sldId id="2147482703" r:id="rId56"/>
    <p:sldId id="2134806712" r:id="rId57"/>
    <p:sldId id="2147482737" r:id="rId58"/>
    <p:sldId id="2134806921" r:id="rId59"/>
    <p:sldId id="2134806149" r:id="rId60"/>
    <p:sldId id="2147482628" r:id="rId61"/>
  </p:sldIdLst>
  <p:sldSz cx="9144000" cy="6858000" type="screen4x3"/>
  <p:notesSz cx="6858000" cy="9144000"/>
  <p:embeddedFontLst>
    <p:embeddedFont>
      <p:font typeface="Abadi" panose="020B0604020104020204" pitchFamily="34" charset="0"/>
      <p:regular r:id="rId63"/>
      <p:bold r:id="rId64"/>
      <p:italic r:id="rId65"/>
      <p:boldItalic r:id="rId66"/>
    </p:embeddedFont>
    <p:embeddedFont>
      <p:font typeface="Cambria Math" panose="02040503050406030204" pitchFamily="18" charset="0"/>
      <p:regular r:id="rId67"/>
    </p:embeddedFont>
    <p:embeddedFont>
      <p:font typeface="Dosis" pitchFamily="2" charset="0"/>
      <p:regular r:id="rId68"/>
      <p:bold r:id="rId69"/>
    </p:embeddedFont>
    <p:embeddedFont>
      <p:font typeface="Dosis Medium" pitchFamily="2" charset="0"/>
      <p:regular r:id="rId70"/>
    </p:embeddedFont>
    <p:embeddedFont>
      <p:font typeface="Dosis SemiBold" pitchFamily="2" charset="0"/>
      <p:bold r:id="rId71"/>
    </p:embeddedFont>
    <p:embeddedFont>
      <p:font typeface="Microsoft Uighur" panose="02000000000000000000" pitchFamily="2" charset="-78"/>
      <p:regular r:id="rId72"/>
      <p:bold r:id="rId73"/>
    </p:embeddedFont>
    <p:embeddedFont>
      <p:font typeface="Modern Love" panose="04090805081005020601" pitchFamily="82" charset="0"/>
      <p:regular r:id="rId74"/>
    </p:embeddedFont>
    <p:embeddedFont>
      <p:font typeface="Noto Sans Symbols" panose="020B0604020202020204" charset="0"/>
      <p:regular r:id="rId75"/>
      <p:bold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F0F9FE"/>
    <a:srgbClr val="424D7B"/>
    <a:srgbClr val="0097B2"/>
    <a:srgbClr val="106585"/>
    <a:srgbClr val="257390"/>
    <a:srgbClr val="0070C0"/>
    <a:srgbClr val="FCFDFD"/>
    <a:srgbClr val="F6F6F6"/>
    <a:srgbClr val="F9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1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0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font" Target="fonts/font5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129610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39834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3902003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86126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2207058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4392721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Arial" panose="020B0604020202020204" pitchFamily="34" charset="0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741834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Arial" panose="020B0604020202020204" pitchFamily="34" charset="0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badi" panose="020B0604020104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77371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badi" panose="020B0604020104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19402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badi" panose="020B0604020104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021868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badi" panose="020B0604020104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559991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badi" panose="020B0604020104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722428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828952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769744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32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429595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73086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27825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152177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494882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598359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35962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511376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67074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29680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55562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63162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89942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909811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74581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55379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21901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33889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92022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38085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222307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00248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89278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23290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559485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779641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23613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50524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988715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829299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35458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50020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410601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886834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934594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31811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675830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05068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129899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681271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969697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06423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22120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88957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8893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52829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430664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770565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699536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787329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320688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426481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318611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073712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86184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080068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84610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200391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55745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70849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78722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997547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badi" panose="020B0604020104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51841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494983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880182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6801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09410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54645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26485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297815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368543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64184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634037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22269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84107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14813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97447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69972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99469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82600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803861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699523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64924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588622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2018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36017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3.jp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1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86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9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98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921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6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46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9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63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1.png"/><Relationship Id="rId7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11" Type="http://schemas.openxmlformats.org/officeDocument/2006/relationships/image" Target="../media/image49.png"/><Relationship Id="rId5" Type="http://schemas.openxmlformats.org/officeDocument/2006/relationships/image" Target="../media/image27.png"/><Relationship Id="rId10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50.png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0.png"/><Relationship Id="rId7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3.png"/><Relationship Id="rId7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6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11" Type="http://schemas.openxmlformats.org/officeDocument/2006/relationships/image" Target="../media/image60.png"/><Relationship Id="rId5" Type="http://schemas.openxmlformats.org/officeDocument/2006/relationships/image" Target="../media/image27.png"/><Relationship Id="rId10" Type="http://schemas.openxmlformats.org/officeDocument/2006/relationships/image" Target="../media/image36.gif"/><Relationship Id="rId4" Type="http://schemas.openxmlformats.org/officeDocument/2006/relationships/image" Target="../media/image59.png"/><Relationship Id="rId9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5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E65FC-4281-008F-7B5A-668EFA7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99B90CA-7702-7A47-4476-4E26A0A3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رتبوا الكلمات التالية لتركيب جملة. انتبهوا توجد كلمة زائدة.</a:t>
            </a:r>
            <a:endParaRPr lang="fr-FR" sz="2400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5F46B509-610D-97B9-DDEC-2C3C8D9F13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CAC1B63-094E-5325-CF73-7A704E259FF4}"/>
              </a:ext>
            </a:extLst>
          </p:cNvPr>
          <p:cNvSpPr txBox="1"/>
          <p:nvPr/>
        </p:nvSpPr>
        <p:spPr>
          <a:xfrm>
            <a:off x="874809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اِسْـَمْتَعَ</a:t>
            </a:r>
            <a:endParaRPr lang="ar-MA" dirty="0"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DC0DBF-5CD1-56DF-179A-27407EBDAC40}"/>
              </a:ext>
            </a:extLst>
          </p:cNvPr>
          <p:cNvSpPr txBox="1"/>
          <p:nvPr/>
        </p:nvSpPr>
        <p:spPr>
          <a:xfrm>
            <a:off x="3942001" y="2992295"/>
            <a:ext cx="1260000" cy="8064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بِٱلْحَفْلَةِ</a:t>
            </a:r>
            <a:endParaRPr lang="ar-MA" dirty="0">
              <a:sym typeface="Aria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19AE8C8-651F-4649-9F47-34DEE730BBA3}"/>
              </a:ext>
            </a:extLst>
          </p:cNvPr>
          <p:cNvSpPr txBox="1"/>
          <p:nvPr/>
        </p:nvSpPr>
        <p:spPr>
          <a:xfrm>
            <a:off x="2408405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يَسْتَمْتِعُ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55E760-F74C-0F4E-0FE5-80E28E879883}"/>
              </a:ext>
            </a:extLst>
          </p:cNvPr>
          <p:cNvSpPr txBox="1"/>
          <p:nvPr/>
        </p:nvSpPr>
        <p:spPr>
          <a:xfrm>
            <a:off x="7009191" y="2992294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 err="1">
                <a:sym typeface="Arial"/>
              </a:rPr>
              <a:t>ٱلْأَطْفالُ</a:t>
            </a:r>
            <a:r>
              <a:rPr lang="ar-MA" sz="4000" dirty="0">
                <a:sym typeface="Arial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5B6564-6322-36B1-63AF-60F22BBD89BD}"/>
              </a:ext>
            </a:extLst>
          </p:cNvPr>
          <p:cNvSpPr txBox="1"/>
          <p:nvPr/>
        </p:nvSpPr>
        <p:spPr>
          <a:xfrm>
            <a:off x="5475596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ٱلْآنَ</a:t>
            </a:r>
            <a:endParaRPr lang="ar-MA" dirty="0">
              <a:sym typeface="Arial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7F673FC-6E05-F4FE-73FB-862E267E9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B65F580-85B3-5DF7-E679-4FFF0AA1CB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8C3BE83-7D72-E477-6477-3580C46A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01EEE68-1745-6111-32C9-2D47ECCDC8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E14E5B7-4A34-4D24-8ABB-E2F34AD47B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F126134-3A9E-BEBD-E8CC-A134CB7C22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BA060B-B650-BA8F-3284-4ED6584828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A76192-2F43-3F9F-BA70-5C517ADCFDB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1433F4-BD2A-63FD-A1FC-95D33B4F0F8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284B2C-D0E4-F4EB-5C3D-B889C34C883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317604416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E3EB5-72F6-0419-AA43-4708EAEFC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C15D9FF-BAFD-2885-6E6F-6176EABF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1C851CB8-BCDF-9C4E-1C38-ACC9B983EA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BA3D8D-FC9F-AC4D-F2CA-3F023A16A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7C6A45-CA7E-24D4-2A9B-69EF2BE299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5B1F8F-8660-320F-E1CB-996E6BF35E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3011A4-42E8-E75D-DB37-BA0CB250ABF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366DBF-AF07-6B1B-6649-31236A0C0C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31B09C-73AE-476F-CF8E-8A29D57477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DF706F-9AAC-974F-8AC8-0FABBBB04DA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76F452-B5C9-9297-0A3D-6D919253BA3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CA583E-AB88-5F4C-30C1-66644E24E17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E73C94-DCDD-7B67-9E42-FDAB8D70B4A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6FC56626-F792-FDED-5A8D-6645F89368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2899" y="1819835"/>
            <a:ext cx="3945196" cy="37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3606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B8051-3ADB-0C50-7B5A-25743A458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0425D46-A085-29CC-E43D-13C69929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4653FD5-453A-A54F-256E-260EDF561E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246F481-E17F-38F9-BC63-5E42F6ED7171}"/>
              </a:ext>
            </a:extLst>
          </p:cNvPr>
          <p:cNvSpPr txBox="1"/>
          <p:nvPr/>
        </p:nvSpPr>
        <p:spPr>
          <a:xfrm>
            <a:off x="1401861" y="4658308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يَسْتَمْتِعُ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ٱلْأَطْفالُ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بٱلْحَفْلَةِ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ٱلْآنَ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A8C90B-DC0C-3E5C-9DF2-C2A193BA5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411A47-80B5-CDC7-698B-7146CA868B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E5D30B4-9A3C-4A91-7AF8-752FE63899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9A7A76F-7FB2-B84E-1130-17EDD80712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0CA9F1-B15D-F54F-A71A-72E11AF34C2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2A4AA0-D990-D0CD-5270-AD73E4296A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C72473-8F44-F42D-A8F6-007061B7B82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7ECA6C-C039-0B97-B374-5DE79FEF1FD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404D5-50B3-08B4-795A-66D3BC6B8F3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939A68-6DD4-A510-170E-AC7AC46D3F7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877C4C-7194-F658-FD81-698B66FE6AB0}"/>
              </a:ext>
            </a:extLst>
          </p:cNvPr>
          <p:cNvSpPr txBox="1"/>
          <p:nvPr/>
        </p:nvSpPr>
        <p:spPr>
          <a:xfrm>
            <a:off x="874809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اِسْـَمْتَعَ</a:t>
            </a:r>
            <a:endParaRPr lang="ar-MA" dirty="0"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C63913-C85B-83F0-6F1B-847B45F1FCE1}"/>
              </a:ext>
            </a:extLst>
          </p:cNvPr>
          <p:cNvSpPr txBox="1"/>
          <p:nvPr/>
        </p:nvSpPr>
        <p:spPr>
          <a:xfrm>
            <a:off x="3942001" y="2992295"/>
            <a:ext cx="1260000" cy="8064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بِٱلْحَفْلَةِ</a:t>
            </a:r>
            <a:endParaRPr lang="ar-MA" dirty="0">
              <a:sym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C23797-0312-93CC-3435-9A1F57B5E2BD}"/>
              </a:ext>
            </a:extLst>
          </p:cNvPr>
          <p:cNvSpPr txBox="1"/>
          <p:nvPr/>
        </p:nvSpPr>
        <p:spPr>
          <a:xfrm>
            <a:off x="2408405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يَسْتَمْتِعُ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1A1DD3-ABDB-C94D-7EAE-49168519F4F6}"/>
              </a:ext>
            </a:extLst>
          </p:cNvPr>
          <p:cNvSpPr txBox="1"/>
          <p:nvPr/>
        </p:nvSpPr>
        <p:spPr>
          <a:xfrm>
            <a:off x="7009191" y="2992294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 err="1">
                <a:sym typeface="Arial"/>
              </a:rPr>
              <a:t>ٱلْأَطْفالُ</a:t>
            </a:r>
            <a:r>
              <a:rPr lang="ar-MA" sz="4000" dirty="0">
                <a:sym typeface="Arial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9DD29A-825D-7F38-68D1-06D51AF0BFB3}"/>
              </a:ext>
            </a:extLst>
          </p:cNvPr>
          <p:cNvSpPr txBox="1"/>
          <p:nvPr/>
        </p:nvSpPr>
        <p:spPr>
          <a:xfrm>
            <a:off x="5475596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ٱلْآنَ</a:t>
            </a:r>
            <a:endParaRPr lang="ar-MA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996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FDC58-416B-028A-722B-B839D880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539C9E3-A271-8435-D71C-9CFBBED2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رتبوا الكلمات التالية لتركيب جملة. انتبهوا توجد كلمة زائدة.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DEA8054-DF3A-31A9-5F4A-480A0DC251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EBFC06C-4E7B-5732-EB7E-7B4BDF14362C}"/>
              </a:ext>
            </a:extLst>
          </p:cNvPr>
          <p:cNvSpPr txBox="1"/>
          <p:nvPr/>
        </p:nvSpPr>
        <p:spPr>
          <a:xfrm>
            <a:off x="331056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Arial"/>
              </a:rPr>
              <a:t>رَدَّدَ</a:t>
            </a:r>
            <a:endParaRPr lang="ar-MA" dirty="0">
              <a:sym typeface="Arial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4437E8B-CCB8-6C3D-4C42-C6FC87CBBE3E}"/>
              </a:ext>
            </a:extLst>
          </p:cNvPr>
          <p:cNvSpPr txBox="1"/>
          <p:nvPr/>
        </p:nvSpPr>
        <p:spPr>
          <a:xfrm>
            <a:off x="193968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ٱلنَّشيدَ</a:t>
            </a:r>
            <a:endParaRPr lang="ar-MA" dirty="0">
              <a:sym typeface="Arial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BB3CCD9-5996-6D07-B573-B25823A99FB0}"/>
              </a:ext>
            </a:extLst>
          </p:cNvPr>
          <p:cNvSpPr txBox="1"/>
          <p:nvPr/>
        </p:nvSpPr>
        <p:spPr>
          <a:xfrm>
            <a:off x="468144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Arial"/>
              </a:rPr>
              <a:t>ٱلْوَطَنِيَّ</a:t>
            </a:r>
            <a:endParaRPr lang="ar-MA" dirty="0">
              <a:sym typeface="Arial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A275CC-29CB-8979-A573-58082174CF61}"/>
              </a:ext>
            </a:extLst>
          </p:cNvPr>
          <p:cNvSpPr txBox="1"/>
          <p:nvPr/>
        </p:nvSpPr>
        <p:spPr>
          <a:xfrm>
            <a:off x="605232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يُرَدِّدُ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BF28FAA-7B7D-74FF-0ACC-24AEF6A22D94}"/>
              </a:ext>
            </a:extLst>
          </p:cNvPr>
          <p:cNvSpPr txBox="1"/>
          <p:nvPr/>
        </p:nvSpPr>
        <p:spPr>
          <a:xfrm>
            <a:off x="742320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36000" tIns="45700" rIns="36000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ٱلتَّلاميذُ</a:t>
            </a:r>
            <a:endParaRPr lang="ar-MA" dirty="0">
              <a:sym typeface="Aria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FD5FE1A-5F88-42E4-75D7-D5475D9D307E}"/>
              </a:ext>
            </a:extLst>
          </p:cNvPr>
          <p:cNvSpPr txBox="1"/>
          <p:nvPr/>
        </p:nvSpPr>
        <p:spPr>
          <a:xfrm>
            <a:off x="56880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Arial"/>
              </a:rPr>
              <a:t>ٱلْبارِحَةَ</a:t>
            </a:r>
            <a:endParaRPr lang="ar-MA" dirty="0"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668A864-00BE-CCC1-47CA-2CE33C093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327D337-0644-B48B-9624-6CAEA87C7E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C0198D9-1BCB-F324-296A-90DA6F7FDD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46A9766-D7B8-1002-D8EA-CDF59A8F26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61418D8-5843-C513-601D-81757F70AF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EE80C-5C2C-F2AB-78B7-31861C2337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359DE4-D59C-AA54-A122-CD38B4E7B88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E742C8-2DD2-BA32-03CC-761A6DA9D60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E7608CC-8F07-DD0D-12A1-5F2B6953B13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0A4BB0-1957-D1EE-6F9A-32291DD5CB6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325000255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58B2A-EF44-EF90-E352-D74BFF80C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A51B37F-C770-058F-F356-573A55BC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03F0D8C5-F3A7-A7B3-43D9-BCFC371BB0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E09E85A-8EF0-920C-43A8-9AB167DA3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D0EDA0-A403-2160-FBDD-3CCB72E5FB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A937DB3-B738-EAC5-E1A4-32118B5AA6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B1B15A1-796C-EA32-728D-76E15E2814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498AD61-88F9-27E6-D718-0DAD865C47F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6C9D25A-49AD-A7CF-C021-EBD7F7C9ED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F32601-6CE8-5CED-799B-5ABA5BC4806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87024E-5777-E0B9-58E8-CFF37F7E6CF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8D94C8-9D9A-9BA5-BDAC-C3AE21118BF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2CA8F8-9466-3C1F-0557-D2C3A77E4D3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8A68F5C8-5C60-D02A-1A64-0D00DBF7AD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2899" y="1819835"/>
            <a:ext cx="3945196" cy="37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0326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09810-F14F-0314-DCAF-F769AF2C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2B545B6-1AEC-3559-4504-52D1AD8B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65BCFB0-6F45-8FE7-9965-2802616A1B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87750A6-A6E0-8838-CA9A-22B91BF8E0D1}"/>
              </a:ext>
            </a:extLst>
          </p:cNvPr>
          <p:cNvSpPr/>
          <p:nvPr/>
        </p:nvSpPr>
        <p:spPr>
          <a:xfrm>
            <a:off x="808040" y="4018485"/>
            <a:ext cx="7326068" cy="1055322"/>
          </a:xfrm>
          <a:custGeom>
            <a:avLst/>
            <a:gdLst>
              <a:gd name="connsiteX0" fmla="*/ 0 w 7326068"/>
              <a:gd name="connsiteY0" fmla="*/ 190538 h 1055322"/>
              <a:gd name="connsiteX1" fmla="*/ 190538 w 7326068"/>
              <a:gd name="connsiteY1" fmla="*/ 0 h 1055322"/>
              <a:gd name="connsiteX2" fmla="*/ 954487 w 7326068"/>
              <a:gd name="connsiteY2" fmla="*/ 0 h 1055322"/>
              <a:gd name="connsiteX3" fmla="*/ 1787886 w 7326068"/>
              <a:gd name="connsiteY3" fmla="*/ 0 h 1055322"/>
              <a:gd name="connsiteX4" fmla="*/ 2551835 w 7326068"/>
              <a:gd name="connsiteY4" fmla="*/ 0 h 1055322"/>
              <a:gd name="connsiteX5" fmla="*/ 3107435 w 7326068"/>
              <a:gd name="connsiteY5" fmla="*/ 0 h 1055322"/>
              <a:gd name="connsiteX6" fmla="*/ 3663034 w 7326068"/>
              <a:gd name="connsiteY6" fmla="*/ 0 h 1055322"/>
              <a:gd name="connsiteX7" fmla="*/ 4426983 w 7326068"/>
              <a:gd name="connsiteY7" fmla="*/ 0 h 1055322"/>
              <a:gd name="connsiteX8" fmla="*/ 4913133 w 7326068"/>
              <a:gd name="connsiteY8" fmla="*/ 0 h 1055322"/>
              <a:gd name="connsiteX9" fmla="*/ 5607632 w 7326068"/>
              <a:gd name="connsiteY9" fmla="*/ 0 h 1055322"/>
              <a:gd name="connsiteX10" fmla="*/ 6163231 w 7326068"/>
              <a:gd name="connsiteY10" fmla="*/ 0 h 1055322"/>
              <a:gd name="connsiteX11" fmla="*/ 7135530 w 7326068"/>
              <a:gd name="connsiteY11" fmla="*/ 0 h 1055322"/>
              <a:gd name="connsiteX12" fmla="*/ 7326068 w 7326068"/>
              <a:gd name="connsiteY12" fmla="*/ 190538 h 1055322"/>
              <a:gd name="connsiteX13" fmla="*/ 7326068 w 7326068"/>
              <a:gd name="connsiteY13" fmla="*/ 864784 h 1055322"/>
              <a:gd name="connsiteX14" fmla="*/ 7135530 w 7326068"/>
              <a:gd name="connsiteY14" fmla="*/ 1055322 h 1055322"/>
              <a:gd name="connsiteX15" fmla="*/ 6579931 w 7326068"/>
              <a:gd name="connsiteY15" fmla="*/ 1055322 h 1055322"/>
              <a:gd name="connsiteX16" fmla="*/ 5885431 w 7326068"/>
              <a:gd name="connsiteY16" fmla="*/ 1055322 h 1055322"/>
              <a:gd name="connsiteX17" fmla="*/ 5121482 w 7326068"/>
              <a:gd name="connsiteY17" fmla="*/ 1055322 h 1055322"/>
              <a:gd name="connsiteX18" fmla="*/ 4635333 w 7326068"/>
              <a:gd name="connsiteY18" fmla="*/ 1055322 h 1055322"/>
              <a:gd name="connsiteX19" fmla="*/ 3801934 w 7326068"/>
              <a:gd name="connsiteY19" fmla="*/ 1055322 h 1055322"/>
              <a:gd name="connsiteX20" fmla="*/ 3107435 w 7326068"/>
              <a:gd name="connsiteY20" fmla="*/ 1055322 h 1055322"/>
              <a:gd name="connsiteX21" fmla="*/ 2412935 w 7326068"/>
              <a:gd name="connsiteY21" fmla="*/ 1055322 h 1055322"/>
              <a:gd name="connsiteX22" fmla="*/ 1926786 w 7326068"/>
              <a:gd name="connsiteY22" fmla="*/ 1055322 h 1055322"/>
              <a:gd name="connsiteX23" fmla="*/ 1093387 w 7326068"/>
              <a:gd name="connsiteY23" fmla="*/ 1055322 h 1055322"/>
              <a:gd name="connsiteX24" fmla="*/ 190538 w 7326068"/>
              <a:gd name="connsiteY24" fmla="*/ 1055322 h 1055322"/>
              <a:gd name="connsiteX25" fmla="*/ 0 w 7326068"/>
              <a:gd name="connsiteY25" fmla="*/ 864784 h 1055322"/>
              <a:gd name="connsiteX26" fmla="*/ 0 w 7326068"/>
              <a:gd name="connsiteY26" fmla="*/ 190538 h 105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C5DE82A-7187-E273-6DAA-9F017ACDC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9CD6F4-2323-1BCF-0C6E-68832E6B71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837E775-5C95-7882-4A19-DFAA06962B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29BF03-6F0A-DA1F-214F-CCC782FC02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3EFCAA4-420E-702F-6914-B95CE1B2EEB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E2CA6A-7768-76E8-DAB2-D537F21D82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E4B84C-6A52-E59C-E6F1-FC81D3F9768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110806-2874-0511-3B81-9FE3335A5AA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E817AD-EE2F-A444-3263-9743FEB3820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679FE8-B619-AB8C-9210-3E46A6ACDB3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06EBC7-C05B-F761-4317-77F67B3154C6}"/>
              </a:ext>
            </a:extLst>
          </p:cNvPr>
          <p:cNvSpPr txBox="1"/>
          <p:nvPr/>
        </p:nvSpPr>
        <p:spPr>
          <a:xfrm>
            <a:off x="331056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Arial"/>
              </a:rPr>
              <a:t>رَدَّدَ</a:t>
            </a:r>
            <a:endParaRPr lang="ar-MA" dirty="0">
              <a:sym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EAF7A0-9495-3D55-2572-32B8EB7FA21D}"/>
              </a:ext>
            </a:extLst>
          </p:cNvPr>
          <p:cNvSpPr txBox="1"/>
          <p:nvPr/>
        </p:nvSpPr>
        <p:spPr>
          <a:xfrm>
            <a:off x="193968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ٱلنَّشيدَ</a:t>
            </a:r>
            <a:endParaRPr lang="ar-MA" dirty="0">
              <a:sym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71DEC64-C8AF-839E-F8CA-13323B4041B6}"/>
              </a:ext>
            </a:extLst>
          </p:cNvPr>
          <p:cNvSpPr txBox="1"/>
          <p:nvPr/>
        </p:nvSpPr>
        <p:spPr>
          <a:xfrm>
            <a:off x="468144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Arial"/>
              </a:rPr>
              <a:t>ٱلْوَطَنِيَّ</a:t>
            </a:r>
            <a:endParaRPr lang="ar-MA" dirty="0"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A7D0E5-F786-1FB7-E6C2-D0F8B7D8170B}"/>
              </a:ext>
            </a:extLst>
          </p:cNvPr>
          <p:cNvSpPr txBox="1"/>
          <p:nvPr/>
        </p:nvSpPr>
        <p:spPr>
          <a:xfrm>
            <a:off x="605232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يُرَدِّدُ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A3F3944-9674-170B-AE49-94AA7431F345}"/>
              </a:ext>
            </a:extLst>
          </p:cNvPr>
          <p:cNvSpPr txBox="1"/>
          <p:nvPr/>
        </p:nvSpPr>
        <p:spPr>
          <a:xfrm>
            <a:off x="742320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36000" tIns="45700" rIns="36000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ٱلتَّلاميذُ</a:t>
            </a:r>
            <a:endParaRPr lang="ar-MA" dirty="0">
              <a:sym typeface="Arial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8B66-1312-DF8C-47B8-162E983E21E1}"/>
              </a:ext>
            </a:extLst>
          </p:cNvPr>
          <p:cNvSpPr txBox="1"/>
          <p:nvPr/>
        </p:nvSpPr>
        <p:spPr>
          <a:xfrm>
            <a:off x="56880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Arial"/>
              </a:rPr>
              <a:t>ٱلْبارِحَةَ</a:t>
            </a:r>
            <a:endParaRPr lang="ar-MA" dirty="0">
              <a:sym typeface="Arial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FF05CC1-20C5-7F4C-E88A-DFBAFE47F3ED}"/>
              </a:ext>
            </a:extLst>
          </p:cNvPr>
          <p:cNvSpPr txBox="1"/>
          <p:nvPr/>
        </p:nvSpPr>
        <p:spPr>
          <a:xfrm>
            <a:off x="1401861" y="4658308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رَدَّدَ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ٱلتَّلاميذُ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ٱلنَّشيدَ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ٱلْوَطَنِيَّ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ٱلْبارِحَةَ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076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6594A-58EC-05A1-CE68-ED8D7CFF4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C67510E-1287-09BA-2206-D8E69C48D275}"/>
              </a:ext>
            </a:extLst>
          </p:cNvPr>
          <p:cNvSpPr txBox="1"/>
          <p:nvPr/>
        </p:nvSpPr>
        <p:spPr>
          <a:xfrm>
            <a:off x="742320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اَلشّاعِرُ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5817BA-2C01-0CB3-01B8-9F5DE8828AE5}"/>
              </a:ext>
            </a:extLst>
          </p:cNvPr>
          <p:cNvSpPr txBox="1"/>
          <p:nvPr/>
        </p:nvSpPr>
        <p:spPr>
          <a:xfrm>
            <a:off x="6052320" y="3051915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36000" tIns="45700" rIns="36000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تَتَحَدَّثُ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E66DF929-77FA-A2FF-969A-CFAFFF347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رتبوا الكلمات التالية لتركيب جملة اسمية. انتبهوا توجد كلمة زائدة.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8D46EB44-25D5-C8E4-7056-87030A5DB6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A38B65D-DC3F-74C6-9B9D-6340B409A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B8C8113-4AB5-B808-FF78-FA73D18687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F245FF4-D6F6-DC17-58A2-EDFDF91A80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0E5128E-B06E-A067-9954-213B1CAC1F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ED64C8C-73F8-76C7-0E77-CFE950EDFD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5A69453-D2FF-5A5A-286D-5C8C5527DE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DA44E8-37FF-58DB-8AFD-6BCAC481D62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116FD2-1DAE-1033-9860-C4EDF6E5685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30DA61-7576-777B-2506-5F45A3408DA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AD07F6-E935-1ABF-CEF3-AB10E365EF8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D4A008-C994-0E63-D84B-A423C26901A3}"/>
              </a:ext>
            </a:extLst>
          </p:cNvPr>
          <p:cNvSpPr txBox="1"/>
          <p:nvPr/>
        </p:nvSpPr>
        <p:spPr>
          <a:xfrm>
            <a:off x="331056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ٱللِّباسِ</a:t>
            </a:r>
            <a:endParaRPr lang="ar-MA" dirty="0"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C88FBEE-6C1A-8E81-BBE2-F33C8D636BB5}"/>
              </a:ext>
            </a:extLst>
          </p:cNvPr>
          <p:cNvSpPr txBox="1"/>
          <p:nvPr/>
        </p:nvSpPr>
        <p:spPr>
          <a:xfrm>
            <a:off x="193968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عَنْ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6FB575-FD2A-F95E-B557-5C38C99B3BCE}"/>
              </a:ext>
            </a:extLst>
          </p:cNvPr>
          <p:cNvSpPr txBox="1"/>
          <p:nvPr/>
        </p:nvSpPr>
        <p:spPr>
          <a:xfrm>
            <a:off x="468144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تَقاليدِ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61A9DE-298F-1BAA-5FEC-5BFE64E90823}"/>
              </a:ext>
            </a:extLst>
          </p:cNvPr>
          <p:cNvSpPr txBox="1"/>
          <p:nvPr/>
        </p:nvSpPr>
        <p:spPr>
          <a:xfrm>
            <a:off x="56880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0" tIns="45700" rIns="0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اَلْقَصيدَةُ</a:t>
            </a:r>
          </a:p>
        </p:txBody>
      </p:sp>
    </p:spTree>
    <p:extLst>
      <p:ext uri="{BB962C8B-B14F-4D97-AF65-F5344CB8AC3E}">
        <p14:creationId xmlns:p14="http://schemas.microsoft.com/office/powerpoint/2010/main" val="2445914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755D2-3AB4-4606-3241-E65246E9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FA27354-90C4-1574-D197-A10BA07B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70E291B7-DA0C-D1AA-98F6-17B980C02E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31D4BE7-7695-1C7A-5BCA-A1E013F74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A643389-5D92-BEFC-2909-1972A43E8A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BABABD-C59D-4411-5E2F-B60F827152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2849384-53C3-09DD-7481-C478376D23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3958D01-68BB-CD39-3678-1AC1702DFE6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8766B3-57C6-6CCE-7FD1-FF8F9C4503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F95F0D-D9F7-CA3E-1468-385D905DE84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02F50D-6433-2551-341C-3AD52B71541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60D9D8-AFEE-3F37-85E4-2E3926990D3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6C1BD7-BFDE-FA13-7039-65AF6754E92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8D532A42-8778-9520-16FF-E9618003F4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2899" y="1819835"/>
            <a:ext cx="3945196" cy="37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2375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3963B-A384-633E-975F-3E9F7A37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F9F3333-E761-2793-F229-A568416C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018C7DB-69A5-AA81-4E66-A5B9456513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9003C31-676B-30D9-4ED4-BD7D94B45572}"/>
              </a:ext>
            </a:extLst>
          </p:cNvPr>
          <p:cNvSpPr/>
          <p:nvPr/>
        </p:nvSpPr>
        <p:spPr>
          <a:xfrm>
            <a:off x="808040" y="4018485"/>
            <a:ext cx="7326068" cy="1055322"/>
          </a:xfrm>
          <a:custGeom>
            <a:avLst/>
            <a:gdLst>
              <a:gd name="connsiteX0" fmla="*/ 0 w 7326068"/>
              <a:gd name="connsiteY0" fmla="*/ 190538 h 1055322"/>
              <a:gd name="connsiteX1" fmla="*/ 190538 w 7326068"/>
              <a:gd name="connsiteY1" fmla="*/ 0 h 1055322"/>
              <a:gd name="connsiteX2" fmla="*/ 954487 w 7326068"/>
              <a:gd name="connsiteY2" fmla="*/ 0 h 1055322"/>
              <a:gd name="connsiteX3" fmla="*/ 1787886 w 7326068"/>
              <a:gd name="connsiteY3" fmla="*/ 0 h 1055322"/>
              <a:gd name="connsiteX4" fmla="*/ 2551835 w 7326068"/>
              <a:gd name="connsiteY4" fmla="*/ 0 h 1055322"/>
              <a:gd name="connsiteX5" fmla="*/ 3107435 w 7326068"/>
              <a:gd name="connsiteY5" fmla="*/ 0 h 1055322"/>
              <a:gd name="connsiteX6" fmla="*/ 3663034 w 7326068"/>
              <a:gd name="connsiteY6" fmla="*/ 0 h 1055322"/>
              <a:gd name="connsiteX7" fmla="*/ 4426983 w 7326068"/>
              <a:gd name="connsiteY7" fmla="*/ 0 h 1055322"/>
              <a:gd name="connsiteX8" fmla="*/ 4913133 w 7326068"/>
              <a:gd name="connsiteY8" fmla="*/ 0 h 1055322"/>
              <a:gd name="connsiteX9" fmla="*/ 5607632 w 7326068"/>
              <a:gd name="connsiteY9" fmla="*/ 0 h 1055322"/>
              <a:gd name="connsiteX10" fmla="*/ 6163231 w 7326068"/>
              <a:gd name="connsiteY10" fmla="*/ 0 h 1055322"/>
              <a:gd name="connsiteX11" fmla="*/ 7135530 w 7326068"/>
              <a:gd name="connsiteY11" fmla="*/ 0 h 1055322"/>
              <a:gd name="connsiteX12" fmla="*/ 7326068 w 7326068"/>
              <a:gd name="connsiteY12" fmla="*/ 190538 h 1055322"/>
              <a:gd name="connsiteX13" fmla="*/ 7326068 w 7326068"/>
              <a:gd name="connsiteY13" fmla="*/ 864784 h 1055322"/>
              <a:gd name="connsiteX14" fmla="*/ 7135530 w 7326068"/>
              <a:gd name="connsiteY14" fmla="*/ 1055322 h 1055322"/>
              <a:gd name="connsiteX15" fmla="*/ 6579931 w 7326068"/>
              <a:gd name="connsiteY15" fmla="*/ 1055322 h 1055322"/>
              <a:gd name="connsiteX16" fmla="*/ 5885431 w 7326068"/>
              <a:gd name="connsiteY16" fmla="*/ 1055322 h 1055322"/>
              <a:gd name="connsiteX17" fmla="*/ 5121482 w 7326068"/>
              <a:gd name="connsiteY17" fmla="*/ 1055322 h 1055322"/>
              <a:gd name="connsiteX18" fmla="*/ 4635333 w 7326068"/>
              <a:gd name="connsiteY18" fmla="*/ 1055322 h 1055322"/>
              <a:gd name="connsiteX19" fmla="*/ 3801934 w 7326068"/>
              <a:gd name="connsiteY19" fmla="*/ 1055322 h 1055322"/>
              <a:gd name="connsiteX20" fmla="*/ 3107435 w 7326068"/>
              <a:gd name="connsiteY20" fmla="*/ 1055322 h 1055322"/>
              <a:gd name="connsiteX21" fmla="*/ 2412935 w 7326068"/>
              <a:gd name="connsiteY21" fmla="*/ 1055322 h 1055322"/>
              <a:gd name="connsiteX22" fmla="*/ 1926786 w 7326068"/>
              <a:gd name="connsiteY22" fmla="*/ 1055322 h 1055322"/>
              <a:gd name="connsiteX23" fmla="*/ 1093387 w 7326068"/>
              <a:gd name="connsiteY23" fmla="*/ 1055322 h 1055322"/>
              <a:gd name="connsiteX24" fmla="*/ 190538 w 7326068"/>
              <a:gd name="connsiteY24" fmla="*/ 1055322 h 1055322"/>
              <a:gd name="connsiteX25" fmla="*/ 0 w 7326068"/>
              <a:gd name="connsiteY25" fmla="*/ 864784 h 1055322"/>
              <a:gd name="connsiteX26" fmla="*/ 0 w 7326068"/>
              <a:gd name="connsiteY26" fmla="*/ 190538 h 105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DC270BA-F191-662D-8E9D-E079EDC2B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D3D7F61-EF05-1AFF-E10B-90CAC4FA83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725D54B-B014-6FE4-E8C2-13F65C8FDE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82933D-DDC7-DAA1-EF32-5790B9AD44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D15055B-B146-0227-3680-137487ECB01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4375F06-3FE4-BD1A-5434-169D2BA6CD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4A3E6B-4A53-6BD9-4F19-19DC1EFF091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77970D-3DAB-7671-12A6-4BB8663D63F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6B80E-8861-D789-1293-5779AC5CA44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F4C0D75-1AF4-306A-EAFB-9CB9F6A509E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B1B7CB-6968-C3C2-A76E-F42A4DF10974}"/>
              </a:ext>
            </a:extLst>
          </p:cNvPr>
          <p:cNvSpPr txBox="1"/>
          <p:nvPr/>
        </p:nvSpPr>
        <p:spPr>
          <a:xfrm>
            <a:off x="742320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اَلشّاعِرُ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6CB898-1173-8FD2-2E29-EBD56E0B6600}"/>
              </a:ext>
            </a:extLst>
          </p:cNvPr>
          <p:cNvSpPr txBox="1"/>
          <p:nvPr/>
        </p:nvSpPr>
        <p:spPr>
          <a:xfrm>
            <a:off x="6052320" y="3051915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36000" tIns="45700" rIns="36000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تَتَحَدَّثُ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4D1F2E-0F63-9259-2BA3-B496210B4BA3}"/>
              </a:ext>
            </a:extLst>
          </p:cNvPr>
          <p:cNvSpPr txBox="1"/>
          <p:nvPr/>
        </p:nvSpPr>
        <p:spPr>
          <a:xfrm>
            <a:off x="331056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 err="1">
                <a:sym typeface="Arial"/>
              </a:rPr>
              <a:t>ٱللِّباسِ</a:t>
            </a:r>
            <a:endParaRPr lang="ar-MA" dirty="0"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898955-B72D-F99B-BC90-DF097E6837C4}"/>
              </a:ext>
            </a:extLst>
          </p:cNvPr>
          <p:cNvSpPr txBox="1"/>
          <p:nvPr/>
        </p:nvSpPr>
        <p:spPr>
          <a:xfrm>
            <a:off x="193968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عَنْ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27CAA11-B933-CE28-BA6D-23D9757C981A}"/>
              </a:ext>
            </a:extLst>
          </p:cNvPr>
          <p:cNvSpPr txBox="1"/>
          <p:nvPr/>
        </p:nvSpPr>
        <p:spPr>
          <a:xfrm>
            <a:off x="468144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تَقاليدِ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89A7273-A635-4CD2-DD8F-CAC4DC4E7866}"/>
              </a:ext>
            </a:extLst>
          </p:cNvPr>
          <p:cNvSpPr txBox="1"/>
          <p:nvPr/>
        </p:nvSpPr>
        <p:spPr>
          <a:xfrm>
            <a:off x="568800" y="3021678"/>
            <a:ext cx="1152000" cy="828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0" tIns="45700" rIns="0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اَلْقَصيدَةُ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A80278B-0759-0BB5-BBFE-E95CE4471299}"/>
              </a:ext>
            </a:extLst>
          </p:cNvPr>
          <p:cNvSpPr txBox="1"/>
          <p:nvPr/>
        </p:nvSpPr>
        <p:spPr>
          <a:xfrm>
            <a:off x="1401861" y="4658308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اَلْقَصيدَةُ تَتَحَدَّثُ عَنْ تَقاليدِ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ٱللِّباسِ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4931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603E5-504E-89F6-A9F2-ABFBCBBE9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4878E65-D11F-1F9F-48FA-9D2E25A2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رتبوا الكلمات التالية لتركيب جملة اسمية. انتبهوا توجد كلمة زائدة.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F6449C72-AEDC-36F6-CBCF-AFFEAAB8F0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5D3D54E-6A14-7C4F-79A5-B46520CC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1737C55-9CA2-C355-5383-EF00242F4F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5661009-409B-2CD8-84D4-008F06227D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39CD5AD-5D64-8495-4DC6-1291CC39C8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67F90CD-4586-41FB-3929-3061AE7F1F6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F9F4CA5-3A70-317A-CCA9-AFC1FB6882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2B9DF4-A9DD-6FFE-6A8E-A616388F9D0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1E46E2-9362-0376-8E2F-8F2CB56E984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00CBD6-858D-A8E3-38EF-A19C9A876C5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C8F2E8-2696-4A41-EB21-83278A7F6CF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D4FD21-7650-92AC-0780-C8056B8DEB04}"/>
              </a:ext>
            </a:extLst>
          </p:cNvPr>
          <p:cNvSpPr txBox="1"/>
          <p:nvPr/>
        </p:nvSpPr>
        <p:spPr>
          <a:xfrm>
            <a:off x="874809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مَرْوانُ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4EE3C8-2265-0337-FE02-93199C973479}"/>
              </a:ext>
            </a:extLst>
          </p:cNvPr>
          <p:cNvSpPr txBox="1"/>
          <p:nvPr/>
        </p:nvSpPr>
        <p:spPr>
          <a:xfrm>
            <a:off x="3942000" y="2992295"/>
            <a:ext cx="1260000" cy="8064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لَبِسَ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4AC33D-3AE5-ADBA-CE3B-1F0CD1B66D07}"/>
              </a:ext>
            </a:extLst>
          </p:cNvPr>
          <p:cNvSpPr txBox="1"/>
          <p:nvPr/>
        </p:nvSpPr>
        <p:spPr>
          <a:xfrm>
            <a:off x="5475595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دَخَلَ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5E55FB-785C-22B9-7FCC-40FD844DF3C6}"/>
              </a:ext>
            </a:extLst>
          </p:cNvPr>
          <p:cNvSpPr txBox="1"/>
          <p:nvPr/>
        </p:nvSpPr>
        <p:spPr>
          <a:xfrm>
            <a:off x="7009191" y="2992294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Arial"/>
              </a:rPr>
              <a:t>دَرّاعَةً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580199-22CC-C4D7-7A6A-4E5546E05E8F}"/>
              </a:ext>
            </a:extLst>
          </p:cNvPr>
          <p:cNvSpPr txBox="1"/>
          <p:nvPr/>
        </p:nvSpPr>
        <p:spPr>
          <a:xfrm>
            <a:off x="2408405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جَميلَةً</a:t>
            </a:r>
          </a:p>
        </p:txBody>
      </p:sp>
    </p:spTree>
    <p:extLst>
      <p:ext uri="{BB962C8B-B14F-4D97-AF65-F5344CB8AC3E}">
        <p14:creationId xmlns:p14="http://schemas.microsoft.com/office/powerpoint/2010/main" val="104940247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  <a:endParaRPr lang="fr-MA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2 - </a:t>
              </a:r>
              <a:endParaRPr lang="a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lang="f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الفهم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الكتابي: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6 - </a:t>
            </a:r>
            <a:endParaRPr lang="ar-MA" sz="2400" b="1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14153-F7DF-FBB8-DFFF-B8CF0778E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6D24F93-CCB1-12D0-A4FC-5032F883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0C7E12A5-D07F-C96E-B446-0D3738B41A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81E1A3-C649-7B44-B8F6-7498C0A63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236E63-3106-2E7B-544E-BBA425C783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A3222DC-6B9B-62CA-D458-7F04659382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C107F9-F561-CD22-FDD9-34BA25FA70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7C2FD4B-E2DD-C513-D931-8D89DECBB9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28E1EF-1FF0-F3F0-997F-D1F6AE5C9A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3857F-2C3F-D573-83EC-AF6FC0D78F9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027B1F-9B21-3741-E1F9-CA52AA8DC9D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54C178-F3C4-3879-64F8-DFA494B7E42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283323-60CD-B0C2-D972-39BD5012CB9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BE591EE7-E020-DAEF-265D-780EDE5463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2899" y="1819835"/>
            <a:ext cx="3945196" cy="37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144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CEA25-1BBC-9AFE-E972-504ECA34F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343CF35-BCB9-F343-7EDD-388E48A6F89D}"/>
              </a:ext>
            </a:extLst>
          </p:cNvPr>
          <p:cNvSpPr txBox="1"/>
          <p:nvPr/>
        </p:nvSpPr>
        <p:spPr>
          <a:xfrm>
            <a:off x="874809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مَرْوانُ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F9D5FD87-2D64-1E81-E2FC-1D91DDC9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FCF4EA0-B11F-E980-AD57-8CAEE92EF1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CB45FF-AB94-B7A5-0CB1-06D02E4FD34F}"/>
              </a:ext>
            </a:extLst>
          </p:cNvPr>
          <p:cNvSpPr/>
          <p:nvPr/>
        </p:nvSpPr>
        <p:spPr>
          <a:xfrm>
            <a:off x="808040" y="4018485"/>
            <a:ext cx="7326068" cy="1055322"/>
          </a:xfrm>
          <a:custGeom>
            <a:avLst/>
            <a:gdLst>
              <a:gd name="connsiteX0" fmla="*/ 0 w 7326068"/>
              <a:gd name="connsiteY0" fmla="*/ 190538 h 1055322"/>
              <a:gd name="connsiteX1" fmla="*/ 190538 w 7326068"/>
              <a:gd name="connsiteY1" fmla="*/ 0 h 1055322"/>
              <a:gd name="connsiteX2" fmla="*/ 954487 w 7326068"/>
              <a:gd name="connsiteY2" fmla="*/ 0 h 1055322"/>
              <a:gd name="connsiteX3" fmla="*/ 1787886 w 7326068"/>
              <a:gd name="connsiteY3" fmla="*/ 0 h 1055322"/>
              <a:gd name="connsiteX4" fmla="*/ 2551835 w 7326068"/>
              <a:gd name="connsiteY4" fmla="*/ 0 h 1055322"/>
              <a:gd name="connsiteX5" fmla="*/ 3107435 w 7326068"/>
              <a:gd name="connsiteY5" fmla="*/ 0 h 1055322"/>
              <a:gd name="connsiteX6" fmla="*/ 3663034 w 7326068"/>
              <a:gd name="connsiteY6" fmla="*/ 0 h 1055322"/>
              <a:gd name="connsiteX7" fmla="*/ 4426983 w 7326068"/>
              <a:gd name="connsiteY7" fmla="*/ 0 h 1055322"/>
              <a:gd name="connsiteX8" fmla="*/ 4913133 w 7326068"/>
              <a:gd name="connsiteY8" fmla="*/ 0 h 1055322"/>
              <a:gd name="connsiteX9" fmla="*/ 5607632 w 7326068"/>
              <a:gd name="connsiteY9" fmla="*/ 0 h 1055322"/>
              <a:gd name="connsiteX10" fmla="*/ 6163231 w 7326068"/>
              <a:gd name="connsiteY10" fmla="*/ 0 h 1055322"/>
              <a:gd name="connsiteX11" fmla="*/ 7135530 w 7326068"/>
              <a:gd name="connsiteY11" fmla="*/ 0 h 1055322"/>
              <a:gd name="connsiteX12" fmla="*/ 7326068 w 7326068"/>
              <a:gd name="connsiteY12" fmla="*/ 190538 h 1055322"/>
              <a:gd name="connsiteX13" fmla="*/ 7326068 w 7326068"/>
              <a:gd name="connsiteY13" fmla="*/ 864784 h 1055322"/>
              <a:gd name="connsiteX14" fmla="*/ 7135530 w 7326068"/>
              <a:gd name="connsiteY14" fmla="*/ 1055322 h 1055322"/>
              <a:gd name="connsiteX15" fmla="*/ 6579931 w 7326068"/>
              <a:gd name="connsiteY15" fmla="*/ 1055322 h 1055322"/>
              <a:gd name="connsiteX16" fmla="*/ 5885431 w 7326068"/>
              <a:gd name="connsiteY16" fmla="*/ 1055322 h 1055322"/>
              <a:gd name="connsiteX17" fmla="*/ 5121482 w 7326068"/>
              <a:gd name="connsiteY17" fmla="*/ 1055322 h 1055322"/>
              <a:gd name="connsiteX18" fmla="*/ 4635333 w 7326068"/>
              <a:gd name="connsiteY18" fmla="*/ 1055322 h 1055322"/>
              <a:gd name="connsiteX19" fmla="*/ 3801934 w 7326068"/>
              <a:gd name="connsiteY19" fmla="*/ 1055322 h 1055322"/>
              <a:gd name="connsiteX20" fmla="*/ 3107435 w 7326068"/>
              <a:gd name="connsiteY20" fmla="*/ 1055322 h 1055322"/>
              <a:gd name="connsiteX21" fmla="*/ 2412935 w 7326068"/>
              <a:gd name="connsiteY21" fmla="*/ 1055322 h 1055322"/>
              <a:gd name="connsiteX22" fmla="*/ 1926786 w 7326068"/>
              <a:gd name="connsiteY22" fmla="*/ 1055322 h 1055322"/>
              <a:gd name="connsiteX23" fmla="*/ 1093387 w 7326068"/>
              <a:gd name="connsiteY23" fmla="*/ 1055322 h 1055322"/>
              <a:gd name="connsiteX24" fmla="*/ 190538 w 7326068"/>
              <a:gd name="connsiteY24" fmla="*/ 1055322 h 1055322"/>
              <a:gd name="connsiteX25" fmla="*/ 0 w 7326068"/>
              <a:gd name="connsiteY25" fmla="*/ 864784 h 1055322"/>
              <a:gd name="connsiteX26" fmla="*/ 0 w 7326068"/>
              <a:gd name="connsiteY26" fmla="*/ 190538 h 105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E202555-3E4F-799C-E29B-0E07D4AD3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076EF4E-02F2-205F-6B7F-1B2B75AE57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483E973-D2CB-77F2-C0A6-7836562AC9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D7C3D85-350D-710A-6AED-467C3F81DD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05B6519-01DA-3365-DB40-8A5CD22A82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EEBF508-F164-8D6A-E967-5D40A250D4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EAFD23-ECBD-1AD4-6CA9-65A2C92264D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4F52A2-5E8A-0A79-A8B5-338DEC935B7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8EF1B4-5623-A9EC-23FF-386289EEF94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E647936-C2FB-6BB2-BD0B-212B1DA70FB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C9E8E4-900C-8949-D4FA-0A123C1DABDB}"/>
              </a:ext>
            </a:extLst>
          </p:cNvPr>
          <p:cNvSpPr txBox="1"/>
          <p:nvPr/>
        </p:nvSpPr>
        <p:spPr>
          <a:xfrm>
            <a:off x="1401861" y="4658308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مَرْوانُ لَبِسَ دَرّاعَةً جَميلَةً.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373733-5710-C21C-20C1-EA740BB0C657}"/>
              </a:ext>
            </a:extLst>
          </p:cNvPr>
          <p:cNvSpPr txBox="1"/>
          <p:nvPr/>
        </p:nvSpPr>
        <p:spPr>
          <a:xfrm>
            <a:off x="5454881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دَخَلَ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A0ADEC-896C-8D53-5D63-8D861D99B05C}"/>
              </a:ext>
            </a:extLst>
          </p:cNvPr>
          <p:cNvSpPr txBox="1"/>
          <p:nvPr/>
        </p:nvSpPr>
        <p:spPr>
          <a:xfrm>
            <a:off x="3942001" y="2992295"/>
            <a:ext cx="1260000" cy="8064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لَبِسَ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2A0C071-681F-3394-B630-42075D46AF59}"/>
              </a:ext>
            </a:extLst>
          </p:cNvPr>
          <p:cNvSpPr txBox="1"/>
          <p:nvPr/>
        </p:nvSpPr>
        <p:spPr>
          <a:xfrm>
            <a:off x="2408405" y="2992295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Arial"/>
              </a:rPr>
              <a:t>جَميلَةً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7A8DF6D-336D-8CC1-8C52-4C05290B5311}"/>
              </a:ext>
            </a:extLst>
          </p:cNvPr>
          <p:cNvSpPr txBox="1"/>
          <p:nvPr/>
        </p:nvSpPr>
        <p:spPr>
          <a:xfrm>
            <a:off x="7009191" y="2992294"/>
            <a:ext cx="1260000" cy="805083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Arial"/>
              </a:rPr>
              <a:t>دَرّاعَةً</a:t>
            </a:r>
          </a:p>
        </p:txBody>
      </p:sp>
    </p:spTree>
    <p:extLst>
      <p:ext uri="{BB962C8B-B14F-4D97-AF65-F5344CB8AC3E}">
        <p14:creationId xmlns:p14="http://schemas.microsoft.com/office/powerpoint/2010/main" val="4204432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094" y="2007038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أَنامِلُ جَدتي: تثبيت وتوليف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202828" y="1769859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1668" y="974399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45B9F3F6-5445-A1E5-A3E2-7DB1F6A6D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63111" y="164703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4E763-988B-0681-020A-219240012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3EE2CA2-BEAA-7F47-8383-64B8A24E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الآن للعبة تحدي سرد الحكاية الجديدة، هل أنتم مستعدون؟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BD93F5B-1857-8032-CEAB-ADF29F14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E00846-8DE1-466D-B9AF-DE3B5BB7E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1A8F6C-0494-6A89-85BA-24FCB3227F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277F2F0-19A0-555D-BB2D-155D003EA6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FC7A18-3102-2B5B-CBFF-271CB54FFA9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1DF54D-09D6-6FF3-377B-21F05FA63DB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8FC5D1-8E0A-0258-488F-4A65348E893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575421-DFC7-23A8-2314-FDAEB065D70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7FFD28-272D-2081-F909-6D02FB5AB4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6695E8-CD48-34AA-BB26-A482C53089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481F65-93DB-9A83-6FE6-CBC384A402DA}"/>
              </a:ext>
            </a:extLst>
          </p:cNvPr>
          <p:cNvSpPr txBox="1"/>
          <p:nvPr/>
        </p:nvSpPr>
        <p:spPr>
          <a:xfrm>
            <a:off x="1764323" y="2967335"/>
            <a:ext cx="5615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سَرْدُ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ٱلْجَديدَةِ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1521CA97-9C8B-48F7-3F33-CE6AC45DBD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112425190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5E1F0-DF35-E879-51D8-FAE395194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23EA255-8C50-38D3-2415-E2BB6AB7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مشاهد الحكاية الجديدة. لاحظوها جيدا واستعدوا لسردها. أمامكم دقيقة واحدة.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A9A7FC-5FE0-DFDD-224B-39E85C815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01" y="2818619"/>
            <a:ext cx="2566224" cy="28041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4386C0-DF27-7EC7-4E02-78F36AC54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490" y="2818619"/>
            <a:ext cx="2566224" cy="28041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AC8E1D-C263-36A7-D095-6BE793B6F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579" y="2818619"/>
            <a:ext cx="2566224" cy="2804173"/>
          </a:xfrm>
          <a:prstGeom prst="rect">
            <a:avLst/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B5D6E8EF-4FA0-497D-D30F-75084A709C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731320-CD40-6EEB-C634-966734303D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F0E6DC-4927-CCBE-2EB3-93895EB557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6E11D3-42DC-6260-5127-2BB636C31CC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802587-5D4F-2043-0137-5E6421C8BD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27B075-671D-008D-063D-B9C2B5689F9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727D-80AB-605F-80B9-18E3F31931D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5A831-13D5-1D12-01CA-719CBE93F3F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343684-3B00-C0D0-5EC1-C54CBF5563B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164E8E4-6ACF-1A63-4421-DCFAD7E96F0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6E2492-EF7C-CBDA-81AD-BF6248DAD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2AFDB160-849E-56C2-1937-FCCAC9A74B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0" y="1476000"/>
            <a:ext cx="7820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1411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F98D2-6445-61A8-86CC-490A85F7F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074F1AF6-8FED-6FEF-15F0-E8572B11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يريد سرد الحكاية؟ انتبهوا. (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ثلاث متعلمين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3A4A7AA-7509-AD9A-C248-E9EB2175BC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E78A95-B63B-F46D-D1C6-5F98771FC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A0C618-04B6-181F-33BB-1220BF5992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39F4B1-40EC-0CD0-5ADF-4D5765ADAC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00177E-B10D-1A36-E3DE-4FC301DD4B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FD3EB2-1DD1-2A06-E178-7DA0B568B38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4B38BA-A1A2-42CB-9748-04CFCDA45D4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A2CF64-B810-7F43-BA23-841B263CC20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053DEF-1CF3-B44A-8697-6117E4125DF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757D86F-DD53-CF22-ABB7-3E405C4BB5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FEEFA97-C944-AF52-5828-3CC7CEEA3FD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C8FFF1-C96E-6182-CC4D-C9CB117EC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01" y="2818619"/>
            <a:ext cx="2566224" cy="28041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99A331-C53C-5C8B-1047-8C7AD7E723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490" y="2818619"/>
            <a:ext cx="2566224" cy="28041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394597-AD55-69B3-FDEF-C4E43C23CD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579" y="2818619"/>
            <a:ext cx="2566224" cy="28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3622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97F88-5173-07DB-64C7-D7EA94A12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5C49651-4D8D-E101-883C-8C6C7675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من منكم يشرح لنا  كيف تحضر الأم الخبز في البيت؟ تذكروا أساليب الشرح.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88992FD1-4BCF-1785-6ECF-71621EBC0B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Google Shape;1486;p58">
            <a:extLst>
              <a:ext uri="{FF2B5EF4-FFF2-40B4-BE49-F238E27FC236}">
                <a16:creationId xmlns:a16="http://schemas.microsoft.com/office/drawing/2014/main" id="{7C955BB9-6A5F-63A2-3D63-CE3AC59DFC5F}"/>
              </a:ext>
            </a:extLst>
          </p:cNvPr>
          <p:cNvSpPr txBox="1"/>
          <p:nvPr/>
        </p:nvSpPr>
        <p:spPr>
          <a:xfrm>
            <a:off x="786745" y="4602282"/>
            <a:ext cx="801895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في ٱلْبِدايَةِ ...................... ثُمَّ ...................... وَبَعْدَها ............................. وَفي ٱلنِّهايَةِ .............................</a:t>
            </a:r>
            <a:endParaRPr sz="48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34B07E3-A4B3-A01F-24E3-81306B74B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8422" y="1704227"/>
            <a:ext cx="2827154" cy="30892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3CB48C-3D39-F7E2-E182-E6D54A54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E20383-6A31-C9B4-605A-63480DB56F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30A7CB-AD59-5198-E9BE-64625E47C6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9F6E9A-17CF-7EF8-CAE5-A5EC03404A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C7505F-78F4-C3C1-E6B5-70E5C873EF8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6A34D-4B2B-7945-C5ED-A33560AF0E7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FCD43E-F16E-BBC9-1FE9-D25F9156A52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284271-A0FC-752F-F7FC-96DC0621D2D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B17ABB0-398F-C1A1-E7E1-53FAF9977B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D35099-BFD2-E0C9-0784-AFDF6B7C762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338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25CD0A6-FA26-CDD6-45F6-DB18A01A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477" y="923611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قــــراءة</a:t>
            </a:r>
            <a:endParaRPr lang="fr-FR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E62B67-1634-3AE3-6B3C-25F4A2F0E8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5333" y="1058589"/>
            <a:ext cx="392993" cy="392993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C71885-C145-4A78-A89E-E14842929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813350" y="2034000"/>
            <a:ext cx="7789894" cy="4824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BD22799-1DFC-C7A8-13F4-47E67297823A}"/>
              </a:ext>
            </a:extLst>
          </p:cNvPr>
          <p:cNvSpPr txBox="1"/>
          <p:nvPr/>
        </p:nvSpPr>
        <p:spPr>
          <a:xfrm>
            <a:off x="6346132" y="2166394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03</a:t>
            </a:r>
            <a:r>
              <a:rPr lang="f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23260" y="1967705"/>
            <a:ext cx="720974" cy="725895"/>
          </a:xfrm>
          <a:prstGeom prst="rect">
            <a:avLst/>
          </a:prstGeom>
        </p:spPr>
      </p:pic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76820AAF-D3BB-11B1-65C0-7ADC831D5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99766" y="1905734"/>
            <a:ext cx="683999" cy="683999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3373318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fr-FR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lang="ar-MA" sz="2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8828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A2EE-7D5F-914F-3C80-8A2776E3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953E811-CFA9-C241-AD71-004395156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خلال اليوم ستقرؤون نصا وتجيبون عن أسئلة الفهم. افتحوا كراساتكم على الصفحة 54.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ABB5CFA-4742-4EF9-D0E3-0D7AC307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D5C451-858A-F551-BBF0-E0D8E0862C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D78C30-E794-46D5-9A74-7AE7259EEC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A0E91A-6969-85A8-6129-0F02F51B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F44EAE-0580-DF88-D9CF-2812CBB12B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06740-DA75-8C2C-B9DD-0F1EE03D28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E80C6F-12EB-C416-5885-D3D03816847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2299B5-A661-FB5B-693D-2B495D07706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04003D-4FA4-6E44-F6F5-D60B6CEFD07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02A1A-7993-74D4-2E17-64105865738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12C6B8CE-6827-22C2-58DA-9C6FFF12A1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21B9AD80-2EB6-144D-3046-B3C4B403F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78" y="1476000"/>
            <a:ext cx="3356243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5032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EACA9-EC53-2DC6-B2A0-96DEEDF83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4704E88-2098-7978-0C3E-E199DB81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النص، ضعوا أصابعكم تحت كل كلمة أقرؤها.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67C9CE09-DB68-FB36-F46A-70A669892F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E4DE43-0A55-C011-6F7A-B69E8438E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05DA01-74BC-C5A1-BB6D-71D68BA8D1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AE782A3-D0D4-CCF7-1D2F-10246B009F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89D88E1-28CF-8498-262C-1A122C9AE4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C953DA2-01EC-0191-C33E-892B7F1430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C52969C-076A-9E50-CDF7-A0C3E39201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3F6F4-8C74-F7D1-CC4D-16E3F94D4B2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0EF85F-9408-D37F-E151-C11392F0115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1A7F39-5A21-034B-78F8-28A7A5B684D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89FF06-1693-938A-88FC-EE4F7FB4D5A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93D07C7F-CBAF-40AF-310C-BEDEB8CCE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78" y="1476000"/>
            <a:ext cx="3356243" cy="5148000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D2428106-C429-EA5F-E995-6C40EB8E2D7B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B3E03D-9D6E-5C2E-AE1F-37ED067ADC99}"/>
              </a:ext>
            </a:extLst>
          </p:cNvPr>
          <p:cNvSpPr/>
          <p:nvPr/>
        </p:nvSpPr>
        <p:spPr>
          <a:xfrm>
            <a:off x="3189267" y="2136710"/>
            <a:ext cx="2765463" cy="15395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48210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40" y="887438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هيكلة حصة اليوم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Google Shape;199;p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4B2AEA4-FFB6-A112-77F3-436D7EA277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0038" y="1595036"/>
            <a:ext cx="5488778" cy="14151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0;p17">
            <a:extLst>
              <a:ext uri="{FF2B5EF4-FFF2-40B4-BE49-F238E27FC236}">
                <a16:creationId xmlns:a16="http://schemas.microsoft.com/office/drawing/2014/main" id="{70D0FC8D-10CD-369C-2876-8B2A8E0C912A}"/>
              </a:ext>
            </a:extLst>
          </p:cNvPr>
          <p:cNvSpPr txBox="1"/>
          <p:nvPr/>
        </p:nvSpPr>
        <p:spPr>
          <a:xfrm>
            <a:off x="2259228" y="6893437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●"/>
            </a:pPr>
            <a:endParaRPr sz="12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  <a:sym typeface="Dosis SemiBold"/>
            </a:endParaRPr>
          </a:p>
        </p:txBody>
      </p:sp>
      <p:pic>
        <p:nvPicPr>
          <p:cNvPr id="27" name="Google Shape;204;p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511B219-048C-1339-B5DD-1A817E4C21F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5798" y="7659079"/>
            <a:ext cx="5472000" cy="14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05;p17">
            <a:extLst>
              <a:ext uri="{FF2B5EF4-FFF2-40B4-BE49-F238E27FC236}">
                <a16:creationId xmlns:a16="http://schemas.microsoft.com/office/drawing/2014/main" id="{EE865297-4D76-E552-83A1-591265832640}"/>
              </a:ext>
            </a:extLst>
          </p:cNvPr>
          <p:cNvSpPr txBox="1"/>
          <p:nvPr/>
        </p:nvSpPr>
        <p:spPr>
          <a:xfrm>
            <a:off x="2239190" y="8159470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●"/>
            </a:pPr>
            <a:r>
              <a:rPr lang="ar-MA" sz="16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الاستماع و  التحدث: تثبيت وتوليف </a:t>
            </a:r>
            <a:endParaRPr dirty="0"/>
          </a:p>
        </p:txBody>
      </p:sp>
      <p:sp>
        <p:nvSpPr>
          <p:cNvPr id="29" name="Google Shape;206;p17">
            <a:extLst>
              <a:ext uri="{FF2B5EF4-FFF2-40B4-BE49-F238E27FC236}">
                <a16:creationId xmlns:a16="http://schemas.microsoft.com/office/drawing/2014/main" id="{3AA13B73-9C3A-6575-4976-120287F4303F}"/>
              </a:ext>
            </a:extLst>
          </p:cNvPr>
          <p:cNvSpPr txBox="1"/>
          <p:nvPr/>
        </p:nvSpPr>
        <p:spPr>
          <a:xfrm>
            <a:off x="4763409" y="7795723"/>
            <a:ext cx="1980854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514337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- 02استماع وتحدث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0" name="Google Shape;207;p17">
            <a:extLst>
              <a:ext uri="{FF2B5EF4-FFF2-40B4-BE49-F238E27FC236}">
                <a16:creationId xmlns:a16="http://schemas.microsoft.com/office/drawing/2014/main" id="{D18E0D5F-5280-CE91-8AAF-292E77007E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4139" y="7846008"/>
            <a:ext cx="536339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09;p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9139B6D-F47D-DE39-9260-8157FD61910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5798" y="8940603"/>
            <a:ext cx="5525521" cy="14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10;p17">
            <a:extLst>
              <a:ext uri="{FF2B5EF4-FFF2-40B4-BE49-F238E27FC236}">
                <a16:creationId xmlns:a16="http://schemas.microsoft.com/office/drawing/2014/main" id="{65AFE87A-F565-86B1-95C7-54E2E4C889DF}"/>
              </a:ext>
            </a:extLst>
          </p:cNvPr>
          <p:cNvSpPr txBox="1"/>
          <p:nvPr/>
        </p:nvSpPr>
        <p:spPr>
          <a:xfrm>
            <a:off x="2297005" y="9432605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●"/>
            </a:pPr>
            <a:r>
              <a:rPr lang="ar-MA" sz="16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قراءة: قراءات فردية و فهم.</a:t>
            </a:r>
            <a:endParaRPr dirty="0"/>
          </a:p>
        </p:txBody>
      </p:sp>
      <p:sp>
        <p:nvSpPr>
          <p:cNvPr id="33" name="Google Shape;211;p17">
            <a:extLst>
              <a:ext uri="{FF2B5EF4-FFF2-40B4-BE49-F238E27FC236}">
                <a16:creationId xmlns:a16="http://schemas.microsoft.com/office/drawing/2014/main" id="{6448693A-BAE9-0B07-4962-5CEEFE1EF6B0}"/>
              </a:ext>
            </a:extLst>
          </p:cNvPr>
          <p:cNvSpPr txBox="1"/>
          <p:nvPr/>
        </p:nvSpPr>
        <p:spPr>
          <a:xfrm>
            <a:off x="5929034" y="9108281"/>
            <a:ext cx="81015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</a:t>
            </a:r>
            <a:r>
              <a:rPr lang="ar-MA" sz="1600" b="1" i="0" u="none" strike="noStrike" cap="none" dirty="0">
                <a:solidFill>
                  <a:srgbClr val="424D7B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- 03قراءة</a:t>
            </a:r>
            <a:endParaRPr dirty="0"/>
          </a:p>
        </p:txBody>
      </p:sp>
      <p:pic>
        <p:nvPicPr>
          <p:cNvPr id="34" name="Google Shape;212;p17">
            <a:extLst>
              <a:ext uri="{FF2B5EF4-FFF2-40B4-BE49-F238E27FC236}">
                <a16:creationId xmlns:a16="http://schemas.microsoft.com/office/drawing/2014/main" id="{9167BE6B-5BDF-D924-711B-99041208EB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8083" y="9152699"/>
            <a:ext cx="424748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4;p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F0D7B8-BA2A-E187-9FBA-9C322590AB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6119" y="10236357"/>
            <a:ext cx="5525521" cy="141518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15;p17">
            <a:extLst>
              <a:ext uri="{FF2B5EF4-FFF2-40B4-BE49-F238E27FC236}">
                <a16:creationId xmlns:a16="http://schemas.microsoft.com/office/drawing/2014/main" id="{E6EA5D66-D3BF-C4E0-788D-46BBE52931BD}"/>
              </a:ext>
            </a:extLst>
          </p:cNvPr>
          <p:cNvSpPr txBox="1"/>
          <p:nvPr/>
        </p:nvSpPr>
        <p:spPr>
          <a:xfrm>
            <a:off x="2354681" y="10728359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●"/>
            </a:pPr>
            <a:r>
              <a:rPr lang="ar-MA" sz="16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توسيع فكرة (1)</a:t>
            </a:r>
            <a:endParaRPr dirty="0"/>
          </a:p>
        </p:txBody>
      </p:sp>
      <p:sp>
        <p:nvSpPr>
          <p:cNvPr id="37" name="Google Shape;216;p17">
            <a:extLst>
              <a:ext uri="{FF2B5EF4-FFF2-40B4-BE49-F238E27FC236}">
                <a16:creationId xmlns:a16="http://schemas.microsoft.com/office/drawing/2014/main" id="{C7D39076-17EB-4C67-DAA2-D6360CB73CAD}"/>
              </a:ext>
            </a:extLst>
          </p:cNvPr>
          <p:cNvSpPr txBox="1"/>
          <p:nvPr/>
        </p:nvSpPr>
        <p:spPr>
          <a:xfrm>
            <a:off x="5766901" y="10398168"/>
            <a:ext cx="10454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</a:t>
            </a:r>
            <a:r>
              <a:rPr lang="ar-MA" sz="1600" b="1" i="0" u="none" strike="noStrike" cap="none" dirty="0">
                <a:solidFill>
                  <a:srgbClr val="424D7B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- 04قراءة/ كتابة</a:t>
            </a:r>
            <a:endParaRPr sz="1600" b="1" i="0" u="none" strike="noStrike" cap="none" dirty="0">
              <a:solidFill>
                <a:srgbClr val="424D7B"/>
              </a:solidFill>
              <a:latin typeface="Abadi" panose="020B0604020104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218;p17">
            <a:extLst>
              <a:ext uri="{FF2B5EF4-FFF2-40B4-BE49-F238E27FC236}">
                <a16:creationId xmlns:a16="http://schemas.microsoft.com/office/drawing/2014/main" id="{6EC76F59-E8E6-36B8-D1D1-8C31AC046D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14511" b="-14512"/>
          <a:stretch/>
        </p:blipFill>
        <p:spPr>
          <a:xfrm>
            <a:off x="6997538" y="10382980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تركيب جمل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9A2394-0E16-E341-34ED-F1289EC7749B}"/>
              </a:ext>
            </a:extLst>
          </p:cNvPr>
          <p:cNvSpPr txBox="1"/>
          <p:nvPr/>
        </p:nvSpPr>
        <p:spPr>
          <a:xfrm>
            <a:off x="4926916" y="1733980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200" y="1670666"/>
            <a:ext cx="520886" cy="516152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489903" y="1605999"/>
            <a:ext cx="468000" cy="468000"/>
          </a:xfrm>
          <a:prstGeom prst="rect">
            <a:avLst/>
          </a:prstGeom>
        </p:spPr>
      </p:pic>
      <p:pic>
        <p:nvPicPr>
          <p:cNvPr id="55" name="Google Shape;204;p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373617-EF2F-BB0E-0F7A-D86F18E4E06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5938" y="2897096"/>
            <a:ext cx="5472000" cy="14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35A04A-1963-66B3-D2A8-1A5840794778}"/>
              </a:ext>
            </a:extLst>
          </p:cNvPr>
          <p:cNvSpPr txBox="1"/>
          <p:nvPr/>
        </p:nvSpPr>
        <p:spPr>
          <a:xfrm>
            <a:off x="5193015" y="3055676"/>
            <a:ext cx="1446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- 02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3BCC5E1B-36D1-B19B-0DE4-2DE8A87A2614}"/>
              </a:ext>
            </a:extLst>
          </p:cNvPr>
          <p:cNvSpPr txBox="1">
            <a:spLocks/>
          </p:cNvSpPr>
          <p:nvPr/>
        </p:nvSpPr>
        <p:spPr>
          <a:xfrm>
            <a:off x="2122822" y="33703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تثبيت وتوليف </a:t>
            </a:r>
          </a:p>
        </p:txBody>
      </p:sp>
      <p:pic>
        <p:nvPicPr>
          <p:cNvPr id="56" name="Google Shape;204;p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E0C84A-B219-AAC7-79C3-38CB3D34DC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1377" y="4162185"/>
            <a:ext cx="5472000" cy="14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64BD859-3C67-E762-28E9-4D416A2AC900}"/>
              </a:ext>
            </a:extLst>
          </p:cNvPr>
          <p:cNvSpPr txBox="1"/>
          <p:nvPr/>
        </p:nvSpPr>
        <p:spPr>
          <a:xfrm>
            <a:off x="5779713" y="4332462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- 03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2CC6D665-86B8-35D7-2668-7D5EFE5C7368}"/>
              </a:ext>
            </a:extLst>
          </p:cNvPr>
          <p:cNvSpPr txBox="1">
            <a:spLocks/>
          </p:cNvSpPr>
          <p:nvPr/>
        </p:nvSpPr>
        <p:spPr>
          <a:xfrm>
            <a:off x="2122822" y="464709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قراءات فردية وفهم.</a:t>
            </a:r>
          </a:p>
        </p:txBody>
      </p:sp>
      <p:pic>
        <p:nvPicPr>
          <p:cNvPr id="57" name="Google Shape;204;p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F5EFA5-AF76-AF22-DEF9-4054A5C1B8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1377" y="5356170"/>
            <a:ext cx="5472000" cy="14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1BB5BF4-1CBD-78B1-A068-2E5DF274E729}"/>
              </a:ext>
            </a:extLst>
          </p:cNvPr>
          <p:cNvSpPr txBox="1"/>
          <p:nvPr/>
        </p:nvSpPr>
        <p:spPr>
          <a:xfrm>
            <a:off x="5481155" y="5494788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04- إنتاج كتابي</a:t>
            </a:r>
            <a:endParaRPr lang="f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5ED2A5C1-5F64-0EDA-0C20-2C98C154F4B7}"/>
              </a:ext>
            </a:extLst>
          </p:cNvPr>
          <p:cNvSpPr txBox="1">
            <a:spLocks/>
          </p:cNvSpPr>
          <p:nvPr/>
        </p:nvSpPr>
        <p:spPr>
          <a:xfrm>
            <a:off x="2122822" y="589212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تركيب فقرة</a:t>
            </a:r>
          </a:p>
        </p:txBody>
      </p:sp>
      <p:pic>
        <p:nvPicPr>
          <p:cNvPr id="58" name="Google Shape;208;p17">
            <a:extLst>
              <a:ext uri="{FF2B5EF4-FFF2-40B4-BE49-F238E27FC236}">
                <a16:creationId xmlns:a16="http://schemas.microsoft.com/office/drawing/2014/main" id="{BD301727-625B-33D0-CB34-74564982BEC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7526" r="-7526"/>
          <a:stretch/>
        </p:blipFill>
        <p:spPr>
          <a:xfrm>
            <a:off x="1519698" y="2912205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3;p17">
            <a:extLst>
              <a:ext uri="{FF2B5EF4-FFF2-40B4-BE49-F238E27FC236}">
                <a16:creationId xmlns:a16="http://schemas.microsoft.com/office/drawing/2014/main" id="{3BC02B15-71AD-362F-2CDB-DDB7B6392E6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-7560" r="-7560"/>
          <a:stretch/>
        </p:blipFill>
        <p:spPr>
          <a:xfrm>
            <a:off x="1528914" y="4131749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17">
            <a:extLst>
              <a:ext uri="{FF2B5EF4-FFF2-40B4-BE49-F238E27FC236}">
                <a16:creationId xmlns:a16="http://schemas.microsoft.com/office/drawing/2014/main" id="{500395A4-702C-5FF5-D711-40848DDA904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-7560" r="-7560"/>
          <a:stretch/>
        </p:blipFill>
        <p:spPr>
          <a:xfrm>
            <a:off x="1567798" y="5331096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07;p17">
            <a:extLst>
              <a:ext uri="{FF2B5EF4-FFF2-40B4-BE49-F238E27FC236}">
                <a16:creationId xmlns:a16="http://schemas.microsoft.com/office/drawing/2014/main" id="{0EB63653-5AD6-E785-A9F0-9A3D3A188B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2477" y="2920263"/>
            <a:ext cx="536339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2;p17">
            <a:extLst>
              <a:ext uri="{FF2B5EF4-FFF2-40B4-BE49-F238E27FC236}">
                <a16:creationId xmlns:a16="http://schemas.microsoft.com/office/drawing/2014/main" id="{C4EC6E26-55CA-D5F1-126D-F55D79BBEB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4720" y="4264193"/>
            <a:ext cx="424748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8;p17">
            <a:extLst>
              <a:ext uri="{FF2B5EF4-FFF2-40B4-BE49-F238E27FC236}">
                <a16:creationId xmlns:a16="http://schemas.microsoft.com/office/drawing/2014/main" id="{49BFE7B3-918F-B55A-3CAA-CF5CAE6C12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14511" b="-14512"/>
          <a:stretch/>
        </p:blipFill>
        <p:spPr>
          <a:xfrm>
            <a:off x="6704466" y="5454935"/>
            <a:ext cx="536339" cy="514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270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C21D-0B68-6E2D-201A-0B3AE5A2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CF3B0DA6-F95B-8C05-756B-4433AE42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78" y="1476000"/>
            <a:ext cx="3356243" cy="5148000"/>
          </a:xfrm>
          <a:prstGeom prst="rect">
            <a:avLst/>
          </a:prstGeo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92823E81-EC93-2566-DA1A-A143C1FF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لقراءة النص ثلاثة تلاميذ كل يقرأ فقرة من الفقرات الثلاث. تابعوا بأصابعكم.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E2779E6D-72A6-E245-2711-EC81BB4E9A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BE1D86BA-945E-AF52-9902-A13071560CD5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E8B6D4-4E8D-DA6A-7468-FF902CE8F9AD}"/>
              </a:ext>
            </a:extLst>
          </p:cNvPr>
          <p:cNvSpPr/>
          <p:nvPr/>
        </p:nvSpPr>
        <p:spPr>
          <a:xfrm>
            <a:off x="3189267" y="2136710"/>
            <a:ext cx="2765463" cy="15395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9E6F98-9564-3C3F-A7A6-4ACECA76EE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1013918-BA82-C63F-BFE4-E293EF3968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98057C-4837-FD1A-BC92-96DA30032E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FF57EE5-23B0-DBAB-DF13-53D3B5A37D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D5E2DB8-1B8B-F3E3-F58B-719A8F6CB05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A785404-ECBE-46DB-924A-82B1B24BF4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B865A6-1D12-D5F2-4096-7F20C15EAB2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D2D93F-7D8C-93F4-019B-B18B42BCAB6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A557FD-61DC-F247-81DE-46F1C3A6E44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97547A-F2CA-FFCD-913B-47FB502C809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30810914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28519-087C-2483-9D41-A5B62C513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E3EDED6D-CCAD-B3EB-E5A3-2794AFBD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ثلاثة تلاميذ آخرين للقراءة.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FB696C0A-E89D-95DD-F424-22AFA1E069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2C476D-2D1E-176B-B396-2F5346849A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0C6932-6564-1466-3AFB-D9DFDC8056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195F95-BF14-7675-83C7-4F0C97BE14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601DCA-6958-BB27-A336-FA39E9192B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C69D3C1-D60C-80F7-33C8-CA8CAEB839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0318D3D-2AA0-3CD0-F8EE-D145DDADDE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941332-69AC-E11D-8779-194EE58FB7E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9227EC-4511-9DF6-EB8C-983F3FE318B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9D3FA4-4131-81E6-F70B-9757F08B538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709968-A9B7-7C7A-7BFD-7E5C08333E6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0C23ADAC-F9B8-F14B-6D80-8F067B81A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78" y="1476000"/>
            <a:ext cx="3356243" cy="5148000"/>
          </a:xfrm>
          <a:prstGeom prst="rect">
            <a:avLst/>
          </a:prstGeom>
        </p:spPr>
      </p:pic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1147907F-D36A-6950-5CDA-ACC2040CDB17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EEAEA7-482B-3F3E-5026-D2E68324452A}"/>
              </a:ext>
            </a:extLst>
          </p:cNvPr>
          <p:cNvSpPr/>
          <p:nvPr/>
        </p:nvSpPr>
        <p:spPr>
          <a:xfrm>
            <a:off x="3189267" y="2136710"/>
            <a:ext cx="2765463" cy="15395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92441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D1B29-7434-5CF2-51F6-3682B8C72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940C2-74B0-C146-BE7E-3092F7C9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نمر إلى استثمار النص. من يذكر بخطوات إستراتيجية الكلمات المفاتيح؟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C7AAF2A-F3F5-EB8D-4039-773FDEDF92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2DE336B-1929-06B8-DB7C-3CF89E380D71}"/>
              </a:ext>
            </a:extLst>
          </p:cNvPr>
          <p:cNvSpPr txBox="1"/>
          <p:nvPr/>
        </p:nvSpPr>
        <p:spPr>
          <a:xfrm>
            <a:off x="2251311" y="3044279"/>
            <a:ext cx="5346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424D7B"/>
                </a:solidFill>
              </a:rPr>
              <a:t>إِسْتراتيجِيَّةُ </a:t>
            </a:r>
            <a:r>
              <a:rPr lang="ar-MA" sz="4400" b="1" dirty="0" err="1">
                <a:solidFill>
                  <a:srgbClr val="424D7B"/>
                </a:solidFill>
              </a:rPr>
              <a:t>ٱلْكَلِماتِ</a:t>
            </a:r>
            <a:r>
              <a:rPr lang="ar-MA" sz="4400" b="1" dirty="0">
                <a:solidFill>
                  <a:srgbClr val="424D7B"/>
                </a:solidFill>
              </a:rPr>
              <a:t> </a:t>
            </a:r>
            <a:r>
              <a:rPr lang="ar-MA" sz="4400" b="1" dirty="0" err="1">
                <a:solidFill>
                  <a:srgbClr val="424D7B"/>
                </a:solidFill>
              </a:rPr>
              <a:t>ٱلْمَفاتيحِ</a:t>
            </a:r>
            <a:endParaRPr lang="fr-FR" sz="4400" b="1" dirty="0">
              <a:solidFill>
                <a:srgbClr val="424D7B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BAE040-CF40-5CB8-F026-51B0A047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C45D27-3233-FD54-3BF9-87FFC789D4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D17C95-FDC4-A525-7E46-E46645ADEF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D46F59A-DFF8-3C28-BD79-88725ED91B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95C8539-A2E7-5A5F-88DF-9709202DEF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6589BA-2918-3333-E0B8-072010BA00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9B2EEF-DFA3-518D-5F24-468F406B39F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1BC121-7A3A-E20E-B363-A756965CF8A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05B843-456D-1FCD-0084-41CE550C1BD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A43603-5E4A-30D9-6519-1F08834F168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221175313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A42E7-0832-C310-D29D-6F64654D4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0447021-3648-2C95-171A-0ECFA04D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885950"/>
            <a:ext cx="7884996" cy="46946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6292DC2-5D11-8CB5-E617-D151304BA333}"/>
              </a:ext>
            </a:extLst>
          </p:cNvPr>
          <p:cNvSpPr txBox="1"/>
          <p:nvPr/>
        </p:nvSpPr>
        <p:spPr>
          <a:xfrm>
            <a:off x="1729366" y="2820472"/>
            <a:ext cx="5743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</a:t>
            </a:r>
            <a:r>
              <a:rPr 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endParaRPr lang="fr-FR" sz="4800" dirty="0">
              <a:solidFill>
                <a:srgbClr val="424D7B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F49294-9852-B744-8AF0-A091C831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F95378C-7568-0185-EBEB-927A55349A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1EE4DD-9327-85E7-926F-1E1B3292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CE5DA1-9C9F-6E9C-4C4C-F56F4AF9BE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0A3A2F-ADEB-DA02-DC8B-6A748A1F1A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6CCC49-9708-0B1F-6C93-2BF7436E61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85E961D-E148-9FF4-FEAD-9FE3309D6A3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387129-9FEA-D6D5-A880-36AB4F0B9B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1A468D-3DDD-5FB9-ABD6-B8BDB933F3D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B608D3-3913-0BED-C143-EB1684C23F6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36C8F6-DDA0-D318-C6E8-A260F1760D8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4319ED-CA01-44D5-C396-E600E898A68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67E84E-AF52-DF11-FC13-98AB3E02897A}"/>
              </a:ext>
            </a:extLst>
          </p:cNvPr>
          <p:cNvSpPr txBox="1"/>
          <p:nvPr/>
        </p:nvSpPr>
        <p:spPr>
          <a:xfrm>
            <a:off x="846465" y="3651469"/>
            <a:ext cx="61782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تُساعِدُني إِسْتْراتيجِيَّةُ الْكَلِماتِ الْمَفاتيحِ عَلى استِخْراجِ مَعْلوماتٍ وارِدَةٍ في نَصَّ.</a:t>
            </a:r>
            <a:endParaRPr lang="fr-FR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كَيِْفَ أَوَظَفُ إِسْتْراتيجِيَّةَ الْكَلِماتِ الْمَفاتيحِ لاسْتِخْراجٍ مَعْلوماتِ؟ </a:t>
            </a:r>
            <a:endParaRPr lang="fr-FR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أُحَدِّد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 الْكَلِماتِ الْمَفاتيحَ في السُّؤالِ</a:t>
            </a:r>
            <a:endParaRPr lang="fr-FR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َقومُ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بِالْقِراءَةِ اٌلْمَسْحِيَّةِ لِأَجِدَ الْكَلِماتِ الْمَفاتيحَ، وَأَضَعُ سَطْراً تَحْتها.</a:t>
            </a:r>
            <a:endParaRPr lang="fr-FR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أَتحَقُقُ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وُجودِ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آلْإِجابَةِ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تُمَّ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الْجَوابَ في جُمْلَةٍ تامَّةٍ.</a:t>
            </a:r>
            <a:endParaRPr lang="fr-FR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Google Shape;1854;p63">
            <a:extLst>
              <a:ext uri="{FF2B5EF4-FFF2-40B4-BE49-F238E27FC236}">
                <a16:creationId xmlns:a16="http://schemas.microsoft.com/office/drawing/2014/main" id="{53C24318-8013-0E1F-9E86-3B8CDCDD3A3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5883" y="4942672"/>
            <a:ext cx="324000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55;p63">
            <a:extLst>
              <a:ext uri="{FF2B5EF4-FFF2-40B4-BE49-F238E27FC236}">
                <a16:creationId xmlns:a16="http://schemas.microsoft.com/office/drawing/2014/main" id="{06EE10E7-5E53-A833-1079-0A33866F25A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25883" y="5378889"/>
            <a:ext cx="324000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56;p63">
            <a:extLst>
              <a:ext uri="{FF2B5EF4-FFF2-40B4-BE49-F238E27FC236}">
                <a16:creationId xmlns:a16="http://schemas.microsoft.com/office/drawing/2014/main" id="{DD7651CC-5BE9-17C2-C119-728D1D9DD01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25883" y="5810834"/>
            <a:ext cx="324000" cy="3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97342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5030-7CFF-613C-7BB9-AF111376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AA4B9-C5B8-1347-A91C-5540558C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سنستثمر النص، عودوا إلى النص لإتمام ملء الجدول والإجابة عن الأسئلة (عشر دقائق).</a:t>
            </a:r>
            <a:endParaRPr lang="fr-FR" sz="1400" dirty="0"/>
          </a:p>
        </p:txBody>
      </p:sp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3BCE9887-5112-3F8A-7E0E-F714EE7BFE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F6F972DA-08D3-2165-5B0A-2DCF31243AA0}"/>
              </a:ext>
            </a:extLst>
          </p:cNvPr>
          <p:cNvSpPr/>
          <p:nvPr/>
        </p:nvSpPr>
        <p:spPr>
          <a:xfrm>
            <a:off x="6606764" y="4992941"/>
            <a:ext cx="706587" cy="311511"/>
          </a:xfrm>
          <a:prstGeom prst="leftArrow">
            <a:avLst/>
          </a:prstGeom>
          <a:solidFill>
            <a:srgbClr val="424D7C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5B10FD-0878-163E-3A86-F3B26F458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595902"/>
            <a:ext cx="3121527" cy="478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/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EAB8CFB-DF94-E052-F75D-B68FD6ADBB45}"/>
              </a:ext>
            </a:extLst>
          </p:cNvPr>
          <p:cNvSpPr/>
          <p:nvPr/>
        </p:nvSpPr>
        <p:spPr>
          <a:xfrm>
            <a:off x="3467659" y="4422710"/>
            <a:ext cx="2765463" cy="14519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4BFCB4-3233-F146-7788-9624BE1912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6C6471D-71C6-7BB9-6BC8-F05EDD6692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3BACFE4-5312-48B8-0173-A261E8261F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2F70820-99B3-9098-AA26-979D4E21BA2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E02495E-1588-F530-6679-74BAFAF805A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65B9F6B-A4A6-4342-A237-3A9E23205D8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156759-BAE4-CF53-E628-98DE349F95B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C0E4E-7C1A-0624-C7A3-C1355F1C146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C25EDD-3F49-5CD8-1B58-F28EC67A99F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59E582-06AE-3DA6-5E16-CAAAB028605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timer_10min">
            <a:hlinkClick r:id="" action="ppaction://media"/>
            <a:extLst>
              <a:ext uri="{FF2B5EF4-FFF2-40B4-BE49-F238E27FC236}">
                <a16:creationId xmlns:a16="http://schemas.microsoft.com/office/drawing/2014/main" id="{15B64B32-B181-A220-572E-8C7318930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6796" y="1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93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F3C8A-F5BB-A89F-931B-62CD24201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F8183-4809-CEA2-0A7E-21154B96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يتقاسم جوابه؟ كيف حصلت على هذا الجواب؟ ما رأيكم؟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5223285-35B0-0F55-BB4A-C958B03B39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627A2E-119E-2F81-5B9B-DB07788717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9B8226-0976-C4B2-43BC-9AEF326E45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F6B085-7648-6EFA-BADF-5F5B2790B0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C234ECB-D39C-9652-B905-B31082311C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98CAD9-5F52-2B1A-13E1-1F5040698A4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BB2C20-24E8-3188-8641-7E963B4646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FEBB6E-BE6F-8691-329F-8EB715B5FE8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C80DFA-6D15-B83C-9508-64BC9BBDE33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F65CF4-B7A5-1A8E-E039-A5D581920DA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D3D3E9-0389-E8BE-3988-6C7E61A41AF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 descr="Une image contenant texte, capture d’écran, Polic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8CE9270-BAE4-A487-82BE-E7B707B72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6" y="2360678"/>
            <a:ext cx="7965214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2458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DE34D-FCDB-3568-4C92-FD1C700CB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368ABE2-6009-C354-806A-E53EAF39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6" y="2360678"/>
            <a:ext cx="7965214" cy="244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71980B-A4A1-76B8-A714-89028BAE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2A146E9B-1994-B352-C31E-524F304496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B60E7-E3A9-B48D-D7F1-43A6CD5FAD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F7F10C-7DCB-A9D9-A5A2-AE0A2D73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1EEAD22-5DC6-30AA-A9C6-CACC33D6DA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48E838-D4A3-025E-EE10-6106CE6D5E5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C484118-CF90-7199-F469-BFBAA781E53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B9FB7E-C197-FB4C-E52B-DF1A7F5877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779A93-60B8-A2DB-6FB2-CD017BE49A4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6F083F-041D-143F-3C5B-F78785AB6AC8}"/>
              </a:ext>
            </a:extLst>
          </p:cNvPr>
          <p:cNvSpPr>
            <a:spLocks/>
          </p:cNvSpPr>
          <p:nvPr/>
        </p:nvSpPr>
        <p:spPr>
          <a:xfrm>
            <a:off x="3494723" y="1268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0F96BD-528F-E87B-971A-4C476665B93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0CA0FB-459C-E61C-11C6-51EC8862DD0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534142-9109-7E49-99F1-75BC27D36F50}"/>
              </a:ext>
            </a:extLst>
          </p:cNvPr>
          <p:cNvGrpSpPr/>
          <p:nvPr/>
        </p:nvGrpSpPr>
        <p:grpSpPr>
          <a:xfrm>
            <a:off x="3657600" y="3680552"/>
            <a:ext cx="1752600" cy="646331"/>
            <a:chOff x="3657600" y="3680552"/>
            <a:chExt cx="1752600" cy="6463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093D70-BA92-242A-2591-F6FC34697633}"/>
                </a:ext>
              </a:extLst>
            </p:cNvPr>
            <p:cNvSpPr/>
            <p:nvPr/>
          </p:nvSpPr>
          <p:spPr>
            <a:xfrm>
              <a:off x="3657600" y="4003717"/>
              <a:ext cx="1752600" cy="177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3EAB853-D147-E601-B1D5-AED9C7108D4F}"/>
                </a:ext>
              </a:extLst>
            </p:cNvPr>
            <p:cNvSpPr txBox="1"/>
            <p:nvPr/>
          </p:nvSpPr>
          <p:spPr>
            <a:xfrm>
              <a:off x="4010269" y="3680552"/>
              <a:ext cx="11234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داخِلَ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54EE8DF-696E-3D8B-37E2-30F2E5100F04}"/>
              </a:ext>
            </a:extLst>
          </p:cNvPr>
          <p:cNvGrpSpPr/>
          <p:nvPr/>
        </p:nvGrpSpPr>
        <p:grpSpPr>
          <a:xfrm>
            <a:off x="3617119" y="4179122"/>
            <a:ext cx="2000250" cy="646331"/>
            <a:chOff x="3657600" y="3706743"/>
            <a:chExt cx="1752600" cy="6463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29B537-8D06-4A38-178F-693A189D3BEB}"/>
                </a:ext>
              </a:extLst>
            </p:cNvPr>
            <p:cNvSpPr/>
            <p:nvPr/>
          </p:nvSpPr>
          <p:spPr>
            <a:xfrm>
              <a:off x="3657600" y="4003717"/>
              <a:ext cx="1752600" cy="177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07B67A1-BECE-6C44-6CDC-5C8C187DD5DC}"/>
                </a:ext>
              </a:extLst>
            </p:cNvPr>
            <p:cNvSpPr txBox="1"/>
            <p:nvPr/>
          </p:nvSpPr>
          <p:spPr>
            <a:xfrm>
              <a:off x="4010269" y="3706743"/>
              <a:ext cx="11234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1">
                <a:defRPr/>
              </a:pPr>
              <a:r>
                <a:rPr lang="ar-MA" sz="3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أَرْواحٌ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4AAFA28-7A94-7EFD-4855-6512F85CEC60}"/>
              </a:ext>
            </a:extLst>
          </p:cNvPr>
          <p:cNvGrpSpPr/>
          <p:nvPr/>
        </p:nvGrpSpPr>
        <p:grpSpPr>
          <a:xfrm>
            <a:off x="752087" y="3680551"/>
            <a:ext cx="2000250" cy="646331"/>
            <a:chOff x="3657600" y="3706743"/>
            <a:chExt cx="1752600" cy="6463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E7B14E-2700-8A60-BC1A-8B0958033583}"/>
                </a:ext>
              </a:extLst>
            </p:cNvPr>
            <p:cNvSpPr/>
            <p:nvPr/>
          </p:nvSpPr>
          <p:spPr>
            <a:xfrm>
              <a:off x="3657600" y="4003717"/>
              <a:ext cx="1752600" cy="177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2DCD765-E045-2432-D09B-214057F0601D}"/>
                </a:ext>
              </a:extLst>
            </p:cNvPr>
            <p:cNvSpPr txBox="1"/>
            <p:nvPr/>
          </p:nvSpPr>
          <p:spPr>
            <a:xfrm>
              <a:off x="4010269" y="3706743"/>
              <a:ext cx="11234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1">
                <a:defRPr/>
              </a:pPr>
              <a:r>
                <a:rPr lang="ar-MA" sz="3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سِلْمٌ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C21E45F-6379-9CA9-2D73-C0A9DA7D5631}"/>
              </a:ext>
            </a:extLst>
          </p:cNvPr>
          <p:cNvGrpSpPr/>
          <p:nvPr/>
        </p:nvGrpSpPr>
        <p:grpSpPr>
          <a:xfrm>
            <a:off x="752087" y="4148648"/>
            <a:ext cx="2000250" cy="646331"/>
            <a:chOff x="3657600" y="3706743"/>
            <a:chExt cx="1752600" cy="64633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78A3BE-4A5A-B956-1D60-96A243DDF392}"/>
                </a:ext>
              </a:extLst>
            </p:cNvPr>
            <p:cNvSpPr/>
            <p:nvPr/>
          </p:nvSpPr>
          <p:spPr>
            <a:xfrm>
              <a:off x="3657600" y="4003717"/>
              <a:ext cx="1752600" cy="177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98242C6-A066-930D-5F68-05FCE29C454E}"/>
                </a:ext>
              </a:extLst>
            </p:cNvPr>
            <p:cNvSpPr txBox="1"/>
            <p:nvPr/>
          </p:nvSpPr>
          <p:spPr>
            <a:xfrm>
              <a:off x="4010269" y="3706743"/>
              <a:ext cx="11234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1">
                <a:defRPr/>
              </a:pPr>
              <a:r>
                <a:rPr lang="ar-MA" sz="3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أَرْكانٌ</a:t>
              </a:r>
              <a:endPara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817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2D104-20C7-4F9C-2C82-1B8D4CFF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9477B-49EB-D8D8-707F-EC5D104F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سؤالا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سؤالا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يقرأ السؤال؟ من يجيب؟ هل أنتم متفقون؟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D9C053C9-642C-F8CC-85AB-2CB73364CD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618E7B-7085-3204-3852-211B1E17B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06" y="1669953"/>
            <a:ext cx="7697123" cy="364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9DE7B2-0CA6-84E7-98F4-AB47CF2B9BB8}"/>
              </a:ext>
            </a:extLst>
          </p:cNvPr>
          <p:cNvSpPr txBox="1"/>
          <p:nvPr/>
        </p:nvSpPr>
        <p:spPr>
          <a:xfrm>
            <a:off x="1135710" y="2971020"/>
            <a:ext cx="401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C36E1AB-ABB2-52F8-59B2-58D2140F87A8}"/>
              </a:ext>
            </a:extLst>
          </p:cNvPr>
          <p:cNvSpPr txBox="1"/>
          <p:nvPr/>
        </p:nvSpPr>
        <p:spPr>
          <a:xfrm>
            <a:off x="455606" y="4160479"/>
            <a:ext cx="75536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r" rtl="1"/>
            <a:r>
              <a:rPr lang="ar-MA" sz="20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يَقِفُ ٱلنّاسُ عِنْدَ تَحِيَّةِ </a:t>
            </a:r>
            <a:r>
              <a:rPr lang="ar-MA" sz="2000" b="1" kern="100" dirty="0" err="1">
                <a:solidFill>
                  <a:srgbClr val="C0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ٱلْعَلَمِ</a:t>
            </a:r>
            <a:r>
              <a:rPr lang="ar-MA" sz="20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ٱلْوَطَنِيِّ </a:t>
            </a:r>
            <a:r>
              <a:rPr lang="ar-MA" sz="2000" b="1" kern="100" dirty="0" err="1">
                <a:solidFill>
                  <a:srgbClr val="C0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ٱحْتِراماً</a:t>
            </a:r>
            <a:r>
              <a:rPr lang="ar-MA" sz="20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وَ تَقْديراً لَهُ.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D31F4E6-34A6-32BF-7E85-894997757E45}"/>
              </a:ext>
            </a:extLst>
          </p:cNvPr>
          <p:cNvSpPr txBox="1"/>
          <p:nvPr/>
        </p:nvSpPr>
        <p:spPr>
          <a:xfrm>
            <a:off x="520263" y="4936684"/>
            <a:ext cx="744182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نَخْدُمُ عَلَمَنا بِٱلْعَمَلِ:اَلْعامِلُ</a:t>
            </a:r>
            <a:r>
              <a:rPr kumimoji="0" lang="ar-MA" sz="2000" b="1" i="0" u="none" strike="noStrike" kern="1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في </a:t>
            </a:r>
            <a:r>
              <a:rPr kumimoji="0" lang="ar-MA" sz="2000" b="1" i="0" u="none" strike="noStrike" kern="1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مَعْمَلِهِ،وَ</a:t>
            </a:r>
            <a:r>
              <a:rPr lang="ar-MA" sz="20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ٱلْمُعَلِّمُ وَ ٱلتِّلْميذُ </a:t>
            </a:r>
            <a:r>
              <a:rPr kumimoji="0" lang="ar-MA" sz="2000" b="1" i="0" u="none" strike="noStrike" kern="1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في </a:t>
            </a:r>
            <a:r>
              <a:rPr kumimoji="0" lang="ar-MA" sz="2000" b="1" i="0" u="none" strike="noStrike" kern="1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مَدْرَسَتِهِما،وَ</a:t>
            </a:r>
            <a:r>
              <a:rPr lang="ar-MA" sz="20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</a:t>
            </a:r>
            <a:r>
              <a:rPr lang="ar-MA" sz="2000" b="1" kern="100" dirty="0" err="1">
                <a:solidFill>
                  <a:srgbClr val="C0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ٱلْجُنْدِيُّ</a:t>
            </a:r>
            <a:r>
              <a:rPr kumimoji="0" lang="ar-MA" sz="2000" b="1" i="0" u="none" strike="noStrike" kern="1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، وَكُلُّ ذي عَمَلٍ في عَمَلِهِ.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59A9BB-BDAC-E735-89BD-24A9C284E0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0F14A1-3A55-D106-9746-9E0CB90046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2B63F3-1383-820C-47F4-844AEC1508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D1B3C16-856E-6209-4CB2-2D5ECEB0295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E5AD33C-7ABB-7422-5A0F-7F2B2C651C3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70E716-D0B9-D74C-F1F9-6FD67C5AB6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A9B07C-6F15-8774-9035-D0B6A0C2644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E242F1-ED53-884C-451D-8FF2706772A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BA9146-5F5D-407E-D9F0-D5FC38CBF54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3F54BC-B10E-7390-3E33-6129477D6E2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4103967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EA3D7-8A00-CD50-E1AB-FA6206A46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D8112-8E90-B214-7B02-A77FC315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كيف نميز زمن الفعل. من يقرأ هذه الجملة ويحدد زمن الفعل؟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746B7969-8554-551F-D994-9864D2354B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01F35E-5D3D-53C3-F51A-B74734436A2C}"/>
              </a:ext>
            </a:extLst>
          </p:cNvPr>
          <p:cNvSpPr txBox="1"/>
          <p:nvPr/>
        </p:nvSpPr>
        <p:spPr>
          <a:xfrm>
            <a:off x="764056" y="2918222"/>
            <a:ext cx="7615888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زَيَّنَتْ مُنى يَدَيْها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بِٱلْحِنّاءِ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ٱلْأُسْبوعِ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ٱلْماضي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2686FFD-D814-325A-E62A-B977CB11DCD0}"/>
              </a:ext>
            </a:extLst>
          </p:cNvPr>
          <p:cNvSpPr txBox="1"/>
          <p:nvPr/>
        </p:nvSpPr>
        <p:spPr>
          <a:xfrm>
            <a:off x="764056" y="4122658"/>
            <a:ext cx="7615888" cy="10215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جُزْءاً مِنَ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ٱلْقُرْآنِ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كُلَّ يَوْمٍ.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C2C4DE-B547-9817-699F-338DFE9D46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CA4C17-4237-24EC-5F61-DDE8989200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8D2A2E-BF1B-BD1D-54BD-7BB4EB1E54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8BF6617-ADF5-36D7-8186-F7E829518B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D535334-E9E6-858C-0E5B-0F0A7F5291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14F4D5-8DE0-4904-982B-C074163717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DFAA3A-342B-B0B3-431C-3E740CB1B61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FF5204-C2FE-C6E8-9DB9-51269E66F75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9A5132-3299-45BA-F035-78743519345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CA159D-D054-AA6A-157A-C1EFCB81175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11870442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7639A-A825-0B2D-5683-ECE1A3CB3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D2BC1-5B44-1546-AB81-B7215446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ننشد جماعة.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441525-1406-26A0-B079-229994CB14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376A84-8F80-1FBD-563B-7B3F8EE9C577}"/>
              </a:ext>
            </a:extLst>
          </p:cNvPr>
          <p:cNvSpPr txBox="1"/>
          <p:nvPr/>
        </p:nvSpPr>
        <p:spPr>
          <a:xfrm>
            <a:off x="2766527" y="2921169"/>
            <a:ext cx="3610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اَلنَّشيدُ الْوَطَنِيُّ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48AC9F-FAA0-A3AB-432E-EECB8227D1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E86C9E-807C-6E0D-E10D-F985104F20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AFFED6-C597-6AC2-CD13-C9131A06C6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35CA09-4F5C-C715-4FB1-EE1EBEAF25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5DA429E-FE91-675D-83BA-1F11E34780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D0E807-3419-B542-9BC0-E18648CF82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1C5CC0-9726-044F-FF54-00284924DDB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5A561C-043B-C21D-67CB-EAF82557384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ED40F2-D633-C7AB-0CA5-33F1A2DE9FF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9680E0-DE3C-BB2E-FFC2-9AA13D6197F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52289248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5686"/>
            <a:ext cx="7886700" cy="720000"/>
          </a:xfrm>
        </p:spPr>
        <p:txBody>
          <a:bodyPr>
            <a:noAutofit/>
          </a:bodyPr>
          <a:lstStyle/>
          <a:p>
            <a:r>
              <a:rPr lang="ar-MA" sz="6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عند نهاية الحصة</a:t>
            </a:r>
            <a:endParaRPr lang="fr-MA" sz="6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129004" y="2807138"/>
            <a:ext cx="6790996" cy="890781"/>
            <a:chOff x="1236549" y="2851205"/>
            <a:chExt cx="6790996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236549" y="3199690"/>
              <a:ext cx="52344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سرد حكاية وتوظيف الفعل الكلامي (الشرح) في وضعيات.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90359"/>
              <a:ext cx="51394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والإجابة عن أسئلة الفهم.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129004" y="4588700"/>
            <a:ext cx="6790996" cy="890781"/>
            <a:chOff x="1236549" y="2851205"/>
            <a:chExt cx="6790996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236549" y="3199690"/>
              <a:ext cx="52344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تركيب فقرة بتوظيف إستراتيجية توسيع فكرة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FE1BA73-05B9-B043-4060-441A9A63A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495582" y="1791985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21" y="934123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  <a:endParaRPr lang="fr-MA" sz="44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2715803" y="261831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000" b="1" dirty="0">
                <a:latin typeface="Microsoft Uighur" panose="02000000000000000000" pitchFamily="2" charset="-78"/>
              </a:rPr>
              <a:t>تركيب فقرة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1510FA-142D-FA3B-05B2-E8C078C11D77}"/>
              </a:ext>
            </a:extLst>
          </p:cNvPr>
          <p:cNvSpPr txBox="1"/>
          <p:nvPr/>
        </p:nvSpPr>
        <p:spPr>
          <a:xfrm>
            <a:off x="5144402" y="1902352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04</a:t>
            </a:r>
            <a:r>
              <a:rPr lang="f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886C1CE-726D-E6BD-CDDD-D48A7557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15803" y="1626166"/>
            <a:ext cx="826334" cy="831974"/>
          </a:xfrm>
          <a:prstGeom prst="rect">
            <a:avLst/>
          </a:prstGeom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D7BED264-B628-E58A-0A62-5168EEABA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57230" y="1599238"/>
            <a:ext cx="826334" cy="8263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18D1D-C7E3-FC95-1DC8-8EFD7FB370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163" y="1054582"/>
            <a:ext cx="479081" cy="4790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95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F002-EFDA-36A6-0D0F-EE174FFB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24553CA-B98A-0A42-A753-1F04D6E5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سنواصل تدربنا اليوم على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تركيب فقرة بتوظيف إستراتيجية توسيع فكرة.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DD8E75E-4E94-4972-8F9F-1004619E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DFD032-5109-7B90-B3F2-B2EAB101CE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863C6A6-1BB5-18BD-44CC-AE090B51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24C703-F573-D8A4-5B8A-CB80799391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C2CFA-311F-A81A-7A10-0BA90685C04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818ACA-7DA3-70CB-F2A0-0C60BC467B9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D1F7CE-73F7-1474-B4BD-8255D9BA0EB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180DB8-F948-6B8E-C34A-2F51DB1A730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6D45DB-A105-3798-3533-C37DF96952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B2F093-DD50-DA0A-2A01-02E4AB2158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148FC5-FBA3-D7CC-731C-A57D86F08791}"/>
              </a:ext>
            </a:extLst>
          </p:cNvPr>
          <p:cNvSpPr txBox="1"/>
          <p:nvPr/>
        </p:nvSpPr>
        <p:spPr>
          <a:xfrm>
            <a:off x="3032449" y="3013502"/>
            <a:ext cx="3079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تَرْكيبُ فِقْرَةٍ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2C17099C-842C-4E56-FD65-437E1418AC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158574011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21E8D-D483-D067-B24C-80ED3939F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918F257-A1EE-FF44-B010-D1E75D700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بأدوات الربط التي تعرفنا عليها في الحصة الماضية؟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9330426-7756-9AF7-5006-6A04AD6E32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50FAD22-1B30-EB82-277E-91F0F4786E5C}"/>
              </a:ext>
            </a:extLst>
          </p:cNvPr>
          <p:cNvSpPr txBox="1"/>
          <p:nvPr/>
        </p:nvSpPr>
        <p:spPr>
          <a:xfrm>
            <a:off x="2905216" y="2967335"/>
            <a:ext cx="333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أَدَواتُ الرَّبْطِ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C8596A-789B-A70F-70FC-0BAFD7B98E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68203F-0577-C6B2-EBA9-C6060307E5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22C0345-189D-C3A2-78B2-396C181286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781534-68BE-F975-285C-02D9DDFFB7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AAD6B4-D650-8AA9-4DDE-DD68907944C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E3A2BE-38F4-B8C8-0A42-35AD81A9055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FD5DBC-33FD-54C1-1108-6BC8815940A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B434C6-CC9D-86DC-93C4-4C1270301D4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7DAC67C-5951-FF61-4061-592FC378E12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3C3AA64-6348-28F0-BEC7-146C82EBFE1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54405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79DC0-D221-B586-D087-1E7435621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EE06BCC-CF3C-704C-8D3E-5151EDE6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ممتاز. نعيد قراءة أدوات الربط.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BB4E5A8-F643-C5D3-7444-FD6B8AAB29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55BEC1-BAF9-5DEC-7B31-6401B4863768}"/>
              </a:ext>
            </a:extLst>
          </p:cNvPr>
          <p:cNvSpPr txBox="1"/>
          <p:nvPr/>
        </p:nvSpPr>
        <p:spPr>
          <a:xfrm>
            <a:off x="7246110" y="2554484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CE83B8-F08F-938D-999F-C40FDD4A1C6C}"/>
              </a:ext>
            </a:extLst>
          </p:cNvPr>
          <p:cNvSpPr txBox="1"/>
          <p:nvPr/>
        </p:nvSpPr>
        <p:spPr>
          <a:xfrm>
            <a:off x="6143663" y="2554484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9522BC-0FBD-1C1E-0F80-0C01C9AA65E4}"/>
              </a:ext>
            </a:extLst>
          </p:cNvPr>
          <p:cNvSpPr txBox="1"/>
          <p:nvPr/>
        </p:nvSpPr>
        <p:spPr>
          <a:xfrm>
            <a:off x="5041214" y="2554484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9CB13FC-1DC1-BEF0-AE14-80DD6013ABD1}"/>
              </a:ext>
            </a:extLst>
          </p:cNvPr>
          <p:cNvSpPr txBox="1"/>
          <p:nvPr/>
        </p:nvSpPr>
        <p:spPr>
          <a:xfrm>
            <a:off x="3938765" y="2554484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DC64BE5-3EA4-4743-9A62-0021BDBB97F3}"/>
              </a:ext>
            </a:extLst>
          </p:cNvPr>
          <p:cNvSpPr txBox="1"/>
          <p:nvPr/>
        </p:nvSpPr>
        <p:spPr>
          <a:xfrm flipH="1">
            <a:off x="2423077" y="2554484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7B9DAA9-84E9-1BB2-81E3-D157FE7C0090}"/>
              </a:ext>
            </a:extLst>
          </p:cNvPr>
          <p:cNvSpPr txBox="1"/>
          <p:nvPr/>
        </p:nvSpPr>
        <p:spPr>
          <a:xfrm flipH="1">
            <a:off x="6501660" y="4187943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لَكِنَّ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10B3692-2354-4356-53E7-C494E49137C6}"/>
              </a:ext>
            </a:extLst>
          </p:cNvPr>
          <p:cNvSpPr txBox="1"/>
          <p:nvPr/>
        </p:nvSpPr>
        <p:spPr>
          <a:xfrm flipH="1">
            <a:off x="4910557" y="4187943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بَيْنَما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21D8927-607C-11F1-B6C8-3612AD8E2C9E}"/>
              </a:ext>
            </a:extLst>
          </p:cNvPr>
          <p:cNvSpPr txBox="1"/>
          <p:nvPr/>
        </p:nvSpPr>
        <p:spPr>
          <a:xfrm flipH="1">
            <a:off x="3055417" y="4187943"/>
            <a:ext cx="151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عِنْدَما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DB2E7BE-4152-6516-31E8-4DCFB1F127CD}"/>
              </a:ext>
            </a:extLst>
          </p:cNvPr>
          <p:cNvSpPr txBox="1"/>
          <p:nvPr/>
        </p:nvSpPr>
        <p:spPr>
          <a:xfrm flipH="1">
            <a:off x="1200277" y="4187943"/>
            <a:ext cx="151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فَجْأَةً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9B1F64-3F0F-F6C4-0EFD-26167478F2D8}"/>
              </a:ext>
            </a:extLst>
          </p:cNvPr>
          <p:cNvSpPr txBox="1"/>
          <p:nvPr/>
        </p:nvSpPr>
        <p:spPr>
          <a:xfrm flipH="1">
            <a:off x="907389" y="2554484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7277281-DD11-4A09-A1A4-E51053353D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FFB08B1-1C7C-B2AC-3AEA-0FEE02AA90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9EE7325-918F-F84A-1177-D5FE9BB842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2FDAC5-0207-814C-E3B9-BB8609C614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A0605D-8ED5-500C-6516-56623228087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6A1FF7-9620-171C-5D61-61D53E465E6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B8A582-E277-783F-52AC-E37C19034D6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47AA2FD-5588-90F5-4FC2-7A331CADD64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E6DD280-C6B5-4644-DB6D-213DEAE7E7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9F011F0-7ACF-5AF7-E4FC-95E65A2F0B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349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CA529-ECF0-5EA4-8A52-5F2FA8F48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CEB6BBC-741A-3A42-A568-217685CB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افتحوا كراساتكم ص 53. من يقرأ التعليمة الأولى؟ -أنجزوا فرديا.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6">
            <a:extLst>
              <a:ext uri="{FF2B5EF4-FFF2-40B4-BE49-F238E27FC236}">
                <a16:creationId xmlns:a16="http://schemas.microsoft.com/office/drawing/2014/main" id="{0D0CC138-D44F-4A02-15C4-2145AA491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939634E-2655-B9CE-B6D4-EBDF35A99C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74C76F-1725-BA0D-F6CB-D9CC272F9A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9C972A-9224-84F3-E4D6-255A3CA7DF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8F116C5-FE61-723A-E003-4B82C5BE8E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F63DC4-6B14-D25E-9306-004BA6A24FE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A63C0-3B1D-C98D-8732-23D7CECC574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D18AA4-4C9C-7A57-ACCD-C0772E043F8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C42B0A-5278-AFFE-C515-68B0DC706CB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0CA7926-CEE0-BF48-03CE-57F22FDC1F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17EA2CC-3CAD-CA45-13B0-41C6B11C96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garçon, dessin humoristique, bébé&#10;&#10;Le contenu généré par l’IA peut être incorrect.">
            <a:extLst>
              <a:ext uri="{FF2B5EF4-FFF2-40B4-BE49-F238E27FC236}">
                <a16:creationId xmlns:a16="http://schemas.microsoft.com/office/drawing/2014/main" id="{12319276-FA7E-EE07-4584-D0F838032F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5" y="1704227"/>
            <a:ext cx="721325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1855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869E1-D317-67BE-BEA8-AC2DCC49A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garçon, dessin humoristique, bébé&#10;&#10;Le contenu généré par l’IA peut être incorrect.">
            <a:extLst>
              <a:ext uri="{FF2B5EF4-FFF2-40B4-BE49-F238E27FC236}">
                <a16:creationId xmlns:a16="http://schemas.microsoft.com/office/drawing/2014/main" id="{BF98ACAB-68E4-C7EE-7B4C-A047387A3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5" y="1704227"/>
            <a:ext cx="7213250" cy="486000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3EC4F852-5D90-0CB2-54FD-C9A55B9FD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من يقرأ تعليقه على المشهد الأول؟ الثاني؟ الثالث؟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C1AC8C44-B431-B558-B62F-A9FA815B09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0DA322D-6546-6626-B3FB-CA0FF251B557}"/>
              </a:ext>
            </a:extLst>
          </p:cNvPr>
          <p:cNvSpPr txBox="1"/>
          <p:nvPr/>
        </p:nvSpPr>
        <p:spPr>
          <a:xfrm>
            <a:off x="678179" y="2371864"/>
            <a:ext cx="5072739" cy="900000"/>
          </a:xfrm>
          <a:prstGeom prst="rect">
            <a:avLst/>
          </a:prstGeom>
          <a:solidFill>
            <a:schemeClr val="bg1"/>
          </a:solidFill>
        </p:spPr>
        <p:txBody>
          <a:bodyPr wrap="square" tIns="0">
            <a:no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وَجَدَ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سامي وَهُوَ عائِدٌ مِنَ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جَرْو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اً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يَرْتَجِفُ مِن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ٱلْأَلَمِ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بِسَبَبِ جُرْحٍ أَصابَ رِجْلَهُ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ٱلْيُسْرى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6410030-FFBC-C00E-2695-DD01EDD545F0}"/>
              </a:ext>
            </a:extLst>
          </p:cNvPr>
          <p:cNvSpPr txBox="1"/>
          <p:nvPr/>
        </p:nvSpPr>
        <p:spPr>
          <a:xfrm>
            <a:off x="678178" y="5453798"/>
            <a:ext cx="5072740" cy="864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noAutofit/>
          </a:bodyPr>
          <a:lstStyle/>
          <a:p>
            <a:pPr algn="just" rtl="1">
              <a:lnSpc>
                <a:spcPct val="90000"/>
              </a:lnSpc>
            </a:pP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شُفِيَ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ٱلْكَلْبُ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ٱلصَّغيرُ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فَوَ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ضَعَ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سامي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قِلادَة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حَمْراء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عُنُقِ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هِ. </a:t>
            </a:r>
          </a:p>
          <a:p>
            <a:pPr algn="just" rtl="1">
              <a:lnSpc>
                <a:spcPct val="90000"/>
              </a:lnSpc>
            </a:pP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قَبِلَ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والِداهُ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لِاحْتِفاظَ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لْجَرْوِ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يَعْتَنِيَ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سامي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بِهِ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جَيِّدا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وَأَنْ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يَجْعَلَ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لَهُ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مَكانا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fr-FR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لْحَديقَةِ</a:t>
            </a:r>
            <a:r>
              <a:rPr lang="fr-FR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0C1C17-0DE9-3110-02C4-4E6DFD0F57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E5257DB-E490-42C6-0F71-96328D9DEE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8F03A9-B2CD-CC58-87B9-AB8C8688DD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A6C34CB-FA05-AA49-622A-B109FDD7F1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B77191-4D1F-8961-1E63-D341CBC61C0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73FEDE-FBB0-27A9-B57B-2900709BB8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0F3EC8-6934-CAD3-57BC-597AB315EE3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01ABAF-9B00-D69D-0D24-DAFBB948F18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A32BD09-6049-0DFE-01E0-E7E963705F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9009716-BEF3-D41C-41CA-E095E0AC962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C8264D-C0F8-F9EF-4EFB-05A45A6E6843}"/>
              </a:ext>
            </a:extLst>
          </p:cNvPr>
          <p:cNvSpPr txBox="1"/>
          <p:nvPr/>
        </p:nvSpPr>
        <p:spPr>
          <a:xfrm>
            <a:off x="655889" y="3916641"/>
            <a:ext cx="5072739" cy="900000"/>
          </a:xfrm>
          <a:prstGeom prst="rect">
            <a:avLst/>
          </a:prstGeom>
          <a:solidFill>
            <a:schemeClr val="bg1"/>
          </a:solidFill>
        </p:spPr>
        <p:txBody>
          <a:bodyPr wrap="square" tIns="0">
            <a:no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لَفَّ سامي رِجْلَ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ٱلْجَرْوِ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ٱلْمَجْروحِ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بِضِمادَةٍ .</a:t>
            </a:r>
          </a:p>
        </p:txBody>
      </p:sp>
    </p:spTree>
    <p:extLst>
      <p:ext uri="{BB962C8B-B14F-4D97-AF65-F5344CB8AC3E}">
        <p14:creationId xmlns:p14="http://schemas.microsoft.com/office/powerpoint/2010/main" val="3559285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39182-AB3F-C015-8DC9-CE6B337FD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FFFB571-B7FF-161C-0E70-9CC4C25B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9233" y="1555862"/>
            <a:ext cx="3215413" cy="493200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29F43BF8-0F0D-54EE-F8B2-5D1770BF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اربطوا بين الجمل لتركيب فقرة منسجمة باستعمال أدوات ربط مناسبة.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5EC319B3-BBC1-AE53-967D-9F122526B3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E822D59-EE5D-1A1C-1897-6E75FD6AD8B1}"/>
              </a:ext>
            </a:extLst>
          </p:cNvPr>
          <p:cNvSpPr/>
          <p:nvPr/>
        </p:nvSpPr>
        <p:spPr>
          <a:xfrm>
            <a:off x="2974644" y="4626054"/>
            <a:ext cx="3119572" cy="15488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6479B10-9C36-4435-B972-E65BD01DD1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B789E0-5D81-FFA5-BACC-47682ABF84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E8FE57-9D9A-AEFB-455B-38E73D9606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B7DD5C-0BF6-D9BA-4249-3A775C7F35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1BEAD-6DEB-FAC3-D2E2-529B5602639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3F623E-3B33-0D23-351E-3ACD994FCDC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221205-1350-8932-36F8-2785EFB25D8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277A1B-998A-DA3B-2F5D-5E6661B0D63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B853B3D-9B7F-956A-9F67-4D636BD724E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0587429-9CD4-4185-4BBC-3DEBEA9A88A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22008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C9FC-D1CA-F813-6F30-EAD5FB00A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2F73F6E-85C7-9220-32D2-3FA0DB7C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التي أنتجها.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EDE5A47-5A11-A879-39AE-837FFF1DAD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43ADD61-4C37-BF59-ADBA-97783515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r="-789"/>
          <a:stretch>
            <a:fillRect/>
          </a:stretch>
        </p:blipFill>
        <p:spPr>
          <a:xfrm>
            <a:off x="632373" y="2152257"/>
            <a:ext cx="7978831" cy="3673158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C79F649-6B26-3211-E79A-E3F111D87E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556D2E-D704-F202-7199-B9A447458D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101F20-E2A5-CEDC-96D4-1E62945490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A33459-8C9F-F72B-5558-53F3728075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F3A1EF-D8D8-1CC9-0C1D-709A64B578A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72F02-B231-ED68-6396-766BD44A088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3C667C-78A7-CC9C-20D4-8181EB1EDA8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6E7BD-A14F-1C36-DFC4-7970D7F906F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90469F1-B785-4A48-8124-979C36F747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8849D46-EEE7-DA14-B9D8-053FEFF78B4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48991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E7CF0-EDE2-4F36-FC8D-9908C2CFE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481567A-492A-F4E8-5414-0E79EE27E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" b="777"/>
          <a:stretch/>
        </p:blipFill>
        <p:spPr>
          <a:xfrm>
            <a:off x="632373" y="2152257"/>
            <a:ext cx="7978831" cy="3673158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91FB02C4-6893-B6AB-A7E1-99FEF49A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هذه الفقرة؟ انقلوا الفقرة على دفاتر القسم.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FCD5E22-B53F-CDFA-9B83-E2C8DF264E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B47DCE4-1623-44E0-A288-128607D6019B}"/>
              </a:ext>
            </a:extLst>
          </p:cNvPr>
          <p:cNvSpPr txBox="1"/>
          <p:nvPr/>
        </p:nvSpPr>
        <p:spPr>
          <a:xfrm>
            <a:off x="810709" y="2865894"/>
            <a:ext cx="7522582" cy="286232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noAutofit/>
          </a:bodyPr>
          <a:lstStyle/>
          <a:p>
            <a:pPr algn="just" rtl="1"/>
            <a:r>
              <a:rPr lang="ar-S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وَجَدَ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سامي وَهُوَ عائِدٌ مِنَ </a:t>
            </a:r>
            <a:r>
              <a:rPr lang="ar-S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S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جَرْو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اً</a:t>
            </a:r>
            <a:r>
              <a:rPr lang="ar-S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يَرْتَجِفُ مِن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ٱلْأَلَمِ</a:t>
            </a:r>
            <a:r>
              <a:rPr lang="ar-S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بِسَبَبِ جُرْحٍ أَصابَ رِجْلَهُ </a:t>
            </a:r>
            <a:r>
              <a:rPr lang="ar-S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ٱلْيُسْرى</a:t>
            </a:r>
            <a:r>
              <a:rPr lang="ar-S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ذلِكَ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لَفَّ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سامي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ر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لْجَرْوِ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لْمَجْروحِ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ضِماد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َةٍ.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َعِنْدَما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شُفِيَ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ٱلْكَلْبُ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ٱلصَّغيرُ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ضَعَ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سامي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قِلادَة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حَمْراء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عُنُقِ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ٱلْأَخيرِ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قَبِلَ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والِداهُ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لِاحْتِفاظَ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لْجَرْوِ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يَعْتَنِيَ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سامي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بِهِ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جَيِّدا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وَأَنْ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يَجْعَلَ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لَهُ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مَكانا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fr-FR" sz="36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لْحَديقَةِ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D6EACB-574B-F22F-E91F-8F9BC30633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772E71-2787-5BEC-B06A-88F1E6418A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6D9459-75EE-A62F-5536-1FAE52CC91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2FDAD7-3915-384B-AA62-D2F6BA788D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8F8B27-2993-6C1F-7A09-5941C92FCF9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8A19E2-34BE-66A6-22AF-7A5C0D7F220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B1ED78-E842-85E8-4D7D-580DF46016C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C218DA-61A7-46B9-858C-32168AABB9C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BED0D22-B626-BC47-0C31-B961E0A8ED5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CB4EEA9-7BB2-EF99-A1D5-99C188E86B6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170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0732" y="1807373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37" y="846534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4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0332" y="987759"/>
            <a:ext cx="437550" cy="4375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32E3D6D-0B62-2B4E-A6D5-559583D9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585A92D-D889-0485-2D64-5DDB53426D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59600" y="684213"/>
            <a:ext cx="790604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DAB962-E5E7-C090-5C6D-9CDA8384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44EBFC-E096-BE4C-9DD5-B567D28938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D197F8-47BC-87E6-CCB8-EFCB28765FC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430701-8EF4-78CF-AFFB-D552C0FDEAA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374F156-1297-0A7F-82ED-5A41BA1B9F2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956328D-DD80-C9AA-FD89-3DED8562AB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2DA6F9-F1F0-C0F4-AC1A-05A244A6048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597807-E007-82DA-B7AB-51303157488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B098C5-47CC-8042-7DF1-933E012749F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3F268-B5EB-B1A2-4698-C2138F13A8C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76C0845-77C4-3C72-689A-0EF8D1DAE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18D3497D-1E91-6A9C-F490-E5DE05D439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191D-A820-49F1-AE08-0C79A752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D589A6D-BD9B-1D41-A852-9D14F100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تَعَلَّمْتُم في هَذِهِ ٱلْحِصَّةِ؟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7DCE136-B285-2456-13DD-0660FDB892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A291AC-745E-9E61-32E4-DA73D3A096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7553D6-89F2-115D-5012-A1D8428D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B7B4C4-41AB-2717-9C13-E9648653B2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ED48A6-3475-DE31-DED0-2ABA77975DC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120971-014E-8B88-F703-4B89DF8559D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1D4ED0-7A43-8606-BE10-05D3C0C76C0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CCD726-84BF-0A46-4FE2-C154A7A3F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9F5F53-773D-BC30-53E7-923A2240E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681155-84B9-8E8D-6059-B7CE19C6CF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506163D-8AD2-2B5D-8018-ACC51E3641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4C0FFE7-49A1-BBA1-9254-CA4E12C9884B}"/>
              </a:ext>
            </a:extLst>
          </p:cNvPr>
          <p:cNvSpPr/>
          <p:nvPr/>
        </p:nvSpPr>
        <p:spPr>
          <a:xfrm>
            <a:off x="3379356" y="2969598"/>
            <a:ext cx="2385288" cy="1449066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4400" b="1" kern="0" dirty="0">
                <a:solidFill>
                  <a:schemeClr val="bg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تَعَلَّمْتُ في هذِهِ </a:t>
            </a:r>
            <a:r>
              <a:rPr lang="ar-MA" sz="4400" b="1" kern="0" dirty="0" err="1">
                <a:solidFill>
                  <a:schemeClr val="bg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ٱلْحِصَّةِ</a:t>
            </a:r>
            <a:endParaRPr lang="ar-MA" sz="4400" b="1" kern="0" dirty="0">
              <a:solidFill>
                <a:schemeClr val="bg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78421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D350A-9C1B-0A69-0292-84CA2F22F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D8991DA-AC4C-43BF-7105-F07CF6F9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تَعَلَّمْتُم في هَذِهِ ٱلْحِصَّةِ؟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1C1C6789-1627-B820-A849-6163E10C7D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887C29-B9D5-58D3-2603-FF95342F88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DB6A62-B864-3443-A98A-A40941BD05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4C45D5-1ECE-C70B-EBBE-95F0CF3BD0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7DAF31C-2AF1-A13F-28AA-2E01B077AA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C23C41-E7CD-24E1-D535-E5CF61F38DD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2965C3-FBC0-8A27-BAD1-0020D3CEF47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B3D806-F70A-0E7B-A55A-43A5B6ACC55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1CA05E-9B1F-BDD3-AD31-568B80C62C2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5598D1B-21FE-4801-627E-43C45F78D4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BEFC631-2829-1C14-D812-9FA937FE4E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A675AB4-6F8A-5867-7945-08442EC0B3B7}"/>
              </a:ext>
            </a:extLst>
          </p:cNvPr>
          <p:cNvSpPr/>
          <p:nvPr/>
        </p:nvSpPr>
        <p:spPr>
          <a:xfrm>
            <a:off x="5009431" y="3897314"/>
            <a:ext cx="3600000" cy="19446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تدَرَّبْتُ عَلى الإجابَةِ عَنْ أَسْئِلَةٍ انطلاقا من نَصٍّ.</a:t>
            </a:r>
            <a:endParaRPr lang="ar-MA" sz="3200" b="1" dirty="0">
              <a:solidFill>
                <a:srgbClr val="C00000"/>
              </a:solidFill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980BDDA-1D29-C3F3-7F55-CBF50DF71FF1}"/>
              </a:ext>
            </a:extLst>
          </p:cNvPr>
          <p:cNvSpPr/>
          <p:nvPr/>
        </p:nvSpPr>
        <p:spPr>
          <a:xfrm>
            <a:off x="534571" y="3897313"/>
            <a:ext cx="3600000" cy="19446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تَدَرَّبْتُ عَلى </a:t>
            </a:r>
            <a:r>
              <a:rPr lang="ar-MA" sz="3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تَرْكيبِ فِقْرَةٍ بِاتِّباعِ خُطُواتٍ هِيَ: ...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3610903-DF46-70DD-CF35-DBCD63C09954}"/>
              </a:ext>
            </a:extLst>
          </p:cNvPr>
          <p:cNvSpPr/>
          <p:nvPr/>
        </p:nvSpPr>
        <p:spPr>
          <a:xfrm>
            <a:off x="3379356" y="1607327"/>
            <a:ext cx="2385288" cy="1449066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4400" b="1" kern="0" dirty="0">
                <a:solidFill>
                  <a:schemeClr val="bg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تَعَلَّمْتُ في هذِهِ </a:t>
            </a:r>
            <a:r>
              <a:rPr lang="ar-MA" sz="4400" b="1" kern="0" dirty="0" err="1">
                <a:solidFill>
                  <a:schemeClr val="bg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ٱلْحِصَّةِ</a:t>
            </a:r>
            <a:endParaRPr lang="ar-MA" sz="4400" b="1" kern="0" dirty="0">
              <a:solidFill>
                <a:schemeClr val="bg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0C85F092-81A5-40F6-B496-8E894A80B11A}"/>
              </a:ext>
            </a:extLst>
          </p:cNvPr>
          <p:cNvCxnSpPr>
            <a:cxnSpLocks/>
            <a:stCxn id="5" idx="2"/>
            <a:endCxn id="3" idx="0"/>
          </p:cNvCxnSpPr>
          <p:nvPr/>
        </p:nvCxnSpPr>
        <p:spPr>
          <a:xfrm rot="16200000" flipH="1">
            <a:off x="5270255" y="2358137"/>
            <a:ext cx="840921" cy="2237431"/>
          </a:xfrm>
          <a:prstGeom prst="bentConnector3">
            <a:avLst>
              <a:gd name="adj1" fmla="val 50000"/>
            </a:avLst>
          </a:prstGeom>
          <a:ln w="38100">
            <a:solidFill>
              <a:srgbClr val="424D7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ED6D0F6B-4A55-8C74-2F6A-9E1CBAF55CC3}"/>
              </a:ext>
            </a:extLst>
          </p:cNvPr>
          <p:cNvCxnSpPr>
            <a:cxnSpLocks/>
            <a:stCxn id="5" idx="2"/>
            <a:endCxn id="4" idx="0"/>
          </p:cNvCxnSpPr>
          <p:nvPr/>
        </p:nvCxnSpPr>
        <p:spPr>
          <a:xfrm rot="5400000">
            <a:off x="3032826" y="2358139"/>
            <a:ext cx="840920" cy="2237429"/>
          </a:xfrm>
          <a:prstGeom prst="bentConnector3">
            <a:avLst>
              <a:gd name="adj1" fmla="val 50000"/>
            </a:avLst>
          </a:prstGeom>
          <a:ln w="38100">
            <a:solidFill>
              <a:srgbClr val="424D7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561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123-D085-9CDB-EAB6-A158E1AE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BF4D9B7-B683-864F-907A-8E57D754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55، أنجزوا المطلوب في الصفحة.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EDB9009-BA14-F51E-EA53-D97A40B6D0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6208" y="2115631"/>
            <a:ext cx="900000" cy="900000"/>
          </a:xfrm>
        </p:spPr>
      </p:pic>
      <p:pic>
        <p:nvPicPr>
          <p:cNvPr id="14" name="Espace réservé pour une image  33">
            <a:extLst>
              <a:ext uri="{FF2B5EF4-FFF2-40B4-BE49-F238E27FC236}">
                <a16:creationId xmlns:a16="http://schemas.microsoft.com/office/drawing/2014/main" id="{B4C677A9-89BB-ED8E-4DC5-347247245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6C24F13-15F9-439B-10FE-9763A303A6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A08EDB-15B2-BC7F-6ED8-A75A1DFED9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9905AA-4538-A7B5-8F7C-572F0DCF01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50D1A7-F222-A5AB-88A9-548A0ED582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EA9DE6-0BEC-7DCC-4BCF-6C20EC60937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7221B1-3BC0-8309-CF13-9BF3CE0DEBE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782022-BDF9-3B5E-0C23-5B29F13DE2E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D40FF-CF0F-E095-0CD7-0816846032C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4A15E50-F4DD-E311-A678-DE7BF37781D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B7C1FD7-D26D-D376-1630-73EE3A1DA0A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999114-375D-67BE-C080-0DAF0A93A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0444" y="1583801"/>
            <a:ext cx="3221624" cy="49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4850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412E811-5901-594F-92D5-D36ED674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EF2E890-267C-1B55-3BB7-E6379564B6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D19226-B9A4-8711-F31F-005187EC80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E6F397-11BD-8272-5CBB-233AF5D82C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18DBCAB-F341-35C1-8813-2478820F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2276597-1BDA-EBDC-305E-D00A113EF9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AA295B-C2C9-8526-EDB4-CAB78503BD5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09D852-28D6-DA2B-3EDE-BEE0114D77B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EBF003-AC92-033A-825F-043DB6E9AE7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69CE12-15EA-00CA-9839-19BC701EEE5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C193EAA-F3C5-AAA8-0C11-6CF3D0A1271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6AFF96B-3817-7E5C-B1C9-74E3C8FF6F8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C76C011-2340-B037-731C-E4F909C80E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3" name="اختتام الحصة3_1">
            <a:hlinkClick r:id="" action="ppaction://media"/>
            <a:extLst>
              <a:ext uri="{FF2B5EF4-FFF2-40B4-BE49-F238E27FC236}">
                <a16:creationId xmlns:a16="http://schemas.microsoft.com/office/drawing/2014/main" id="{A7B2978A-C08A-114C-102C-FAFC57362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t="3" b="3"/>
          <a:stretch/>
        </p:blipFill>
        <p:spPr>
          <a:xfrm>
            <a:off x="1109277" y="1954018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نتذكر شروط الحصول على نجمة التميز.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5D10D5AD-97EE-05AB-8450-91FD582FE6D6}"/>
              </a:ext>
            </a:extLst>
          </p:cNvPr>
          <p:cNvSpPr txBox="1"/>
          <p:nvPr/>
        </p:nvSpPr>
        <p:spPr>
          <a:xfrm>
            <a:off x="886408" y="4838990"/>
            <a:ext cx="40381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F2090C1A-BC2A-F448-4A46-5A0EEB92F7B6}"/>
              </a:ext>
            </a:extLst>
          </p:cNvPr>
          <p:cNvSpPr txBox="1">
            <a:spLocks/>
          </p:cNvSpPr>
          <p:nvPr/>
        </p:nvSpPr>
        <p:spPr>
          <a:xfrm>
            <a:off x="2849026" y="2595865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A8D266-589D-C534-D21C-C416A0F3AAF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2A2531-930D-FDFD-DB8E-255271C05B30}"/>
              </a:ext>
            </a:extLst>
          </p:cNvPr>
          <p:cNvSpPr/>
          <p:nvPr/>
        </p:nvSpPr>
        <p:spPr>
          <a:xfrm>
            <a:off x="4924531" y="4125948"/>
            <a:ext cx="1800000" cy="1800000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186FD6D3-6C2A-B3E7-EE84-945EBAA388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433FE1-6209-E2C6-36EF-BA0A931CD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3C2AC7-4A34-2C34-0B8A-574D5262A3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A4E9D7-50FC-12E2-BC1A-DF3376120A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24C8EC-7ED1-897B-A361-1306C6516AB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FD9F5D3-6759-C620-A450-5427730B7D8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DF80D2-1C93-6167-3A7F-FF98BED013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89A9A-0680-D1F0-2858-0670C100712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3AF7A9-DEDB-B564-9138-C89742F773B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4F824F-AC5F-7489-260D-CE647AE168E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84034E-709F-B6B3-BF4E-2416BAF1FED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49730956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re 13">
                <a:extLst>
                  <a:ext uri="{FF2B5EF4-FFF2-40B4-BE49-F238E27FC236}">
                    <a16:creationId xmlns:a16="http://schemas.microsoft.com/office/drawing/2014/main" id="{69C578F4-C6F7-1746-B858-F018A63F86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ar-MA" sz="2400" b="1" dirty="0">
                    <a:solidFill>
                      <a:schemeClr val="bg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</a:rPr>
                  <a:t>ضعوا اللوحة والكراسة في القمطر.</a:t>
                </a:r>
                <a14:m>
                  <m:oMath xmlns:m="http://schemas.openxmlformats.org/officeDocument/2006/math">
                    <m:r>
                      <a:rPr lang="ar-MA" sz="2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Microsoft Uighur" panose="02000000000000000000" pitchFamily="2" charset="-78"/>
                        <a:sym typeface="Wingdings" panose="05000000000000000000" pitchFamily="2" charset="2"/>
                      </a:rPr>
                      <m:t></m:t>
                    </m:r>
                  </m:oMath>
                </a14:m>
                <a:endParaRPr lang="fr-FR" sz="2400" b="1" dirty="0">
                  <a:solidFill>
                    <a:schemeClr val="bg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endParaRPr>
              </a:p>
            </p:txBody>
          </p:sp>
        </mc:Choice>
        <mc:Fallback xmlns="">
          <p:sp>
            <p:nvSpPr>
              <p:cNvPr id="14" name="Titre 13">
                <a:extLst>
                  <a:ext uri="{FF2B5EF4-FFF2-40B4-BE49-F238E27FC236}">
                    <a16:creationId xmlns:a16="http://schemas.microsoft.com/office/drawing/2014/main" id="{69C578F4-C6F7-1746-B858-F018A63F86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r="-1337" b="-100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BF7F166-5547-5A36-0006-943B0A84CE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CBCDE3-6C00-4E6D-677C-E26D3F6AF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10749BB-59AB-192D-1708-06937CABC4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2E5227-DA01-82D9-D09E-A489B092BAA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93CC243-7A97-0100-EE93-53CFB69DAFF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68AD11-2DDC-BD33-8A8C-EB6D34ECBAD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6427343-B818-BD7C-96CC-13E3CAA2A2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88F6C7-A2DE-E61B-E0F6-EADDBCF1AF0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08373A-CB67-7C0E-9649-DE838F0A93C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EEE9F8-91FB-7FE3-16DF-123D150941D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0172E3-C267-7F94-BA0F-64B32217F74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Class AR_NV_03_1 (1)">
            <a:hlinkClick r:id="" action="ppaction://media"/>
            <a:extLst>
              <a:ext uri="{FF2B5EF4-FFF2-40B4-BE49-F238E27FC236}">
                <a16:creationId xmlns:a16="http://schemas.microsoft.com/office/drawing/2014/main" id="{CEEC8B1C-DABD-0BF0-751A-29ACC94F4A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3775" y="1871663"/>
            <a:ext cx="7038975" cy="3959225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CAC5C7-7745-E1EA-6F40-90FDFC359EB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1984" y="1000536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تركيب الجمل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16256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5FEAF-A838-1845-7D40-50DAFEE9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63799BF-C3F2-6244-9778-2E647F61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اليوم على تركيب جمل. خذوا ألواحكم.</a:t>
            </a:r>
            <a:endParaRPr lang="fr-FR" sz="2400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826A04E3-6306-A15B-253B-06ABE080BD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BD37FC1-8E40-6B5F-FA1E-09F90C96F57C}"/>
              </a:ext>
            </a:extLst>
          </p:cNvPr>
          <p:cNvSpPr txBox="1"/>
          <p:nvPr/>
        </p:nvSpPr>
        <p:spPr>
          <a:xfrm>
            <a:off x="2888367" y="2918222"/>
            <a:ext cx="3367267" cy="1021556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تَرْكيبُ جُمَلٍ</a:t>
            </a:r>
            <a:endParaRPr kumimoji="0" lang="ar-MA" sz="5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41806B-1975-903C-2576-CDB2BE5AB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A7FD97-B810-E250-B583-D0D7AF4968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8239A28-D79A-8F65-33C8-820D90E59A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7587E86-76BC-DA1B-6A07-5B698E595C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78504CC-90D3-1BD1-BED1-549EC42ED3E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C750B7-0115-4173-C852-05582B2F7C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84AEB-E00E-B097-46C6-866CED294EB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0697C0-CDAD-4EA7-D870-CEEFB3A420C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588534-2B50-9A9D-78D1-6845AD83173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DF9CC1-FF8F-F865-86AC-4F825A8F265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106400472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12531</TotalTime>
  <Words>1468</Words>
  <Application>Microsoft Office PowerPoint</Application>
  <PresentationFormat>Affichage à l'écran (4:3)</PresentationFormat>
  <Paragraphs>421</Paragraphs>
  <Slides>54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54</vt:i4>
      </vt:variant>
    </vt:vector>
  </HeadingPairs>
  <TitlesOfParts>
    <vt:vector size="73" baseType="lpstr">
      <vt:lpstr>Abadi</vt:lpstr>
      <vt:lpstr>Cambria Math</vt:lpstr>
      <vt:lpstr>Arial</vt:lpstr>
      <vt:lpstr>Calibri</vt:lpstr>
      <vt:lpstr>Calibri Light</vt:lpstr>
      <vt:lpstr>Dosis SemiBold</vt:lpstr>
      <vt:lpstr>Dosis Medium</vt:lpstr>
      <vt:lpstr>Wingdings</vt:lpstr>
      <vt:lpstr>Modern Love</vt:lpstr>
      <vt:lpstr>Noto Sans Symbols</vt:lpstr>
      <vt:lpstr>Microsoft Uighur</vt:lpstr>
      <vt:lpstr>Dosis</vt:lpstr>
      <vt:lpstr>Thème Office</vt:lpstr>
      <vt:lpstr>1_Thème Office</vt:lpstr>
      <vt:lpstr>1_01- نشاط اعتيادي</vt:lpstr>
      <vt:lpstr>03- استماع وتحدث</vt:lpstr>
      <vt:lpstr>1_04- قراءة/ كتابة</vt:lpstr>
      <vt:lpstr>05- اختتام الحصة</vt:lpstr>
      <vt:lpstr>00_Env-Enseignant</vt:lpstr>
      <vt:lpstr>Présentation PowerPoint</vt:lpstr>
      <vt:lpstr>تنظيم حصص الأسبوع</vt:lpstr>
      <vt:lpstr>هيكلة حصة اليوم</vt:lpstr>
      <vt:lpstr>عند نهاية الحصة</vt:lpstr>
      <vt:lpstr> مرحبا بكم. سننطلق في حصة اللغة العربية.</vt:lpstr>
      <vt:lpstr>قبل أن نبدأ حصة اليوم نتذكر شروط الحصول على نجمة التميز. </vt:lpstr>
      <vt:lpstr>ضعوا اللوحة والكراسة في القمطر.</vt:lpstr>
      <vt:lpstr>افتتاح الحصة</vt:lpstr>
      <vt:lpstr>ستتدربون اليوم على تركيب جمل. خذوا ألواحكم.</vt:lpstr>
      <vt:lpstr>رتبوا الكلمات التالية لتركيب جملة. انتبهوا توجد كلمة زائدة.</vt:lpstr>
      <vt:lpstr>ارفعوا الألواح. سأعين من يعرض جملته ويقرؤها؟ ما الكلمة الزائدة؟ هل أنتم متفقون؟ </vt:lpstr>
      <vt:lpstr>صححوا</vt:lpstr>
      <vt:lpstr> رتبوا الكلمات التالية لتركيب جملة. انتبهوا توجد كلمة زائدة.</vt:lpstr>
      <vt:lpstr>ارفعوا الألواح. سأعين من يعرض جملته ويقرؤها؟ ما الكلمة الزائدة؟ هل أنتم متفقون؟ </vt:lpstr>
      <vt:lpstr>صححوا</vt:lpstr>
      <vt:lpstr>رتبوا الكلمات التالية لتركيب جملة اسمية. انتبهوا توجد كلمة زائدة.</vt:lpstr>
      <vt:lpstr>ارفعوا الألواح. سأعين من يعرض جملته ويقرؤها؟ ما الكلمة الزائدة؟ هل أنتم متفقون؟ </vt:lpstr>
      <vt:lpstr>صححوا</vt:lpstr>
      <vt:lpstr>رتبوا الكلمات التالية لتركيب جملة اسمية. انتبهوا توجد كلمة زائدة.</vt:lpstr>
      <vt:lpstr>ارفعوا الألواح. سأعين من يعرض جملته ويقرؤها؟ ما الكلمة الزائدة؟ هل أنتم متفقون؟ </vt:lpstr>
      <vt:lpstr>صححوا</vt:lpstr>
      <vt:lpstr>Présentation PowerPoint</vt:lpstr>
      <vt:lpstr>نمر الآن للعبة تحدي سرد الحكاية الجديدة، هل أنتم مستعدون؟</vt:lpstr>
      <vt:lpstr>هذه مشاهد الحكاية الجديدة. لاحظوها جيدا واستعدوا لسردها. أمامكم دقيقة واحدة.</vt:lpstr>
      <vt:lpstr>من يريد سرد الحكاية؟ انتبهوا. (ثلاث متعلمين)</vt:lpstr>
      <vt:lpstr>الآن من منكم يشرح لنا  كيف تحضر الأم الخبز في البيت؟ تذكروا أساليب الشرح.</vt:lpstr>
      <vt:lpstr>قــــراءة</vt:lpstr>
      <vt:lpstr>خلال اليوم ستقرؤون نصا وتجيبون عن أسئلة الفهم. افتحوا كراساتكم على الصفحة 54. </vt:lpstr>
      <vt:lpstr>سأقرأ النص، ضعوا أصابعكم تحت كل كلمة أقرؤها.  </vt:lpstr>
      <vt:lpstr>سأعين لقراءة النص ثلاثة تلاميذ كل يقرأ فقرة من الفقرات الثلاث. تابعوا بأصابعكم.</vt:lpstr>
      <vt:lpstr>سأعين ثلاثة تلاميذ آخرين للقراءة. </vt:lpstr>
      <vt:lpstr>قبل أن نمر إلى استثمار النص. من يذكر بخطوات إستراتيجية الكلمات المفاتيح؟</vt:lpstr>
      <vt:lpstr>من يقرأ؟ </vt:lpstr>
      <vt:lpstr>الآن سنستثمر النص، عودوا إلى النص لإتمام ملء الجدول والإجابة عن الأسئلة (عشر دقائق).</vt:lpstr>
      <vt:lpstr>نصحح. من يتقاسم جوابه؟ كيف حصلت على هذا الجواب؟ ما رأيكم؟</vt:lpstr>
      <vt:lpstr>انتبهوا للتصحيح.</vt:lpstr>
      <vt:lpstr>نصحح سؤالا سؤالا. من يقرأ السؤال؟ من يجيب؟ هل أنتم متفقون؟</vt:lpstr>
      <vt:lpstr>نتذكر كيف نميز زمن الفعل. من يقرأ هذه الجملة ويحدد زمن الفعل؟</vt:lpstr>
      <vt:lpstr>ننشد جماعة. </vt:lpstr>
      <vt:lpstr>إنتاج كتابي</vt:lpstr>
      <vt:lpstr>سنواصل تدربنا اليوم على تركيب فقرة بتوظيف إستراتيجية توسيع فكرة. </vt:lpstr>
      <vt:lpstr>من يذكرنا بأدوات الربط التي تعرفنا عليها في الحصة الماضية؟</vt:lpstr>
      <vt:lpstr>ممتاز. نعيد قراءة أدوات الربط.</vt:lpstr>
      <vt:lpstr>افتحوا كراساتكم ص 53. من يقرأ التعليمة الأولى؟ -أنجزوا فرديا. </vt:lpstr>
      <vt:lpstr>نصحح من يقرأ تعليقه على المشهد الأول؟ الثاني؟ الثالث؟</vt:lpstr>
      <vt:lpstr>الآن اربطوا بين الجمل لتركيب فقرة منسجمة باستعمال أدوات ربط مناسبة.</vt:lpstr>
      <vt:lpstr>من يقرأ الفقرة التي أنتجها.</vt:lpstr>
      <vt:lpstr>من يقرأ هذه الفقرة؟ انقلوا الفقرة على دفاتر القسم.</vt:lpstr>
      <vt:lpstr>اختتام الحصة</vt:lpstr>
      <vt:lpstr>ماذا تَعَلَّمْتُم في هَذِهِ ٱلْحِصَّةِ؟</vt:lpstr>
      <vt:lpstr>ماذا تَعَلَّمْتُم في هَذِهِ ٱلْحِصَّةِ؟</vt:lpstr>
      <vt:lpstr>خذوا الصفحة 55، أنجزوا المطلوب في الصفحة. 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124</cp:revision>
  <dcterms:created xsi:type="dcterms:W3CDTF">2023-09-20T21:35:22Z</dcterms:created>
  <dcterms:modified xsi:type="dcterms:W3CDTF">2025-11-21T11:47:20Z</dcterms:modified>
</cp:coreProperties>
</file>