
<file path=[Content_Types].xml><?xml version="1.0" encoding="utf-8"?>
<Types xmlns="http://schemas.openxmlformats.org/package/2006/content-types">
  <Default Extension="bin" ContentType="image/unknown"/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2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3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4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5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7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19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751" r:id="rId2"/>
    <p:sldMasterId id="2147483687" r:id="rId3"/>
    <p:sldMasterId id="2147483690" r:id="rId4"/>
    <p:sldMasterId id="2147483742" r:id="rId5"/>
    <p:sldMasterId id="2147483754" r:id="rId6"/>
    <p:sldMasterId id="2147483733" r:id="rId7"/>
    <p:sldMasterId id="2147483696" r:id="rId8"/>
    <p:sldMasterId id="2147483712" r:id="rId9"/>
    <p:sldMasterId id="2147483722" r:id="rId10"/>
    <p:sldMasterId id="2147483660" r:id="rId11"/>
    <p:sldMasterId id="2147483763" r:id="rId12"/>
    <p:sldMasterId id="2147483786" r:id="rId13"/>
    <p:sldMasterId id="2147483803" r:id="rId14"/>
    <p:sldMasterId id="2147483821" r:id="rId15"/>
    <p:sldMasterId id="2147483844" r:id="rId16"/>
    <p:sldMasterId id="2147483873" r:id="rId17"/>
    <p:sldMasterId id="2147483900" r:id="rId18"/>
    <p:sldMasterId id="2147483915" r:id="rId19"/>
    <p:sldMasterId id="2147483939" r:id="rId20"/>
  </p:sldMasterIdLst>
  <p:notesMasterIdLst>
    <p:notesMasterId r:id="rId42"/>
  </p:notesMasterIdLst>
  <p:sldIdLst>
    <p:sldId id="2147482761" r:id="rId21"/>
    <p:sldId id="2147482642" r:id="rId22"/>
    <p:sldId id="2147482470" r:id="rId23"/>
    <p:sldId id="2147482629" r:id="rId24"/>
    <p:sldId id="2147482692" r:id="rId25"/>
    <p:sldId id="2147482691" r:id="rId26"/>
    <p:sldId id="2147482758" r:id="rId27"/>
    <p:sldId id="2147482724" r:id="rId28"/>
    <p:sldId id="2147482721" r:id="rId29"/>
    <p:sldId id="2147482747" r:id="rId30"/>
    <p:sldId id="2147482742" r:id="rId31"/>
    <p:sldId id="2147482394" r:id="rId32"/>
    <p:sldId id="2147482762" r:id="rId33"/>
    <p:sldId id="2147482722" r:id="rId34"/>
    <p:sldId id="2147482743" r:id="rId35"/>
    <p:sldId id="2147482718" r:id="rId36"/>
    <p:sldId id="2147482723" r:id="rId37"/>
    <p:sldId id="2147482719" r:id="rId38"/>
    <p:sldId id="2147482739" r:id="rId39"/>
    <p:sldId id="2147482788" r:id="rId40"/>
    <p:sldId id="2147482616" r:id="rId41"/>
  </p:sldIdLst>
  <p:sldSz cx="9144000" cy="6858000" type="screen4x3"/>
  <p:notesSz cx="6858000" cy="9144000"/>
  <p:embeddedFontLst>
    <p:embeddedFont>
      <p:font typeface="Air Strip Arabic" panose="020B0604020202020204" charset="0"/>
      <p:regular r:id="rId43"/>
    </p:embeddedFont>
    <p:embeddedFont>
      <p:font typeface="DengXian" panose="02010600030101010101" pitchFamily="2" charset="-122"/>
      <p:regular r:id="rId44"/>
      <p:bold r:id="rId45"/>
    </p:embeddedFont>
    <p:embeddedFont>
      <p:font typeface="Dosis" pitchFamily="2" charset="0"/>
      <p:regular r:id="rId46"/>
      <p:bold r:id="rId47"/>
    </p:embeddedFont>
    <p:embeddedFont>
      <p:font typeface="Dosis ExtraBold" pitchFamily="2" charset="0"/>
      <p:bold r:id="rId48"/>
    </p:embeddedFont>
    <p:embeddedFont>
      <p:font typeface="Dosis Medium" pitchFamily="2" charset="0"/>
      <p:regular r:id="rId49"/>
    </p:embeddedFont>
    <p:embeddedFont>
      <p:font typeface="Dosis SemiBold" pitchFamily="2" charset="0"/>
      <p:regular r:id="rId50"/>
      <p:bold r:id="rId51"/>
    </p:embeddedFont>
    <p:embeddedFont>
      <p:font typeface="Microsoft Uighur" panose="02000000000000000000" pitchFamily="2" charset="-78"/>
      <p:regular r:id="rId52"/>
      <p:bold r:id="rId53"/>
    </p:embeddedFont>
    <p:embeddedFont>
      <p:font typeface="Modern Love" panose="04090805081005020601" pitchFamily="82" charset="0"/>
      <p:regular r:id="rId54"/>
    </p:embeddedFont>
    <p:embeddedFont>
      <p:font typeface="Sakkal Majalla" panose="02000000000000000000" pitchFamily="2" charset="-78"/>
      <p:regular r:id="rId55"/>
      <p:bold r:id="rId5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9EA"/>
    <a:srgbClr val="424D7C"/>
    <a:srgbClr val="44546A"/>
    <a:srgbClr val="414B79"/>
    <a:srgbClr val="424D7B"/>
    <a:srgbClr val="106585"/>
    <a:srgbClr val="0070C0"/>
    <a:srgbClr val="0097B2"/>
    <a:srgbClr val="76171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48" y="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font" Target="fonts/font4.fntdata"/><Relationship Id="rId59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217-871D-4D7F-8D59-C83A4C9C5EB2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3364E-F43C-462A-A32F-C389FF427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3.png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5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13.png"/></Relationships>
</file>

<file path=ppt/slideLayouts/_rels/slideLayout1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6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3.png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8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Layouts/_rels/slideLayout20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8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8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Layouts/_rels/slideLayout2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8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Layouts/_rels/slideLayout2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Layouts/_rels/slideLayout2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Layouts/_rels/slideLayout2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Layouts/_rels/slideLayout2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microsoft.com/office/2007/relationships/hdphoto" Target="../media/hdphoto5.wdp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13.png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3.png"/></Relationships>
</file>

<file path=ppt/slideLayouts/_rels/slideLayout2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0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4845076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3607097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8746272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92767300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27123192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5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45766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98975054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857BAC0B-AC65-BD61-1B0C-5A8010C4074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6114433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id="{F07865AF-0218-DA63-49A3-7D88763D3E4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4374881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600A5F7D-7D47-07F5-08AA-8016965DE68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 dirty="0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5936400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CB3B8A30-F32D-5CC4-2E67-28B50E2CDB5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49391013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EE0B4139-2278-6815-C0E2-8899DA45756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42417826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685F2552-53F8-E324-FAFC-7CBC92F27AA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3578467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93027960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85BC44-B897-D2E5-D7ED-B51C2F89F30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47106269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A9285AD-8B22-A04D-E893-6F08727F900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80767885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94170535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E1611C4F-2F07-955B-230E-2BD4D9E35C3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06804515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5096D1-EB19-8E69-96A7-25A43E33976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9362422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6A4BA0-D462-85AB-E123-BB4F6907F98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7154965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33F74BEE-FD18-5972-5B67-A4109E3461B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82705970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E8C52E21-EF60-EFA4-6191-FA53B985CEC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5358604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29BBC07-74A6-563A-24CF-30738239EBD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46164229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22" y="756000"/>
            <a:ext cx="6840000" cy="612000"/>
          </a:xfrm>
        </p:spPr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197ED421-FA03-EE08-7A45-DC1F5DB40F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9648334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41279334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CAAE1FD6-FA32-E9C2-3B4E-D7EA7311570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03607640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pour une image  16">
            <a:extLst>
              <a:ext uri="{FF2B5EF4-FFF2-40B4-BE49-F238E27FC236}">
                <a16:creationId xmlns:a16="http://schemas.microsoft.com/office/drawing/2014/main" id="{AC7F337F-3560-9C7B-95FB-EAD532B0642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10456158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E6071AB2-FD89-6999-6BF2-6CCE861AFA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42232869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9313EEE-B6BD-1BA7-BADF-2E5354036BF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97024028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02892FE-936C-FF4D-A116-9CE2F3D567B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4187661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899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551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225555" y="1661629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C68813DF-B21E-B042-7209-2BDBC9D34EB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899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B10FE9B-0F21-581A-1B4E-D631230494E0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3551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34A4715C-3DAE-D49B-53C3-8A2CEEFE437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225555" y="329589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7F223E00-5735-BD46-CC20-E6FA82ECED63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6899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5D506AF-06A3-C04A-7D27-3D3AB9F7245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51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2A8C417-C281-7590-57E3-25CA49255FCF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225555" y="4925888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32F0DFEC-A9E5-DC8D-C232-E2AFC7F0701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54796911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470477A-0E04-9246-F13C-F07BEB34CF8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7944469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554B0B8-4CC4-DB73-565A-ED295FC3E45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7992283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A598A812-1A48-52B0-FC1D-A565B8E90C7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45422767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F1882EBB-2DBD-68BA-5DBD-D89EE7AD7D7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962755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78800381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F59E99C9-2072-2F56-B1B7-33FB969FAC1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88402808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A0F7819-9964-A31B-4633-13A7E8E86F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3504814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5470AE5D-CB82-E085-7F8E-DE83285A7CF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59971518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48A1F5B7-D3F9-C909-EFB4-2DAE15E0AF6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40924517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338" y="1584000"/>
            <a:ext cx="4247323" cy="4810539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1C42F411-175E-9E6D-D29B-7EAC7E24CF9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33662295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A8877E5-AC23-C627-8AF0-21907F62BC6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88247112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36940610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03199236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11101752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7853466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54135064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53600041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5086566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70382248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072045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40165466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832407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95414691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88685785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70544027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4004688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17399348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6203238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96940700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30201888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65184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55954268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694759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9523841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21476031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25840553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2097234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4640505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7108478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03713770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23573435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4489537"/>
      </p:ext>
    </p:extLst>
  </p:cSld>
  <p:clrMapOvr>
    <a:masterClrMapping/>
  </p:clrMapOvr>
  <p:transition spd="slow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2042284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89662636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61513923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5851749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6628990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6271954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22937971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9126056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68539477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21663027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66026848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37771176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5803210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06701624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92417200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51751041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9384679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68942687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6591289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24582581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98132191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4700769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66844373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40780295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19837800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04725922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26451457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0552879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187058090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75198694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73621700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51874122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31846309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75306150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53080839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04933745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06131262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00475337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910027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6114387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129986723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94001682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18933437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877991414"/>
      </p:ext>
    </p:extLst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69912487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/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28804158"/>
      </p:ext>
    </p:extLst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B7A934E9-D4E5-7ECD-3F55-B99D240A27CF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72000" y="1587500"/>
            <a:ext cx="7200000" cy="43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55153788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757AEE0-EDAD-BCFA-B0C1-E3F26DF7BDB0}"/>
              </a:ext>
            </a:extLst>
          </p:cNvPr>
          <p:cNvGrpSpPr/>
          <p:nvPr userDrawn="1"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F1E9647-C23F-0AB7-101C-32D0969E9F60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4" name="Organigramme : Terminateur 3">
              <a:extLst>
                <a:ext uri="{FF2B5EF4-FFF2-40B4-BE49-F238E27FC236}">
                  <a16:creationId xmlns:a16="http://schemas.microsoft.com/office/drawing/2014/main" id="{DD7159A8-5CAC-1F2F-AA5A-44097860B98F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3 -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D42F6F4-087E-E434-BA2D-3E6C35CBE2D3}"/>
              </a:ext>
            </a:extLst>
          </p:cNvPr>
          <p:cNvGrpSpPr/>
          <p:nvPr userDrawn="1"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C29B8546-2300-CF26-DE2E-38073503AB14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6" name="Organigramme : Terminateur 5">
              <a:extLst>
                <a:ext uri="{FF2B5EF4-FFF2-40B4-BE49-F238E27FC236}">
                  <a16:creationId xmlns:a16="http://schemas.microsoft.com/office/drawing/2014/main" id="{9F63B16B-0D64-E4B7-A02B-5B9E10FD9E1A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8F03523-197D-A46E-FA54-91A6AFF7F28C}"/>
              </a:ext>
            </a:extLst>
          </p:cNvPr>
          <p:cNvGrpSpPr/>
          <p:nvPr userDrawn="1"/>
        </p:nvGrpSpPr>
        <p:grpSpPr>
          <a:xfrm flipH="1">
            <a:off x="4735350" y="3482113"/>
            <a:ext cx="3780000" cy="1332000"/>
            <a:chOff x="4735350" y="3482113"/>
            <a:chExt cx="3780000" cy="13320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76ABA10-32B5-B604-0B98-F854920B1C35}"/>
                </a:ext>
              </a:extLst>
            </p:cNvPr>
            <p:cNvSpPr/>
            <p:nvPr userDrawn="1"/>
          </p:nvSpPr>
          <p:spPr>
            <a:xfrm>
              <a:off x="4735350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8" name="Organigramme : Terminateur 7">
              <a:extLst>
                <a:ext uri="{FF2B5EF4-FFF2-40B4-BE49-F238E27FC236}">
                  <a16:creationId xmlns:a16="http://schemas.microsoft.com/office/drawing/2014/main" id="{8D09FAA9-8B01-B85B-6AD2-AA1306C99B4F}"/>
                </a:ext>
              </a:extLst>
            </p:cNvPr>
            <p:cNvSpPr/>
            <p:nvPr userDrawn="1"/>
          </p:nvSpPr>
          <p:spPr>
            <a:xfrm>
              <a:off x="4951350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2 - </a:t>
              </a:r>
              <a:endPara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7C6E9F6-C279-AB3D-B941-74079D24BBA4}"/>
              </a:ext>
            </a:extLst>
          </p:cNvPr>
          <p:cNvGrpSpPr/>
          <p:nvPr userDrawn="1"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3917791-49A0-A179-89BD-9B276594FD5C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0" name="Organigramme : Terminateur 9">
              <a:extLst>
                <a:ext uri="{FF2B5EF4-FFF2-40B4-BE49-F238E27FC236}">
                  <a16:creationId xmlns:a16="http://schemas.microsoft.com/office/drawing/2014/main" id="{F9D3FD68-51AA-4AAC-DA0F-FC1598DFD10B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5 -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3FC77E3-3855-7B01-0EC8-80864EDB69DD}"/>
              </a:ext>
            </a:extLst>
          </p:cNvPr>
          <p:cNvGrpSpPr/>
          <p:nvPr userDrawn="1"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C537851-8C6F-4D1B-3353-B99C763FE6F0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12" name="Organigramme : Terminateur 11">
              <a:extLst>
                <a:ext uri="{FF2B5EF4-FFF2-40B4-BE49-F238E27FC236}">
                  <a16:creationId xmlns:a16="http://schemas.microsoft.com/office/drawing/2014/main" id="{E95BC511-E9AF-223A-8E8C-7786DA7A9B1E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1 - </a:t>
              </a:r>
            </a:p>
          </p:txBody>
        </p:sp>
      </p:grp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SemiBold" pitchFamily="2" charset="0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5080DA-EEE4-B0DB-4320-B6333D61EC3F}"/>
              </a:ext>
            </a:extLst>
          </p:cNvPr>
          <p:cNvGrpSpPr/>
          <p:nvPr userDrawn="1"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Dosis ExtraBold" pitchFamily="2" charset="0"/>
                  <a:ea typeface="+mn-ea"/>
                  <a:cs typeface="+mn-cs"/>
                </a:rPr>
                <a:t> 4 - 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algn="r" rtl="1"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2952752"/>
      </p:ext>
    </p:extLst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Dosis SemiBold" pitchFamily="2" charset="0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67102337"/>
      </p:ext>
    </p:extLst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3414699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25259617"/>
      </p:ext>
    </p:extLst>
  </p:cSld>
  <p:clrMapOvr>
    <a:masterClrMapping/>
  </p:clrMapOvr>
  <p:transition spd="slow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0663257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42AA95B1-5491-4975-F445-F499BD3C4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999" y="1575854"/>
            <a:ext cx="6840001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6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67888944"/>
      </p:ext>
    </p:extLst>
  </p:cSld>
  <p:clrMapOvr>
    <a:masterClrMapping/>
  </p:clrMapOvr>
  <p:transition spd="slow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0722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5936514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469381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314000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43225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07225" y="3404242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69381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5431353"/>
      </p:ext>
    </p:extLst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1805842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63" y="185179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4749553" y="1780565"/>
            <a:ext cx="177951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- 01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5597907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895981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3087519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3144539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5548330" y="3100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1539" y="5663325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5246967" y="5597907"/>
            <a:ext cx="1180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- 04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قراءة/ كتابة</a:t>
            </a:r>
            <a:endParaRPr kumimoji="0" lang="fr-MA" sz="16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Dosis ExtraBold" pitchFamily="2" charset="0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1910675" y="211987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1910675" y="3405661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551387" y="1635472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1551387" y="2861909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1551387" y="542932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1FF2A6-3A27-F9EC-B776-3C78801637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85387" y="4364305"/>
            <a:ext cx="5326484" cy="100800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39AEB2C-5EF8-C0B2-17D9-DC2A1BFF33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07" y="4421325"/>
            <a:ext cx="536340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315594-663F-76C6-60A7-A64669BD4407}"/>
              </a:ext>
            </a:extLst>
          </p:cNvPr>
          <p:cNvSpPr txBox="1"/>
          <p:nvPr userDrawn="1"/>
        </p:nvSpPr>
        <p:spPr>
          <a:xfrm>
            <a:off x="5065827" y="4376851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</a:t>
            </a:r>
            <a:r>
              <a:rPr kumimoji="0" lang="f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- 03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استماع وتحدث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56077135-79B7-BF8F-DFF0-9627E210A1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10675" y="4691485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FC35363-7250-C7AC-02C8-ECF3703889B7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551387" y="4138695"/>
            <a:ext cx="468000" cy="46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59405620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هيكلة حصة اليوم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96547236"/>
      </p:ext>
    </p:extLst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3843" y="219086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6004471" y="2150869"/>
            <a:ext cx="95571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  - 02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1314000" y="195068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63253066"/>
      </p:ext>
    </p:extLst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33001354"/>
      </p:ext>
    </p:extLst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Dosis ExtraBold" pitchFamily="2" charset="0"/>
                <a:ea typeface="+mn-ea"/>
                <a:cs typeface="Microsoft Uighur" panose="02000000000000000000" pitchFamily="2" charset="-78"/>
              </a:rPr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62399440"/>
      </p:ext>
    </p:extLst>
  </p:cSld>
  <p:clrMapOvr>
    <a:masterClrMapping/>
  </p:clrMapOvr>
  <p:transition spd="slow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93994464"/>
      </p:ext>
    </p:extLst>
  </p:cSld>
  <p:clrMapOvr>
    <a:masterClrMapping/>
  </p:clrMapOvr>
  <p:transition spd="slow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87180196"/>
      </p:ext>
    </p:extLst>
  </p:cSld>
  <p:clrMapOvr>
    <a:masterClrMapping/>
  </p:clrMapOvr>
  <p:transition spd="slow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30105206"/>
      </p:ext>
    </p:extLst>
  </p:cSld>
  <p:clrMapOvr>
    <a:masterClrMapping/>
  </p:clrMapOvr>
  <p:transition spd="slow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9710372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58902734"/>
      </p:ext>
    </p:extLst>
  </p:cSld>
  <p:clrMapOvr>
    <a:masterClrMapping/>
  </p:clrMapOvr>
  <p:transition spd="slow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45084795"/>
      </p:ext>
    </p:extLst>
  </p:cSld>
  <p:clrMapOvr>
    <a:masterClrMapping/>
  </p:clrMapOvr>
  <p:transition spd="slow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70120624"/>
      </p:ext>
    </p:extLst>
  </p:cSld>
  <p:clrMapOvr>
    <a:masterClrMapping/>
  </p:clrMapOvr>
  <p:transition spd="slow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36209191"/>
      </p:ext>
    </p:extLst>
  </p:cSld>
  <p:clrMapOvr>
    <a:masterClrMapping/>
  </p:clrMapOvr>
  <p:transition spd="slow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3713440"/>
      </p:ext>
    </p:extLst>
  </p:cSld>
  <p:clrMapOvr>
    <a:masterClrMapping/>
  </p:clrMapOvr>
  <p:transition spd="slow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83442366"/>
      </p:ext>
    </p:extLst>
  </p:cSld>
  <p:clrMapOvr>
    <a:masterClrMapping/>
  </p:clrMapOvr>
  <p:transition spd="slow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24138621"/>
      </p:ext>
    </p:extLst>
  </p:cSld>
  <p:clrMapOvr>
    <a:masterClrMapping/>
  </p:clrMapOvr>
  <p:transition spd="slow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29584062"/>
      </p:ext>
    </p:extLst>
  </p:cSld>
  <p:clrMapOvr>
    <a:masterClrMapping/>
  </p:clrMapOvr>
  <p:transition spd="slow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29766350"/>
      </p:ext>
    </p:extLst>
  </p:cSld>
  <p:clrMapOvr>
    <a:masterClrMapping/>
  </p:clrMapOvr>
  <p:transition spd="slow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28994053"/>
      </p:ext>
    </p:extLst>
  </p:cSld>
  <p:clrMapOvr>
    <a:masterClrMapping/>
  </p:clrMapOvr>
  <p:transition spd="slow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2029360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46288124"/>
      </p:ext>
    </p:extLst>
  </p:cSld>
  <p:clrMapOvr>
    <a:masterClrMapping/>
  </p:clrMapOvr>
  <p:transition spd="slow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2523420"/>
      </p:ext>
    </p:extLst>
  </p:cSld>
  <p:clrMapOvr>
    <a:masterClrMapping/>
  </p:clrMapOvr>
  <p:transition spd="slow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14873252"/>
      </p:ext>
    </p:extLst>
  </p:cSld>
  <p:clrMapOvr>
    <a:masterClrMapping/>
  </p:clrMapOvr>
  <p:transition spd="slow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52016893"/>
      </p:ext>
    </p:extLst>
  </p:cSld>
  <p:clrMapOvr>
    <a:masterClrMapping/>
  </p:clrMapOvr>
  <p:transition spd="slow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55730278"/>
      </p:ext>
    </p:extLst>
  </p:cSld>
  <p:clrMapOvr>
    <a:masterClrMapping/>
  </p:clrMapOvr>
  <p:transition spd="slow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10253214"/>
      </p:ext>
    </p:extLst>
  </p:cSld>
  <p:clrMapOvr>
    <a:masterClrMapping/>
  </p:clrMapOvr>
  <p:transition spd="slow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13828220"/>
      </p:ext>
    </p:extLst>
  </p:cSld>
  <p:clrMapOvr>
    <a:masterClrMapping/>
  </p:clrMapOvr>
  <p:transition spd="slow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69177949"/>
      </p:ext>
    </p:extLst>
  </p:cSld>
  <p:clrMapOvr>
    <a:masterClrMapping/>
  </p:clrMapOvr>
  <p:transition spd="slow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10835159"/>
      </p:ext>
    </p:extLst>
  </p:cSld>
  <p:clrMapOvr>
    <a:masterClrMapping/>
  </p:clrMapOvr>
  <p:transition spd="slow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97304085"/>
      </p:ext>
    </p:extLst>
  </p:cSld>
  <p:clrMapOvr>
    <a:masterClrMapping/>
  </p:clrMapOvr>
  <p:transition spd="slow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6053097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37633419"/>
      </p:ext>
    </p:extLst>
  </p:cSld>
  <p:clrMapOvr>
    <a:masterClrMapping/>
  </p:clrMapOvr>
  <p:transition spd="slow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09046653"/>
      </p:ext>
    </p:extLst>
  </p:cSld>
  <p:clrMapOvr>
    <a:masterClrMapping/>
  </p:clrMapOvr>
  <p:transition spd="slow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87731001"/>
      </p:ext>
    </p:extLst>
  </p:cSld>
  <p:clrMapOvr>
    <a:masterClrMapping/>
  </p:clrMapOvr>
  <p:transition spd="slow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77258954"/>
      </p:ext>
    </p:extLst>
  </p:cSld>
  <p:clrMapOvr>
    <a:masterClrMapping/>
  </p:clrMapOvr>
  <p:transition spd="slow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51696329"/>
      </p:ext>
    </p:extLst>
  </p:cSld>
  <p:clrMapOvr>
    <a:masterClrMapping/>
  </p:clrMapOvr>
  <p:transition spd="slow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43441202"/>
      </p:ext>
    </p:extLst>
  </p:cSld>
  <p:clrMapOvr>
    <a:masterClrMapping/>
  </p:clrMapOvr>
  <p:transition spd="slow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92679923"/>
      </p:ext>
    </p:extLst>
  </p:cSld>
  <p:clrMapOvr>
    <a:masterClrMapping/>
  </p:clrMapOvr>
  <p:transition spd="slow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61994138"/>
      </p:ext>
    </p:extLst>
  </p:cSld>
  <p:clrMapOvr>
    <a:masterClrMapping/>
  </p:clrMapOvr>
  <p:transition spd="slow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69004662"/>
      </p:ext>
    </p:extLst>
  </p:cSld>
  <p:clrMapOvr>
    <a:masterClrMapping/>
  </p:clrMapOvr>
  <p:transition spd="slow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37351252"/>
      </p:ext>
    </p:extLst>
  </p:cSld>
  <p:clrMapOvr>
    <a:masterClrMapping/>
  </p:clrMapOvr>
  <p:transition spd="slow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011622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20691929"/>
      </p:ext>
    </p:extLst>
  </p:cSld>
  <p:clrMapOvr>
    <a:masterClrMapping/>
  </p:clrMapOvr>
  <p:transition spd="slow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39508733"/>
      </p:ext>
    </p:extLst>
  </p:cSld>
  <p:clrMapOvr>
    <a:masterClrMapping/>
  </p:clrMapOvr>
  <p:transition spd="slow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06420085"/>
      </p:ext>
    </p:extLst>
  </p:cSld>
  <p:clrMapOvr>
    <a:masterClrMapping/>
  </p:clrMapOvr>
  <p:transition spd="slow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3976432"/>
      </p:ext>
    </p:extLst>
  </p:cSld>
  <p:clrMapOvr>
    <a:masterClrMapping/>
  </p:clrMapOvr>
  <p:transition spd="slow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1612642"/>
      </p:ext>
    </p:extLst>
  </p:cSld>
  <p:clrMapOvr>
    <a:masterClrMapping/>
  </p:clrMapOvr>
  <p:transition spd="slow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74810450"/>
      </p:ext>
    </p:extLst>
  </p:cSld>
  <p:clrMapOvr>
    <a:masterClrMapping/>
  </p:clrMapOvr>
  <p:transition spd="slow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90922881"/>
      </p:ext>
    </p:extLst>
  </p:cSld>
  <p:clrMapOvr>
    <a:masterClrMapping/>
  </p:clrMapOvr>
  <p:transition spd="slow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74890775"/>
      </p:ext>
    </p:extLst>
  </p:cSld>
  <p:clrMapOvr>
    <a:masterClrMapping/>
  </p:clrMapOvr>
  <p:transition spd="slow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73736132"/>
      </p:ext>
    </p:extLst>
  </p:cSld>
  <p:clrMapOvr>
    <a:masterClrMapping/>
  </p:clrMapOvr>
  <p:transition spd="slow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28362004"/>
      </p:ext>
    </p:extLst>
  </p:cSld>
  <p:clrMapOvr>
    <a:masterClrMapping/>
  </p:clrMapOvr>
  <p:transition spd="slow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7723071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89657551"/>
      </p:ext>
    </p:extLst>
  </p:cSld>
  <p:clrMapOvr>
    <a:masterClrMapping/>
  </p:clrMapOvr>
  <p:transition spd="slow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74750455"/>
      </p:ext>
    </p:extLst>
  </p:cSld>
  <p:clrMapOvr>
    <a:masterClrMapping/>
  </p:clrMapOvr>
  <p:transition spd="slow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EDC54C5-FB2A-6D1C-AC8A-C0BF2BDC3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59863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B0F0">
                <a:alpha val="40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93635A3-1850-9582-694C-96DB620A94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2268000"/>
            <a:ext cx="544953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DA5B341-DD51-7414-AFFF-5286B69C66DE}"/>
              </a:ext>
            </a:extLst>
          </p:cNvPr>
          <p:cNvSpPr txBox="1"/>
          <p:nvPr userDrawn="1"/>
        </p:nvSpPr>
        <p:spPr>
          <a:xfrm>
            <a:off x="2376000" y="21600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1. Présentation du Vocabulaire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AA3FD7D-A058-EEFF-B5E0-B9773B884245}"/>
              </a:ext>
            </a:extLst>
          </p:cNvPr>
          <p:cNvSpPr txBox="1"/>
          <p:nvPr userDrawn="1"/>
        </p:nvSpPr>
        <p:spPr>
          <a:xfrm>
            <a:off x="2365719" y="3643281"/>
            <a:ext cx="2733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474F71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2.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E6DAA44-232F-53C1-0537-521982920F43}"/>
              </a:ext>
            </a:extLst>
          </p:cNvPr>
          <p:cNvSpPr txBox="1"/>
          <p:nvPr userDrawn="1"/>
        </p:nvSpPr>
        <p:spPr>
          <a:xfrm>
            <a:off x="2365719" y="5123575"/>
            <a:ext cx="1795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 algn="r" rtl="1"/>
            <a:r>
              <a:rPr lang="fr-MA" dirty="0"/>
              <a:t>3. Travail sur livret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id="{FA15E7D4-4E24-20DC-DC31-FB1FD66404E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 rot="1539327">
            <a:off x="7298796" y="2003629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id="{AB5B6BF7-7F16-3864-93ED-878A7E81FC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 rot="1539327">
            <a:off x="7298796" y="3473285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id="{72C83DB3-4158-81C2-DF0C-02358E6383D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 rot="1539327">
            <a:off x="7298796" y="495811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FCB630B7-CE24-0E02-DF2E-6E0839F225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01410" y="254402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757575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ED25096-1652-CF94-A635-43A9EF75D4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1410" y="402564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algn="r" rtl="1">
              <a:defRPr lang="fr-FR" sz="1200" dirty="0" smtClean="0">
                <a:solidFill>
                  <a:srgbClr val="474F71"/>
                </a:solidFill>
                <a:latin typeface="Dosis SemiBold" pitchFamily="2" charset="0"/>
              </a:defRPr>
            </a:lvl1pPr>
            <a:lvl2pPr algn="r" rtl="1">
              <a:defRPr lang="fr-FR" sz="1100" dirty="0" smtClean="0">
                <a:solidFill>
                  <a:srgbClr val="474F71"/>
                </a:solidFill>
                <a:latin typeface="Dosis SemiBold" pitchFamily="2" charset="0"/>
              </a:defRPr>
            </a:lvl2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</a:pPr>
            <a:r>
              <a:rPr lang="fr-FR" dirty="0"/>
              <a:t>Cliquez pour modifier les styles du texte du masque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7C29410-194A-A0FC-02AA-D45ED9C6D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rt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algn="r" rtl="1"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0C815ED3-0E84-E7A6-220F-EF5051A6B5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50867905"/>
      </p:ext>
    </p:extLst>
  </p:cSld>
  <p:clrMapOvr>
    <a:masterClrMapping/>
  </p:clrMapOvr>
  <p:transition spd="slow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6726027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7389410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96582760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854631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33823234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2181717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1648770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7681439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938873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633631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7897828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587616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98421278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8767128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2832512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 sans forme arriè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22578979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006386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645322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84264741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1839021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1250598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37012704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73251989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64258407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76048978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329740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</p:spTree>
    <p:extLst>
      <p:ext uri="{BB962C8B-B14F-4D97-AF65-F5344CB8AC3E}">
        <p14:creationId xmlns:p14="http://schemas.microsoft.com/office/powerpoint/2010/main" val="1904049243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7647619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32579107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26579288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750605890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35943931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4783573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7432674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7662418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87810992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8166402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108306577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14607457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05174706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7808404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4391936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8305518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/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20835452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745877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51360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00038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52927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الأسبوع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66188781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781942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052993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466271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061055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809552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57739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6331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7906481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50140955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4438800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حصص الأسبوع التربوي الأول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الثاني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الرابع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السادس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solidFill>
            <a:schemeClr val="bg1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الثالث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icrosoft Uighur" panose="02000000000000000000" pitchFamily="2" charset="-78"/>
                </a:rPr>
                <a:t>اليوم الخامس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78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78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id="{9E65A8EB-C2EA-4B63-1C78-5F7E7A1076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3535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03443963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36876463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78525727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9653257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84818073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16389372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18099424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16241218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80912527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009782575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1246391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60744569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57565829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03311600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88101358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32936648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/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81171881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95640904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72083105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60606503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20616244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/>
            </a:lvl1pPr>
          </a:lstStyle>
          <a:p>
            <a:endParaRPr lang="fr-MA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/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0906477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image" Target="../media/image10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image" Target="../media/image10.bin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image" Target="../media/image10.bin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image" Target="../media/image10.bin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theme" Target="../theme/theme15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20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24" Type="http://schemas.openxmlformats.org/officeDocument/2006/relationships/image" Target="../media/image10.bin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23" Type="http://schemas.openxmlformats.org/officeDocument/2006/relationships/theme" Target="../theme/theme16.xml"/><Relationship Id="rId10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Relationship Id="rId22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2.xml"/><Relationship Id="rId21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slideLayout" Target="../slideLayouts/slideLayout196.xml"/><Relationship Id="rId25" Type="http://schemas.openxmlformats.org/officeDocument/2006/relationships/image" Target="../media/image10.bin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20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24" Type="http://schemas.openxmlformats.org/officeDocument/2006/relationships/theme" Target="../theme/theme17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23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89.xml"/><Relationship Id="rId19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Relationship Id="rId22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18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19.xml"/><Relationship Id="rId21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33.xml"/><Relationship Id="rId25" Type="http://schemas.openxmlformats.org/officeDocument/2006/relationships/image" Target="../media/image10.bin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20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24" Type="http://schemas.openxmlformats.org/officeDocument/2006/relationships/theme" Target="../theme/theme19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23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26.xml"/><Relationship Id="rId19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Relationship Id="rId22" Type="http://schemas.openxmlformats.org/officeDocument/2006/relationships/slideLayout" Target="../slideLayouts/slideLayout2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heme" Target="../theme/them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slideLayout" Target="../slideLayouts/slideLayout252.xml"/><Relationship Id="rId1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42.xml"/><Relationship Id="rId21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17" Type="http://schemas.openxmlformats.org/officeDocument/2006/relationships/slideLayout" Target="../slideLayouts/slideLayout256.xml"/><Relationship Id="rId25" Type="http://schemas.openxmlformats.org/officeDocument/2006/relationships/image" Target="../media/image10.bin"/><Relationship Id="rId2" Type="http://schemas.openxmlformats.org/officeDocument/2006/relationships/slideLayout" Target="../slideLayouts/slideLayout241.xml"/><Relationship Id="rId16" Type="http://schemas.openxmlformats.org/officeDocument/2006/relationships/slideLayout" Target="../slideLayouts/slideLayout255.xml"/><Relationship Id="rId20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24" Type="http://schemas.openxmlformats.org/officeDocument/2006/relationships/theme" Target="../theme/theme20.xml"/><Relationship Id="rId5" Type="http://schemas.openxmlformats.org/officeDocument/2006/relationships/slideLayout" Target="../slideLayouts/slideLayout244.xml"/><Relationship Id="rId15" Type="http://schemas.openxmlformats.org/officeDocument/2006/relationships/slideLayout" Target="../slideLayouts/slideLayout254.xml"/><Relationship Id="rId23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49.xml"/><Relationship Id="rId19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slideLayout" Target="../slideLayouts/slideLayout253.xml"/><Relationship Id="rId22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heme" Target="../theme/them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5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6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7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8.xml"/><Relationship Id="rId1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8.png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01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868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A692A77-500C-6234-E2E4-D359F4C957D3}"/>
              </a:ext>
            </a:extLst>
          </p:cNvPr>
          <p:cNvSpPr txBox="1"/>
          <p:nvPr userDrawn="1"/>
        </p:nvSpPr>
        <p:spPr>
          <a:xfrm>
            <a:off x="5968911" y="10521"/>
            <a:ext cx="262717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Titre Module</a:t>
            </a:r>
          </a:p>
        </p:txBody>
      </p:sp>
    </p:spTree>
    <p:extLst>
      <p:ext uri="{BB962C8B-B14F-4D97-AF65-F5344CB8AC3E}">
        <p14:creationId xmlns:p14="http://schemas.microsoft.com/office/powerpoint/2010/main" val="351840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3BCD8-9868-4174-A461-8C04FAF3A9DD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0BE7-EAD2-4C3B-A9F2-B2A20B3BF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9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69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9271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871" r:id="rId23"/>
    <p:sldLayoutId id="2147483898" r:id="rId24"/>
    <p:sldLayoutId id="2147483899" r:id="rId25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1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0747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59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8645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3606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6568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646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  <p:sldLayoutId id="2147483894" r:id="rId21"/>
    <p:sldLayoutId id="2147483895" r:id="rId22"/>
    <p:sldLayoutId id="2147483897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9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9821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  <p:sldLayoutId id="2147483934" r:id="rId19"/>
    <p:sldLayoutId id="2147483935" r:id="rId20"/>
    <p:sldLayoutId id="2147483936" r:id="rId21"/>
    <p:sldLayoutId id="2147483937" r:id="rId22"/>
    <p:sldLayoutId id="2147483938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18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15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29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91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95" y="176162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93925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761395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157475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16043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24174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FEE1AC-A01F-CCD3-DD0A-35C97601589B}"/>
              </a:ext>
            </a:extLst>
          </p:cNvPr>
          <p:cNvSpPr>
            <a:spLocks/>
          </p:cNvSpPr>
          <p:nvPr userDrawn="1"/>
        </p:nvSpPr>
        <p:spPr>
          <a:xfrm>
            <a:off x="5598834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B0DA9E-8895-51CB-D469-05A6149A62AB}"/>
              </a:ext>
            </a:extLst>
          </p:cNvPr>
          <p:cNvSpPr txBox="1"/>
          <p:nvPr userDrawn="1"/>
        </p:nvSpPr>
        <p:spPr>
          <a:xfrm>
            <a:off x="1419836" y="135496"/>
            <a:ext cx="27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38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3070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  <p:sldLayoutId id="2147483959" r:id="rId20"/>
    <p:sldLayoutId id="2147483960" r:id="rId21"/>
    <p:sldLayoutId id="2147483961" r:id="rId22"/>
    <p:sldLayoutId id="2147483962" r:id="rId2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18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15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29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91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95" y="176162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93925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761395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157475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16043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241740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FEE1AC-A01F-CCD3-DD0A-35C97601589B}"/>
              </a:ext>
            </a:extLst>
          </p:cNvPr>
          <p:cNvSpPr>
            <a:spLocks/>
          </p:cNvSpPr>
          <p:nvPr userDrawn="1"/>
        </p:nvSpPr>
        <p:spPr>
          <a:xfrm>
            <a:off x="5598834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B0DA9E-8895-51CB-D469-05A6149A62AB}"/>
              </a:ext>
            </a:extLst>
          </p:cNvPr>
          <p:cNvSpPr txBox="1"/>
          <p:nvPr userDrawn="1"/>
        </p:nvSpPr>
        <p:spPr>
          <a:xfrm>
            <a:off x="1419836" y="135496"/>
            <a:ext cx="27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dirty="0">
                <a:solidFill>
                  <a:srgbClr val="FF0000"/>
                </a:solidFill>
                <a:cs typeface="Microsoft Uighur" panose="02000000000000000000" pitchFamily="2" charset="-78"/>
              </a:rPr>
              <a:t>6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9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2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24229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756980"/>
            <a:ext cx="7296726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28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4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46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3" y="15637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592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09850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23273" y="131773"/>
            <a:ext cx="1206019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466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68884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2A41D-BEAA-C917-5B47-4AE141D3EA38}"/>
              </a:ext>
            </a:extLst>
          </p:cNvPr>
          <p:cNvSpPr>
            <a:spLocks/>
          </p:cNvSpPr>
          <p:nvPr userDrawn="1"/>
        </p:nvSpPr>
        <p:spPr>
          <a:xfrm>
            <a:off x="7140920" y="15637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174F963-DCBB-1449-9378-E5A7BF66536B}"/>
              </a:ext>
            </a:extLst>
          </p:cNvPr>
          <p:cNvSpPr/>
          <p:nvPr userDrawn="1"/>
        </p:nvSpPr>
        <p:spPr>
          <a:xfrm>
            <a:off x="1376218" y="148928"/>
            <a:ext cx="322476" cy="295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A46E44-1652-7A14-5710-BA827F6B9C49}"/>
              </a:ext>
            </a:extLst>
          </p:cNvPr>
          <p:cNvSpPr/>
          <p:nvPr userDrawn="1"/>
        </p:nvSpPr>
        <p:spPr>
          <a:xfrm>
            <a:off x="5758314" y="156376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B12229-7433-870F-F53A-F2AB72DA7980}"/>
              </a:ext>
            </a:extLst>
          </p:cNvPr>
          <p:cNvSpPr/>
          <p:nvPr userDrawn="1"/>
        </p:nvSpPr>
        <p:spPr>
          <a:xfrm>
            <a:off x="7018314" y="131131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53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28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4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46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3" y="15637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592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09850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23273" y="131772"/>
            <a:ext cx="1280869" cy="305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466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68884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2A41D-BEAA-C917-5B47-4AE141D3EA38}"/>
              </a:ext>
            </a:extLst>
          </p:cNvPr>
          <p:cNvSpPr>
            <a:spLocks/>
          </p:cNvSpPr>
          <p:nvPr userDrawn="1"/>
        </p:nvSpPr>
        <p:spPr>
          <a:xfrm>
            <a:off x="7140920" y="15637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174F963-DCBB-1449-9378-E5A7BF66536B}"/>
              </a:ext>
            </a:extLst>
          </p:cNvPr>
          <p:cNvSpPr/>
          <p:nvPr userDrawn="1"/>
        </p:nvSpPr>
        <p:spPr>
          <a:xfrm>
            <a:off x="1514750" y="131131"/>
            <a:ext cx="322476" cy="295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A46E44-1652-7A14-5710-BA827F6B9C49}"/>
              </a:ext>
            </a:extLst>
          </p:cNvPr>
          <p:cNvSpPr/>
          <p:nvPr userDrawn="1"/>
        </p:nvSpPr>
        <p:spPr>
          <a:xfrm>
            <a:off x="5758314" y="156376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B12229-7433-870F-F53A-F2AB72DA7980}"/>
              </a:ext>
            </a:extLst>
          </p:cNvPr>
          <p:cNvSpPr/>
          <p:nvPr userDrawn="1"/>
        </p:nvSpPr>
        <p:spPr>
          <a:xfrm>
            <a:off x="7018314" y="131131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28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4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46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3" y="15637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592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09850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23273" y="131773"/>
            <a:ext cx="1206019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466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68884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2A41D-BEAA-C917-5B47-4AE141D3EA38}"/>
              </a:ext>
            </a:extLst>
          </p:cNvPr>
          <p:cNvSpPr>
            <a:spLocks/>
          </p:cNvSpPr>
          <p:nvPr userDrawn="1"/>
        </p:nvSpPr>
        <p:spPr>
          <a:xfrm>
            <a:off x="7140920" y="15637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174F963-DCBB-1449-9378-E5A7BF66536B}"/>
              </a:ext>
            </a:extLst>
          </p:cNvPr>
          <p:cNvSpPr/>
          <p:nvPr userDrawn="1"/>
        </p:nvSpPr>
        <p:spPr>
          <a:xfrm>
            <a:off x="1376218" y="148928"/>
            <a:ext cx="322476" cy="295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A46E44-1652-7A14-5710-BA827F6B9C49}"/>
              </a:ext>
            </a:extLst>
          </p:cNvPr>
          <p:cNvSpPr/>
          <p:nvPr userDrawn="1"/>
        </p:nvSpPr>
        <p:spPr>
          <a:xfrm>
            <a:off x="5758314" y="156376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3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B12229-7433-870F-F53A-F2AB72DA7980}"/>
              </a:ext>
            </a:extLst>
          </p:cNvPr>
          <p:cNvSpPr/>
          <p:nvPr userDrawn="1"/>
        </p:nvSpPr>
        <p:spPr>
          <a:xfrm>
            <a:off x="7018314" y="131131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Microsoft Uighur" panose="02000000000000000000" pitchFamily="2" charset="-78"/>
              </a:rPr>
              <a:t>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16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28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4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46" y="14892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73" y="15637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592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09850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23273" y="131773"/>
            <a:ext cx="1206019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4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4667716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68884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32A41D-BEAA-C917-5B47-4AE141D3EA38}"/>
              </a:ext>
            </a:extLst>
          </p:cNvPr>
          <p:cNvSpPr>
            <a:spLocks/>
          </p:cNvSpPr>
          <p:nvPr userDrawn="1"/>
        </p:nvSpPr>
        <p:spPr>
          <a:xfrm>
            <a:off x="7140920" y="15637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174F963-DCBB-1449-9378-E5A7BF66536B}"/>
              </a:ext>
            </a:extLst>
          </p:cNvPr>
          <p:cNvSpPr/>
          <p:nvPr userDrawn="1"/>
        </p:nvSpPr>
        <p:spPr>
          <a:xfrm>
            <a:off x="1376218" y="148928"/>
            <a:ext cx="322476" cy="2954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dirty="0">
                <a:solidFill>
                  <a:srgbClr val="FF0000"/>
                </a:solidFill>
                <a:cs typeface="Microsoft Uighur" panose="02000000000000000000" pitchFamily="2" charset="-78"/>
              </a:rPr>
              <a:t>6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A46E44-1652-7A14-5710-BA827F6B9C49}"/>
              </a:ext>
            </a:extLst>
          </p:cNvPr>
          <p:cNvSpPr/>
          <p:nvPr userDrawn="1"/>
        </p:nvSpPr>
        <p:spPr>
          <a:xfrm>
            <a:off x="5758314" y="156376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dirty="0">
                <a:solidFill>
                  <a:srgbClr val="FF0000"/>
                </a:solidFill>
                <a:cs typeface="Microsoft Uighur" panose="02000000000000000000" pitchFamily="2" charset="-78"/>
              </a:rPr>
              <a:t>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DB12229-7433-870F-F53A-F2AB72DA7980}"/>
              </a:ext>
            </a:extLst>
          </p:cNvPr>
          <p:cNvSpPr/>
          <p:nvPr userDrawn="1"/>
        </p:nvSpPr>
        <p:spPr>
          <a:xfrm>
            <a:off x="7018314" y="131131"/>
            <a:ext cx="278069" cy="28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dirty="0">
                <a:solidFill>
                  <a:srgbClr val="FF0000"/>
                </a:solidFill>
                <a:cs typeface="Microsoft Uighur" panose="02000000000000000000" pitchFamily="2" charset="-78"/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5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9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2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8004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239.xml"/><Relationship Id="rId7" Type="http://schemas.openxmlformats.org/officeDocument/2006/relationships/image" Target="../media/image4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3B4AC9A-46C4-7B1A-FD69-9929A794A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954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1426E-ABED-1097-4343-7FAF87F52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6F1E500-37B7-A081-D577-D67CB64845B7}"/>
              </a:ext>
            </a:extLst>
          </p:cNvPr>
          <p:cNvSpPr txBox="1"/>
          <p:nvPr/>
        </p:nvSpPr>
        <p:spPr>
          <a:xfrm>
            <a:off x="3396342" y="2801482"/>
            <a:ext cx="2565364" cy="6884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800"/>
              </a:spcAft>
            </a:pPr>
            <a:r>
              <a:rPr lang="ar-M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وضعية التحدث </a:t>
            </a:r>
            <a:r>
              <a:rPr lang="ar-M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3024F6-451D-09B1-0A9E-79FF7CDD5405}"/>
              </a:ext>
            </a:extLst>
          </p:cNvPr>
          <p:cNvSpPr txBox="1"/>
          <p:nvPr/>
        </p:nvSpPr>
        <p:spPr>
          <a:xfrm>
            <a:off x="2425614" y="3787019"/>
            <a:ext cx="4292772" cy="40862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MA" dirty="0"/>
              <a:t> </a:t>
            </a:r>
            <a:r>
              <a:rPr lang="fr-FR" dirty="0"/>
              <a:t> PO1  </a:t>
            </a:r>
            <a:r>
              <a:rPr lang="ar-MA" dirty="0"/>
              <a:t>أشارك في حوار بتوظيف الأفعال الكلامية</a:t>
            </a:r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3103061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7A593-F3DC-B928-F973-24B73F16E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5CCDF10-CA63-F8AD-750E-A85F9E5A1935}"/>
              </a:ext>
            </a:extLst>
          </p:cNvPr>
          <p:cNvSpPr/>
          <p:nvPr/>
        </p:nvSpPr>
        <p:spPr>
          <a:xfrm flipH="1" flipV="1">
            <a:off x="2076258" y="843755"/>
            <a:ext cx="4636919" cy="532201"/>
          </a:xfrm>
          <a:prstGeom prst="roundRect">
            <a:avLst>
              <a:gd name="adj" fmla="val 50000"/>
            </a:avLst>
          </a:prstGeom>
          <a:solidFill>
            <a:srgbClr val="005664"/>
          </a:solidFill>
          <a:ln w="13658" cap="flat">
            <a:solidFill>
              <a:srgbClr val="00566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ir Strip Arabic" panose="02000500000000000000" pitchFamily="2" charset="-78"/>
              <a:ea typeface="+mn-ea"/>
              <a:cs typeface="Air Strip Arabic" panose="02000500000000000000" pitchFamily="2" charset="-78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D1F37FE-F165-FE84-965B-FB406EE8CA20}"/>
              </a:ext>
            </a:extLst>
          </p:cNvPr>
          <p:cNvSpPr txBox="1"/>
          <p:nvPr/>
        </p:nvSpPr>
        <p:spPr>
          <a:xfrm>
            <a:off x="2272863" y="951159"/>
            <a:ext cx="4357183" cy="31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معايير تقويم التحدث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2475DC2-9864-33F1-C0E6-AF956DD61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693050"/>
              </p:ext>
            </p:extLst>
          </p:nvPr>
        </p:nvGraphicFramePr>
        <p:xfrm>
          <a:off x="993191" y="1898755"/>
          <a:ext cx="7539134" cy="328762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70209">
                  <a:extLst>
                    <a:ext uri="{9D8B030D-6E8A-4147-A177-3AD203B41FA5}">
                      <a16:colId xmlns:a16="http://schemas.microsoft.com/office/drawing/2014/main" val="4209966833"/>
                    </a:ext>
                  </a:extLst>
                </a:gridCol>
                <a:gridCol w="1025006">
                  <a:extLst>
                    <a:ext uri="{9D8B030D-6E8A-4147-A177-3AD203B41FA5}">
                      <a16:colId xmlns:a16="http://schemas.microsoft.com/office/drawing/2014/main" val="3038388749"/>
                    </a:ext>
                  </a:extLst>
                </a:gridCol>
                <a:gridCol w="3315412">
                  <a:extLst>
                    <a:ext uri="{9D8B030D-6E8A-4147-A177-3AD203B41FA5}">
                      <a16:colId xmlns:a16="http://schemas.microsoft.com/office/drawing/2014/main" val="3991547100"/>
                    </a:ext>
                  </a:extLst>
                </a:gridCol>
                <a:gridCol w="1028507">
                  <a:extLst>
                    <a:ext uri="{9D8B030D-6E8A-4147-A177-3AD203B41FA5}">
                      <a16:colId xmlns:a16="http://schemas.microsoft.com/office/drawing/2014/main" val="3605873352"/>
                    </a:ext>
                  </a:extLst>
                </a:gridCol>
              </a:tblGrid>
              <a:tr h="29849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300">
                          <a:effectLst/>
                        </a:rPr>
                        <a:t>الكفاية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300">
                          <a:effectLst/>
                        </a:rPr>
                        <a:t>رقم الوضعية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300">
                          <a:effectLst/>
                        </a:rPr>
                        <a:t>المعايير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300">
                          <a:effectLst/>
                        </a:rPr>
                        <a:t>التنقيط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3153920019"/>
                  </a:ext>
                </a:extLst>
              </a:tr>
              <a:tr h="14955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fr-FR" sz="1200">
                          <a:effectLst/>
                        </a:rPr>
                        <a:t>PO1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-شارك في الحوار محترما موضوع الوضعية </a:t>
                      </a:r>
                    </a:p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-وظف عبارة مناسبة للاعتذار </a:t>
                      </a:r>
                    </a:p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-وظف جملا تامة –</a:t>
                      </a:r>
                      <a:endParaRPr lang="fr-FR" sz="1400" dirty="0">
                        <a:effectLst/>
                      </a:endParaRPr>
                    </a:p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ارتكب أقل </a:t>
                      </a:r>
                      <a:r>
                        <a:rPr lang="ar-MA" sz="1400" b="1" dirty="0">
                          <a:effectLst/>
                        </a:rPr>
                        <a:t>4 أخطاء</a:t>
                      </a:r>
                      <a:endParaRPr lang="fr-FR" sz="1200" b="1" dirty="0">
                        <a:effectLst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3ن</a:t>
                      </a:r>
                    </a:p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3ن</a:t>
                      </a:r>
                    </a:p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2ن</a:t>
                      </a:r>
                    </a:p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1ن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/>
                </a:tc>
                <a:extLst>
                  <a:ext uri="{0D108BD9-81ED-4DB2-BD59-A6C34878D82A}">
                    <a16:rowId xmlns:a16="http://schemas.microsoft.com/office/drawing/2014/main" val="2279131727"/>
                  </a:ext>
                </a:extLst>
              </a:tr>
              <a:tr h="432000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المجموع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896" marR="65896" marT="0" marB="0" anchor="ctr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100" b="1" dirty="0">
                        <a:effectLst/>
                      </a:endParaRPr>
                    </a:p>
                  </a:txBody>
                  <a:tcPr marL="65896" marR="6589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…/10</a:t>
                      </a:r>
                    </a:p>
                  </a:txBody>
                  <a:tcPr marL="65896" marR="65896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91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03074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28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C2140A3A-D60E-2092-7D2D-49FE838150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7943462" y="702876"/>
            <a:ext cx="828000" cy="827999"/>
          </a:xfr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2D10DFA8-5E8D-7803-ABA4-D9590336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i="1" dirty="0">
                <a:solidFill>
                  <a:srgbClr val="FF000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يفصل الحاسوب عن جهاز العرض</a:t>
            </a:r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18A55F5-60EA-D7A4-519A-40EAF1DB064B}"/>
              </a:ext>
            </a:extLst>
          </p:cNvPr>
          <p:cNvSpPr txBox="1"/>
          <p:nvPr/>
        </p:nvSpPr>
        <p:spPr>
          <a:xfrm>
            <a:off x="493486" y="1888494"/>
            <a:ext cx="8379576" cy="4777646"/>
          </a:xfrm>
          <a:prstGeom prst="roundRect">
            <a:avLst>
              <a:gd name="adj" fmla="val 5991"/>
            </a:avLst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sz="2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وَصَلَ تِلْميذٌ مُتَأَخِّراً إِلى </a:t>
            </a:r>
            <a:r>
              <a:rPr lang="ar-SA" sz="2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ٱلْحِصَّةِ</a:t>
            </a:r>
            <a:r>
              <a:rPr lang="ar-SA" sz="2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ٱلدِّراسِيَّةِ</a:t>
            </a:r>
            <a:r>
              <a:rPr lang="ar-SA" sz="2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قَرَّرَ أَنْ يَعْتَذِرَ لِأُسْتاذِهِ فَدارَ بَيْنَهُما حِوارٌ. أَنا أَلْعَبُ دَوْرَ الْأُسْتاذِ وَأَنْتَ دَوْرَ التِّلْميذِ. مُسْتَعِدٌّ(ةٌ)؟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لَقَدْ وَصَلْتَ مُتَأَخِّراً الْيَوْمَ يا ......................</a:t>
            </a:r>
            <a:r>
              <a:rPr lang="fr-FR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-.........................................................................</a:t>
            </a:r>
            <a:endParaRPr lang="fr-FR" sz="2800" dirty="0">
              <a:solidFill>
                <a:srgbClr val="1F4E7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457200" algn="r" rtl="1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ar-MA" sz="2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الذي </a:t>
            </a:r>
            <a:r>
              <a:rPr lang="ar-M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ينبغي عليك فعله لتجنب التأخر مستقبلا؟</a:t>
            </a:r>
          </a:p>
          <a:p>
            <a:pPr marL="457200" algn="r" rtl="1">
              <a:lnSpc>
                <a:spcPct val="115000"/>
              </a:lnSpc>
              <a:spcAft>
                <a:spcPts val="800"/>
              </a:spcAft>
            </a:pPr>
            <a:r>
              <a:rPr lang="ar-MA" sz="2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.............................................................................</a:t>
            </a:r>
          </a:p>
          <a:p>
            <a:pPr marL="914400" indent="-457200" algn="r" rtl="1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ar-M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نتائج التأخر عن مواعيد الدراسة؟ </a:t>
            </a:r>
          </a:p>
          <a:p>
            <a:pPr marL="457200" algn="r" rtl="1">
              <a:lnSpc>
                <a:spcPct val="115000"/>
              </a:lnSpc>
              <a:spcAft>
                <a:spcPts val="800"/>
              </a:spcAft>
            </a:pPr>
            <a:r>
              <a:rPr lang="ar-MA" sz="28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....................................................................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369653-8DA3-2A40-F9C6-7FE93432E9B0}"/>
              </a:ext>
            </a:extLst>
          </p:cNvPr>
          <p:cNvSpPr>
            <a:spLocks/>
          </p:cNvSpPr>
          <p:nvPr/>
        </p:nvSpPr>
        <p:spPr>
          <a:xfrm>
            <a:off x="3893925" y="18084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التحدث والطلاقة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235D32-3721-59FE-DC2E-D1DD48F66AD7}"/>
              </a:ext>
            </a:extLst>
          </p:cNvPr>
          <p:cNvSpPr txBox="1"/>
          <p:nvPr/>
        </p:nvSpPr>
        <p:spPr>
          <a:xfrm>
            <a:off x="4052373" y="1479048"/>
            <a:ext cx="57259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PO1</a:t>
            </a:r>
          </a:p>
        </p:txBody>
      </p:sp>
    </p:spTree>
    <p:extLst>
      <p:ext uri="{BB962C8B-B14F-4D97-AF65-F5344CB8AC3E}">
        <p14:creationId xmlns:p14="http://schemas.microsoft.com/office/powerpoint/2010/main" val="264609609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9A0C6-D25C-95CC-EDD5-91A03FA8C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BAAD77-6887-63EB-894F-9E599B1C8E9A}"/>
              </a:ext>
            </a:extLst>
          </p:cNvPr>
          <p:cNvSpPr txBox="1"/>
          <p:nvPr/>
        </p:nvSpPr>
        <p:spPr>
          <a:xfrm>
            <a:off x="3396342" y="2801482"/>
            <a:ext cx="2565364" cy="6884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800"/>
              </a:spcAft>
            </a:pPr>
            <a:r>
              <a:rPr lang="ar-M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وضعية التحدث </a:t>
            </a:r>
            <a:r>
              <a:rPr lang="ar-M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B5450B-9362-04E9-9EE7-96DD5891965E}"/>
              </a:ext>
            </a:extLst>
          </p:cNvPr>
          <p:cNvSpPr txBox="1"/>
          <p:nvPr/>
        </p:nvSpPr>
        <p:spPr>
          <a:xfrm>
            <a:off x="2146386" y="4308098"/>
            <a:ext cx="4572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r-FR" dirty="0">
                <a:solidFill>
                  <a:schemeClr val="accent1">
                    <a:lumMod val="50000"/>
                  </a:schemeClr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PO2</a:t>
            </a:r>
            <a:r>
              <a:rPr lang="ar-MA" dirty="0">
                <a:solidFill>
                  <a:schemeClr val="accent1">
                    <a:lumMod val="50000"/>
                  </a:schemeClr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ar-MA" sz="1800" dirty="0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أُنْتِجُ نُصوصاً شَفَهِيَّةً بِغَرَضِ </a:t>
            </a:r>
            <a:r>
              <a:rPr lang="ar-MA" sz="1800" dirty="0" err="1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ٱلسَّرْدِ</a:t>
            </a:r>
            <a:r>
              <a:rPr lang="ar-MA" sz="1800" dirty="0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أَوِ </a:t>
            </a:r>
            <a:r>
              <a:rPr lang="ar-MA" sz="1800" dirty="0" err="1">
                <a:solidFill>
                  <a:schemeClr val="accent1">
                    <a:lumMod val="50000"/>
                  </a:schemeClr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ٱلْوَصْفِ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2772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82484-B437-4076-1FC3-DA7E6D6DB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6153FC6-9687-EE79-D39D-18C50619E942}"/>
              </a:ext>
            </a:extLst>
          </p:cNvPr>
          <p:cNvSpPr/>
          <p:nvPr/>
        </p:nvSpPr>
        <p:spPr>
          <a:xfrm flipH="1" flipV="1">
            <a:off x="2076258" y="843755"/>
            <a:ext cx="4636919" cy="532201"/>
          </a:xfrm>
          <a:prstGeom prst="roundRect">
            <a:avLst>
              <a:gd name="adj" fmla="val 50000"/>
            </a:avLst>
          </a:prstGeom>
          <a:solidFill>
            <a:srgbClr val="005664"/>
          </a:solidFill>
          <a:ln w="13658" cap="flat">
            <a:solidFill>
              <a:srgbClr val="00566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ir Strip Arabic" panose="02000500000000000000" pitchFamily="2" charset="-78"/>
              <a:ea typeface="+mn-ea"/>
              <a:cs typeface="Air Strip Arabic" panose="02000500000000000000" pitchFamily="2" charset="-78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930943B-89D4-23D1-C2D4-FA7FB464D41F}"/>
              </a:ext>
            </a:extLst>
          </p:cNvPr>
          <p:cNvSpPr txBox="1"/>
          <p:nvPr/>
        </p:nvSpPr>
        <p:spPr>
          <a:xfrm>
            <a:off x="2272863" y="951159"/>
            <a:ext cx="4357183" cy="31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معايير تقويم التحدث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2885424-E11D-64B6-F1DB-29689E8D8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852794"/>
              </p:ext>
            </p:extLst>
          </p:nvPr>
        </p:nvGraphicFramePr>
        <p:xfrm>
          <a:off x="467282" y="1375956"/>
          <a:ext cx="7968343" cy="512144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60180">
                  <a:extLst>
                    <a:ext uri="{9D8B030D-6E8A-4147-A177-3AD203B41FA5}">
                      <a16:colId xmlns:a16="http://schemas.microsoft.com/office/drawing/2014/main" val="4271460483"/>
                    </a:ext>
                  </a:extLst>
                </a:gridCol>
                <a:gridCol w="802433">
                  <a:extLst>
                    <a:ext uri="{9D8B030D-6E8A-4147-A177-3AD203B41FA5}">
                      <a16:colId xmlns:a16="http://schemas.microsoft.com/office/drawing/2014/main" val="2182172349"/>
                    </a:ext>
                  </a:extLst>
                </a:gridCol>
                <a:gridCol w="4208106">
                  <a:extLst>
                    <a:ext uri="{9D8B030D-6E8A-4147-A177-3AD203B41FA5}">
                      <a16:colId xmlns:a16="http://schemas.microsoft.com/office/drawing/2014/main" val="2656717979"/>
                    </a:ext>
                  </a:extLst>
                </a:gridCol>
                <a:gridCol w="997624">
                  <a:extLst>
                    <a:ext uri="{9D8B030D-6E8A-4147-A177-3AD203B41FA5}">
                      <a16:colId xmlns:a16="http://schemas.microsoft.com/office/drawing/2014/main" val="3112164930"/>
                    </a:ext>
                  </a:extLst>
                </a:gridCol>
              </a:tblGrid>
              <a:tr h="44261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>
                          <a:effectLst/>
                        </a:rPr>
                        <a:t>الكفاية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>
                          <a:effectLst/>
                        </a:rPr>
                        <a:t>السؤال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>
                          <a:effectLst/>
                        </a:rPr>
                        <a:t>المعيار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600">
                          <a:effectLst/>
                        </a:rPr>
                        <a:t>التنقيط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2358429760"/>
                  </a:ext>
                </a:extLst>
              </a:tr>
              <a:tr h="774945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fr-FR" sz="1400">
                          <a:effectLst/>
                        </a:rPr>
                        <a:t>PO2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1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 dirty="0">
                          <a:effectLst/>
                        </a:rPr>
                        <a:t>إجابة صحيحة بجملة تامة</a:t>
                      </a:r>
                      <a:endParaRPr lang="fr-FR" sz="12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 dirty="0">
                          <a:effectLst/>
                        </a:rPr>
                        <a:t>إجابة صحيحة بجملة غير تامة</a:t>
                      </a:r>
                      <a:endParaRPr lang="fr-FR" sz="12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 dirty="0">
                          <a:effectLst/>
                        </a:rPr>
                        <a:t>إجابة خاطئة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2</a:t>
                      </a:r>
                      <a:endParaRPr lang="fr-FR" sz="120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1</a:t>
                      </a:r>
                      <a:endParaRPr lang="fr-FR" sz="120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2850070418"/>
                  </a:ext>
                </a:extLst>
              </a:tr>
              <a:tr h="7749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2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صحيحة بجملة تامة</a:t>
                      </a:r>
                      <a:endParaRPr lang="fr-FR" sz="12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صحيحة بجملة غير تامة</a:t>
                      </a:r>
                      <a:endParaRPr lang="fr-FR" sz="12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إجابة خاطئة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2</a:t>
                      </a:r>
                      <a:endParaRPr lang="fr-FR" sz="120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1</a:t>
                      </a:r>
                      <a:endParaRPr lang="fr-FR" sz="120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2499666911"/>
                  </a:ext>
                </a:extLst>
              </a:tr>
              <a:tr h="7749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صحيحة بجملة تامة</a:t>
                      </a:r>
                      <a:endParaRPr lang="fr-FR" sz="12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r>
                        <a:rPr lang="ar-MA" sz="1400">
                          <a:effectLst/>
                        </a:rPr>
                        <a:t>إجابة صحيحة بجملة غير تامة</a:t>
                      </a:r>
                      <a:endParaRPr lang="fr-FR" sz="120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إجابة خاطئة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2</a:t>
                      </a:r>
                      <a:endParaRPr lang="fr-FR" sz="1200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1</a:t>
                      </a:r>
                      <a:endParaRPr lang="fr-FR" sz="1200" dirty="0">
                        <a:effectLst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3562489412"/>
                  </a:ext>
                </a:extLst>
              </a:tr>
              <a:tr h="674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>
                          <a:effectLst/>
                        </a:rPr>
                        <a:t>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سرد حدثا على الأقل مناسبا للمشهد في جملة تامة على الأقل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ar-MA" sz="1400" dirty="0">
                          <a:effectLst/>
                        </a:rPr>
                        <a:t>  </a:t>
                      </a:r>
                      <a:endParaRPr lang="fr-FR" sz="12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ارتكاب ثلاث أخطاء لغوية على الأكثر.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780101666"/>
                  </a:ext>
                </a:extLst>
              </a:tr>
              <a:tr h="6742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سرد حدثا على الأقل مناسبا للمشهد في جملة تامة على الأقل.</a:t>
                      </a:r>
                      <a:endParaRPr lang="fr-FR" sz="12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ارتكب بين 4 و6 أخطاء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806716684"/>
                  </a:ext>
                </a:extLst>
              </a:tr>
              <a:tr h="1141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سرد حدثا مناسبا بجمل غير تامة مع أخطاء تفوق 6 أخطاء</a:t>
                      </a: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2143095808"/>
                  </a:ext>
                </a:extLst>
              </a:tr>
              <a:tr h="11416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1993900" algn="r"/>
                        </a:tabLs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400" dirty="0">
                          <a:effectLst/>
                        </a:rPr>
                        <a:t>لم يسرد حدثا مناسبا</a:t>
                      </a:r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 anchor="ctr"/>
                </a:tc>
                <a:extLst>
                  <a:ext uri="{0D108BD9-81ED-4DB2-BD59-A6C34878D82A}">
                    <a16:rowId xmlns:a16="http://schemas.microsoft.com/office/drawing/2014/main" val="2065350669"/>
                  </a:ext>
                </a:extLst>
              </a:tr>
              <a:tr h="114162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MA" sz="1800" dirty="0">
                          <a:solidFill>
                            <a:srgbClr val="FF0000"/>
                          </a:solidFill>
                          <a:effectLst/>
                        </a:rPr>
                        <a:t>المجموع</a:t>
                      </a:r>
                    </a:p>
                  </a:txBody>
                  <a:tcPr marL="67989" marR="6798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989" marR="67989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7989" marR="67989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…/10</a:t>
                      </a:r>
                    </a:p>
                  </a:txBody>
                  <a:tcPr marL="67989" marR="6798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26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01184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0ADE4-0496-57D0-8E82-18EF0C222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5512F9-E9D3-5CD4-E165-18CE489BDAD0}"/>
              </a:ext>
            </a:extLst>
          </p:cNvPr>
          <p:cNvSpPr>
            <a:spLocks/>
          </p:cNvSpPr>
          <p:nvPr/>
        </p:nvSpPr>
        <p:spPr>
          <a:xfrm>
            <a:off x="3893925" y="18084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التحدث والطلاقة</a:t>
            </a:r>
          </a:p>
        </p:txBody>
      </p:sp>
      <p:pic>
        <p:nvPicPr>
          <p:cNvPr id="6" name="Espace réservé pour une image  28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6F1683F5-860C-F0F1-F565-3707A8E24B7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7943462" y="702876"/>
            <a:ext cx="828000" cy="827999"/>
          </a:xfr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CBCFC75-C96E-DA11-DA89-669BC91CD1F6}"/>
              </a:ext>
            </a:extLst>
          </p:cNvPr>
          <p:cNvGrpSpPr/>
          <p:nvPr/>
        </p:nvGrpSpPr>
        <p:grpSpPr>
          <a:xfrm>
            <a:off x="945020" y="2004609"/>
            <a:ext cx="7203232" cy="2949946"/>
            <a:chOff x="0" y="0"/>
            <a:chExt cx="5337175" cy="2705100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C58FB80D-55D9-0013-A5C7-ACC81E28FCEC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" r="-14"/>
            <a:stretch>
              <a:fillRect/>
            </a:stretch>
          </p:blipFill>
          <p:spPr>
            <a:xfrm>
              <a:off x="3992880" y="0"/>
              <a:ext cx="1264920" cy="136398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2B8B1B97-62A2-65A8-C800-E117D5B63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26920" y="22860"/>
              <a:ext cx="1249680" cy="1299845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8188C9FE-08D8-7EDB-6DD1-870D3C2FE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234440"/>
              <a:ext cx="1259840" cy="1185545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58AADD8D-4087-A491-A4A5-0C0F1CD8B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272540"/>
              <a:ext cx="1264285" cy="1234440"/>
            </a:xfrm>
            <a:prstGeom prst="rect">
              <a:avLst/>
            </a:prstGeom>
            <a:noFill/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A12FC48C-25C6-0928-FC7A-87A31F056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29540" y="60960"/>
              <a:ext cx="1112520" cy="1097280"/>
            </a:xfrm>
            <a:prstGeom prst="rect">
              <a:avLst/>
            </a:prstGeom>
          </p:spPr>
        </p:pic>
        <p:pic>
          <p:nvPicPr>
            <p:cNvPr id="31" name="Espace réservé pour une image  24" descr="Une image contenant croquis, dessin, dessin humoristique, illustration&#10;&#10;Le contenu généré par l’IA peut être incorrect.">
              <a:extLst>
                <a:ext uri="{FF2B5EF4-FFF2-40B4-BE49-F238E27FC236}">
                  <a16:creationId xmlns:a16="http://schemas.microsoft.com/office/drawing/2014/main" id="{CA987E41-0E2B-0FB6-8534-05ED01C2B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967" r="-4967"/>
            <a:stretch>
              <a:fillRect/>
            </a:stretch>
          </p:blipFill>
          <p:spPr>
            <a:xfrm>
              <a:off x="3718560" y="1303020"/>
              <a:ext cx="1618615" cy="1402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22DA1125-4442-82C8-8DF1-7AB1011A0481}"/>
              </a:ext>
            </a:extLst>
          </p:cNvPr>
          <p:cNvSpPr txBox="1"/>
          <p:nvPr/>
        </p:nvSpPr>
        <p:spPr>
          <a:xfrm>
            <a:off x="1336805" y="4853391"/>
            <a:ext cx="6533378" cy="165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+mj-cs"/>
              <a:buAutoNum type="arabic1Minus"/>
            </a:pP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عُنْوانُ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ٱلْحِكايَةِ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ٱلَّتي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تُذَكِّرُك بِها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ٱلصُّوَرُ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+mj-cs"/>
              <a:buAutoNum type="arabic1Minus"/>
            </a:pP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مَنْ هِيَ شَخْصِيّاتِ هذِهِ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ٱلْحِكايَةِ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+mj-cs"/>
              <a:buAutoNum type="arabic1Minus"/>
            </a:pP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ٱلْخَطَأُ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ٱلَّذي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ٱقْتَرَفَهُ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وَليدٌ؟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800"/>
              </a:spcAft>
              <a:buFont typeface="+mj-cs"/>
              <a:buAutoNum type="arabic1Minus"/>
            </a:pP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اِخْتَرْ مَشْهَداً واحِداً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وَٱسْرُدْ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ٱلْحَدَثَ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ٱلْمُناسِبَ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لَهُ في جُ</a:t>
            </a:r>
            <a:r>
              <a:rPr lang="ar-M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مَلٍ تامَّةٍ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A3B931-A92F-170A-2E9B-348C68669632}"/>
              </a:ext>
            </a:extLst>
          </p:cNvPr>
          <p:cNvSpPr txBox="1"/>
          <p:nvPr/>
        </p:nvSpPr>
        <p:spPr>
          <a:xfrm>
            <a:off x="326571" y="1554152"/>
            <a:ext cx="7616891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لاحِظْ جَيِّداً جَميعَ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ٱلصُّوَرِ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سَأَسْأَلُكَ أَسْئِلَةً وَأَنْتَ تُجيبُ. عَلَيْكَ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ٱلتَّحَدُّثُ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بِجُمَلٍ تامَّةٍ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بِٱللُّغَةِ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ٱلْعَرَبِيَّةِ</a:t>
            </a:r>
            <a:r>
              <a:rPr lang="ar-SA" sz="1800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9F5A7D-C654-1933-E154-454DE4AC005A}"/>
              </a:ext>
            </a:extLst>
          </p:cNvPr>
          <p:cNvSpPr txBox="1"/>
          <p:nvPr/>
        </p:nvSpPr>
        <p:spPr>
          <a:xfrm>
            <a:off x="8244836" y="1844872"/>
            <a:ext cx="57259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PO2</a:t>
            </a:r>
          </a:p>
        </p:txBody>
      </p:sp>
    </p:spTree>
    <p:extLst>
      <p:ext uri="{BB962C8B-B14F-4D97-AF65-F5344CB8AC3E}">
        <p14:creationId xmlns:p14="http://schemas.microsoft.com/office/powerpoint/2010/main" val="334591349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2313A-C041-D017-08A8-396E749C9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C1C53364-C073-658A-CDF1-2EAE9917600F}"/>
              </a:ext>
            </a:extLst>
          </p:cNvPr>
          <p:cNvSpPr txBox="1"/>
          <p:nvPr/>
        </p:nvSpPr>
        <p:spPr>
          <a:xfrm>
            <a:off x="821758" y="2583941"/>
            <a:ext cx="7500483" cy="677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ts val="54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تقويم الطلاقة 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LF</a:t>
            </a:r>
            <a:endParaRPr kumimoji="0" lang="ar-MA" sz="4400" b="1" i="0" u="none" strike="noStrike" kern="120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4697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EEA83-3609-C918-B3F2-0C4E1CE94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047EFF4-34F0-7EA0-9A61-524F832E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754"/>
            <a:ext cx="7886700" cy="720000"/>
          </a:xfrm>
        </p:spPr>
        <p:txBody>
          <a:bodyPr>
            <a:normAutofit/>
          </a:bodyPr>
          <a:lstStyle/>
          <a:p>
            <a:r>
              <a:rPr lang="ar-MA" sz="4400" dirty="0"/>
              <a:t>موجهات تمرير رائز الطلاقة </a:t>
            </a:r>
            <a:r>
              <a:rPr lang="fr-FR" sz="4400" dirty="0"/>
              <a:t>LF</a:t>
            </a:r>
            <a:r>
              <a:rPr lang="ar-MA" sz="4400" dirty="0"/>
              <a:t> </a:t>
            </a:r>
            <a:endParaRPr lang="fr-FR" sz="4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23A4CF8-B033-8540-EAFF-20AA27ABDF89}"/>
              </a:ext>
            </a:extLst>
          </p:cNvPr>
          <p:cNvSpPr txBox="1"/>
          <p:nvPr/>
        </p:nvSpPr>
        <p:spPr>
          <a:xfrm>
            <a:off x="550505" y="1401754"/>
            <a:ext cx="8235432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يتم تمرير رائز التحدث والطلاقة في جلسة واحدة وبشكل فردي؛</a:t>
            </a:r>
          </a:p>
          <a:p>
            <a:pPr marL="342900" marR="0" lvl="0" indent="-34290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يتم إعداد جانب من الفصل الدراسي يخصص للتمرير الفردي؛ </a:t>
            </a:r>
          </a:p>
          <a:p>
            <a:pPr marL="342900" marR="0" lvl="0" indent="-34290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يستدعي الأستاذ المتعلمين بالتتابع، يعرض الفقرة أمام المتعلم(ة) على الحاسوب أو طبعها على ورقة؛ </a:t>
            </a:r>
          </a:p>
          <a:p>
            <a:pPr marL="342900" indent="-342900" algn="just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يمنح المتعلم(ة) 30 ثانية للاطلاع على النص قبل بدء القراءة؛</a:t>
            </a:r>
          </a:p>
          <a:p>
            <a:pPr marL="342900" indent="-342900" algn="just" rtl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يشرح الأستاذ(ة) للمتعلم(ة) أن عليه أن يحاول قراءة فقرة بدقة واسترسال؛</a:t>
            </a:r>
            <a:endParaRPr kumimoji="0" lang="ar-MA" b="1" i="0" u="none" strike="noStrike" kern="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lvl="0" indent="-342900" algn="just" rtl="1">
              <a:buFont typeface="+mj-lt"/>
              <a:buAutoNum type="arabicPeriod"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إذا توقف المتعلم(ة) لأكثر من 5 ثوان أمام كلمة، يطلب منه الأستاذ(ة) الانتقال للكلمة الموالية؛ وتحتسب الكلمة خطأ؛ </a:t>
            </a:r>
          </a:p>
          <a:p>
            <a:pPr marL="342900" lvl="0" indent="-342900" algn="just" rtl="1">
              <a:buFont typeface="+mj-lt"/>
              <a:buAutoNum type="arabicPeriod"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إذا تدارك المتعلم(ة) (دون أي مساعدة) وصحح القراءة، لا يحتسب الخطأ؛</a:t>
            </a:r>
          </a:p>
          <a:p>
            <a:pPr marL="342900" marR="0" lvl="0" indent="-34290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MA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الحرص على خلق بيئة آمنة لتمرير الرائز؛</a:t>
            </a:r>
          </a:p>
          <a:p>
            <a:pPr marL="342900" lvl="0" indent="-342900" algn="just" rtl="1">
              <a:buFont typeface="+mj-lt"/>
              <a:buAutoNum type="arabicPeriod"/>
              <a:defRPr/>
            </a:pP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يسجل الأستاذ(ة) النتيجة بالاحتكام لسلم التنقيط </a:t>
            </a:r>
            <a:r>
              <a:rPr lang="ar-MA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مباشرة </a:t>
            </a: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 شبكة التفريغ. </a:t>
            </a:r>
          </a:p>
          <a:p>
            <a:pPr marL="342900" lvl="0" indent="-342900" algn="just" rtl="1">
              <a:buFont typeface="+mj-lt"/>
              <a:buAutoNum type="arabicPeriod"/>
              <a:defRPr/>
            </a:pPr>
            <a:r>
              <a:rPr lang="ar-AE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توضيح: </a:t>
            </a: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يتوقف الرائز بمجرد استيفاء التلميذ </a:t>
            </a:r>
            <a:r>
              <a:rPr lang="ar-MA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ثانية </a:t>
            </a:r>
            <a:r>
              <a:rPr lang="ar-MA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المخصصة له.</a:t>
            </a:r>
          </a:p>
          <a:p>
            <a:pPr lvl="0" algn="just" rtl="1">
              <a:defRPr/>
            </a:pPr>
            <a:endParaRPr lang="fr-MA" b="1" kern="0" dirty="0">
              <a:solidFill>
                <a:srgbClr val="1065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423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83142-DDA0-BFEA-1A7C-9FF3F7F39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98697FEB-6887-697A-C87D-1202BABDE991}"/>
              </a:ext>
            </a:extLst>
          </p:cNvPr>
          <p:cNvGrpSpPr/>
          <p:nvPr/>
        </p:nvGrpSpPr>
        <p:grpSpPr>
          <a:xfrm>
            <a:off x="312517" y="368696"/>
            <a:ext cx="8518967" cy="6055253"/>
            <a:chOff x="312517" y="368696"/>
            <a:chExt cx="8518967" cy="60552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B238385-59F2-93A1-5A80-CA8809C91421}"/>
                </a:ext>
              </a:extLst>
            </p:cNvPr>
            <p:cNvSpPr/>
            <p:nvPr/>
          </p:nvSpPr>
          <p:spPr>
            <a:xfrm>
              <a:off x="312517" y="636608"/>
              <a:ext cx="8518967" cy="5787341"/>
            </a:xfrm>
            <a:prstGeom prst="roundRect">
              <a:avLst>
                <a:gd name="adj" fmla="val 2439"/>
              </a:avLst>
            </a:prstGeom>
            <a:solidFill>
              <a:srgbClr val="F4FAFA"/>
            </a:solidFill>
            <a:ln w="28575">
              <a:solidFill>
                <a:srgbClr val="0056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8D8A4DE4-90AF-4584-B566-107C546EF515}"/>
                </a:ext>
              </a:extLst>
            </p:cNvPr>
            <p:cNvSpPr/>
            <p:nvPr/>
          </p:nvSpPr>
          <p:spPr>
            <a:xfrm flipH="1" flipV="1">
              <a:off x="1620308" y="368696"/>
              <a:ext cx="5778366" cy="760633"/>
            </a:xfrm>
            <a:prstGeom prst="roundRect">
              <a:avLst>
                <a:gd name="adj" fmla="val 50000"/>
              </a:avLst>
            </a:prstGeom>
            <a:solidFill>
              <a:srgbClr val="005664"/>
            </a:solidFill>
            <a:ln w="13658" cap="flat">
              <a:solidFill>
                <a:srgbClr val="005664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ir Strip Arabic" panose="02000500000000000000" pitchFamily="2" charset="-78"/>
                <a:ea typeface="+mn-ea"/>
                <a:cs typeface="Air Strip Arabic" panose="02000500000000000000" pitchFamily="2" charset="-78"/>
              </a:endParaRPr>
            </a:p>
          </p:txBody>
        </p:sp>
      </p:grp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789908E0-BC9D-868F-E07A-C73066F89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498735"/>
              </p:ext>
            </p:extLst>
          </p:nvPr>
        </p:nvGraphicFramePr>
        <p:xfrm>
          <a:off x="252366" y="1100158"/>
          <a:ext cx="8514250" cy="4220210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1123993">
                  <a:extLst>
                    <a:ext uri="{9D8B030D-6E8A-4147-A177-3AD203B41FA5}">
                      <a16:colId xmlns:a16="http://schemas.microsoft.com/office/drawing/2014/main" val="1680293610"/>
                    </a:ext>
                  </a:extLst>
                </a:gridCol>
                <a:gridCol w="5402425">
                  <a:extLst>
                    <a:ext uri="{9D8B030D-6E8A-4147-A177-3AD203B41FA5}">
                      <a16:colId xmlns:a16="http://schemas.microsoft.com/office/drawing/2014/main" val="2863072405"/>
                    </a:ext>
                  </a:extLst>
                </a:gridCol>
                <a:gridCol w="1987832">
                  <a:extLst>
                    <a:ext uri="{9D8B030D-6E8A-4147-A177-3AD203B41FA5}">
                      <a16:colId xmlns:a16="http://schemas.microsoft.com/office/drawing/2014/main" val="3842341624"/>
                    </a:ext>
                  </a:extLst>
                </a:gridCol>
              </a:tblGrid>
              <a:tr h="30520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900" b="1" kern="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المعايير</a:t>
                      </a:r>
                      <a:endParaRPr lang="fr-MA" sz="1900" b="1" kern="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900" b="1" kern="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المـؤشــــــــــــــــــــــــــــــــــــــــــــــــــــــــــــــــــــــــــــــــــــــــــــــــــــــــــــــــــرات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MA" sz="1900" b="1" kern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9824737"/>
                  </a:ext>
                </a:extLst>
              </a:tr>
              <a:tr h="154626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الاسترسال</a:t>
                      </a:r>
                      <a:endParaRPr lang="fr-MA" sz="1800" b="1" kern="0" dirty="0">
                        <a:solidFill>
                          <a:srgbClr val="106585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-قرأ الفقرة باسترسال تام مع احترام تام لعلامات الترقيم.</a:t>
                      </a:r>
                    </a:p>
                    <a:p>
                      <a:pPr algn="r" rtl="1"/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-قرأ الفقرة باسترسال مع تعثر في جملة واحدة على الأكثر ؛</a:t>
                      </a:r>
                      <a:endParaRPr lang="fr-FR" sz="1800" b="1" kern="0" dirty="0">
                        <a:solidFill>
                          <a:srgbClr val="106585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MA" sz="1800" b="1" kern="0" dirty="0">
                        <a:solidFill>
                          <a:srgbClr val="106585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-قرأ الفقرة باسترسال مع تعثر  في جملتين على الأكثر ؛</a:t>
                      </a:r>
                      <a:endParaRPr lang="fr-FR" sz="1800" b="1" kern="0" dirty="0">
                        <a:solidFill>
                          <a:srgbClr val="106585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MA" sz="1800" b="1" kern="0" dirty="0">
                        <a:solidFill>
                          <a:srgbClr val="106585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تعثر في أكثر من جملتين: قراءة متقطعة – تهجئة الكلمات –</a:t>
                      </a:r>
                      <a:endParaRPr lang="fr-FR" sz="1800" b="1" kern="0" dirty="0">
                        <a:solidFill>
                          <a:srgbClr val="106585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2ن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690195"/>
                  </a:ext>
                </a:extLst>
              </a:tr>
              <a:tr h="596467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الدقة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14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MA" sz="14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الوقف على متحرك لا يحتسب في هذه المرحلة 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-ارتكب أقل قطعا من  4 أخطاء.</a:t>
                      </a:r>
                      <a:r>
                        <a:rPr lang="ar-AE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ar-MA" sz="1800" b="1" kern="0" dirty="0">
                        <a:solidFill>
                          <a:srgbClr val="106585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ارتكب </a:t>
                      </a: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أقل من 4 إلى 8 </a:t>
                      </a:r>
                      <a:r>
                        <a:rPr lang="ar-AE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أخطاء</a:t>
                      </a: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-ارتكب 9 إلى </a:t>
                      </a:r>
                      <a:r>
                        <a:rPr lang="ar-MA" sz="1800" b="1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12</a:t>
                      </a: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خطأ.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ارتكب</a:t>
                      </a:r>
                      <a:r>
                        <a:rPr lang="ar-MA" sz="1800" b="1" kern="0" dirty="0">
                          <a:solidFill>
                            <a:srgbClr val="106585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13 فما فوق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3ن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MA" sz="1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2ن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863870"/>
                  </a:ext>
                </a:extLst>
              </a:tr>
              <a:tr h="408226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MA" sz="20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المجموع</a:t>
                      </a:r>
                      <a:endParaRPr lang="ar-MA" sz="1800" b="1" kern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MA" sz="1800" b="1" kern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MA" sz="2800" b="1" kern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…/10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9234029"/>
                  </a:ext>
                </a:extLst>
              </a:tr>
            </a:tbl>
          </a:graphicData>
        </a:graphic>
      </p:graphicFrame>
      <p:sp>
        <p:nvSpPr>
          <p:cNvPr id="13" name="TextBox 9">
            <a:extLst>
              <a:ext uri="{FF2B5EF4-FFF2-40B4-BE49-F238E27FC236}">
                <a16:creationId xmlns:a16="http://schemas.microsoft.com/office/drawing/2014/main" id="{7521FBC0-D3B5-A07F-A553-085A07E4B20D}"/>
              </a:ext>
            </a:extLst>
          </p:cNvPr>
          <p:cNvSpPr txBox="1"/>
          <p:nvPr/>
        </p:nvSpPr>
        <p:spPr>
          <a:xfrm>
            <a:off x="2300870" y="514085"/>
            <a:ext cx="4602154" cy="283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معايير ومؤشرات تقويم الطلاقة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DD1EDE-2C6A-3846-B6B7-9CF7769C7CC7}"/>
              </a:ext>
            </a:extLst>
          </p:cNvPr>
          <p:cNvSpPr txBox="1"/>
          <p:nvPr/>
        </p:nvSpPr>
        <p:spPr>
          <a:xfrm>
            <a:off x="782417" y="5518196"/>
            <a:ext cx="7639060" cy="64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ar-M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توضيح: </a:t>
            </a:r>
            <a:r>
              <a:rPr lang="ar-MA" sz="1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ar-MA" sz="1400" b="1" kern="12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استدرك التلميذ وصحح بنفسه كلمة قرأها بشكل خاطئ لا يحتسب الخطأ.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ar-MA" sz="1400" b="1" kern="12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تعثر في جملة يعني قرأها قراءة متقطعة أو تهجى كلماتها.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1101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1C424-5D8B-E1BC-F95B-FD8EF75A9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55069-A117-13A2-84F7-7EFDAA15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cs typeface="Microsoft Uighur" panose="02000000000000000000" pitchFamily="2" charset="-78"/>
              </a:rPr>
              <a:t>هذه هي الفقرة التي ستقرؤها. معك 30 ثانية لملاحظتها. بعدها ستبدأ القراءة.</a:t>
            </a:r>
            <a:endParaRPr lang="fr-FR" sz="2400" b="1" dirty="0"/>
          </a:p>
        </p:txBody>
      </p:sp>
      <p:pic>
        <p:nvPicPr>
          <p:cNvPr id="8" name="Espace réservé pour une image  28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B26DC587-E2E3-DF4B-9BEA-C2951EC6A4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7915469" y="702876"/>
            <a:ext cx="828000" cy="827999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0926700-4F63-A671-970A-D153C5D8B70E}"/>
              </a:ext>
            </a:extLst>
          </p:cNvPr>
          <p:cNvSpPr txBox="1"/>
          <p:nvPr/>
        </p:nvSpPr>
        <p:spPr>
          <a:xfrm>
            <a:off x="492949" y="2093600"/>
            <a:ext cx="8158102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سُفْيانُ تِلْميذٌ يَحْتَرِمُ جَميعَ أَصْدِقائِهِ</a:t>
            </a:r>
            <a:r>
              <a:rPr lang="ar-M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. 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يُحِبُّ لَهُمُ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ٱلْخَيْرَ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وَيُعامِلُهُمْ بِمَوَدَّةٍ. عِنْدَما سَقَطَ سُفْيانُ عَلى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ٱلْأَرْضِ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ذاتَ يَوْمٍ</a:t>
            </a:r>
            <a:r>
              <a:rPr lang="ar-M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،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تَأَلَّمَ كَثيراً. مَلامِحُ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ٱلْأَسى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ٱلَّتي بَدَتْ عَلى وَجْهِهِ جَعَلَتْ قُلوبَ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ٱلْجَميعِ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تَحْزَنُ. هَرَعَ </a:t>
            </a:r>
            <a:r>
              <a:rPr lang="ar-SA" sz="4400" b="1" dirty="0" err="1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ٱلْأَصْدِقاءُ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إِلَى مُساعَدَتِهِ فَأَخَذوا بِيَدِهِ حَتّى وَقَفَ. </a:t>
            </a:r>
            <a:r>
              <a:rPr lang="ar-M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زالَ عَنْهُ 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</a:t>
            </a:r>
            <a:r>
              <a:rPr lang="ar-M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لْحَرَجُ </a:t>
            </a:r>
            <a:r>
              <a:rPr lang="ar-SA" sz="4400" b="1" dirty="0">
                <a:solidFill>
                  <a:schemeClr val="accent1">
                    <a:lumMod val="50000"/>
                  </a:scheme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وَهُوَ يَسْمَعُهُمْ يَقولونَ: كُلُّنا نَسْقُطُ وَنَقومُ مُجَدَّداً.</a:t>
            </a:r>
            <a:endParaRPr lang="fr-FR" sz="4400" dirty="0">
              <a:solidFill>
                <a:schemeClr val="accent1">
                  <a:lumMod val="50000"/>
                </a:scheme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1FEB1A-B2AB-F1B0-7348-745662AEF177}"/>
              </a:ext>
            </a:extLst>
          </p:cNvPr>
          <p:cNvSpPr>
            <a:spLocks/>
          </p:cNvSpPr>
          <p:nvPr/>
        </p:nvSpPr>
        <p:spPr>
          <a:xfrm>
            <a:off x="3893925" y="18084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التحدث والطلاقة</a:t>
            </a:r>
          </a:p>
        </p:txBody>
      </p:sp>
    </p:spTree>
    <p:extLst>
      <p:ext uri="{BB962C8B-B14F-4D97-AF65-F5344CB8AC3E}">
        <p14:creationId xmlns:p14="http://schemas.microsoft.com/office/powerpoint/2010/main" val="420579473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7D1D0-B935-CBE2-7CA4-9D5B14EA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1">
            <a:extLst>
              <a:ext uri="{FF2B5EF4-FFF2-40B4-BE49-F238E27FC236}">
                <a16:creationId xmlns:a16="http://schemas.microsoft.com/office/drawing/2014/main" id="{4DA7BC0F-6AEE-4C03-546D-100CCD2A04FC}"/>
              </a:ext>
            </a:extLst>
          </p:cNvPr>
          <p:cNvSpPr/>
          <p:nvPr/>
        </p:nvSpPr>
        <p:spPr>
          <a:xfrm>
            <a:off x="531845" y="1168810"/>
            <a:ext cx="7277478" cy="5197354"/>
          </a:xfrm>
          <a:prstGeom prst="roundRect">
            <a:avLst/>
          </a:prstGeom>
          <a:solidFill>
            <a:srgbClr val="156082">
              <a:lumMod val="40000"/>
              <a:lumOff val="60000"/>
            </a:srgbClr>
          </a:solidFill>
          <a:ln w="19050" cap="flat" cmpd="sng" algn="ctr">
            <a:solidFill>
              <a:srgbClr val="F2F2F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E5F7D6-D9EA-8563-74D4-0F84009498A1}"/>
              </a:ext>
            </a:extLst>
          </p:cNvPr>
          <p:cNvSpPr txBox="1"/>
          <p:nvPr/>
        </p:nvSpPr>
        <p:spPr>
          <a:xfrm>
            <a:off x="699798" y="1422693"/>
            <a:ext cx="6393762" cy="434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-المشاركة في حوار بتوظيف الأفعال الكلامية المدرسة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PO1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-أخذ الكلمة لإنتاج نصوص شفهية بغرض السرد انطلاقا من مشاهد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PO2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  <a:endParaRPr kumimoji="0" lang="ar-MA" sz="1400" b="1" i="0" u="none" strike="noStrike" kern="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-استرجاع واستنتاج معلومات صريحة وضمنية واردة في نص مسمع (</a:t>
            </a:r>
            <a:r>
              <a:rPr kumimoji="0" lang="fr-MA" sz="1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(CO1</a:t>
            </a: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؛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106585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-فهم وإنتاج مفردات من المعجم المجالي المدرس انطلاقا من مشاهد (</a:t>
            </a:r>
            <a:r>
              <a:rPr lang="fr-FR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V1</a:t>
            </a:r>
            <a:r>
              <a:rPr lang="ar-MA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)؛</a:t>
            </a:r>
          </a:p>
          <a:p>
            <a:pPr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توظيف استراتيجيات المفردات لفهم وتوليد كلمات (</a:t>
            </a:r>
            <a:r>
              <a:rPr lang="fr-FR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V2</a:t>
            </a:r>
            <a:r>
              <a:rPr lang="ar-MA" sz="1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)؛</a:t>
            </a:r>
            <a:endParaRPr lang="fr-FR" sz="1400" b="1" kern="0" dirty="0">
              <a:solidFill>
                <a:srgbClr val="106585"/>
              </a:solidFill>
              <a:latin typeface="Calibri" panose="020F0502020204030204"/>
              <a:cs typeface="Calibri" panose="020F0502020204030204" pitchFamily="34" charset="0"/>
            </a:endParaRP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-قراءة نص من حوالي 40 إلى 60 كلمة، مشكولاً شكلاً تاماً بدقة واسترسال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LF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-استخراج معلومات صريحة من نصوص أدبية ومعلوماتية بتوظيف إستراتيجية المفاتيح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LC1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-استنتاج  معلومات ضمنية  من نصوص أدبية ومعلوماتية بتوظيف إستراتيجية الكلمات المفاتيح (</a:t>
            </a:r>
            <a:r>
              <a:rPr lang="fr-FR" sz="1400" b="1" i="1" kern="0" dirty="0">
                <a:solidFill>
                  <a:srgbClr val="106585"/>
                </a:solidFill>
                <a:cs typeface="Calibri" panose="020F0502020204030204" pitchFamily="34" charset="0"/>
              </a:rPr>
              <a:t>LC2</a:t>
            </a:r>
            <a:r>
              <a:rPr lang="ar-MA" sz="1400" b="1" i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-توظيف الظواهر اللغوية لِتَرْكيبِ جُمَلٍ مُعْتَمِداً عَلى </a:t>
            </a:r>
            <a:r>
              <a:rPr lang="ar-MA" sz="1400" b="1" kern="0" dirty="0" err="1">
                <a:solidFill>
                  <a:srgbClr val="106585"/>
                </a:solidFill>
                <a:cs typeface="Calibri" panose="020F0502020204030204" pitchFamily="34" charset="0"/>
              </a:rPr>
              <a:t>ٱلْقَرارِ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 </a:t>
            </a:r>
            <a:r>
              <a:rPr lang="ar-MA" sz="1400" b="1" kern="0" dirty="0" err="1">
                <a:solidFill>
                  <a:srgbClr val="106585"/>
                </a:solidFill>
                <a:cs typeface="Calibri" panose="020F0502020204030204" pitchFamily="34" charset="0"/>
              </a:rPr>
              <a:t>ٱلنَّحْوِيِّ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OL1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</a:p>
          <a:p>
            <a:pPr lvl="0" algn="r" defTabSz="914400" rtl="1">
              <a:lnSpc>
                <a:spcPct val="200000"/>
              </a:lnSpc>
              <a:tabLst>
                <a:tab pos="6902450" algn="l"/>
              </a:tabLst>
              <a:defRPr/>
            </a:pP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-التعبير بِكِتابَةِ جمل أو فِقْرَةٍ مُوَظِّفاً مَهارةَ </a:t>
            </a:r>
            <a:r>
              <a:rPr lang="ar-MA" sz="1400" b="1" kern="0" dirty="0" err="1">
                <a:solidFill>
                  <a:srgbClr val="106585"/>
                </a:solidFill>
                <a:cs typeface="Calibri" panose="020F0502020204030204" pitchFamily="34" charset="0"/>
              </a:rPr>
              <a:t>ٱلتَّوْسيعِ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 (</a:t>
            </a:r>
            <a:r>
              <a:rPr lang="fr-FR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PO1</a:t>
            </a:r>
            <a:r>
              <a:rPr lang="ar-MA" sz="1400" b="1" kern="0" dirty="0">
                <a:solidFill>
                  <a:srgbClr val="106585"/>
                </a:solidFill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040EA57-F449-742D-C779-21529F0AD6FC}"/>
              </a:ext>
            </a:extLst>
          </p:cNvPr>
          <p:cNvSpPr/>
          <p:nvPr/>
        </p:nvSpPr>
        <p:spPr>
          <a:xfrm flipH="1" flipV="1">
            <a:off x="2134840" y="663412"/>
            <a:ext cx="4636919" cy="532201"/>
          </a:xfrm>
          <a:prstGeom prst="roundRect">
            <a:avLst>
              <a:gd name="adj" fmla="val 50000"/>
            </a:avLst>
          </a:prstGeom>
          <a:solidFill>
            <a:srgbClr val="005664"/>
          </a:solidFill>
          <a:ln w="13658" cap="flat">
            <a:solidFill>
              <a:srgbClr val="00566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ir Strip Arabic" panose="02000500000000000000" pitchFamily="2" charset="-78"/>
              <a:ea typeface="+mn-ea"/>
              <a:cs typeface="Air Strip Arabic" panose="02000500000000000000" pitchFamily="2" charset="-78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5831F1F-EE33-4F33-693C-321478E762D7}"/>
              </a:ext>
            </a:extLst>
          </p:cNvPr>
          <p:cNvSpPr txBox="1"/>
          <p:nvPr/>
        </p:nvSpPr>
        <p:spPr>
          <a:xfrm>
            <a:off x="2432312" y="784527"/>
            <a:ext cx="4041974" cy="31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الكفايات المعنية بالاختبار في المرحلة 1 </a:t>
            </a:r>
          </a:p>
        </p:txBody>
      </p:sp>
    </p:spTree>
    <p:extLst>
      <p:ext uri="{BB962C8B-B14F-4D97-AF65-F5344CB8AC3E}">
        <p14:creationId xmlns:p14="http://schemas.microsoft.com/office/powerpoint/2010/main" val="2352626731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8DD85-D772-4803-927F-185358904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A99C2-99C1-EA94-C2A2-B38ECF85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الفائزون بنجمة السلوك هم: 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id="{B7E507D3-2C26-C566-2768-7461D0C62BA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id="{4C61A996-2908-496F-CF84-EEB5287AE7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22027" r="21803"/>
          <a:stretch>
            <a:fillRect/>
          </a:stretch>
        </p:blipFill>
        <p:spPr>
          <a:xfrm>
            <a:off x="2835612" y="2166095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E155257-B881-B519-7494-440CA8BA8E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5599D06-FC31-155B-576D-56D51287334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4819" y="180544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BE8CD8-8674-C2ED-151F-18FB70F16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366" y="151151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7E24E9-20BB-5651-E0B2-D37FB44F7D37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افتتاح الحصة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860DB1-0579-4F0E-B89F-73737FB37A0F}"/>
              </a:ext>
            </a:extLst>
          </p:cNvPr>
          <p:cNvSpPr>
            <a:spLocks/>
          </p:cNvSpPr>
          <p:nvPr/>
        </p:nvSpPr>
        <p:spPr>
          <a:xfrm>
            <a:off x="3529340" y="141626"/>
            <a:ext cx="1774354" cy="31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تقويم الطلاقة والتحدث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AEBBC-49BC-E1F1-9E1A-F66D76C10CB7}"/>
              </a:ext>
            </a:extLst>
          </p:cNvPr>
          <p:cNvSpPr>
            <a:spLocks/>
          </p:cNvSpPr>
          <p:nvPr/>
        </p:nvSpPr>
        <p:spPr>
          <a:xfrm>
            <a:off x="79803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3372664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244FB-4A87-5CD6-2729-97ABD4DA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E99F511-796C-F9DA-B77D-84C1E293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36" y="3160003"/>
            <a:ext cx="7886700" cy="720000"/>
          </a:xfrm>
        </p:spPr>
        <p:txBody>
          <a:bodyPr>
            <a:normAutofit/>
          </a:bodyPr>
          <a:lstStyle/>
          <a:p>
            <a:r>
              <a:rPr lang="ar-MA" sz="4000" dirty="0">
                <a:solidFill>
                  <a:srgbClr val="424D7B"/>
                </a:solidFill>
              </a:rPr>
              <a:t>اختتام الحصة </a:t>
            </a:r>
            <a:endParaRPr lang="fr-MA" sz="4000" dirty="0"/>
          </a:p>
        </p:txBody>
      </p:sp>
    </p:spTree>
    <p:extLst>
      <p:ext uri="{BB962C8B-B14F-4D97-AF65-F5344CB8AC3E}">
        <p14:creationId xmlns:p14="http://schemas.microsoft.com/office/powerpoint/2010/main" val="215049018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24064-2AF4-2711-5742-1F849F51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1008000"/>
            <a:ext cx="7886700" cy="720000"/>
          </a:xfrm>
        </p:spPr>
        <p:txBody>
          <a:bodyPr/>
          <a:lstStyle/>
          <a:p>
            <a:r>
              <a:rPr lang="ar-MA" dirty="0"/>
              <a:t>هيكلة حصص الأسبوع التربوي السادس</a:t>
            </a:r>
          </a:p>
        </p:txBody>
      </p:sp>
      <p:pic>
        <p:nvPicPr>
          <p:cNvPr id="28" name="Image 27" descr="Une image contenant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BEC6D4D8-A159-D282-7008-6D8276560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930" y="1910926"/>
            <a:ext cx="3831420" cy="1362012"/>
          </a:xfrm>
          <a:prstGeom prst="rect">
            <a:avLst/>
          </a:prstGeom>
        </p:spPr>
      </p:pic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DC183201-D18D-4935-B177-DA999DC256D1}"/>
              </a:ext>
            </a:extLst>
          </p:cNvPr>
          <p:cNvSpPr txBox="1">
            <a:spLocks/>
          </p:cNvSpPr>
          <p:nvPr/>
        </p:nvSpPr>
        <p:spPr>
          <a:xfrm>
            <a:off x="4864353" y="2380103"/>
            <a:ext cx="3420000" cy="792000"/>
          </a:xfrm>
          <a:prstGeom prst="roundRect">
            <a:avLst/>
          </a:prstGeom>
          <a:noFill/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الطلاقة</a:t>
            </a:r>
          </a:p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التحدث</a:t>
            </a:r>
          </a:p>
        </p:txBody>
      </p:sp>
      <p:sp>
        <p:nvSpPr>
          <p:cNvPr id="30" name="Organigramme : Terminateur 29">
            <a:extLst>
              <a:ext uri="{FF2B5EF4-FFF2-40B4-BE49-F238E27FC236}">
                <a16:creationId xmlns:a16="http://schemas.microsoft.com/office/drawing/2014/main" id="{5E67F533-0003-670A-8653-7D0C6E21111B}"/>
              </a:ext>
            </a:extLst>
          </p:cNvPr>
          <p:cNvSpPr/>
          <p:nvPr/>
        </p:nvSpPr>
        <p:spPr>
          <a:xfrm>
            <a:off x="7024611" y="1910926"/>
            <a:ext cx="1260000" cy="3600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MA" b="1" dirty="0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اليوم </a:t>
            </a:r>
            <a:r>
              <a:rPr lang="fr-FR" b="1" dirty="0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r>
              <a:rPr lang="fr-MA" b="1" dirty="0">
                <a:solidFill>
                  <a:srgbClr val="474F7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endParaRPr lang="ar-MA" b="1" dirty="0">
              <a:solidFill>
                <a:srgbClr val="474F71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1B696E7-933A-A299-4298-E4459524BA56}"/>
              </a:ext>
            </a:extLst>
          </p:cNvPr>
          <p:cNvGrpSpPr/>
          <p:nvPr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0F785BBF-EC21-2EEC-913B-7E2F47345BD7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36" name="Organigramme : Terminateur 35">
              <a:extLst>
                <a:ext uri="{FF2B5EF4-FFF2-40B4-BE49-F238E27FC236}">
                  <a16:creationId xmlns:a16="http://schemas.microsoft.com/office/drawing/2014/main" id="{28CE43BE-827F-7211-C6A8-410E578CDFD4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DDED51CD-4D89-1DF3-DD52-F228664B958F}"/>
              </a:ext>
            </a:extLst>
          </p:cNvPr>
          <p:cNvGrpSpPr/>
          <p:nvPr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C5A935DA-A9B7-8082-BF36-8BFE5A3D0323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42" name="Organigramme : Terminateur 41">
              <a:extLst>
                <a:ext uri="{FF2B5EF4-FFF2-40B4-BE49-F238E27FC236}">
                  <a16:creationId xmlns:a16="http://schemas.microsoft.com/office/drawing/2014/main" id="{A570C06A-CFFA-B7ED-3BDA-E34A8AE3EE17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5 -</a:t>
              </a:r>
            </a:p>
          </p:txBody>
        </p:sp>
      </p:grp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CF75969D-4D6F-51EE-7006-7CFBFB05B8E5}"/>
              </a:ext>
            </a:extLst>
          </p:cNvPr>
          <p:cNvSpPr txBox="1">
            <a:spLocks/>
          </p:cNvSpPr>
          <p:nvPr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56260B1B-8DE6-97FE-27D5-91548C304DA6}"/>
              </a:ext>
            </a:extLst>
          </p:cNvPr>
          <p:cNvGrpSpPr/>
          <p:nvPr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89FC8FA4-306D-E0C3-A1C8-05E7899780F8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46" name="Organigramme : Terminateur 45">
              <a:extLst>
                <a:ext uri="{FF2B5EF4-FFF2-40B4-BE49-F238E27FC236}">
                  <a16:creationId xmlns:a16="http://schemas.microsoft.com/office/drawing/2014/main" id="{CF100113-88B0-819E-A10A-33944C554FDF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4 - </a:t>
              </a:r>
            </a:p>
          </p:txBody>
        </p:sp>
      </p:grpSp>
      <p:sp>
        <p:nvSpPr>
          <p:cNvPr id="47" name="Espace réservé du texte 25">
            <a:extLst>
              <a:ext uri="{FF2B5EF4-FFF2-40B4-BE49-F238E27FC236}">
                <a16:creationId xmlns:a16="http://schemas.microsoft.com/office/drawing/2014/main" id="{F617E492-3EFB-29FF-095B-0BFAB3F63C0C}"/>
              </a:ext>
            </a:extLst>
          </p:cNvPr>
          <p:cNvSpPr txBox="1">
            <a:spLocks/>
          </p:cNvSpPr>
          <p:nvPr/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فهم المقروء</a:t>
            </a:r>
          </a:p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تصحيح وضعيات التحدث</a:t>
            </a:r>
          </a:p>
        </p:txBody>
      </p:sp>
      <p:sp>
        <p:nvSpPr>
          <p:cNvPr id="48" name="Espace réservé du texte 25">
            <a:extLst>
              <a:ext uri="{FF2B5EF4-FFF2-40B4-BE49-F238E27FC236}">
                <a16:creationId xmlns:a16="http://schemas.microsoft.com/office/drawing/2014/main" id="{D29E61D0-78A5-1DC5-92D8-5ED5B3621DF6}"/>
              </a:ext>
            </a:extLst>
          </p:cNvPr>
          <p:cNvSpPr txBox="1">
            <a:spLocks/>
          </p:cNvSpPr>
          <p:nvPr/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فهم المسموع </a:t>
            </a:r>
          </a:p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الإنتاج الكتابي</a:t>
            </a:r>
          </a:p>
        </p:txBody>
      </p:sp>
      <p:sp>
        <p:nvSpPr>
          <p:cNvPr id="50" name="Espace réservé du texte 25">
            <a:extLst>
              <a:ext uri="{FF2B5EF4-FFF2-40B4-BE49-F238E27FC236}">
                <a16:creationId xmlns:a16="http://schemas.microsoft.com/office/drawing/2014/main" id="{74B05713-8375-1C9E-B0C5-71F8D81063CE}"/>
              </a:ext>
            </a:extLst>
          </p:cNvPr>
          <p:cNvSpPr txBox="1">
            <a:spLocks/>
          </p:cNvSpPr>
          <p:nvPr/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التصحيح</a:t>
            </a:r>
          </a:p>
          <a:p>
            <a:pPr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مسك المعطيات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6262CC1-48A7-33EC-6F4E-C638FBEDE406}"/>
              </a:ext>
            </a:extLst>
          </p:cNvPr>
          <p:cNvGrpSpPr/>
          <p:nvPr/>
        </p:nvGrpSpPr>
        <p:grpSpPr>
          <a:xfrm flipH="1">
            <a:off x="4689794" y="3482113"/>
            <a:ext cx="3780000" cy="1332000"/>
            <a:chOff x="648000" y="1944000"/>
            <a:chExt cx="3780000" cy="1332000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B4AE26C1-9C27-5FD6-0DC1-6034103F0405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5" name="Organigramme : Terminateur 4">
              <a:extLst>
                <a:ext uri="{FF2B5EF4-FFF2-40B4-BE49-F238E27FC236}">
                  <a16:creationId xmlns:a16="http://schemas.microsoft.com/office/drawing/2014/main" id="{A2D9C165-E964-9D4C-4072-B7AF131119C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2 - 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4E1325E7-1D29-E3F5-CF0A-8D0A7364E035}"/>
              </a:ext>
            </a:extLst>
          </p:cNvPr>
          <p:cNvGrpSpPr/>
          <p:nvPr/>
        </p:nvGrpSpPr>
        <p:grpSpPr>
          <a:xfrm flipH="1">
            <a:off x="4743896" y="5023288"/>
            <a:ext cx="3780000" cy="1332000"/>
            <a:chOff x="648000" y="1944000"/>
            <a:chExt cx="3780000" cy="133200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84D50046-FB1C-7EED-EE61-8FEF24EC4E31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9" name="Organigramme : Terminateur 8">
              <a:extLst>
                <a:ext uri="{FF2B5EF4-FFF2-40B4-BE49-F238E27FC236}">
                  <a16:creationId xmlns:a16="http://schemas.microsoft.com/office/drawing/2014/main" id="{B09DCB14-F024-0B37-F5AA-94B27A250BB1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3 - </a:t>
              </a:r>
            </a:p>
          </p:txBody>
        </p:sp>
      </p:grp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202A9DA-3B2D-4493-99C3-D3B8A6FE0154}"/>
              </a:ext>
            </a:extLst>
          </p:cNvPr>
          <p:cNvSpPr txBox="1">
            <a:spLocks/>
          </p:cNvSpPr>
          <p:nvPr/>
        </p:nvSpPr>
        <p:spPr>
          <a:xfrm>
            <a:off x="4833794" y="5419288"/>
            <a:ext cx="3420000" cy="792000"/>
          </a:xfrm>
          <a:prstGeom prst="roundRect">
            <a:avLst/>
          </a:prstGeom>
          <a:noFill/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الطلاقة</a:t>
            </a:r>
          </a:p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التحدث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63C6EC5C-26D5-454E-868F-0C840D19EBA2}"/>
              </a:ext>
            </a:extLst>
          </p:cNvPr>
          <p:cNvSpPr txBox="1">
            <a:spLocks/>
          </p:cNvSpPr>
          <p:nvPr/>
        </p:nvSpPr>
        <p:spPr>
          <a:xfrm>
            <a:off x="4833794" y="3915130"/>
            <a:ext cx="3420000" cy="792000"/>
          </a:xfrm>
          <a:prstGeom prst="roundRect">
            <a:avLst/>
          </a:prstGeom>
          <a:noFill/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الطلاقة</a:t>
            </a:r>
          </a:p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تقويم التحدث</a:t>
            </a:r>
          </a:p>
        </p:txBody>
      </p:sp>
    </p:spTree>
    <p:extLst>
      <p:ext uri="{BB962C8B-B14F-4D97-AF65-F5344CB8AC3E}">
        <p14:creationId xmlns:p14="http://schemas.microsoft.com/office/powerpoint/2010/main" val="4194481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7D1D0-B935-CBE2-7CA4-9D5B14EA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5">
            <a:extLst>
              <a:ext uri="{FF2B5EF4-FFF2-40B4-BE49-F238E27FC236}">
                <a16:creationId xmlns:a16="http://schemas.microsoft.com/office/drawing/2014/main" id="{FE66C3CE-49DE-EF3D-46BA-793E2DE68C2D}"/>
              </a:ext>
            </a:extLst>
          </p:cNvPr>
          <p:cNvSpPr txBox="1">
            <a:spLocks/>
          </p:cNvSpPr>
          <p:nvPr/>
        </p:nvSpPr>
        <p:spPr>
          <a:xfrm>
            <a:off x="1259633" y="3143749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تخصص الحصص الثلاث الأولى لتمرير رائزي الطلاقة والتحدث؛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6" name="Espace réservé du texte 25">
            <a:extLst>
              <a:ext uri="{FF2B5EF4-FFF2-40B4-BE49-F238E27FC236}">
                <a16:creationId xmlns:a16="http://schemas.microsoft.com/office/drawing/2014/main" id="{1A3BED98-2A85-8950-0BC7-B9FB02D407D6}"/>
              </a:ext>
            </a:extLst>
          </p:cNvPr>
          <p:cNvSpPr txBox="1">
            <a:spLocks/>
          </p:cNvSpPr>
          <p:nvPr/>
        </p:nvSpPr>
        <p:spPr>
          <a:xfrm>
            <a:off x="1259633" y="4490505"/>
            <a:ext cx="6494102" cy="1042548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MA" sz="2400" dirty="0"/>
              <a:t>- بالنسبة للأساتذة الذين استكملوا البرنامج الدراسي للمرحلة 1: يتم تكليف المتعلمين خلال مدة التمرير بالاشتغال على النص القرائي "قلم الرصاص" على كراسة اللغة العربية ص62 حسب التوجيه المتضمن على الشرائح، يتم التصحيح نهاية الحصة.</a:t>
            </a:r>
          </a:p>
          <a:p>
            <a:pPr lvl="0">
              <a:defRPr/>
            </a:pPr>
            <a:r>
              <a:rPr lang="ar-MA" sz="2400" dirty="0"/>
              <a:t>- بالنسبة للمتأخرين في تقديم الحصص الدراسية:  يتم تكليف المتعلمين بإنجاز أنشطة واردة ضمن حصص الأسبوع الخامس  وتصحيحها نهاية الحصة.</a:t>
            </a:r>
            <a:endParaRPr lang="fr-MA" sz="2400" dirty="0"/>
          </a:p>
        </p:txBody>
      </p:sp>
      <p:sp>
        <p:nvSpPr>
          <p:cNvPr id="7" name="Espace réservé du texte 25">
            <a:extLst>
              <a:ext uri="{FF2B5EF4-FFF2-40B4-BE49-F238E27FC236}">
                <a16:creationId xmlns:a16="http://schemas.microsoft.com/office/drawing/2014/main" id="{E3F24EAE-ED3C-1F1D-5180-3EE644012E99}"/>
              </a:ext>
            </a:extLst>
          </p:cNvPr>
          <p:cNvSpPr txBox="1">
            <a:spLocks/>
          </p:cNvSpPr>
          <p:nvPr/>
        </p:nvSpPr>
        <p:spPr>
          <a:xfrm>
            <a:off x="989045" y="5778759"/>
            <a:ext cx="7109926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ملحوظة</a:t>
            </a:r>
            <a:r>
              <a:rPr kumimoji="0" lang="ar-MA" sz="18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 : يمكن تدبير عملية التمرير الفردي للطلاقة والتحدث في حصة أو حصتين حسب عدد المتعلمين. </a:t>
            </a: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du texte 25">
            <a:extLst>
              <a:ext uri="{FF2B5EF4-FFF2-40B4-BE49-F238E27FC236}">
                <a16:creationId xmlns:a16="http://schemas.microsoft.com/office/drawing/2014/main" id="{7C888F1E-EC93-070F-AC82-2FD9C5CF3F34}"/>
              </a:ext>
            </a:extLst>
          </p:cNvPr>
          <p:cNvSpPr txBox="1">
            <a:spLocks/>
          </p:cNvSpPr>
          <p:nvPr/>
        </p:nvSpPr>
        <p:spPr>
          <a:xfrm>
            <a:off x="1259633" y="2441121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24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يتم تمرير الرائزين في جلسة واحدة بمعدل مناسب لعدد المتعلمين؛</a:t>
            </a:r>
            <a:endParaRPr kumimoji="0" lang="fr-MA" sz="2400" b="0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9" name="Espace réservé du texte 25">
            <a:extLst>
              <a:ext uri="{FF2B5EF4-FFF2-40B4-BE49-F238E27FC236}">
                <a16:creationId xmlns:a16="http://schemas.microsoft.com/office/drawing/2014/main" id="{23A8279C-01B1-3B2C-DA93-A11126AAF35B}"/>
              </a:ext>
            </a:extLst>
          </p:cNvPr>
          <p:cNvSpPr txBox="1">
            <a:spLocks/>
          </p:cNvSpPr>
          <p:nvPr/>
        </p:nvSpPr>
        <p:spPr>
          <a:xfrm>
            <a:off x="1259633" y="3819965"/>
            <a:ext cx="6494102" cy="547687"/>
          </a:xfrm>
          <a:prstGeom prst="roundRect">
            <a:avLst/>
          </a:prstGeom>
          <a:solidFill>
            <a:srgbClr val="ECF8F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MA" sz="1800"/>
              <a:t>يتم مسك النتائج اعتمادا على عناصر الإجابة ومعايير التحكم الخاصة بكل مكون؛</a:t>
            </a:r>
            <a:endParaRPr lang="fr-MA" sz="1800" dirty="0"/>
          </a:p>
        </p:txBody>
      </p:sp>
      <p:sp>
        <p:nvSpPr>
          <p:cNvPr id="3" name="Espace réservé du texte 25">
            <a:extLst>
              <a:ext uri="{FF2B5EF4-FFF2-40B4-BE49-F238E27FC236}">
                <a16:creationId xmlns:a16="http://schemas.microsoft.com/office/drawing/2014/main" id="{E34A8C1D-2BEF-7008-F14D-F0853F409DA1}"/>
              </a:ext>
            </a:extLst>
          </p:cNvPr>
          <p:cNvSpPr txBox="1">
            <a:spLocks/>
          </p:cNvSpPr>
          <p:nvPr/>
        </p:nvSpPr>
        <p:spPr>
          <a:xfrm>
            <a:off x="1665513" y="1070817"/>
            <a:ext cx="5682343" cy="54768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228600" indent="-22860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424D7B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MA" sz="3200" b="1" i="0" u="none" strike="noStrike" kern="1200" cap="none" spc="0" normalizeH="0" baseline="0" noProof="0" dirty="0">
                <a:ln>
                  <a:noFill/>
                </a:ln>
                <a:solidFill>
                  <a:srgbClr val="424D7C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توجيهات تنظيمية لتدبير الحصة 1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24D7C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371314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7C855-3E94-F853-867A-B02BEEE95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CC5A418-70C8-BCD7-6173-19ED9225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17" y="789099"/>
            <a:ext cx="7886700" cy="720000"/>
          </a:xfrm>
        </p:spPr>
        <p:txBody>
          <a:bodyPr/>
          <a:lstStyle/>
          <a:p>
            <a:r>
              <a:rPr lang="ar-MA" sz="4000" dirty="0"/>
              <a:t>هيكلة حصص اليوم 1</a:t>
            </a:r>
            <a:endParaRPr lang="fr-MA" sz="4000" dirty="0">
              <a:solidFill>
                <a:srgbClr val="424D7A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0" name="Image 19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1808F199-47E9-298E-E990-840A88B7D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24" y="1387610"/>
            <a:ext cx="5533468" cy="18519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DD2D4C0-C9F0-BD1D-B622-088D8B790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9908" y="1599707"/>
            <a:ext cx="544953" cy="540000"/>
          </a:xfrm>
          <a:prstGeom prst="rect">
            <a:avLst/>
          </a:prstGeom>
        </p:spPr>
      </p:pic>
      <p:pic>
        <p:nvPicPr>
          <p:cNvPr id="9" name="Image 8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7303AA56-50B8-065F-D9BA-CAD6CEC1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24" y="3239543"/>
            <a:ext cx="5525521" cy="141518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DA67D40-C90E-94FF-DAED-44F6ED4EB14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512" b="-14512"/>
          <a:stretch>
            <a:fillRect/>
          </a:stretch>
        </p:blipFill>
        <p:spPr>
          <a:xfrm>
            <a:off x="6766076" y="3429000"/>
            <a:ext cx="540000" cy="540000"/>
          </a:xfrm>
          <a:prstGeom prst="rect">
            <a:avLst/>
          </a:prstGeom>
        </p:spPr>
      </p:pic>
      <p:sp>
        <p:nvSpPr>
          <p:cNvPr id="34" name="Espace réservé du texte 5">
            <a:extLst>
              <a:ext uri="{FF2B5EF4-FFF2-40B4-BE49-F238E27FC236}">
                <a16:creationId xmlns:a16="http://schemas.microsoft.com/office/drawing/2014/main" id="{8807DEB9-E6B9-5E7D-1563-FFB29F0CE993}"/>
              </a:ext>
            </a:extLst>
          </p:cNvPr>
          <p:cNvSpPr txBox="1">
            <a:spLocks/>
          </p:cNvSpPr>
          <p:nvPr/>
        </p:nvSpPr>
        <p:spPr>
          <a:xfrm>
            <a:off x="2263600" y="3671688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بالنسبة للمتقدمين في تقديم الحصص بشكل عاد: تصحيح الوضعية التدريبية</a:t>
            </a:r>
          </a:p>
          <a:p>
            <a:pPr>
              <a:buClrTx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بالنسبة للمتأخرين في تقديم الحصص: مواصلة تقديم حصص الأسبوع الخامس.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04BEE71-C078-1CF7-1449-5A71C57D793F}"/>
              </a:ext>
            </a:extLst>
          </p:cNvPr>
          <p:cNvSpPr txBox="1"/>
          <p:nvPr/>
        </p:nvSpPr>
        <p:spPr>
          <a:xfrm>
            <a:off x="4981829" y="1669882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r-MA" sz="1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 -  01 </a:t>
            </a:r>
            <a:r>
              <a:rPr lang="ar-MA" sz="1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تقويم التحدث والطلاقة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9EDEF58-30BA-A7EA-8835-E6B6365676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76" y="1493475"/>
            <a:ext cx="449441" cy="5173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9780909-B6D2-E0FA-5B5E-551DE83244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46" y="3287581"/>
            <a:ext cx="456771" cy="525526"/>
          </a:xfrm>
          <a:prstGeom prst="rect">
            <a:avLst/>
          </a:prstGeom>
        </p:spPr>
      </p:pic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6D07BD51-9631-8F4C-0FFC-C4CD8FCD6B48}"/>
              </a:ext>
            </a:extLst>
          </p:cNvPr>
          <p:cNvSpPr txBox="1">
            <a:spLocks/>
          </p:cNvSpPr>
          <p:nvPr/>
        </p:nvSpPr>
        <p:spPr>
          <a:xfrm>
            <a:off x="2322000" y="2177713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فردي: المجموعة الأولى</a:t>
            </a:r>
          </a:p>
          <a:p>
            <a:pPr>
              <a:buClrTx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بالموازاة مع التمرير </a:t>
            </a:r>
          </a:p>
          <a:p>
            <a:pPr marL="0" indent="0">
              <a:buClrTx/>
              <a:buNone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  -لمن تقدموا في البرنامج: يشتغل المتعلمون بالوضعية ص 62 (قراءة النص: قلم الرصاص)</a:t>
            </a:r>
          </a:p>
          <a:p>
            <a:pPr marL="0" indent="0">
              <a:buClrTx/>
              <a:buNone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- لمن تأخروا في تقديم الحصص: إنجاز أنشطة حصص الأسبوع الخامس</a:t>
            </a:r>
          </a:p>
          <a:p>
            <a:pPr marL="0" indent="0">
              <a:buClrTx/>
              <a:buNone/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73013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id="{42490E3E-A192-1F3F-4FCD-31D5461DE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7" y="874536"/>
            <a:ext cx="7886700" cy="720000"/>
          </a:xfrm>
        </p:spPr>
        <p:txBody>
          <a:bodyPr/>
          <a:lstStyle/>
          <a:p>
            <a:r>
              <a:rPr lang="ar-MA" sz="4000" dirty="0"/>
              <a:t>اليوم 1</a:t>
            </a:r>
            <a:endParaRPr lang="fr-MA" sz="4400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95069AB-4D64-4F48-DF3D-5D5135757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D6FAA037-4AB3-CA39-790F-44BD0952952D}"/>
              </a:ext>
            </a:extLst>
          </p:cNvPr>
          <p:cNvSpPr txBox="1">
            <a:spLocks/>
          </p:cNvSpPr>
          <p:nvPr/>
        </p:nvSpPr>
        <p:spPr>
          <a:xfrm>
            <a:off x="2322000" y="2761861"/>
            <a:ext cx="4500000" cy="939404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Clr>
                <a:srgbClr val="424D7B"/>
              </a:buClr>
            </a:pPr>
            <a:r>
              <a:rPr lang="ar-MA" sz="2800" b="1" dirty="0">
                <a:cs typeface="Microsoft Uighur" panose="02000000000000000000" pitchFamily="2" charset="-78"/>
              </a:rPr>
              <a:t>تقويم التحدث: </a:t>
            </a:r>
            <a:r>
              <a:rPr lang="fr-FR" sz="2800" b="1" dirty="0">
                <a:cs typeface="Microsoft Uighur" panose="02000000000000000000" pitchFamily="2" charset="-78"/>
              </a:rPr>
              <a:t>PO1-PO2</a:t>
            </a:r>
            <a:endParaRPr lang="ar-MA" sz="2800" b="1" dirty="0">
              <a:cs typeface="Microsoft Uighur" panose="02000000000000000000" pitchFamily="2" charset="-78"/>
            </a:endParaRPr>
          </a:p>
          <a:p>
            <a:pPr algn="r" rtl="1">
              <a:buClr>
                <a:srgbClr val="424D7B"/>
              </a:buClr>
            </a:pPr>
            <a:r>
              <a:rPr lang="ar-MA" sz="2800" b="1" dirty="0">
                <a:cs typeface="Microsoft Uighur" panose="02000000000000000000" pitchFamily="2" charset="-78"/>
              </a:rPr>
              <a:t>تقويم الطلاقة: </a:t>
            </a:r>
            <a:r>
              <a:rPr lang="fr-FR" sz="2800" b="1" dirty="0">
                <a:cs typeface="Microsoft Uighur" panose="02000000000000000000" pitchFamily="2" charset="-78"/>
              </a:rPr>
              <a:t>LF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37C6F37A-6590-0F81-D8D7-762927830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2612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DE79E-564B-7425-C047-94C0EC5D5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248B56-7E7F-A75D-A954-3045B54D93AD}"/>
              </a:ext>
            </a:extLst>
          </p:cNvPr>
          <p:cNvSpPr>
            <a:spLocks/>
          </p:cNvSpPr>
          <p:nvPr/>
        </p:nvSpPr>
        <p:spPr>
          <a:xfrm>
            <a:off x="2733869" y="131773"/>
            <a:ext cx="2041370" cy="252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>
              <a:defRPr/>
            </a:pPr>
            <a:r>
              <a:rPr lang="ar-MA" sz="2000" b="1" dirty="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وضعية تدريبية</a:t>
            </a:r>
            <a:r>
              <a:rPr lang="ar-MA" sz="20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3985F763-E55E-D7B4-99D4-31AFD6E7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خذوا النص على الصفحة 62، اقرؤوا النص ثم اكتبوا على دفاتر القسم أسئلة تتحدون بها زملاءكم.</a:t>
            </a:r>
            <a:br>
              <a:rPr lang="ar-MA" sz="2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</a:br>
            <a:r>
              <a:rPr lang="ar-MA" sz="2200" i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تخصص فترة نهاية الحصة لطرح الأسئلة والإجابة عنها.</a:t>
            </a:r>
            <a:br>
              <a:rPr lang="ar-MA" dirty="0">
                <a:latin typeface="Microsoft Uighur" panose="02000000000000000000" pitchFamily="2" charset="-78"/>
                <a:cs typeface="Microsoft Uighur" panose="02000000000000000000" pitchFamily="2" charset="-78"/>
              </a:rPr>
            </a:br>
            <a:endParaRPr lang="fr-FR" b="1" i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820DE32-DA6C-ED0E-00A0-D7CDAAD36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162" y="1520542"/>
            <a:ext cx="3806994" cy="49535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8407161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68123-7C90-57B5-23BA-2963482DA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3">
            <a:extLst>
              <a:ext uri="{FF2B5EF4-FFF2-40B4-BE49-F238E27FC236}">
                <a16:creationId xmlns:a16="http://schemas.microsoft.com/office/drawing/2014/main" id="{24611610-EBF4-F560-6B26-B5DCA4A1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21" y="3069000"/>
            <a:ext cx="7886700" cy="720000"/>
          </a:xfrm>
        </p:spPr>
        <p:txBody>
          <a:bodyPr>
            <a:normAutofit fontScale="90000"/>
          </a:bodyPr>
          <a:lstStyle/>
          <a:p>
            <a:pPr lvl="0" algn="r" defTabSz="914400">
              <a:lnSpc>
                <a:spcPct val="100000"/>
              </a:lnSpc>
              <a:tabLst>
                <a:tab pos="6902450" algn="l"/>
              </a:tabLst>
              <a:defRPr/>
            </a:pPr>
            <a:r>
              <a:rPr lang="ar-MA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-المشاركة في حوار بتوظيف الأفعال الكلامية المدرسة (</a:t>
            </a:r>
            <a:r>
              <a:rPr lang="fr-FR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PO1</a:t>
            </a:r>
            <a:r>
              <a:rPr lang="ar-MA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  <a:br>
              <a:rPr lang="ar-MA" sz="4000" kern="0" dirty="0">
                <a:solidFill>
                  <a:srgbClr val="106585"/>
                </a:solidFill>
                <a:cs typeface="Calibri" panose="020F0502020204030204" pitchFamily="34" charset="0"/>
              </a:rPr>
            </a:br>
            <a:r>
              <a:rPr lang="ar-MA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-أخذ الكلمة لإنتاج نصوص شفهية بغرض السرد انطلاقا من مشاهد (</a:t>
            </a:r>
            <a:r>
              <a:rPr lang="fr-FR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PO2</a:t>
            </a:r>
            <a:r>
              <a:rPr lang="ar-MA" sz="4000" kern="0" dirty="0">
                <a:solidFill>
                  <a:srgbClr val="106585"/>
                </a:solidFill>
                <a:cs typeface="Calibri" panose="020F0502020204030204" pitchFamily="34" charset="0"/>
              </a:rPr>
              <a:t>)؛</a:t>
            </a:r>
            <a:endParaRPr lang="ar-MA" sz="4000" kern="0" dirty="0">
              <a:solidFill>
                <a:srgbClr val="106585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9FD58A-6156-5293-BAFA-77C58457D393}"/>
              </a:ext>
            </a:extLst>
          </p:cNvPr>
          <p:cNvSpPr txBox="1"/>
          <p:nvPr/>
        </p:nvSpPr>
        <p:spPr>
          <a:xfrm>
            <a:off x="1165396" y="1023648"/>
            <a:ext cx="6340150" cy="10556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PO </a:t>
            </a:r>
            <a:r>
              <a:rPr lang="ar-MA" sz="2800" dirty="0"/>
              <a:t>تقويم الكفاية: </a:t>
            </a:r>
          </a:p>
          <a:p>
            <a:pPr algn="ctr"/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إنتاج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نصوص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شفهية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وفق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أغراض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تواصلية</a:t>
            </a:r>
            <a:endParaRPr lang="fr-F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478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40893-F1AD-73F9-7A88-1E8AEB53B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2EC7139-C92C-9A56-D37A-D39DF25260AA}"/>
              </a:ext>
            </a:extLst>
          </p:cNvPr>
          <p:cNvSpPr/>
          <p:nvPr/>
        </p:nvSpPr>
        <p:spPr>
          <a:xfrm flipH="1" flipV="1">
            <a:off x="2253541" y="368699"/>
            <a:ext cx="4636919" cy="532201"/>
          </a:xfrm>
          <a:prstGeom prst="roundRect">
            <a:avLst>
              <a:gd name="adj" fmla="val 50000"/>
            </a:avLst>
          </a:prstGeom>
          <a:solidFill>
            <a:srgbClr val="005664"/>
          </a:solidFill>
          <a:ln w="13658" cap="flat">
            <a:solidFill>
              <a:srgbClr val="005664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ir Strip Arabic" panose="02000500000000000000" pitchFamily="2" charset="-78"/>
              <a:ea typeface="+mn-ea"/>
              <a:cs typeface="Air Strip Arabic" panose="02000500000000000000" pitchFamily="2" charset="-78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CD6620C-5AAD-2E58-985F-DC3A92FFF464}"/>
              </a:ext>
            </a:extLst>
          </p:cNvPr>
          <p:cNvSpPr txBox="1"/>
          <p:nvPr/>
        </p:nvSpPr>
        <p:spPr>
          <a:xfrm>
            <a:off x="2450145" y="512620"/>
            <a:ext cx="4357183" cy="317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موجهات تمرير رائز التحدث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6A3251-DE89-DEA4-7EBD-3F4F77427A7D}"/>
              </a:ext>
            </a:extLst>
          </p:cNvPr>
          <p:cNvSpPr txBox="1"/>
          <p:nvPr/>
        </p:nvSpPr>
        <p:spPr>
          <a:xfrm>
            <a:off x="506185" y="1576291"/>
            <a:ext cx="8131629" cy="4462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4572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يتم تمرير رائزي التحدث والطلاقة في جلسة واحدة وبشكل فردي: تلميذ تلو الآخر؛</a:t>
            </a:r>
          </a:p>
          <a:p>
            <a:pPr marL="742950" marR="0" lvl="0" indent="-74295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يعرض </a:t>
            </a:r>
            <a:r>
              <a:rPr lang="ar-MA" sz="2400" b="1" kern="0" dirty="0" err="1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الممرر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الوضعية </a:t>
            </a:r>
            <a:r>
              <a:rPr lang="fr-FR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PO1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على التلميذ: يقرأ عليه الوضعية ويمنحه مهلة للتفكير قبل تقديم الإجابة؛</a:t>
            </a:r>
          </a:p>
          <a:p>
            <a:pPr marL="742950" marR="0" lvl="0" indent="-74295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lang="ar-MA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يمر إلى</a:t>
            </a:r>
            <a:r>
              <a:rPr lang="fr-FR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الوضعية </a:t>
            </a:r>
            <a:r>
              <a:rPr lang="fr-FR" sz="28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PO2</a:t>
            </a:r>
            <a:r>
              <a:rPr lang="ar-MA" sz="4000" dirty="0">
                <a:solidFill>
                  <a:srgbClr val="0070C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: 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يَمْنَحُ اَلْممرر لِلْمُتَعَلِّمِ 30 ثانية لِمُلاحَظَةِ الصّوَرِ جَيِّدًا، ثم يقرأ عليه السؤال الأول يطالبه بالإجابة بجمل تامة، ثم السؤال الثاني ويطلب منه الإجابة وهكذا حتى يكمل الأسئلة.</a:t>
            </a:r>
          </a:p>
          <a:p>
            <a:pPr marL="742950" marR="0" lvl="0" indent="-74295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يُحَفِّزُ الممرر المُتَعَلِّمَ عَلى الِاسْتِرْسالِ إِذا تَوَقَّفَ، دونَ أَنْ يوَجِّهَهُ إِلى الإِجابَةِ بِكَلِماتٍ مِثْلَ: وَماذا حَدَثَ بَعْدُ؟ وَكَيْفَ حَدَثَ ذلِكَ؟</a:t>
            </a:r>
          </a:p>
          <a:p>
            <a:pPr marL="742950" marR="0" lvl="0" indent="-74295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يسجل الأستاذ درجة تحكم التلميذ في الكفاية مباشرة بعد الإجابة على شبكة التفريغ.</a:t>
            </a:r>
          </a:p>
        </p:txBody>
      </p:sp>
    </p:spTree>
    <p:extLst>
      <p:ext uri="{BB962C8B-B14F-4D97-AF65-F5344CB8AC3E}">
        <p14:creationId xmlns:p14="http://schemas.microsoft.com/office/powerpoint/2010/main" val="152200072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00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Env-Apprenant_Tmp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03- 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3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افتتاح الحصة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Env-Apprenant_Tmplt مع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_05- 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nv-Apprenant_Tmplt مع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اختتام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افتتاح الحص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27373</TotalTime>
  <Words>1231</Words>
  <Application>Microsoft Office PowerPoint</Application>
  <PresentationFormat>Affichage à l'écran (4:3)</PresentationFormat>
  <Paragraphs>188</Paragraphs>
  <Slides>21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20</vt:i4>
      </vt:variant>
      <vt:variant>
        <vt:lpstr>Titres des diapositives</vt:lpstr>
      </vt:variant>
      <vt:variant>
        <vt:i4>21</vt:i4>
      </vt:variant>
    </vt:vector>
  </HeadingPairs>
  <TitlesOfParts>
    <vt:vector size="55" baseType="lpstr">
      <vt:lpstr>Microsoft Uighur</vt:lpstr>
      <vt:lpstr>Dosis ExtraBold</vt:lpstr>
      <vt:lpstr>Sakkal Majalla</vt:lpstr>
      <vt:lpstr>Modern Love</vt:lpstr>
      <vt:lpstr>Dosis</vt:lpstr>
      <vt:lpstr>Air Strip Arabic</vt:lpstr>
      <vt:lpstr>Arial</vt:lpstr>
      <vt:lpstr>Calibri</vt:lpstr>
      <vt:lpstr>Dosis Medium</vt:lpstr>
      <vt:lpstr>Calibri Light</vt:lpstr>
      <vt:lpstr>Wingdings</vt:lpstr>
      <vt:lpstr>Aptos</vt:lpstr>
      <vt:lpstr>Dosis SemiBold</vt:lpstr>
      <vt:lpstr>DengXian</vt:lpstr>
      <vt:lpstr>00_Env-Enseignant</vt:lpstr>
      <vt:lpstr>3_Env-Apprenant_Tmplt معجم</vt:lpstr>
      <vt:lpstr>2_Env-Apprenant_Tmplt معجم</vt:lpstr>
      <vt:lpstr>01- نشاط اعتيادي</vt:lpstr>
      <vt:lpstr>استماع وتحدث</vt:lpstr>
      <vt:lpstr>1_اختتام الحصة</vt:lpstr>
      <vt:lpstr>افتتاح الحصة</vt:lpstr>
      <vt:lpstr>02- معــــــــــجم</vt:lpstr>
      <vt:lpstr>04- قراءة/ كتابة</vt:lpstr>
      <vt:lpstr>3_Env-Apprenant_Tmplt</vt:lpstr>
      <vt:lpstr>Thème Office</vt:lpstr>
      <vt:lpstr>1_01- نشاط اعتيادي</vt:lpstr>
      <vt:lpstr>1_02- معــــــــــجم</vt:lpstr>
      <vt:lpstr>03- استماع وتحدث</vt:lpstr>
      <vt:lpstr>1_04- قراءة/ كتابة</vt:lpstr>
      <vt:lpstr>05- اختتام الحصة</vt:lpstr>
      <vt:lpstr>2_01- نشاط اعتيادي</vt:lpstr>
      <vt:lpstr>3_Env-Enseignant</vt:lpstr>
      <vt:lpstr>افتتاح الحصة nv</vt:lpstr>
      <vt:lpstr>3_05- اختتام الحصة</vt:lpstr>
      <vt:lpstr>Présentation PowerPoint</vt:lpstr>
      <vt:lpstr>Présentation PowerPoint</vt:lpstr>
      <vt:lpstr>هيكلة حصص الأسبوع التربوي السادس</vt:lpstr>
      <vt:lpstr>Présentation PowerPoint</vt:lpstr>
      <vt:lpstr>هيكلة حصص اليوم 1</vt:lpstr>
      <vt:lpstr>اليوم 1</vt:lpstr>
      <vt:lpstr>خذوا النص على الصفحة 62، اقرؤوا النص ثم اكتبوا على دفاتر القسم أسئلة تتحدون بها زملاءكم. تخصص فترة نهاية الحصة لطرح الأسئلة والإجابة عنها. </vt:lpstr>
      <vt:lpstr>-المشاركة في حوار بتوظيف الأفعال الكلامية المدرسة (PO1)؛ -أخذ الكلمة لإنتاج نصوص شفهية بغرض السرد انطلاقا من مشاهد (PO2)؛</vt:lpstr>
      <vt:lpstr>Présentation PowerPoint</vt:lpstr>
      <vt:lpstr>Présentation PowerPoint</vt:lpstr>
      <vt:lpstr>Présentation PowerPoint</vt:lpstr>
      <vt:lpstr>يفصل الحاسوب عن جهاز العرض</vt:lpstr>
      <vt:lpstr>Présentation PowerPoint</vt:lpstr>
      <vt:lpstr>Présentation PowerPoint</vt:lpstr>
      <vt:lpstr>Présentation PowerPoint</vt:lpstr>
      <vt:lpstr>Présentation PowerPoint</vt:lpstr>
      <vt:lpstr>موجهات تمرير رائز الطلاقة LF </vt:lpstr>
      <vt:lpstr>Présentation PowerPoint</vt:lpstr>
      <vt:lpstr>هذه هي الفقرة التي ستقرؤها. معك 30 ثانية لملاحظتها. بعدها ستبدأ القراءة.</vt:lpstr>
      <vt:lpstr>الفائزون بنجمة السلوك هم: </vt:lpstr>
      <vt:lpstr>اختتام الحصة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AMAADID RACHID</dc:creator>
  <cp:lastModifiedBy>EL HAMDOUNI BTIHAJ</cp:lastModifiedBy>
  <cp:revision>229</cp:revision>
  <dcterms:created xsi:type="dcterms:W3CDTF">2023-09-20T21:35:22Z</dcterms:created>
  <dcterms:modified xsi:type="dcterms:W3CDTF">2025-11-30T22:13:23Z</dcterms:modified>
</cp:coreProperties>
</file>