
<file path=[Content_Types].xml><?xml version="1.0" encoding="utf-8"?>
<Types xmlns="http://schemas.openxmlformats.org/package/2006/content-types">
  <Default Extension="bin" ContentType="image/unknown"/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1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2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3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4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7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3751" r:id="rId2"/>
    <p:sldMasterId id="2147483687" r:id="rId3"/>
    <p:sldMasterId id="2147483690" r:id="rId4"/>
    <p:sldMasterId id="2147483742" r:id="rId5"/>
    <p:sldMasterId id="2147483754" r:id="rId6"/>
    <p:sldMasterId id="2147483733" r:id="rId7"/>
    <p:sldMasterId id="2147483696" r:id="rId8"/>
    <p:sldMasterId id="2147483712" r:id="rId9"/>
    <p:sldMasterId id="2147483722" r:id="rId10"/>
    <p:sldMasterId id="2147483660" r:id="rId11"/>
    <p:sldMasterId id="2147483763" r:id="rId12"/>
    <p:sldMasterId id="2147483786" r:id="rId13"/>
    <p:sldMasterId id="2147483803" r:id="rId14"/>
    <p:sldMasterId id="2147483821" r:id="rId15"/>
    <p:sldMasterId id="2147483844" r:id="rId16"/>
    <p:sldMasterId id="2147483873" r:id="rId17"/>
    <p:sldMasterId id="2147483900" r:id="rId18"/>
  </p:sldMasterIdLst>
  <p:notesMasterIdLst>
    <p:notesMasterId r:id="rId41"/>
  </p:notesMasterIdLst>
  <p:sldIdLst>
    <p:sldId id="2147482761" r:id="rId19"/>
    <p:sldId id="2147482642" r:id="rId20"/>
    <p:sldId id="2147482762" r:id="rId21"/>
    <p:sldId id="2147482763" r:id="rId22"/>
    <p:sldId id="2147482764" r:id="rId23"/>
    <p:sldId id="2147482691" r:id="rId24"/>
    <p:sldId id="2147482767" r:id="rId25"/>
    <p:sldId id="2147482760" r:id="rId26"/>
    <p:sldId id="2147482768" r:id="rId27"/>
    <p:sldId id="2147482721" r:id="rId28"/>
    <p:sldId id="2147482769" r:id="rId29"/>
    <p:sldId id="2147482765" r:id="rId30"/>
    <p:sldId id="2147482751" r:id="rId31"/>
    <p:sldId id="2147482747" r:id="rId32"/>
    <p:sldId id="2147482766" r:id="rId33"/>
    <p:sldId id="2147482750" r:id="rId34"/>
    <p:sldId id="2147482718" r:id="rId35"/>
    <p:sldId id="2147482723" r:id="rId36"/>
    <p:sldId id="2147482719" r:id="rId37"/>
    <p:sldId id="2147482739" r:id="rId38"/>
    <p:sldId id="2147482788" r:id="rId39"/>
    <p:sldId id="2147482616" r:id="rId40"/>
  </p:sldIdLst>
  <p:sldSz cx="9144000" cy="6858000" type="screen4x3"/>
  <p:notesSz cx="6858000" cy="9144000"/>
  <p:embeddedFontLst>
    <p:embeddedFont>
      <p:font typeface="Air Strip Arabic" panose="020B0604020202020204" charset="0"/>
      <p:regular r:id="rId42"/>
    </p:embeddedFont>
    <p:embeddedFont>
      <p:font typeface="DengXian" panose="02010600030101010101" pitchFamily="2" charset="-122"/>
      <p:regular r:id="rId43"/>
      <p:bold r:id="rId44"/>
    </p:embeddedFont>
    <p:embeddedFont>
      <p:font typeface="Dosis" pitchFamily="2" charset="0"/>
      <p:regular r:id="rId45"/>
      <p:bold r:id="rId46"/>
    </p:embeddedFont>
    <p:embeddedFont>
      <p:font typeface="Dosis ExtraBold" pitchFamily="2" charset="0"/>
      <p:bold r:id="rId47"/>
    </p:embeddedFont>
    <p:embeddedFont>
      <p:font typeface="Dosis Medium" pitchFamily="2" charset="0"/>
      <p:regular r:id="rId48"/>
    </p:embeddedFont>
    <p:embeddedFont>
      <p:font typeface="Dosis SemiBold" pitchFamily="2" charset="0"/>
      <p:regular r:id="rId49"/>
      <p:bold r:id="rId50"/>
    </p:embeddedFont>
    <p:embeddedFont>
      <p:font typeface="Microsoft Uighur" panose="02000000000000000000" pitchFamily="2" charset="-78"/>
      <p:regular r:id="rId51"/>
      <p:bold r:id="rId52"/>
    </p:embeddedFont>
    <p:embeddedFont>
      <p:font typeface="Modern Love" panose="04090805081005020601" pitchFamily="82" charset="0"/>
      <p:regular r:id="rId53"/>
    </p:embeddedFont>
    <p:embeddedFont>
      <p:font typeface="Sakkal Majalla" panose="02000000000000000000" pitchFamily="2" charset="-78"/>
      <p:regular r:id="rId54"/>
      <p:bold r:id="rId5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9EA"/>
    <a:srgbClr val="424D7C"/>
    <a:srgbClr val="44546A"/>
    <a:srgbClr val="414B79"/>
    <a:srgbClr val="424D7B"/>
    <a:srgbClr val="106585"/>
    <a:srgbClr val="0070C0"/>
    <a:srgbClr val="0097B2"/>
    <a:srgbClr val="76171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48" y="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0" Type="http://schemas.openxmlformats.org/officeDocument/2006/relationships/slide" Target="slides/slide2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217-871D-4D7F-8D59-C83A4C9C5EB2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364E-F43C-462A-A32F-C389FF427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3.png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13.png"/></Relationships>
</file>

<file path=ppt/slideLayouts/_rels/slideLayout1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3.png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8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Layouts/_rels/slideLayout20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8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8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Layouts/_rels/slideLayout2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8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Layouts/_rels/slideLayout2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Relationship Id="rId9" Type="http://schemas.microsoft.com/office/2007/relationships/hdphoto" Target="../media/hdphoto7.wdp"/></Relationships>
</file>

<file path=ppt/slideLayouts/_rels/slideLayout2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Relationship Id="rId9" Type="http://schemas.microsoft.com/office/2007/relationships/hdphoto" Target="../media/hdphoto7.wdp"/></Relationships>
</file>

<file path=ppt/slideLayouts/_rels/slideLayout2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Relationship Id="rId9" Type="http://schemas.microsoft.com/office/2007/relationships/hdphoto" Target="../media/hdphoto7.wdp"/></Relationships>
</file>

<file path=ppt/slideLayouts/_rels/slideLayout2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microsoft.com/office/2007/relationships/hdphoto" Target="../media/hdphoto5.wdp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3.png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4845076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3607097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857BAC0B-AC65-BD61-1B0C-5A8010C407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92767300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857BAC0B-AC65-BD61-1B0C-5A8010C407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27123192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71359547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5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45766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98975054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857BAC0B-AC65-BD61-1B0C-5A8010C407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6114433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id="{F07865AF-0218-DA63-49A3-7D88763D3E4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4374881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600A5F7D-7D47-07F5-08AA-8016965DE68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 dirty="0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05936400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CB3B8A30-F32D-5CC4-2E67-28B50E2CDB5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49391013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EE0B4139-2278-6815-C0E2-8899DA45756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42417826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685F2552-53F8-E324-FAFC-7CBC92F27AA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3578467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93027960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85BC44-B897-D2E5-D7ED-B51C2F89F30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47106269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A9285AD-8B22-A04D-E893-6F08727F900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80767885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94170535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E1611C4F-2F07-955B-230E-2BD4D9E35C3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06804515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5096D1-EB19-8E69-96A7-25A43E33976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9362422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6A4BA0-D462-85AB-E123-BB4F6907F98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7154965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33F74BEE-FD18-5972-5B67-A4109E3461B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2705970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E8C52E21-EF60-EFA4-6191-FA53B985CEC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5358604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29BBC07-74A6-563A-24CF-30738239EBD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46164229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22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197ED421-FA03-EE08-7A45-DC1F5DB40F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9648334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1279334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CAAE1FD6-FA32-E9C2-3B4E-D7EA7311570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03607640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id="{AC7F337F-3560-9C7B-95FB-EAD532B0642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10456158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E6071AB2-FD89-6999-6BF2-6CCE861AFA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42232869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9313EEE-B6BD-1BA7-BADF-2E5354036BF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97024028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02892FE-936C-FF4D-A116-9CE2F3D567B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4187661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32F0DFEC-A9E5-DC8D-C232-E2AFC7F0701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54796911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470477A-0E04-9246-F13C-F07BEB34CF8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87944469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554B0B8-4CC4-DB73-565A-ED295FC3E45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7992283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A598A812-1A48-52B0-FC1D-A565B8E90C7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45422767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F1882EBB-2DBD-68BA-5DBD-D89EE7AD7D7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962755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54135064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F59E99C9-2072-2F56-B1B7-33FB969FAC1D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88402808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A0F7819-9964-A31B-4633-13A7E8E86F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3504814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5470AE5D-CB82-E085-7F8E-DE83285A7CF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59971518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48A1F5B7-D3F9-C909-EFB4-2DAE15E0AF6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40924517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338" y="1584000"/>
            <a:ext cx="4247323" cy="4810539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1C42F411-175E-9E6D-D29B-7EAC7E24CF9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33662295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A8877E5-AC23-C627-8AF0-21907F62BC6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88247112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36940610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03199236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11101752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7853466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17399348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53600041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5086566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70382248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072045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40165466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832407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95414691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8685785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70544027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4004688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74640505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6203238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96940700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30201888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65184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55954268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69475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79523841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21476031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25840553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2097234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22937971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7108478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3713770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23573435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4489537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2042284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89662636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61513923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5851749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6628990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6271954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68942687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99126056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8539477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21663027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66026848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37771176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5803210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06701624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92417200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51751041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9384679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187058090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6591289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24582581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98132191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4700769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66844373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0780295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19837800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04725922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26451457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0552879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129986723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975198694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73621700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51874122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31846309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75306150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53080839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04933745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06131262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00475337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910027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6114387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42AA95B1-5491-4975-F445-F499BD3C4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999" y="1575854"/>
            <a:ext cx="6840001" cy="61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6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67888944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94001682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18933437"/>
      </p:ext>
    </p:extLst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877991414"/>
      </p:ext>
    </p:extLst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69912487"/>
      </p:ext>
    </p:extLst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28804158"/>
      </p:ext>
    </p:extLst>
  </p:cSld>
  <p:clrMapOvr>
    <a:masterClrMapping/>
  </p:clrMapOvr>
  <p:transition spd="slow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B7A934E9-D4E5-7ECD-3F55-B99D240A27C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972000" y="1587500"/>
            <a:ext cx="7200000" cy="43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55153788"/>
      </p:ext>
    </p:extLst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757AEE0-EDAD-BCFA-B0C1-E3F26DF7BDB0}"/>
              </a:ext>
            </a:extLst>
          </p:cNvPr>
          <p:cNvGrpSpPr/>
          <p:nvPr userDrawn="1"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F1E9647-C23F-0AB7-101C-32D0969E9F60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id="{DD7159A8-5CAC-1F2F-AA5A-44097860B98F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3 -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D42F6F4-087E-E434-BA2D-3E6C35CBE2D3}"/>
              </a:ext>
            </a:extLst>
          </p:cNvPr>
          <p:cNvGrpSpPr/>
          <p:nvPr userDrawn="1"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C29B8546-2300-CF26-DE2E-38073503AB14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6" name="Organigramme : Terminateur 5">
              <a:extLst>
                <a:ext uri="{FF2B5EF4-FFF2-40B4-BE49-F238E27FC236}">
                  <a16:creationId xmlns:a16="http://schemas.microsoft.com/office/drawing/2014/main" id="{9F63B16B-0D64-E4B7-A02B-5B9E10FD9E1A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8F03523-197D-A46E-FA54-91A6AFF7F28C}"/>
              </a:ext>
            </a:extLst>
          </p:cNvPr>
          <p:cNvGrpSpPr/>
          <p:nvPr userDrawn="1"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76ABA10-32B5-B604-0B98-F854920B1C35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8" name="Organigramme : Terminateur 7">
              <a:extLst>
                <a:ext uri="{FF2B5EF4-FFF2-40B4-BE49-F238E27FC236}">
                  <a16:creationId xmlns:a16="http://schemas.microsoft.com/office/drawing/2014/main" id="{8D09FAA9-8B01-B85B-6AD2-AA1306C99B4F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7C6E9F6-C279-AB3D-B941-74079D24BBA4}"/>
              </a:ext>
            </a:extLst>
          </p:cNvPr>
          <p:cNvGrpSpPr/>
          <p:nvPr userDrawn="1"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3917791-49A0-A179-89BD-9B276594FD5C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F9D3FD68-51AA-4AAC-DA0F-FC1598DFD10B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5 -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3FC77E3-3855-7B01-0EC8-80864EDB69DD}"/>
              </a:ext>
            </a:extLst>
          </p:cNvPr>
          <p:cNvGrpSpPr/>
          <p:nvPr userDrawn="1"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C537851-8C6F-4D1B-3353-B99C763FE6F0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E95BC511-E9AF-223A-8E8C-7786DA7A9B1E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1 - </a:t>
              </a:r>
            </a:p>
          </p:txBody>
        </p:sp>
      </p:grp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5080DA-EEE4-B0DB-4320-B6333D61EC3F}"/>
              </a:ext>
            </a:extLst>
          </p:cNvPr>
          <p:cNvGrpSpPr/>
          <p:nvPr userDrawn="1"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4 - 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5309429C-1039-2C54-E46D-AB6F245EA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2952752"/>
      </p:ext>
    </p:extLst>
  </p:cSld>
  <p:clrMapOvr>
    <a:masterClrMapping/>
  </p:clrMapOvr>
  <p:transition spd="slow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9368326-A537-80A0-9302-1EE9F91FF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Dosis SemiBold" pitchFamily="2" charset="0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67102337"/>
      </p:ext>
    </p:extLst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25259617"/>
      </p:ext>
    </p:extLst>
  </p:cSld>
  <p:clrMapOvr>
    <a:masterClrMapping/>
  </p:clrMapOvr>
  <p:transition spd="slow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0663257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58902734"/>
      </p:ext>
    </p:extLst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7225" y="3404242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5431353"/>
      </p:ext>
    </p:extLst>
  </p:cSld>
  <p:clrMapOvr>
    <a:masterClrMapping/>
  </p:clrMapOvr>
  <p:transition spd="slow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340566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551387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551387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551387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59405620"/>
      </p:ext>
    </p:extLst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هيكلة حصة اليوم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96547236"/>
      </p:ext>
    </p:extLst>
  </p:cSld>
  <p:clrMapOvr>
    <a:masterClrMapping/>
  </p:clrMapOvr>
  <p:transition spd="slow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3843" y="2190869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6004471" y="2150869"/>
            <a:ext cx="955711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314000" y="195068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63253066"/>
      </p:ext>
    </p:extLst>
  </p:cSld>
  <p:clrMapOvr>
    <a:masterClrMapping/>
  </p:clrMapOvr>
  <p:transition spd="slow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33001354"/>
      </p:ext>
    </p:extLst>
  </p:cSld>
  <p:clrMapOvr>
    <a:masterClrMapping/>
  </p:clrMapOvr>
  <p:transition spd="slow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0E2FFA-A2BC-19B6-2E21-52362DDA208C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62399440"/>
      </p:ext>
    </p:extLst>
  </p:cSld>
  <p:clrMapOvr>
    <a:masterClrMapping/>
  </p:clrMapOvr>
  <p:transition spd="slow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9399446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4628812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3763341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2069192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8965755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7389410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658276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85463132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218171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3382323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1648770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7681439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938873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633631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7897828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5876165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9842127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8767128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832512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006386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 sans forme arriè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22578979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645322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426474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18390214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1250598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70127047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7325198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64258407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76048978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32974017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7647619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</p:spTree>
    <p:extLst>
      <p:ext uri="{BB962C8B-B14F-4D97-AF65-F5344CB8AC3E}">
        <p14:creationId xmlns:p14="http://schemas.microsoft.com/office/powerpoint/2010/main" val="1904049243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2579107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26579288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750605890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35943931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47835735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07432674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76624184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8781099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81664021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1460745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108306577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05174706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7808404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43919363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8305518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20835452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745877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513608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00038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52927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78194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الأسبوع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66188781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052993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466271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061055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809552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57739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6331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7906481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50140955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44388000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3687646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حصص الأسبوع التربوي الأول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الثاني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الرابع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السادس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solidFill>
            <a:schemeClr val="bg1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الثالث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الخامس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78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78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9E65A8EB-C2EA-4B63-1C78-5F7E7A1076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3535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03443963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78525727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9653257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84818073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16389372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18099424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16241218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80912527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009782575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12463918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5756582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0744569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03311600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88101358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32936648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81171881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95640904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72083105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0606503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20616244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09064775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87462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image" Target="../media/image10.bin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image" Target="../media/image10.bin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image" Target="../media/image10.bin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image" Target="../media/image10.bin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theme" Target="../theme/theme15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20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24" Type="http://schemas.openxmlformats.org/officeDocument/2006/relationships/image" Target="../media/image10.bin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23" Type="http://schemas.openxmlformats.org/officeDocument/2006/relationships/theme" Target="../theme/theme16.xml"/><Relationship Id="rId10" Type="http://schemas.openxmlformats.org/officeDocument/2006/relationships/slideLayout" Target="../slideLayouts/slideLayout167.xml"/><Relationship Id="rId19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Relationship Id="rId22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1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2.xml"/><Relationship Id="rId21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slideLayout" Target="../slideLayouts/slideLayout196.xml"/><Relationship Id="rId25" Type="http://schemas.openxmlformats.org/officeDocument/2006/relationships/image" Target="../media/image10.bin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20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24" Type="http://schemas.openxmlformats.org/officeDocument/2006/relationships/theme" Target="../theme/theme17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23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89.xml"/><Relationship Id="rId19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Relationship Id="rId22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5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6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7.xml"/><Relationship Id="rId1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8.xml"/><Relationship Id="rId1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7.png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01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692A77-500C-6234-E2E4-D359F4C957D3}"/>
              </a:ext>
            </a:extLst>
          </p:cNvPr>
          <p:cNvSpPr txBox="1"/>
          <p:nvPr userDrawn="1"/>
        </p:nvSpPr>
        <p:spPr>
          <a:xfrm>
            <a:off x="5968911" y="10521"/>
            <a:ext cx="26271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Titre Module</a:t>
            </a:r>
          </a:p>
        </p:txBody>
      </p:sp>
    </p:spTree>
    <p:extLst>
      <p:ext uri="{BB962C8B-B14F-4D97-AF65-F5344CB8AC3E}">
        <p14:creationId xmlns:p14="http://schemas.microsoft.com/office/powerpoint/2010/main" val="351840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3BCD8-9868-4174-A461-8C04FAF3A9DD}" type="datetimeFigureOut">
              <a:rPr lang="fr-FR" smtClean="0"/>
              <a:t>01/12/2025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9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69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9271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871" r:id="rId23"/>
    <p:sldLayoutId id="2147483898" r:id="rId24"/>
    <p:sldLayoutId id="2147483899" r:id="rId25"/>
    <p:sldLayoutId id="2147483915" r:id="rId26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1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0747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59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8645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606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6568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646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  <p:sldLayoutId id="2147483894" r:id="rId21"/>
    <p:sldLayoutId id="2147483895" r:id="rId22"/>
    <p:sldLayoutId id="2147483897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9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18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15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29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91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95" y="176162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93925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761395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157475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16043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24174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FEE1AC-A01F-CCD3-DD0A-35C97601589B}"/>
              </a:ext>
            </a:extLst>
          </p:cNvPr>
          <p:cNvSpPr>
            <a:spLocks/>
          </p:cNvSpPr>
          <p:nvPr userDrawn="1"/>
        </p:nvSpPr>
        <p:spPr>
          <a:xfrm>
            <a:off x="5598834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B0DA9E-8895-51CB-D469-05A6149A62AB}"/>
              </a:ext>
            </a:extLst>
          </p:cNvPr>
          <p:cNvSpPr txBox="1"/>
          <p:nvPr userDrawn="1"/>
        </p:nvSpPr>
        <p:spPr>
          <a:xfrm>
            <a:off x="1419836" y="135496"/>
            <a:ext cx="27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38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18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15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29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91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95" y="176162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93925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761395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157475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16043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24174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FEE1AC-A01F-CCD3-DD0A-35C97601589B}"/>
              </a:ext>
            </a:extLst>
          </p:cNvPr>
          <p:cNvSpPr>
            <a:spLocks/>
          </p:cNvSpPr>
          <p:nvPr userDrawn="1"/>
        </p:nvSpPr>
        <p:spPr>
          <a:xfrm>
            <a:off x="5598834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B0DA9E-8895-51CB-D469-05A6149A62AB}"/>
              </a:ext>
            </a:extLst>
          </p:cNvPr>
          <p:cNvSpPr txBox="1"/>
          <p:nvPr userDrawn="1"/>
        </p:nvSpPr>
        <p:spPr>
          <a:xfrm>
            <a:off x="1419836" y="135496"/>
            <a:ext cx="27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dirty="0">
                <a:solidFill>
                  <a:srgbClr val="FF0000"/>
                </a:solidFill>
                <a:cs typeface="Microsoft Uighur" panose="02000000000000000000" pitchFamily="2" charset="-78"/>
              </a:rPr>
              <a:t>6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9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2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24229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756980"/>
            <a:ext cx="7296726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28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4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46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73" y="15637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592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09850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23273" y="131773"/>
            <a:ext cx="1206019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466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68884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2A41D-BEAA-C917-5B47-4AE141D3EA38}"/>
              </a:ext>
            </a:extLst>
          </p:cNvPr>
          <p:cNvSpPr>
            <a:spLocks/>
          </p:cNvSpPr>
          <p:nvPr userDrawn="1"/>
        </p:nvSpPr>
        <p:spPr>
          <a:xfrm>
            <a:off x="7140920" y="15637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174F963-DCBB-1449-9378-E5A7BF66536B}"/>
              </a:ext>
            </a:extLst>
          </p:cNvPr>
          <p:cNvSpPr/>
          <p:nvPr userDrawn="1"/>
        </p:nvSpPr>
        <p:spPr>
          <a:xfrm>
            <a:off x="1376218" y="148928"/>
            <a:ext cx="322476" cy="295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A46E44-1652-7A14-5710-BA827F6B9C49}"/>
              </a:ext>
            </a:extLst>
          </p:cNvPr>
          <p:cNvSpPr/>
          <p:nvPr userDrawn="1"/>
        </p:nvSpPr>
        <p:spPr>
          <a:xfrm>
            <a:off x="5758314" y="156376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DB12229-7433-870F-F53A-F2AB72DA7980}"/>
              </a:ext>
            </a:extLst>
          </p:cNvPr>
          <p:cNvSpPr/>
          <p:nvPr userDrawn="1"/>
        </p:nvSpPr>
        <p:spPr>
          <a:xfrm>
            <a:off x="7018314" y="131131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53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28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4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46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73" y="15637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592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09850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23273" y="131772"/>
            <a:ext cx="1280869" cy="305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466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68884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2A41D-BEAA-C917-5B47-4AE141D3EA38}"/>
              </a:ext>
            </a:extLst>
          </p:cNvPr>
          <p:cNvSpPr>
            <a:spLocks/>
          </p:cNvSpPr>
          <p:nvPr userDrawn="1"/>
        </p:nvSpPr>
        <p:spPr>
          <a:xfrm>
            <a:off x="7140920" y="15637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174F963-DCBB-1449-9378-E5A7BF66536B}"/>
              </a:ext>
            </a:extLst>
          </p:cNvPr>
          <p:cNvSpPr/>
          <p:nvPr userDrawn="1"/>
        </p:nvSpPr>
        <p:spPr>
          <a:xfrm>
            <a:off x="1514750" y="131131"/>
            <a:ext cx="322476" cy="295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A46E44-1652-7A14-5710-BA827F6B9C49}"/>
              </a:ext>
            </a:extLst>
          </p:cNvPr>
          <p:cNvSpPr/>
          <p:nvPr userDrawn="1"/>
        </p:nvSpPr>
        <p:spPr>
          <a:xfrm>
            <a:off x="5758314" y="156376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DB12229-7433-870F-F53A-F2AB72DA7980}"/>
              </a:ext>
            </a:extLst>
          </p:cNvPr>
          <p:cNvSpPr/>
          <p:nvPr userDrawn="1"/>
        </p:nvSpPr>
        <p:spPr>
          <a:xfrm>
            <a:off x="7018314" y="131131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28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4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46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73" y="15637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592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09850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23273" y="131773"/>
            <a:ext cx="1206019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466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68884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2A41D-BEAA-C917-5B47-4AE141D3EA38}"/>
              </a:ext>
            </a:extLst>
          </p:cNvPr>
          <p:cNvSpPr>
            <a:spLocks/>
          </p:cNvSpPr>
          <p:nvPr userDrawn="1"/>
        </p:nvSpPr>
        <p:spPr>
          <a:xfrm>
            <a:off x="7140920" y="15637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174F963-DCBB-1449-9378-E5A7BF66536B}"/>
              </a:ext>
            </a:extLst>
          </p:cNvPr>
          <p:cNvSpPr/>
          <p:nvPr userDrawn="1"/>
        </p:nvSpPr>
        <p:spPr>
          <a:xfrm>
            <a:off x="1376218" y="148928"/>
            <a:ext cx="322476" cy="295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A46E44-1652-7A14-5710-BA827F6B9C49}"/>
              </a:ext>
            </a:extLst>
          </p:cNvPr>
          <p:cNvSpPr/>
          <p:nvPr userDrawn="1"/>
        </p:nvSpPr>
        <p:spPr>
          <a:xfrm>
            <a:off x="5758314" y="156376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DB12229-7433-870F-F53A-F2AB72DA7980}"/>
              </a:ext>
            </a:extLst>
          </p:cNvPr>
          <p:cNvSpPr/>
          <p:nvPr userDrawn="1"/>
        </p:nvSpPr>
        <p:spPr>
          <a:xfrm>
            <a:off x="7018314" y="131131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16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28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4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46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73" y="15637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592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09850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23273" y="131773"/>
            <a:ext cx="1206019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466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68884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2A41D-BEAA-C917-5B47-4AE141D3EA38}"/>
              </a:ext>
            </a:extLst>
          </p:cNvPr>
          <p:cNvSpPr>
            <a:spLocks/>
          </p:cNvSpPr>
          <p:nvPr userDrawn="1"/>
        </p:nvSpPr>
        <p:spPr>
          <a:xfrm>
            <a:off x="7140920" y="15637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174F963-DCBB-1449-9378-E5A7BF66536B}"/>
              </a:ext>
            </a:extLst>
          </p:cNvPr>
          <p:cNvSpPr/>
          <p:nvPr userDrawn="1"/>
        </p:nvSpPr>
        <p:spPr>
          <a:xfrm>
            <a:off x="1376218" y="148928"/>
            <a:ext cx="322476" cy="295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dirty="0">
                <a:solidFill>
                  <a:srgbClr val="FF0000"/>
                </a:solidFill>
                <a:cs typeface="Microsoft Uighur" panose="02000000000000000000" pitchFamily="2" charset="-78"/>
              </a:rPr>
              <a:t>6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A46E44-1652-7A14-5710-BA827F6B9C49}"/>
              </a:ext>
            </a:extLst>
          </p:cNvPr>
          <p:cNvSpPr/>
          <p:nvPr userDrawn="1"/>
        </p:nvSpPr>
        <p:spPr>
          <a:xfrm>
            <a:off x="5758314" y="156376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dirty="0">
                <a:solidFill>
                  <a:srgbClr val="FF0000"/>
                </a:solidFill>
                <a:cs typeface="Microsoft Uighur" panose="02000000000000000000" pitchFamily="2" charset="-78"/>
              </a:rPr>
              <a:t>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DB12229-7433-870F-F53A-F2AB72DA7980}"/>
              </a:ext>
            </a:extLst>
          </p:cNvPr>
          <p:cNvSpPr/>
          <p:nvPr userDrawn="1"/>
        </p:nvSpPr>
        <p:spPr>
          <a:xfrm>
            <a:off x="7018314" y="131131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dirty="0">
                <a:solidFill>
                  <a:srgbClr val="FF0000"/>
                </a:solidFill>
                <a:cs typeface="Microsoft Uighur" panose="02000000000000000000" pitchFamily="2" charset="-78"/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5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9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2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8004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102.xml"/><Relationship Id="rId7" Type="http://schemas.openxmlformats.org/officeDocument/2006/relationships/image" Target="../media/image4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9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FD5C1F3-6E18-8DF8-E004-65ECD8044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5586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40893-F1AD-73F9-7A88-1E8AEB53B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2EC7139-C92C-9A56-D37A-D39DF25260AA}"/>
              </a:ext>
            </a:extLst>
          </p:cNvPr>
          <p:cNvSpPr/>
          <p:nvPr/>
        </p:nvSpPr>
        <p:spPr>
          <a:xfrm flipH="1" flipV="1">
            <a:off x="2253541" y="368699"/>
            <a:ext cx="4636919" cy="532201"/>
          </a:xfrm>
          <a:prstGeom prst="roundRect">
            <a:avLst>
              <a:gd name="adj" fmla="val 50000"/>
            </a:avLst>
          </a:prstGeom>
          <a:solidFill>
            <a:srgbClr val="005664"/>
          </a:solidFill>
          <a:ln w="13658" cap="flat">
            <a:solidFill>
              <a:srgbClr val="00566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ir Strip Arabic" panose="02000500000000000000" pitchFamily="2" charset="-78"/>
              <a:ea typeface="+mn-ea"/>
              <a:cs typeface="Air Strip Arabic" panose="02000500000000000000" pitchFamily="2" charset="-78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CD6620C-5AAD-2E58-985F-DC3A92FFF464}"/>
              </a:ext>
            </a:extLst>
          </p:cNvPr>
          <p:cNvSpPr txBox="1"/>
          <p:nvPr/>
        </p:nvSpPr>
        <p:spPr>
          <a:xfrm>
            <a:off x="2450145" y="512620"/>
            <a:ext cx="4357183" cy="31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موجهات تمرير رائز التحدث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7FE3DC9-5EFD-35B0-773B-CD466DAC2639}"/>
              </a:ext>
            </a:extLst>
          </p:cNvPr>
          <p:cNvSpPr txBox="1"/>
          <p:nvPr/>
        </p:nvSpPr>
        <p:spPr>
          <a:xfrm>
            <a:off x="506185" y="1635558"/>
            <a:ext cx="8131629" cy="4462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marR="0" lvl="0" indent="-4572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يتم تمرير رائزي التحدث والطلاقة في جلسة واحدة وبشكل فردي: تلميذ تلو الآخر؛</a:t>
            </a:r>
          </a:p>
          <a:p>
            <a:pPr marL="742950" marR="0" lvl="0" indent="-74295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يعرض </a:t>
            </a:r>
            <a:r>
              <a:rPr lang="ar-MA" sz="2400" b="1" kern="0" dirty="0" err="1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الممرر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8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الوضعية </a:t>
            </a:r>
            <a:r>
              <a:rPr lang="fr-FR" sz="28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PO1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على التلميذ: يقرأ عليه الوضعية ويمنحه مهلة للتفكير قبل انطلاق الحوار؛</a:t>
            </a:r>
          </a:p>
          <a:p>
            <a:pPr marL="742950" marR="0" lvl="0" indent="-74295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lang="ar-MA" sz="28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يمر إلى</a:t>
            </a:r>
            <a:r>
              <a:rPr lang="fr-FR" sz="28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8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الوضعية </a:t>
            </a:r>
            <a:r>
              <a:rPr lang="fr-FR" sz="28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PO2</a:t>
            </a:r>
            <a:r>
              <a:rPr lang="ar-MA" sz="40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: 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يَمْنَحُ </a:t>
            </a:r>
            <a:r>
              <a:rPr lang="ar-MA" sz="2400" b="1" kern="0" dirty="0" err="1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اَلْممرر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لِلْمُتَعَلِّمِ 30 ثانية لِمُلاحَظَةِ الصّوَرِ جَيِّدًا، ثم يقرأ عليه السؤال الأول يطالبه بالإجابة بجملة تامة، ثم السؤال الثاني ويطلب منه الإجابة وهكذا حتى يكمل الأسئلة.</a:t>
            </a:r>
          </a:p>
          <a:p>
            <a:pPr marL="742950" marR="0" lvl="0" indent="-74295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يُحَفِّزُ الممرر المُتَعَلِّمَ عَلى الِاسْتِرْسالِ إِذا تَوَقَّفَ، دونَ أَنْ يوَجِّهَهُ إِلى الإِجابَةِ بِكَلِماتٍ مِثْلَ: وَماذا حَدَثَ بَعْدُ؟ وَكَيْفَ حَدَثَ ذلِكَ؟</a:t>
            </a:r>
          </a:p>
          <a:p>
            <a:pPr marL="742950" marR="0" lvl="0" indent="-74295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يسجل الأستاذ درجة تحكم التلميذ في الكفاية مباشرة بعد الإجابة على شبكة التفريغ.</a:t>
            </a:r>
          </a:p>
        </p:txBody>
      </p:sp>
    </p:spTree>
    <p:extLst>
      <p:ext uri="{BB962C8B-B14F-4D97-AF65-F5344CB8AC3E}">
        <p14:creationId xmlns:p14="http://schemas.microsoft.com/office/powerpoint/2010/main" val="152200072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1426E-ABED-1097-4343-7FAF87F52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6F1E500-37B7-A081-D577-D67CB64845B7}"/>
              </a:ext>
            </a:extLst>
          </p:cNvPr>
          <p:cNvSpPr txBox="1"/>
          <p:nvPr/>
        </p:nvSpPr>
        <p:spPr>
          <a:xfrm>
            <a:off x="3396342" y="2801482"/>
            <a:ext cx="2565364" cy="6884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800"/>
              </a:spcAft>
            </a:pPr>
            <a:r>
              <a:rPr lang="ar-M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وضعية التحدث </a:t>
            </a:r>
            <a:r>
              <a:rPr lang="ar-M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3024F6-451D-09B1-0A9E-79FF7CDD5405}"/>
              </a:ext>
            </a:extLst>
          </p:cNvPr>
          <p:cNvSpPr txBox="1"/>
          <p:nvPr/>
        </p:nvSpPr>
        <p:spPr>
          <a:xfrm>
            <a:off x="2425614" y="3787019"/>
            <a:ext cx="4292772" cy="40862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MA" dirty="0"/>
              <a:t> </a:t>
            </a:r>
            <a:r>
              <a:rPr lang="fr-FR" dirty="0"/>
              <a:t> PO1  </a:t>
            </a:r>
            <a:r>
              <a:rPr lang="ar-MA" dirty="0"/>
              <a:t>أشارك في حوار بتوظيف الأفعال الكلامية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5150737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7A593-F3DC-B928-F973-24B73F16E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5CCDF10-CA63-F8AD-750E-A85F9E5A1935}"/>
              </a:ext>
            </a:extLst>
          </p:cNvPr>
          <p:cNvSpPr/>
          <p:nvPr/>
        </p:nvSpPr>
        <p:spPr>
          <a:xfrm flipH="1" flipV="1">
            <a:off x="2076258" y="843755"/>
            <a:ext cx="4636919" cy="532201"/>
          </a:xfrm>
          <a:prstGeom prst="roundRect">
            <a:avLst>
              <a:gd name="adj" fmla="val 50000"/>
            </a:avLst>
          </a:prstGeom>
          <a:solidFill>
            <a:srgbClr val="005664"/>
          </a:solidFill>
          <a:ln w="13658" cap="flat">
            <a:solidFill>
              <a:srgbClr val="00566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ir Strip Arabic" panose="02000500000000000000" pitchFamily="2" charset="-78"/>
              <a:ea typeface="+mn-ea"/>
              <a:cs typeface="Air Strip Arabic" panose="02000500000000000000" pitchFamily="2" charset="-78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D1F37FE-F165-FE84-965B-FB406EE8CA20}"/>
              </a:ext>
            </a:extLst>
          </p:cNvPr>
          <p:cNvSpPr txBox="1"/>
          <p:nvPr/>
        </p:nvSpPr>
        <p:spPr>
          <a:xfrm>
            <a:off x="2272863" y="951159"/>
            <a:ext cx="4357183" cy="31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معايير تقويم التحدث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2475DC2-9864-33F1-C0E6-AF956DD61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11214"/>
              </p:ext>
            </p:extLst>
          </p:nvPr>
        </p:nvGraphicFramePr>
        <p:xfrm>
          <a:off x="613832" y="1898755"/>
          <a:ext cx="7918493" cy="328762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279411">
                  <a:extLst>
                    <a:ext uri="{9D8B030D-6E8A-4147-A177-3AD203B41FA5}">
                      <a16:colId xmlns:a16="http://schemas.microsoft.com/office/drawing/2014/main" val="4209966833"/>
                    </a:ext>
                  </a:extLst>
                </a:gridCol>
                <a:gridCol w="1076583">
                  <a:extLst>
                    <a:ext uri="{9D8B030D-6E8A-4147-A177-3AD203B41FA5}">
                      <a16:colId xmlns:a16="http://schemas.microsoft.com/office/drawing/2014/main" val="3038388749"/>
                    </a:ext>
                  </a:extLst>
                </a:gridCol>
                <a:gridCol w="3656564">
                  <a:extLst>
                    <a:ext uri="{9D8B030D-6E8A-4147-A177-3AD203B41FA5}">
                      <a16:colId xmlns:a16="http://schemas.microsoft.com/office/drawing/2014/main" val="3991547100"/>
                    </a:ext>
                  </a:extLst>
                </a:gridCol>
                <a:gridCol w="905935">
                  <a:extLst>
                    <a:ext uri="{9D8B030D-6E8A-4147-A177-3AD203B41FA5}">
                      <a16:colId xmlns:a16="http://schemas.microsoft.com/office/drawing/2014/main" val="3605873352"/>
                    </a:ext>
                  </a:extLst>
                </a:gridCol>
              </a:tblGrid>
              <a:tr h="29849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300">
                          <a:effectLst/>
                        </a:rPr>
                        <a:t>الكفاية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300">
                          <a:effectLst/>
                        </a:rPr>
                        <a:t>رقم الوضعية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300">
                          <a:effectLst/>
                        </a:rPr>
                        <a:t>المعايير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300">
                          <a:effectLst/>
                        </a:rPr>
                        <a:t>التنقيط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3153920019"/>
                  </a:ext>
                </a:extLst>
              </a:tr>
              <a:tr h="14955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fr-FR" sz="4000" dirty="0">
                          <a:solidFill>
                            <a:srgbClr val="FF0000"/>
                          </a:solidFill>
                          <a:effectLst/>
                        </a:rPr>
                        <a:t>PO1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-شارك في الحوار محترما موضوع الوضعية </a:t>
                      </a:r>
                    </a:p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-وظف عبارة مناسبة للاعتذار </a:t>
                      </a:r>
                    </a:p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-وظف جملا تامة</a:t>
                      </a:r>
                    </a:p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-ارتكب أقل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ar-MA" sz="1400" dirty="0">
                          <a:effectLst/>
                        </a:rPr>
                        <a:t> قطعا  من 4 أخطاء / ارتكب أكثر من 4 أخطاء</a:t>
                      </a:r>
                      <a:endParaRPr lang="fr-FR" sz="1200" b="1" dirty="0">
                        <a:effectLst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3ن</a:t>
                      </a:r>
                    </a:p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3ن</a:t>
                      </a:r>
                    </a:p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2ن</a:t>
                      </a:r>
                    </a:p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2ن / 1ن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2279131727"/>
                  </a:ext>
                </a:extLst>
              </a:tr>
              <a:tr h="432000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المجموع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100" b="1" dirty="0">
                        <a:effectLst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…/10</a:t>
                      </a:r>
                    </a:p>
                  </a:txBody>
                  <a:tcPr marL="65896" marR="6589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91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65717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F5590-7B8D-F7A3-2401-F8ECB6CD7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28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9A394278-6A35-E587-C7C3-792E61D61E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7943462" y="702876"/>
            <a:ext cx="828000" cy="827999"/>
          </a:xfr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835EDA14-A8E9-82E2-8626-E10EFF486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i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يفصل الحاسوب عن جهاز العرض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1D40474-4D07-1F63-6BDD-64955943EE3D}"/>
              </a:ext>
            </a:extLst>
          </p:cNvPr>
          <p:cNvSpPr txBox="1"/>
          <p:nvPr/>
        </p:nvSpPr>
        <p:spPr>
          <a:xfrm>
            <a:off x="4131542" y="1244940"/>
            <a:ext cx="57259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PO1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FF22B09-2103-F767-2C68-98D972A83E5A}"/>
              </a:ext>
            </a:extLst>
          </p:cNvPr>
          <p:cNvSpPr txBox="1"/>
          <p:nvPr/>
        </p:nvSpPr>
        <p:spPr>
          <a:xfrm>
            <a:off x="400873" y="1856940"/>
            <a:ext cx="8342254" cy="334808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sz="24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نَسيَتْ تِلْميذَةٌ إِنْجازَ واجِبِها الْمَنْزِلِيِّ. قَرَّرَتْ أَنْ تَعْتَذِرَ لِأُسْتاذِها فَدارَ بَيْنَهُما حِوارٌ. أَنا أَلْعَبُ دَوْرَ الْأُسْتاذِ وَأَنْتَ دَوْرَ التِّلْميذَةِ. مُسْتَعِدٌّ (ةٌ)؟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أَيْنَ واجِبُكِ الْمَنْزِلِيُّ يا ...................</a:t>
            </a:r>
            <a:r>
              <a:rPr lang="ar-MA" sz="24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......................................</a:t>
            </a:r>
            <a:r>
              <a:rPr lang="ar-SA" sz="24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...؟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-.......................................................................................</a:t>
            </a:r>
            <a:r>
              <a:rPr lang="ar-MA" sz="24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pPr marL="45720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MA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ما الذي ينبغي عليك فعله لكي لا تنسى واجباتك المنزلية ؟</a:t>
            </a:r>
          </a:p>
          <a:p>
            <a:pPr marL="45720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MA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.............................................................................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9265E4-E40F-059F-5C96-2BB0D289AE6B}"/>
              </a:ext>
            </a:extLst>
          </p:cNvPr>
          <p:cNvSpPr>
            <a:spLocks/>
          </p:cNvSpPr>
          <p:nvPr/>
        </p:nvSpPr>
        <p:spPr>
          <a:xfrm>
            <a:off x="3265714" y="158620"/>
            <a:ext cx="1888211" cy="31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التحدث والطلاقة: تقويم  </a:t>
            </a:r>
          </a:p>
        </p:txBody>
      </p:sp>
    </p:spTree>
    <p:extLst>
      <p:ext uri="{BB962C8B-B14F-4D97-AF65-F5344CB8AC3E}">
        <p14:creationId xmlns:p14="http://schemas.microsoft.com/office/powerpoint/2010/main" val="82069728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1426E-ABED-1097-4343-7FAF87F52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6F1E500-37B7-A081-D577-D67CB64845B7}"/>
              </a:ext>
            </a:extLst>
          </p:cNvPr>
          <p:cNvSpPr txBox="1"/>
          <p:nvPr/>
        </p:nvSpPr>
        <p:spPr>
          <a:xfrm>
            <a:off x="3396342" y="2801482"/>
            <a:ext cx="2565364" cy="6151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800"/>
              </a:spcAft>
            </a:pPr>
            <a:r>
              <a:rPr lang="ar-M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وضعية التحدث </a:t>
            </a:r>
            <a:r>
              <a:rPr lang="ar-M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A92316-BACF-FABC-7837-44ACC667EF78}"/>
              </a:ext>
            </a:extLst>
          </p:cNvPr>
          <p:cNvSpPr txBox="1"/>
          <p:nvPr/>
        </p:nvSpPr>
        <p:spPr>
          <a:xfrm>
            <a:off x="2286000" y="3679078"/>
            <a:ext cx="4572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r-FR" dirty="0">
                <a:solidFill>
                  <a:schemeClr val="accent1">
                    <a:lumMod val="50000"/>
                  </a:schemeClr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PO2</a:t>
            </a:r>
            <a:r>
              <a:rPr lang="ar-MA" dirty="0">
                <a:solidFill>
                  <a:schemeClr val="accent1">
                    <a:lumMod val="50000"/>
                  </a:schemeClr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ar-MA" sz="1800" dirty="0">
                <a:solidFill>
                  <a:schemeClr val="accent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أُنْتِجُ نُصوصاً شَفَهِيَّةً بِغَرَضِ </a:t>
            </a:r>
            <a:r>
              <a:rPr lang="ar-MA" sz="1800" dirty="0" err="1">
                <a:solidFill>
                  <a:schemeClr val="accent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ٱلسَّرْدِ</a:t>
            </a:r>
            <a:r>
              <a:rPr lang="ar-MA" sz="1800" dirty="0">
                <a:solidFill>
                  <a:schemeClr val="accent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أَوِ </a:t>
            </a:r>
            <a:r>
              <a:rPr lang="ar-MA" sz="1800" dirty="0" err="1">
                <a:solidFill>
                  <a:schemeClr val="accent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ٱلْوَصْفِ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3061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82484-B437-4076-1FC3-DA7E6D6DB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6153FC6-9687-EE79-D39D-18C50619E942}"/>
              </a:ext>
            </a:extLst>
          </p:cNvPr>
          <p:cNvSpPr/>
          <p:nvPr/>
        </p:nvSpPr>
        <p:spPr>
          <a:xfrm flipH="1" flipV="1">
            <a:off x="2076258" y="843755"/>
            <a:ext cx="4636919" cy="532201"/>
          </a:xfrm>
          <a:prstGeom prst="roundRect">
            <a:avLst>
              <a:gd name="adj" fmla="val 50000"/>
            </a:avLst>
          </a:prstGeom>
          <a:solidFill>
            <a:srgbClr val="005664"/>
          </a:solidFill>
          <a:ln w="13658" cap="flat">
            <a:solidFill>
              <a:srgbClr val="00566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ir Strip Arabic" panose="02000500000000000000" pitchFamily="2" charset="-78"/>
              <a:ea typeface="+mn-ea"/>
              <a:cs typeface="Air Strip Arabic" panose="02000500000000000000" pitchFamily="2" charset="-78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1930943B-89D4-23D1-C2D4-FA7FB464D41F}"/>
              </a:ext>
            </a:extLst>
          </p:cNvPr>
          <p:cNvSpPr txBox="1"/>
          <p:nvPr/>
        </p:nvSpPr>
        <p:spPr>
          <a:xfrm>
            <a:off x="2272863" y="951159"/>
            <a:ext cx="4357183" cy="31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معايير تقويم التحدث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2885424-E11D-64B6-F1DB-29689E8D8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15504"/>
              </p:ext>
            </p:extLst>
          </p:nvPr>
        </p:nvGraphicFramePr>
        <p:xfrm>
          <a:off x="467282" y="1375956"/>
          <a:ext cx="7968343" cy="512144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60180">
                  <a:extLst>
                    <a:ext uri="{9D8B030D-6E8A-4147-A177-3AD203B41FA5}">
                      <a16:colId xmlns:a16="http://schemas.microsoft.com/office/drawing/2014/main" val="4271460483"/>
                    </a:ext>
                  </a:extLst>
                </a:gridCol>
                <a:gridCol w="802433">
                  <a:extLst>
                    <a:ext uri="{9D8B030D-6E8A-4147-A177-3AD203B41FA5}">
                      <a16:colId xmlns:a16="http://schemas.microsoft.com/office/drawing/2014/main" val="2182172349"/>
                    </a:ext>
                  </a:extLst>
                </a:gridCol>
                <a:gridCol w="4208106">
                  <a:extLst>
                    <a:ext uri="{9D8B030D-6E8A-4147-A177-3AD203B41FA5}">
                      <a16:colId xmlns:a16="http://schemas.microsoft.com/office/drawing/2014/main" val="2656717979"/>
                    </a:ext>
                  </a:extLst>
                </a:gridCol>
                <a:gridCol w="997624">
                  <a:extLst>
                    <a:ext uri="{9D8B030D-6E8A-4147-A177-3AD203B41FA5}">
                      <a16:colId xmlns:a16="http://schemas.microsoft.com/office/drawing/2014/main" val="3112164930"/>
                    </a:ext>
                  </a:extLst>
                </a:gridCol>
              </a:tblGrid>
              <a:tr h="44261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>
                          <a:effectLst/>
                        </a:rPr>
                        <a:t>الكفاية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>
                          <a:effectLst/>
                        </a:rPr>
                        <a:t>السؤال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>
                          <a:effectLst/>
                        </a:rPr>
                        <a:t>المعيار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>
                          <a:effectLst/>
                        </a:rPr>
                        <a:t>التنقيط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2358429760"/>
                  </a:ext>
                </a:extLst>
              </a:tr>
              <a:tr h="774945"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fr-FR" sz="2800" dirty="0">
                          <a:solidFill>
                            <a:srgbClr val="FF0000"/>
                          </a:solidFill>
                          <a:effectLst/>
                        </a:rPr>
                        <a:t>PO2</a:t>
                      </a:r>
                      <a:endParaRPr lang="fr-F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1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إجابة صحيحة بجملة تامة</a:t>
                      </a:r>
                      <a:endParaRPr lang="fr-FR" sz="120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إجابة صحيحة بجملة غير تامة</a:t>
                      </a:r>
                      <a:endParaRPr lang="fr-FR" sz="120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إجابة خاطئة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2</a:t>
                      </a:r>
                      <a:endParaRPr lang="fr-FR" sz="120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1</a:t>
                      </a:r>
                      <a:endParaRPr lang="fr-FR" sz="120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2850070418"/>
                  </a:ext>
                </a:extLst>
              </a:tr>
              <a:tr h="7749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2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إجابة صحيحة بجملة تامة</a:t>
                      </a:r>
                      <a:endParaRPr lang="fr-FR" sz="120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إجابة صحيحة بجملة غير تامة</a:t>
                      </a:r>
                      <a:endParaRPr lang="fr-FR" sz="120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إجابة خاطئة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2</a:t>
                      </a:r>
                      <a:endParaRPr lang="fr-FR" sz="120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1</a:t>
                      </a:r>
                      <a:endParaRPr lang="fr-FR" sz="120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2499666911"/>
                  </a:ext>
                </a:extLst>
              </a:tr>
              <a:tr h="7749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إجابة صحيحة بجملة تامة</a:t>
                      </a:r>
                      <a:endParaRPr lang="fr-FR" sz="120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إجابة صحيحة بجملة غير تامة</a:t>
                      </a:r>
                      <a:endParaRPr lang="fr-FR" sz="120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إجابة خاطئة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2</a:t>
                      </a:r>
                      <a:endParaRPr lang="fr-FR" sz="1200" dirty="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1</a:t>
                      </a:r>
                      <a:endParaRPr lang="fr-FR" sz="1200" dirty="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3562489412"/>
                  </a:ext>
                </a:extLst>
              </a:tr>
              <a:tr h="674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4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سرد حدثا على الأقل مناسبا للمشهد في جملة تامة على الأقل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ar-MA" sz="1400" dirty="0">
                          <a:effectLst/>
                        </a:rPr>
                        <a:t>  </a:t>
                      </a:r>
                      <a:endParaRPr lang="fr-FR" sz="12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ارتكاب ثلاث أخطاء لغوية على الأكثر.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780101666"/>
                  </a:ext>
                </a:extLst>
              </a:tr>
              <a:tr h="674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سرد حدثا على الأقل مناسبا للمشهد في جملة تامة على الأقل.</a:t>
                      </a:r>
                      <a:endParaRPr lang="fr-FR" sz="12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ارتكب بين 4 و6 أخطاء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806716684"/>
                  </a:ext>
                </a:extLst>
              </a:tr>
              <a:tr h="1141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سرد حدثا مناسبا بجمل غير تامة مع أخطاء تفوق 6 أخطاء</a:t>
                      </a: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2143095808"/>
                  </a:ext>
                </a:extLst>
              </a:tr>
              <a:tr h="1141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لم يسرد حدثا مناسبا</a:t>
                      </a: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2065350669"/>
                  </a:ext>
                </a:extLst>
              </a:tr>
              <a:tr h="114162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800" dirty="0">
                          <a:solidFill>
                            <a:srgbClr val="FF0000"/>
                          </a:solidFill>
                          <a:effectLst/>
                        </a:rPr>
                        <a:t>المجموع</a:t>
                      </a:r>
                    </a:p>
                  </a:txBody>
                  <a:tcPr marL="67989" marR="67989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…/10</a:t>
                      </a:r>
                    </a:p>
                  </a:txBody>
                  <a:tcPr marL="67989" marR="67989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26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27020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90E7B-297F-D148-DCB6-65A87237D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28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750E2920-0E51-365C-9074-991A306F7F2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7943462" y="702876"/>
            <a:ext cx="828000" cy="827999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2DC7C53-B59F-7842-68DB-71606B7A19B1}"/>
              </a:ext>
            </a:extLst>
          </p:cNvPr>
          <p:cNvSpPr txBox="1"/>
          <p:nvPr/>
        </p:nvSpPr>
        <p:spPr>
          <a:xfrm>
            <a:off x="326571" y="1554152"/>
            <a:ext cx="7616891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لاحِظْ جَيِّداً جَميعَ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ٱلصُّوَرِ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سَأَسْأَلُك أَسْئِلَةً وَأَنْت تُجيبُ. عَلَيْك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ٱلتَّحَدُّثُ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بِجُمَلٍ تامَّةٍ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بِٱللُّغَةِ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ٱلْعَرَبِيَّةِ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29748F0-A600-3C98-5416-4B438E835E3C}"/>
              </a:ext>
            </a:extLst>
          </p:cNvPr>
          <p:cNvGrpSpPr/>
          <p:nvPr/>
        </p:nvGrpSpPr>
        <p:grpSpPr>
          <a:xfrm>
            <a:off x="1277922" y="2171064"/>
            <a:ext cx="5943933" cy="2815416"/>
            <a:chOff x="7620" y="0"/>
            <a:chExt cx="5055870" cy="2654968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FF56E77-5ABA-AFC0-3357-FA981E9C4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660" y="0"/>
              <a:ext cx="1306830" cy="1096010"/>
            </a:xfrm>
            <a:prstGeom prst="rect">
              <a:avLst/>
            </a:prstGeom>
            <a:noFill/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D10A614-76E5-86A6-E3B7-85629EBCA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780" y="0"/>
              <a:ext cx="1341120" cy="1096645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1383E77-DC28-582A-D39A-CD7392F00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" y="38100"/>
              <a:ext cx="1241425" cy="1057910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D7ABB88-52AB-3249-99CD-A05EFFF49A74}"/>
                </a:ext>
              </a:extLst>
            </p:cNvPr>
            <p:cNvGrpSpPr/>
            <p:nvPr/>
          </p:nvGrpSpPr>
          <p:grpSpPr>
            <a:xfrm>
              <a:off x="74436" y="1151256"/>
              <a:ext cx="1536352" cy="1503712"/>
              <a:chOff x="158277" y="-391182"/>
              <a:chExt cx="3266834" cy="3098124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A1E0FED0-91EE-5AE3-D920-892470AF6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77" y="47100"/>
                <a:ext cx="2497639" cy="2659842"/>
              </a:xfrm>
              <a:prstGeom prst="rect">
                <a:avLst/>
              </a:prstGeom>
            </p:spPr>
          </p:pic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27A17937-B4A8-3BC1-9046-0E3504531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6149" y="-391182"/>
                <a:ext cx="1758962" cy="1350701"/>
              </a:xfrm>
              <a:prstGeom prst="cloudCallout">
                <a:avLst/>
              </a:prstGeom>
            </p:spPr>
          </p:pic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65ED1377-0083-019F-1E9D-DFD8A9B004B5}"/>
                </a:ext>
              </a:extLst>
            </p:cNvPr>
            <p:cNvGrpSpPr/>
            <p:nvPr/>
          </p:nvGrpSpPr>
          <p:grpSpPr>
            <a:xfrm>
              <a:off x="2110568" y="1257301"/>
              <a:ext cx="1958339" cy="1258570"/>
              <a:chOff x="563708" y="1"/>
              <a:chExt cx="1958339" cy="1258570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F00330EF-31E0-8787-0E22-41D4E8A0F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708" y="106681"/>
                <a:ext cx="1516380" cy="1151890"/>
              </a:xfrm>
              <a:prstGeom prst="rect">
                <a:avLst/>
              </a:prstGeom>
            </p:spPr>
          </p:pic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CA51D553-1B0E-EABB-86F9-EBA0F5D49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227" y="1"/>
                <a:ext cx="845820" cy="8007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DDA71FA7-48B2-BAA5-D8D5-D5736BBFCA10}"/>
              </a:ext>
            </a:extLst>
          </p:cNvPr>
          <p:cNvSpPr txBox="1"/>
          <p:nvPr/>
        </p:nvSpPr>
        <p:spPr>
          <a:xfrm>
            <a:off x="2387013" y="4931761"/>
            <a:ext cx="6291944" cy="1653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+mj-cs"/>
              <a:buAutoNum type="arabic1Minus"/>
            </a:pP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عُنْوانُ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ٱلْحِكايَةِ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ٱلَّتي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تُذَكِّرُك بِها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ٱلصُّوَرُ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+mj-cs"/>
              <a:buAutoNum type="arabic1Minus"/>
            </a:pP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مَنْ هِيَ شَخْصِيّاتُ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ٱلْحِكايَةُ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+mj-cs"/>
              <a:buAutoNum type="arabic1Minus"/>
            </a:pP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لِماذا شَعَرَتْ كَنْزَةُ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بِٱلْخَوْفِ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بِدايَةِ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ٱلْحِكايَةِ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  <a:endParaRPr lang="ar-MA" sz="180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15000"/>
              </a:lnSpc>
              <a:spcAft>
                <a:spcPts val="800"/>
              </a:spcAft>
              <a:buFont typeface="+mj-cs"/>
              <a:buAutoNum type="arabic1Minus"/>
            </a:pPr>
            <a:r>
              <a:rPr lang="ar-MA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</a:t>
            </a:r>
            <a:r>
              <a:rPr lang="ar-SA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خْتَرْ مَشْهَداً واحِداً </a:t>
            </a:r>
            <a:r>
              <a:rPr lang="ar-SA" dirty="0" err="1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وَٱسْرُد</a:t>
            </a:r>
            <a:r>
              <a:rPr lang="ar-MA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SA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ٱلْحَدَثَ</a:t>
            </a:r>
            <a:r>
              <a:rPr lang="ar-SA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err="1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ٱلْمُناسِبَ</a:t>
            </a:r>
            <a:r>
              <a:rPr lang="ar-SA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لَهُ في </a:t>
            </a:r>
            <a:r>
              <a:rPr lang="ar-MA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جُمَلٍ تامَّةٍ.</a:t>
            </a:r>
            <a:endParaRPr lang="fr-FR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CFA1CEA-F216-D816-9235-A6DE4BD91EF5}"/>
              </a:ext>
            </a:extLst>
          </p:cNvPr>
          <p:cNvSpPr txBox="1"/>
          <p:nvPr/>
        </p:nvSpPr>
        <p:spPr>
          <a:xfrm>
            <a:off x="8244836" y="1844872"/>
            <a:ext cx="57259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PO2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353C0E-38BE-AAED-87EB-6AF502F9B066}"/>
              </a:ext>
            </a:extLst>
          </p:cNvPr>
          <p:cNvSpPr>
            <a:spLocks/>
          </p:cNvSpPr>
          <p:nvPr/>
        </p:nvSpPr>
        <p:spPr>
          <a:xfrm>
            <a:off x="3265714" y="158620"/>
            <a:ext cx="1888211" cy="31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التحدث والطلاقة: تقويم  </a:t>
            </a:r>
          </a:p>
        </p:txBody>
      </p:sp>
    </p:spTree>
    <p:extLst>
      <p:ext uri="{BB962C8B-B14F-4D97-AF65-F5344CB8AC3E}">
        <p14:creationId xmlns:p14="http://schemas.microsoft.com/office/powerpoint/2010/main" val="420404923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2313A-C041-D017-08A8-396E749C9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C1C53364-C073-658A-CDF1-2EAE9917600F}"/>
              </a:ext>
            </a:extLst>
          </p:cNvPr>
          <p:cNvSpPr txBox="1"/>
          <p:nvPr/>
        </p:nvSpPr>
        <p:spPr>
          <a:xfrm>
            <a:off x="899208" y="2882521"/>
            <a:ext cx="7500483" cy="677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ts val="54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تقويم الطلاقة 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LF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4697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EEA83-3609-C918-B3F2-0C4E1CE94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047EFF4-34F0-7EA0-9A61-524F832E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754"/>
            <a:ext cx="7886700" cy="720000"/>
          </a:xfrm>
        </p:spPr>
        <p:txBody>
          <a:bodyPr>
            <a:normAutofit/>
          </a:bodyPr>
          <a:lstStyle/>
          <a:p>
            <a:r>
              <a:rPr lang="ar-MA" sz="4400" dirty="0"/>
              <a:t>موجهات تمرير رائز الطلاقة </a:t>
            </a:r>
            <a:r>
              <a:rPr lang="fr-FR" sz="4400" dirty="0"/>
              <a:t>LF</a:t>
            </a:r>
            <a:r>
              <a:rPr lang="ar-MA" sz="4400" dirty="0"/>
              <a:t> </a:t>
            </a:r>
            <a:endParaRPr lang="fr-FR" sz="4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952B477-DD37-37E2-1CB0-47A9F8B93095}"/>
              </a:ext>
            </a:extLst>
          </p:cNvPr>
          <p:cNvSpPr txBox="1"/>
          <p:nvPr/>
        </p:nvSpPr>
        <p:spPr>
          <a:xfrm>
            <a:off x="454284" y="1691003"/>
            <a:ext cx="8235432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يتم تمرير رائز التحدث والطلاقة في جلسة واحدة وبشكل فردي؛</a:t>
            </a:r>
          </a:p>
          <a:p>
            <a:pPr marL="342900" marR="0" lvl="0" indent="-34290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يتم إعداد جانب من الفصل الدراسي يخصص للتمرير الفردي؛ </a:t>
            </a:r>
          </a:p>
          <a:p>
            <a:pPr marL="342900" marR="0" lvl="0" indent="-34290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يستدعي الأستاذ المتعلمين بالتتابع، يعرض الفقرة أمام المتعلم(ة) على الحاسوب أو طبعها على ورقة؛ </a:t>
            </a:r>
          </a:p>
          <a:p>
            <a:pPr marL="342900" indent="-342900" algn="just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يمنح المتعلم(ة) 30 ثانية للاطلاع على النص قبل بدء القراءة؛</a:t>
            </a:r>
          </a:p>
          <a:p>
            <a:pPr marL="342900" indent="-342900" algn="just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يشرح الأستاذ(ة) للمتعلم(ة) أن عليه أن يحاول قراءة فقرة بدقة واسترسال؛</a:t>
            </a:r>
            <a:endParaRPr kumimoji="0" lang="ar-MA" b="1" i="0" u="none" strike="noStrike" kern="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lvl="0" indent="-342900" algn="just" rtl="1">
              <a:buFont typeface="+mj-lt"/>
              <a:buAutoNum type="arabicPeriod"/>
              <a:defRPr/>
            </a:pP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إذا توقف المتعلم(ة) لأكثر من 5 ثوان أمام كلمة، يطلب منه الأستاذ(ة) الانتقال للكلمة الموالية؛ وتحتسب الكلمة خطأ؛ </a:t>
            </a:r>
          </a:p>
          <a:p>
            <a:pPr marL="342900" lvl="0" indent="-342900" algn="just" rtl="1">
              <a:buFont typeface="+mj-lt"/>
              <a:buAutoNum type="arabicPeriod"/>
              <a:defRPr/>
            </a:pP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إذا تدارك المتعلم(ة) (دون أي مساعدة) وصحح القراءة، لا يحتسب الخطأ؛</a:t>
            </a:r>
          </a:p>
          <a:p>
            <a:pPr marL="342900" marR="0" lvl="0" indent="-34290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الحرص على خلق بيئة آمنة لتمرير الرائز؛</a:t>
            </a:r>
          </a:p>
          <a:p>
            <a:pPr marL="342900" lvl="0" indent="-342900" algn="just" rtl="1">
              <a:buFont typeface="+mj-lt"/>
              <a:buAutoNum type="arabicPeriod"/>
              <a:defRPr/>
            </a:pP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يسجل الأستاذ(ة) النتيجة بالاحتكام لسلم التنقيط </a:t>
            </a:r>
            <a:r>
              <a:rPr lang="ar-MA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مباشرة </a:t>
            </a: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 شبكة التفريغ. </a:t>
            </a:r>
          </a:p>
          <a:p>
            <a:pPr marL="342900" lvl="0" indent="-342900" algn="just" rtl="1">
              <a:buFont typeface="+mj-lt"/>
              <a:buAutoNum type="arabicPeriod"/>
              <a:defRPr/>
            </a:pPr>
            <a:r>
              <a:rPr lang="ar-AE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توضيح: </a:t>
            </a: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يتوقف الرائز بمجرد استيفاء التلميذ </a:t>
            </a:r>
            <a:r>
              <a:rPr lang="ar-MA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ثانية </a:t>
            </a: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المخصصة له.</a:t>
            </a:r>
          </a:p>
          <a:p>
            <a:pPr lvl="0" algn="just" rtl="1">
              <a:defRPr/>
            </a:pPr>
            <a:endParaRPr lang="fr-MA" b="1" kern="0" dirty="0">
              <a:solidFill>
                <a:srgbClr val="1065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423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83142-DDA0-BFEA-1A7C-9FF3F7F39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98697FEB-6887-697A-C87D-1202BABDE991}"/>
              </a:ext>
            </a:extLst>
          </p:cNvPr>
          <p:cNvGrpSpPr/>
          <p:nvPr/>
        </p:nvGrpSpPr>
        <p:grpSpPr>
          <a:xfrm>
            <a:off x="312517" y="368696"/>
            <a:ext cx="8518967" cy="6055253"/>
            <a:chOff x="312517" y="368696"/>
            <a:chExt cx="8518967" cy="605525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B238385-59F2-93A1-5A80-CA8809C91421}"/>
                </a:ext>
              </a:extLst>
            </p:cNvPr>
            <p:cNvSpPr/>
            <p:nvPr/>
          </p:nvSpPr>
          <p:spPr>
            <a:xfrm>
              <a:off x="312517" y="636608"/>
              <a:ext cx="8518967" cy="5787341"/>
            </a:xfrm>
            <a:prstGeom prst="roundRect">
              <a:avLst>
                <a:gd name="adj" fmla="val 2439"/>
              </a:avLst>
            </a:prstGeom>
            <a:solidFill>
              <a:srgbClr val="F4FAFA"/>
            </a:solidFill>
            <a:ln w="28575">
              <a:solidFill>
                <a:srgbClr val="0056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8D8A4DE4-90AF-4584-B566-107C546EF515}"/>
                </a:ext>
              </a:extLst>
            </p:cNvPr>
            <p:cNvSpPr/>
            <p:nvPr/>
          </p:nvSpPr>
          <p:spPr>
            <a:xfrm flipH="1" flipV="1">
              <a:off x="1620308" y="368696"/>
              <a:ext cx="5778366" cy="760633"/>
            </a:xfrm>
            <a:prstGeom prst="roundRect">
              <a:avLst>
                <a:gd name="adj" fmla="val 50000"/>
              </a:avLst>
            </a:prstGeom>
            <a:solidFill>
              <a:srgbClr val="005664"/>
            </a:solidFill>
            <a:ln w="13658" cap="flat">
              <a:solidFill>
                <a:srgbClr val="005664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ir Strip Arabic" panose="02000500000000000000" pitchFamily="2" charset="-78"/>
                <a:ea typeface="+mn-ea"/>
                <a:cs typeface="Air Strip Arabic" panose="02000500000000000000" pitchFamily="2" charset="-78"/>
              </a:endParaRPr>
            </a:p>
          </p:txBody>
        </p:sp>
      </p:grpSp>
      <p:sp>
        <p:nvSpPr>
          <p:cNvPr id="13" name="TextBox 9">
            <a:extLst>
              <a:ext uri="{FF2B5EF4-FFF2-40B4-BE49-F238E27FC236}">
                <a16:creationId xmlns:a16="http://schemas.microsoft.com/office/drawing/2014/main" id="{7521FBC0-D3B5-A07F-A553-085A07E4B20D}"/>
              </a:ext>
            </a:extLst>
          </p:cNvPr>
          <p:cNvSpPr txBox="1"/>
          <p:nvPr/>
        </p:nvSpPr>
        <p:spPr>
          <a:xfrm>
            <a:off x="2300870" y="514085"/>
            <a:ext cx="4602154" cy="283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معايير ومؤشرات تقويم الطلاقة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DD1EDE-2C6A-3846-B6B7-9CF7769C7CC7}"/>
              </a:ext>
            </a:extLst>
          </p:cNvPr>
          <p:cNvSpPr txBox="1"/>
          <p:nvPr/>
        </p:nvSpPr>
        <p:spPr>
          <a:xfrm>
            <a:off x="949862" y="5389392"/>
            <a:ext cx="7119257" cy="71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ar-MA" sz="1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توضيح: -</a:t>
            </a:r>
            <a:r>
              <a:rPr lang="ar-MA" sz="1600" b="1" kern="12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استدرك التلميذ وصحح بنفسه كلمة قرأها بشكل خاطئ لا يحتسب الخطأ.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ar-MA" sz="1600" b="1" kern="12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تعثر في جملة يعني قرأها قراءة متقطعة أو تهجى كلماتها.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4404FF3-BECB-F84A-A06E-D22E44B04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908394"/>
              </p:ext>
            </p:extLst>
          </p:nvPr>
        </p:nvGraphicFramePr>
        <p:xfrm>
          <a:off x="317233" y="1212000"/>
          <a:ext cx="8514250" cy="4007612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1123993">
                  <a:extLst>
                    <a:ext uri="{9D8B030D-6E8A-4147-A177-3AD203B41FA5}">
                      <a16:colId xmlns:a16="http://schemas.microsoft.com/office/drawing/2014/main" val="1680293610"/>
                    </a:ext>
                  </a:extLst>
                </a:gridCol>
                <a:gridCol w="5402425">
                  <a:extLst>
                    <a:ext uri="{9D8B030D-6E8A-4147-A177-3AD203B41FA5}">
                      <a16:colId xmlns:a16="http://schemas.microsoft.com/office/drawing/2014/main" val="2863072405"/>
                    </a:ext>
                  </a:extLst>
                </a:gridCol>
                <a:gridCol w="1987832">
                  <a:extLst>
                    <a:ext uri="{9D8B030D-6E8A-4147-A177-3AD203B41FA5}">
                      <a16:colId xmlns:a16="http://schemas.microsoft.com/office/drawing/2014/main" val="3842341624"/>
                    </a:ext>
                  </a:extLst>
                </a:gridCol>
              </a:tblGrid>
              <a:tr h="30520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900" b="1" kern="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المعايير</a:t>
                      </a:r>
                      <a:endParaRPr lang="fr-MA" sz="1900" b="1" kern="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900" b="1" kern="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المـؤشــــــــــــــــــــــــــــــــــــــــــــــــــــــــــــــــــــــــــــــــــــــــــــــــــــــــــــــــــرات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MA" sz="1900" b="1" kern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824737"/>
                  </a:ext>
                </a:extLst>
              </a:tr>
              <a:tr h="15462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الاسترسال</a:t>
                      </a:r>
                      <a:endParaRPr lang="fr-MA" sz="1800" b="1" kern="0" dirty="0">
                        <a:solidFill>
                          <a:srgbClr val="106585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-قرأ الفقرة باسترسال تام مع احترام تام لعلامات الترقيم.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-قرأ الفقرة باسترسال مع تعثر في جملة واحدة على الأكثر ؛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-قرأ الفقرة باسترسال مع تعثر  في جملتين على الأكثر ؛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تعثر في أكثر من جملتين: قراءة متقطعة – تهجئة الكلمات – قراءة متقطعة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2ن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690195"/>
                  </a:ext>
                </a:extLst>
              </a:tr>
              <a:tr h="59646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الدقة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MA" sz="14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الوقف على متحرك لا يحتسب في هذه المرحلة 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-ارتكب أقل قطعا من  4 أخطاء.</a:t>
                      </a:r>
                      <a:r>
                        <a:rPr lang="ar-AE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ar-MA" sz="1800" b="1" kern="0" dirty="0">
                        <a:solidFill>
                          <a:srgbClr val="106585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ارتكب </a:t>
                      </a: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4 إلى 8 </a:t>
                      </a:r>
                      <a:r>
                        <a:rPr lang="ar-AE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أخطاء</a:t>
                      </a: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-ارتكب 9 إلى </a:t>
                      </a:r>
                      <a:r>
                        <a:rPr lang="ar-MA" sz="1800" b="1" kern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12</a:t>
                      </a: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خطأ.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ارتكب</a:t>
                      </a: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13 فما فوق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2ن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1863870"/>
                  </a:ext>
                </a:extLst>
              </a:tr>
              <a:tr h="408226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المجموع</a:t>
                      </a:r>
                      <a:endParaRPr lang="ar-MA" sz="1800" b="1" kern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MA" sz="1800" b="1" kern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MA" sz="2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…/10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9234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41101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7D1D0-B935-CBE2-7CA4-9D5B14EA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">
            <a:extLst>
              <a:ext uri="{FF2B5EF4-FFF2-40B4-BE49-F238E27FC236}">
                <a16:creationId xmlns:a16="http://schemas.microsoft.com/office/drawing/2014/main" id="{4DA7BC0F-6AEE-4C03-546D-100CCD2A04FC}"/>
              </a:ext>
            </a:extLst>
          </p:cNvPr>
          <p:cNvSpPr/>
          <p:nvPr/>
        </p:nvSpPr>
        <p:spPr>
          <a:xfrm>
            <a:off x="559837" y="1195613"/>
            <a:ext cx="7277478" cy="5197354"/>
          </a:xfrm>
          <a:prstGeom prst="roundRect">
            <a:avLst>
              <a:gd name="adj" fmla="val 5671"/>
            </a:avLst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solidFill>
              <a:srgbClr val="F2F2F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040EA57-F449-742D-C779-21529F0AD6FC}"/>
              </a:ext>
            </a:extLst>
          </p:cNvPr>
          <p:cNvSpPr/>
          <p:nvPr/>
        </p:nvSpPr>
        <p:spPr>
          <a:xfrm flipH="1" flipV="1">
            <a:off x="2134840" y="663412"/>
            <a:ext cx="4636919" cy="532201"/>
          </a:xfrm>
          <a:prstGeom prst="roundRect">
            <a:avLst>
              <a:gd name="adj" fmla="val 50000"/>
            </a:avLst>
          </a:prstGeom>
          <a:solidFill>
            <a:srgbClr val="005664"/>
          </a:solidFill>
          <a:ln w="13658" cap="flat">
            <a:solidFill>
              <a:srgbClr val="00566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ir Strip Arabic" panose="02000500000000000000" pitchFamily="2" charset="-78"/>
              <a:ea typeface="+mn-ea"/>
              <a:cs typeface="Air Strip Arabic" panose="02000500000000000000" pitchFamily="2" charset="-78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5831F1F-EE33-4F33-693C-321478E762D7}"/>
              </a:ext>
            </a:extLst>
          </p:cNvPr>
          <p:cNvSpPr txBox="1"/>
          <p:nvPr/>
        </p:nvSpPr>
        <p:spPr>
          <a:xfrm>
            <a:off x="2432312" y="784527"/>
            <a:ext cx="4041974" cy="31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الكفايات المعنية بالاختبار في المرحلة 1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CFDD71D-94A4-9A0B-1933-7E81B0BF1F42}"/>
              </a:ext>
            </a:extLst>
          </p:cNvPr>
          <p:cNvSpPr txBox="1"/>
          <p:nvPr/>
        </p:nvSpPr>
        <p:spPr>
          <a:xfrm>
            <a:off x="699798" y="1422693"/>
            <a:ext cx="6393762" cy="434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-المشاركة في حوار بتوظيف الأفعال الكلامية المدرسة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PO1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-أخذ الكلمة لإنتاج نصوص شفهية بغرض السرد انطلاقا من مشاهد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PO2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  <a:endParaRPr kumimoji="0" lang="ar-MA" sz="1400" b="1" i="0" u="none" strike="noStrike" kern="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-استرجاع واستنتاج معلومات صريحة وضمنية واردة في نص مسمع (</a:t>
            </a:r>
            <a:r>
              <a:rPr kumimoji="0" lang="fr-MA" sz="1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(CO1</a:t>
            </a: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؛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-فهم وإنتاج مفردات من المعجم المجالي المدرس انطلاقا من مشاهد (</a:t>
            </a:r>
            <a:r>
              <a:rPr lang="fr-FR" sz="1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V1</a:t>
            </a:r>
            <a:r>
              <a:rPr lang="ar-MA" sz="1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)؛</a:t>
            </a:r>
          </a:p>
          <a:p>
            <a:pPr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توظيف استراتيجيات المفردات لفهم وتوليد كلمات (</a:t>
            </a:r>
            <a:r>
              <a:rPr lang="fr-FR" sz="1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V2</a:t>
            </a:r>
            <a:r>
              <a:rPr lang="ar-MA" sz="1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)؛</a:t>
            </a:r>
            <a:endParaRPr lang="fr-FR" sz="1400" b="1" kern="0" dirty="0">
              <a:solidFill>
                <a:srgbClr val="106585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-قراءة نص من حوالي 40 إلى 60 كلمة، مشكولاً شكلاً تاماً بدقة واسترسال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LF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-استخراج معلومات صريحة من نصوص أدبية ومعلوماتية بتوظيف إستراتيجية المفاتيح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LC1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-استنتاج  معلومات ضمنية  من نصوص أدبية ومعلوماتية بتوظيف إستراتيجية الكلمات المفاتيح (</a:t>
            </a:r>
            <a:r>
              <a:rPr lang="fr-FR" sz="1400" b="1" i="1" kern="0" dirty="0">
                <a:solidFill>
                  <a:srgbClr val="106585"/>
                </a:solidFill>
                <a:cs typeface="Calibri" panose="020F0502020204030204" pitchFamily="34" charset="0"/>
              </a:rPr>
              <a:t>LC2</a:t>
            </a:r>
            <a:r>
              <a:rPr lang="ar-MA" sz="1400" b="1" i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-توظيف الظواهر اللغوية لِتَرْكيبِ جُمَلٍ مُعْتَمِداً عَلى </a:t>
            </a:r>
            <a:r>
              <a:rPr lang="ar-MA" sz="1400" b="1" kern="0" dirty="0" err="1">
                <a:solidFill>
                  <a:srgbClr val="106585"/>
                </a:solidFill>
                <a:cs typeface="Calibri" panose="020F0502020204030204" pitchFamily="34" charset="0"/>
              </a:rPr>
              <a:t>ٱلْقَرارِ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 </a:t>
            </a:r>
            <a:r>
              <a:rPr lang="ar-MA" sz="1400" b="1" kern="0" dirty="0" err="1">
                <a:solidFill>
                  <a:srgbClr val="106585"/>
                </a:solidFill>
                <a:cs typeface="Calibri" panose="020F0502020204030204" pitchFamily="34" charset="0"/>
              </a:rPr>
              <a:t>ٱلنَّحْوِيِّ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OL1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-التعبير بِكِتابَةِ جمل أو فِقْرَةٍ مُوَظِّفاً مَهارةَ </a:t>
            </a:r>
            <a:r>
              <a:rPr lang="ar-MA" sz="1400" b="1" kern="0" dirty="0" err="1">
                <a:solidFill>
                  <a:srgbClr val="106585"/>
                </a:solidFill>
                <a:cs typeface="Calibri" panose="020F0502020204030204" pitchFamily="34" charset="0"/>
              </a:rPr>
              <a:t>ٱلتَّوْسيعِ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PO1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5262673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1C424-5D8B-E1BC-F95B-FD8EF75A9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55069-A117-13A2-84F7-7EFDAA15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cs typeface="Microsoft Uighur" panose="02000000000000000000" pitchFamily="2" charset="-78"/>
              </a:rPr>
              <a:t>هذه هي الفقرة التي ستقرؤها. معك 30 ثانية لملاحظتها. بعدها ستبدأ القراءة.</a:t>
            </a:r>
            <a:endParaRPr lang="fr-FR" sz="2400" b="1" dirty="0"/>
          </a:p>
        </p:txBody>
      </p:sp>
      <p:pic>
        <p:nvPicPr>
          <p:cNvPr id="8" name="Espace réservé pour une image  28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B26DC587-E2E3-DF4B-9BEA-C2951EC6A4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7915469" y="702876"/>
            <a:ext cx="828000" cy="827999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0926700-4F63-A671-970A-D153C5D8B70E}"/>
              </a:ext>
            </a:extLst>
          </p:cNvPr>
          <p:cNvSpPr txBox="1"/>
          <p:nvPr/>
        </p:nvSpPr>
        <p:spPr>
          <a:xfrm>
            <a:off x="492949" y="2000140"/>
            <a:ext cx="8158102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كانَ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ٱلْأَصْدِقاءُ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يَلْعَبونَ في ساحَةِ ٱلْمَدْرَسَةِ. فَجْأَةً، تَصَرَّفَ مَرْوانُ بِغُرورٍ واضِحٍ فَعاتَبَهُ صَديقُهُ بِلُطْفٍ. شَعَرَ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بِٱلْأَسَفِ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وَٱلنَّدَمِ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ثُمَّ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ٱعْتَذَرَ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 اِبْتَسَمَ صَديقُهُ وَسامَحَهُ. بَعْدَ ذلِكَ، تَواعَدَ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ٱلْجَميعُ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عَلى أَنْ يَحْتَرِمَ بَعْضُهُمْ بَعْضاً وَيُقَدِّروا روحَ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ٱلصَّداقَةِ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 وَعِنْدَما باغَتَ صَوْتُ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ٱلْجَرَسِ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ٱلْجَميعَ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، هَرَعوا نَحْوَ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ٱلصَّفِّ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وَٱنْتَظَروا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إِشارَةَ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ٱلدُّخولِ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</a:t>
            </a:r>
            <a:endParaRPr lang="fr-FR" sz="4400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1FEB1A-B2AB-F1B0-7348-745662AEF177}"/>
              </a:ext>
            </a:extLst>
          </p:cNvPr>
          <p:cNvSpPr>
            <a:spLocks/>
          </p:cNvSpPr>
          <p:nvPr/>
        </p:nvSpPr>
        <p:spPr>
          <a:xfrm>
            <a:off x="3303037" y="214603"/>
            <a:ext cx="1850888" cy="254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التحدث والطلاقة: تقويم</a:t>
            </a:r>
          </a:p>
        </p:txBody>
      </p:sp>
    </p:spTree>
    <p:extLst>
      <p:ext uri="{BB962C8B-B14F-4D97-AF65-F5344CB8AC3E}">
        <p14:creationId xmlns:p14="http://schemas.microsoft.com/office/powerpoint/2010/main" val="420579473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8DD85-D772-4803-927F-185358904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A99C2-99C1-EA94-C2A2-B38ECF85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الفائزون بنجمة السلوك هم: 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B7E507D3-2C26-C566-2768-7461D0C62BA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id="{4C61A996-2908-496F-CF84-EEB5287AE7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22027" r="21803"/>
          <a:stretch>
            <a:fillRect/>
          </a:stretch>
        </p:blipFill>
        <p:spPr>
          <a:xfrm>
            <a:off x="2835612" y="2166095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E155257-B881-B519-7494-440CA8BA8E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5599D06-FC31-155B-576D-56D51287334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4819" y="180544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BE8CD8-8674-C2ED-151F-18FB70F16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366" y="151151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7E24E9-20BB-5651-E0B2-D37FB44F7D37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860DB1-0579-4F0E-B89F-73737FB37A0F}"/>
              </a:ext>
            </a:extLst>
          </p:cNvPr>
          <p:cNvSpPr>
            <a:spLocks/>
          </p:cNvSpPr>
          <p:nvPr/>
        </p:nvSpPr>
        <p:spPr>
          <a:xfrm>
            <a:off x="3529340" y="141626"/>
            <a:ext cx="1774354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تقويم الطلاقة والتحدث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0AEBBC-49BC-E1F1-9E1A-F66D76C10CB7}"/>
              </a:ext>
            </a:extLst>
          </p:cNvPr>
          <p:cNvSpPr>
            <a:spLocks/>
          </p:cNvSpPr>
          <p:nvPr/>
        </p:nvSpPr>
        <p:spPr>
          <a:xfrm>
            <a:off x="79803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3372664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244FB-4A87-5CD6-2729-97ABD4DAA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:a16="http://schemas.microsoft.com/office/drawing/2014/main" id="{5515F6BF-A4E9-45DB-F59B-66BF9062A4E3}"/>
              </a:ext>
            </a:extLst>
          </p:cNvPr>
          <p:cNvSpPr txBox="1">
            <a:spLocks/>
          </p:cNvSpPr>
          <p:nvPr/>
        </p:nvSpPr>
        <p:spPr>
          <a:xfrm>
            <a:off x="485513" y="2233879"/>
            <a:ext cx="7886700" cy="1974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3600" b="1" kern="1200">
                <a:solidFill>
                  <a:srgbClr val="565F88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</a:lstStyle>
          <a:p>
            <a:r>
              <a:rPr lang="ar-MA" sz="3000" dirty="0">
                <a:solidFill>
                  <a:srgbClr val="424D7B"/>
                </a:solidFill>
              </a:rPr>
              <a:t>تصحيح الوضعية التدريبية </a:t>
            </a:r>
            <a:br>
              <a:rPr lang="ar-MA" sz="3000" dirty="0">
                <a:solidFill>
                  <a:srgbClr val="424D7B"/>
                </a:solidFill>
              </a:rPr>
            </a:br>
            <a:r>
              <a:rPr lang="ar-MA" sz="3000" dirty="0">
                <a:solidFill>
                  <a:srgbClr val="424D7B"/>
                </a:solidFill>
              </a:rPr>
              <a:t>أو مواصلة تقديم حصص الأسبوع الخامس</a:t>
            </a:r>
            <a:br>
              <a:rPr lang="ar-MA" sz="3000" dirty="0">
                <a:solidFill>
                  <a:srgbClr val="424D7B"/>
                </a:solidFill>
              </a:rPr>
            </a:br>
            <a:r>
              <a:rPr lang="ar-MA" sz="3000" dirty="0">
                <a:solidFill>
                  <a:srgbClr val="424D7B"/>
                </a:solidFill>
              </a:rPr>
              <a:t>اختتام الحصة </a:t>
            </a:r>
            <a:endParaRPr lang="ar-MA" sz="3000" dirty="0"/>
          </a:p>
        </p:txBody>
      </p:sp>
    </p:spTree>
    <p:extLst>
      <p:ext uri="{BB962C8B-B14F-4D97-AF65-F5344CB8AC3E}">
        <p14:creationId xmlns:p14="http://schemas.microsoft.com/office/powerpoint/2010/main" val="215049018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24064-2AF4-2711-5742-1F849F51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1008000"/>
            <a:ext cx="7886700" cy="720000"/>
          </a:xfrm>
        </p:spPr>
        <p:txBody>
          <a:bodyPr/>
          <a:lstStyle/>
          <a:p>
            <a:r>
              <a:rPr lang="ar-MA" dirty="0"/>
              <a:t>هيكلة حصص الأسبوع التربوي السادس</a:t>
            </a:r>
          </a:p>
        </p:txBody>
      </p:sp>
      <p:pic>
        <p:nvPicPr>
          <p:cNvPr id="28" name="Image 27" descr="Une image contenant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BEC6D4D8-A159-D282-7008-6D8276560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8469" y="3452101"/>
            <a:ext cx="3831420" cy="1362012"/>
          </a:xfrm>
          <a:prstGeom prst="rect">
            <a:avLst/>
          </a:prstGeom>
        </p:spPr>
      </p:pic>
      <p:sp>
        <p:nvSpPr>
          <p:cNvPr id="30" name="Organigramme : Terminateur 29">
            <a:extLst>
              <a:ext uri="{FF2B5EF4-FFF2-40B4-BE49-F238E27FC236}">
                <a16:creationId xmlns:a16="http://schemas.microsoft.com/office/drawing/2014/main" id="{5E67F533-0003-670A-8653-7D0C6E21111B}"/>
              </a:ext>
            </a:extLst>
          </p:cNvPr>
          <p:cNvSpPr/>
          <p:nvPr/>
        </p:nvSpPr>
        <p:spPr>
          <a:xfrm>
            <a:off x="7100546" y="3437953"/>
            <a:ext cx="1260000" cy="3600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MA" b="1" dirty="0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اليوم 2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1B696E7-933A-A299-4298-E4459524BA56}"/>
              </a:ext>
            </a:extLst>
          </p:cNvPr>
          <p:cNvGrpSpPr/>
          <p:nvPr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0F785BBF-EC21-2EEC-913B-7E2F47345BD7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36" name="Organigramme : Terminateur 35">
              <a:extLst>
                <a:ext uri="{FF2B5EF4-FFF2-40B4-BE49-F238E27FC236}">
                  <a16:creationId xmlns:a16="http://schemas.microsoft.com/office/drawing/2014/main" id="{28CE43BE-827F-7211-C6A8-410E578CDFD4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DDED51CD-4D89-1DF3-DD52-F228664B958F}"/>
              </a:ext>
            </a:extLst>
          </p:cNvPr>
          <p:cNvGrpSpPr/>
          <p:nvPr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C5A935DA-A9B7-8082-BF36-8BFE5A3D0323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42" name="Organigramme : Terminateur 41">
              <a:extLst>
                <a:ext uri="{FF2B5EF4-FFF2-40B4-BE49-F238E27FC236}">
                  <a16:creationId xmlns:a16="http://schemas.microsoft.com/office/drawing/2014/main" id="{A570C06A-CFFA-B7ED-3BDA-E34A8AE3EE17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5 -</a:t>
              </a:r>
            </a:p>
          </p:txBody>
        </p:sp>
      </p:grp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CF75969D-4D6F-51EE-7006-7CFBFB05B8E5}"/>
              </a:ext>
            </a:extLst>
          </p:cNvPr>
          <p:cNvSpPr txBox="1">
            <a:spLocks/>
          </p:cNvSpPr>
          <p:nvPr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56260B1B-8DE6-97FE-27D5-91548C304DA6}"/>
              </a:ext>
            </a:extLst>
          </p:cNvPr>
          <p:cNvGrpSpPr/>
          <p:nvPr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89FC8FA4-306D-E0C3-A1C8-05E7899780F8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46" name="Organigramme : Terminateur 45">
              <a:extLst>
                <a:ext uri="{FF2B5EF4-FFF2-40B4-BE49-F238E27FC236}">
                  <a16:creationId xmlns:a16="http://schemas.microsoft.com/office/drawing/2014/main" id="{CF100113-88B0-819E-A10A-33944C554FDF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4 - </a:t>
              </a:r>
            </a:p>
          </p:txBody>
        </p:sp>
      </p:grpSp>
      <p:sp>
        <p:nvSpPr>
          <p:cNvPr id="47" name="Espace réservé du texte 25">
            <a:extLst>
              <a:ext uri="{FF2B5EF4-FFF2-40B4-BE49-F238E27FC236}">
                <a16:creationId xmlns:a16="http://schemas.microsoft.com/office/drawing/2014/main" id="{F617E492-3EFB-29FF-095B-0BFAB3F63C0C}"/>
              </a:ext>
            </a:extLst>
          </p:cNvPr>
          <p:cNvSpPr txBox="1">
            <a:spLocks/>
          </p:cNvSpPr>
          <p:nvPr/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فهم المقروء</a:t>
            </a:r>
          </a:p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تصحيح وضعيات التحدث</a:t>
            </a:r>
          </a:p>
        </p:txBody>
      </p:sp>
      <p:sp>
        <p:nvSpPr>
          <p:cNvPr id="48" name="Espace réservé du texte 25">
            <a:extLst>
              <a:ext uri="{FF2B5EF4-FFF2-40B4-BE49-F238E27FC236}">
                <a16:creationId xmlns:a16="http://schemas.microsoft.com/office/drawing/2014/main" id="{D29E61D0-78A5-1DC5-92D8-5ED5B3621DF6}"/>
              </a:ext>
            </a:extLst>
          </p:cNvPr>
          <p:cNvSpPr txBox="1">
            <a:spLocks/>
          </p:cNvSpPr>
          <p:nvPr/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فهم المسموع </a:t>
            </a:r>
          </a:p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الإنتاج الكتابي</a:t>
            </a:r>
          </a:p>
        </p:txBody>
      </p:sp>
      <p:sp>
        <p:nvSpPr>
          <p:cNvPr id="50" name="Espace réservé du texte 25">
            <a:extLst>
              <a:ext uri="{FF2B5EF4-FFF2-40B4-BE49-F238E27FC236}">
                <a16:creationId xmlns:a16="http://schemas.microsoft.com/office/drawing/2014/main" id="{74B05713-8375-1C9E-B0C5-71F8D81063CE}"/>
              </a:ext>
            </a:extLst>
          </p:cNvPr>
          <p:cNvSpPr txBox="1">
            <a:spLocks/>
          </p:cNvSpPr>
          <p:nvPr/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التصحيح</a:t>
            </a:r>
          </a:p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مسك المعطيات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6262CC1-48A7-33EC-6F4E-C638FBEDE406}"/>
              </a:ext>
            </a:extLst>
          </p:cNvPr>
          <p:cNvGrpSpPr/>
          <p:nvPr/>
        </p:nvGrpSpPr>
        <p:grpSpPr>
          <a:xfrm flipH="1">
            <a:off x="4719758" y="1916976"/>
            <a:ext cx="3780000" cy="1332000"/>
            <a:chOff x="648000" y="1944000"/>
            <a:chExt cx="3780000" cy="1332000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B4AE26C1-9C27-5FD6-0DC1-6034103F0405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5" name="Organigramme : Terminateur 4">
              <a:extLst>
                <a:ext uri="{FF2B5EF4-FFF2-40B4-BE49-F238E27FC236}">
                  <a16:creationId xmlns:a16="http://schemas.microsoft.com/office/drawing/2014/main" id="{A2D9C165-E964-9D4C-4072-B7AF131119C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</a:t>
              </a:r>
              <a:r>
                <a:rPr lang="ar-MA" b="1" dirty="0">
                  <a:solidFill>
                    <a:srgbClr val="75757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م 1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4E1325E7-1D29-E3F5-CF0A-8D0A7364E035}"/>
              </a:ext>
            </a:extLst>
          </p:cNvPr>
          <p:cNvGrpSpPr/>
          <p:nvPr/>
        </p:nvGrpSpPr>
        <p:grpSpPr>
          <a:xfrm flipH="1">
            <a:off x="4743896" y="5023288"/>
            <a:ext cx="3780000" cy="1332000"/>
            <a:chOff x="648000" y="1944000"/>
            <a:chExt cx="3780000" cy="133200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84D50046-FB1C-7EED-EE61-8FEF24EC4E31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9" name="Organigramme : Terminateur 8">
              <a:extLst>
                <a:ext uri="{FF2B5EF4-FFF2-40B4-BE49-F238E27FC236}">
                  <a16:creationId xmlns:a16="http://schemas.microsoft.com/office/drawing/2014/main" id="{B09DCB14-F024-0B37-F5AA-94B27A250BB1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3 - </a:t>
              </a:r>
            </a:p>
          </p:txBody>
        </p:sp>
      </p:grp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202A9DA-3B2D-4493-99C3-D3B8A6FE0154}"/>
              </a:ext>
            </a:extLst>
          </p:cNvPr>
          <p:cNvSpPr txBox="1">
            <a:spLocks/>
          </p:cNvSpPr>
          <p:nvPr/>
        </p:nvSpPr>
        <p:spPr>
          <a:xfrm>
            <a:off x="4833794" y="5419288"/>
            <a:ext cx="3420000" cy="792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  <a:sym typeface="Wingdings" panose="05000000000000000000" pitchFamily="2" charset="2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الطلاقة</a:t>
            </a:r>
          </a:p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التحدث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63C6EC5C-26D5-454E-868F-0C840D19EBA2}"/>
              </a:ext>
            </a:extLst>
          </p:cNvPr>
          <p:cNvSpPr txBox="1">
            <a:spLocks/>
          </p:cNvSpPr>
          <p:nvPr/>
        </p:nvSpPr>
        <p:spPr>
          <a:xfrm>
            <a:off x="4833794" y="3915130"/>
            <a:ext cx="3420000" cy="792000"/>
          </a:xfrm>
          <a:prstGeom prst="roundRect">
            <a:avLst/>
          </a:prstGeom>
          <a:noFill/>
        </p:spPr>
        <p:txBody>
          <a:bodyPr anchor="ctr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  <a:sym typeface="Wingdings" panose="05000000000000000000" pitchFamily="2" charset="2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الطلاقة</a:t>
            </a:r>
          </a:p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التحدث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DC183201-D18D-4935-B177-DA999DC256D1}"/>
              </a:ext>
            </a:extLst>
          </p:cNvPr>
          <p:cNvSpPr txBox="1">
            <a:spLocks/>
          </p:cNvSpPr>
          <p:nvPr/>
        </p:nvSpPr>
        <p:spPr>
          <a:xfrm>
            <a:off x="4864353" y="2380103"/>
            <a:ext cx="3420000" cy="792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  <a:sym typeface="Wingdings" panose="05000000000000000000" pitchFamily="2" charset="2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الطلاقة</a:t>
            </a:r>
          </a:p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التحدث</a:t>
            </a:r>
          </a:p>
        </p:txBody>
      </p:sp>
    </p:spTree>
    <p:extLst>
      <p:ext uri="{BB962C8B-B14F-4D97-AF65-F5344CB8AC3E}">
        <p14:creationId xmlns:p14="http://schemas.microsoft.com/office/powerpoint/2010/main" val="899339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7D1D0-B935-CBE2-7CA4-9D5B14EA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FE66C3CE-49DE-EF3D-46BA-793E2DE68C2D}"/>
              </a:ext>
            </a:extLst>
          </p:cNvPr>
          <p:cNvSpPr txBox="1">
            <a:spLocks/>
          </p:cNvSpPr>
          <p:nvPr/>
        </p:nvSpPr>
        <p:spPr>
          <a:xfrm>
            <a:off x="1259633" y="2332884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تخصص الحصص الثلاث الأولى لتمرير رائزي الطلاقة والتحدث؛</a:t>
            </a:r>
            <a:endParaRPr kumimoji="0" lang="fr-MA" sz="2400" b="1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E3F24EAE-ED3C-1F1D-5180-3EE644012E99}"/>
              </a:ext>
            </a:extLst>
          </p:cNvPr>
          <p:cNvSpPr txBox="1">
            <a:spLocks/>
          </p:cNvSpPr>
          <p:nvPr/>
        </p:nvSpPr>
        <p:spPr>
          <a:xfrm>
            <a:off x="980578" y="6052602"/>
            <a:ext cx="7109926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ملحوظة</a:t>
            </a: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: يمكن تدبير عملية التمرير الفردي للطلاقة  والتحدث في حصة أو حصتين حسب عدد المتعلمين. </a:t>
            </a:r>
            <a:endParaRPr kumimoji="0" lang="fr-MA" sz="2400" b="1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7C888F1E-EC93-070F-AC82-2FD9C5CF3F34}"/>
              </a:ext>
            </a:extLst>
          </p:cNvPr>
          <p:cNvSpPr txBox="1">
            <a:spLocks/>
          </p:cNvSpPr>
          <p:nvPr/>
        </p:nvSpPr>
        <p:spPr>
          <a:xfrm>
            <a:off x="1259633" y="1679121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تمرير الرائزين في جلسة واحدة بمعدل مناسب لعدد المتعلمين؛</a:t>
            </a:r>
            <a:endParaRPr kumimoji="0" lang="fr-MA" sz="2400" b="1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23A8279C-01B1-3B2C-DA93-A11126AAF35B}"/>
              </a:ext>
            </a:extLst>
          </p:cNvPr>
          <p:cNvSpPr txBox="1">
            <a:spLocks/>
          </p:cNvSpPr>
          <p:nvPr/>
        </p:nvSpPr>
        <p:spPr>
          <a:xfrm>
            <a:off x="1259633" y="2918476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MA" sz="2400" b="1" dirty="0"/>
              <a:t>يتم مسك النتائج اعتمادا على عناصر الإجابة ومعايير التحكم الخاصة بكل مكون؛</a:t>
            </a:r>
            <a:endParaRPr lang="fr-MA" sz="2400" b="1" dirty="0"/>
          </a:p>
        </p:txBody>
      </p:sp>
      <p:sp>
        <p:nvSpPr>
          <p:cNvPr id="3" name="Espace réservé du texte 25">
            <a:extLst>
              <a:ext uri="{FF2B5EF4-FFF2-40B4-BE49-F238E27FC236}">
                <a16:creationId xmlns:a16="http://schemas.microsoft.com/office/drawing/2014/main" id="{E34A8C1D-2BEF-7008-F14D-F0853F409DA1}"/>
              </a:ext>
            </a:extLst>
          </p:cNvPr>
          <p:cNvSpPr txBox="1">
            <a:spLocks/>
          </p:cNvSpPr>
          <p:nvPr/>
        </p:nvSpPr>
        <p:spPr>
          <a:xfrm>
            <a:off x="1665513" y="1070817"/>
            <a:ext cx="5682343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توجيهات تنظيمية لتدبير الحصة 2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032942C1-A4AD-9784-5FE7-5A400C31BAB7}"/>
              </a:ext>
            </a:extLst>
          </p:cNvPr>
          <p:cNvSpPr txBox="1">
            <a:spLocks/>
          </p:cNvSpPr>
          <p:nvPr/>
        </p:nvSpPr>
        <p:spPr>
          <a:xfrm>
            <a:off x="1259633" y="3605668"/>
            <a:ext cx="6494102" cy="2133984"/>
          </a:xfrm>
          <a:prstGeom prst="roundRect">
            <a:avLst>
              <a:gd name="adj" fmla="val 9327"/>
            </a:avLst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MA" sz="2400" b="1" dirty="0"/>
              <a:t>- بالنسبة للأساتذة الذين استكملوا البرنامج الدراسي للمرحلة 1: يتم تكليف المتعلمين خلال مدة التمرير بالاشتغال على النص القرائي "قلم الرصاص" على كراسة اللغة العربية ص62 حسب التوجيه المتضمن على الشرائح، يتم التصحيح نهاية الحصة.</a:t>
            </a:r>
          </a:p>
          <a:p>
            <a:pPr lvl="0">
              <a:defRPr/>
            </a:pPr>
            <a:r>
              <a:rPr lang="ar-MA" sz="2400" b="1" dirty="0"/>
              <a:t>- بالنسبة للمتأخرين في تقديم الحصص الدراسية:  يتم تكليف المتعلمين بإنجاز أنشطة واردة ضمن حصص الأسبوع الخامس  وتصحيحها نهاية الحصة.</a:t>
            </a:r>
            <a:endParaRPr lang="fr-MA" sz="2400" b="1" dirty="0"/>
          </a:p>
        </p:txBody>
      </p:sp>
    </p:spTree>
    <p:extLst>
      <p:ext uri="{BB962C8B-B14F-4D97-AF65-F5344CB8AC3E}">
        <p14:creationId xmlns:p14="http://schemas.microsoft.com/office/powerpoint/2010/main" val="77034802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7C855-3E94-F853-867A-B02BEEE95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CC5A418-70C8-BCD7-6173-19ED9225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17" y="789099"/>
            <a:ext cx="7886700" cy="720000"/>
          </a:xfrm>
        </p:spPr>
        <p:txBody>
          <a:bodyPr/>
          <a:lstStyle/>
          <a:p>
            <a:r>
              <a:rPr lang="ar-MA" sz="4000" dirty="0"/>
              <a:t>هيكلة حصص اليوم 2</a:t>
            </a:r>
            <a:endParaRPr lang="fr-MA" sz="4000" dirty="0">
              <a:solidFill>
                <a:srgbClr val="424D7A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0" name="Image 19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1808F199-47E9-298E-E990-840A88B7D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24" y="1387610"/>
            <a:ext cx="5533468" cy="18519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DD2D4C0-C9F0-BD1D-B622-088D8B790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9908" y="1599707"/>
            <a:ext cx="544953" cy="540000"/>
          </a:xfrm>
          <a:prstGeom prst="rect">
            <a:avLst/>
          </a:prstGeom>
        </p:spPr>
      </p:pic>
      <p:pic>
        <p:nvPicPr>
          <p:cNvPr id="9" name="Image 8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7303AA56-50B8-065F-D9BA-CAD6CEC1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24" y="3239543"/>
            <a:ext cx="5525521" cy="141518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DA67D40-C90E-94FF-DAED-44F6ED4EB14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4512" b="-14512"/>
          <a:stretch>
            <a:fillRect/>
          </a:stretch>
        </p:blipFill>
        <p:spPr>
          <a:xfrm>
            <a:off x="6766076" y="3429000"/>
            <a:ext cx="540000" cy="540000"/>
          </a:xfrm>
          <a:prstGeom prst="rect">
            <a:avLst/>
          </a:prstGeom>
        </p:spPr>
      </p:pic>
      <p:sp>
        <p:nvSpPr>
          <p:cNvPr id="34" name="Espace réservé du texte 5">
            <a:extLst>
              <a:ext uri="{FF2B5EF4-FFF2-40B4-BE49-F238E27FC236}">
                <a16:creationId xmlns:a16="http://schemas.microsoft.com/office/drawing/2014/main" id="{8807DEB9-E6B9-5E7D-1563-FFB29F0CE993}"/>
              </a:ext>
            </a:extLst>
          </p:cNvPr>
          <p:cNvSpPr txBox="1">
            <a:spLocks/>
          </p:cNvSpPr>
          <p:nvPr/>
        </p:nvSpPr>
        <p:spPr>
          <a:xfrm>
            <a:off x="2263600" y="3671688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بالنسبة للأساتذة استكملوا البرنامج الدراسي للمرحلة 1:  تصحيح الوضعية التدريبية</a:t>
            </a:r>
          </a:p>
          <a:p>
            <a:pPr>
              <a:buClrTx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بالنسبة للمتأخرين في تقديم الحصص: مواصلة تقديم حصص الأسبوع الخامس.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04BEE71-C078-1CF7-1449-5A71C57D793F}"/>
              </a:ext>
            </a:extLst>
          </p:cNvPr>
          <p:cNvSpPr txBox="1"/>
          <p:nvPr/>
        </p:nvSpPr>
        <p:spPr>
          <a:xfrm>
            <a:off x="4981829" y="1669882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r-MA" sz="1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 -  01 </a:t>
            </a:r>
            <a:r>
              <a:rPr lang="ar-MA" sz="1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تقويم التحدث والطلاقة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628A1189-0AD1-0CA3-D904-F4CEE93229B3}"/>
              </a:ext>
            </a:extLst>
          </p:cNvPr>
          <p:cNvSpPr txBox="1">
            <a:spLocks/>
          </p:cNvSpPr>
          <p:nvPr/>
        </p:nvSpPr>
        <p:spPr>
          <a:xfrm>
            <a:off x="2322000" y="2177713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فردي: المجموعة الثانية</a:t>
            </a:r>
          </a:p>
          <a:p>
            <a:pPr>
              <a:buClrTx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بالموازاة مع التمرير </a:t>
            </a:r>
          </a:p>
          <a:p>
            <a:pPr marL="0" indent="0">
              <a:buClrTx/>
              <a:buNone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  -لمن تقدموا في البرنامج: يشتغل المتعلمون بالوضعية ص 62 (قراءة النص: قلم الرصاص)</a:t>
            </a:r>
          </a:p>
          <a:p>
            <a:pPr marL="0" indent="0">
              <a:buClrTx/>
              <a:buNone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- لمن تأخروا في تقديم الحصص: إنجاز أنشطة حصص الأسبوع الخامس</a:t>
            </a:r>
          </a:p>
          <a:p>
            <a:pPr marL="0" indent="0">
              <a:buClrTx/>
              <a:buNone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                    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9EDEF58-30BA-A7EA-8835-E6B636567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76" y="1493475"/>
            <a:ext cx="449441" cy="5173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9780909-B6D2-E0FA-5B5E-551DE83244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46" y="3287581"/>
            <a:ext cx="456771" cy="5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14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id="{42490E3E-A192-1F3F-4FCD-31D5461D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7" y="874536"/>
            <a:ext cx="7886700" cy="720000"/>
          </a:xfrm>
        </p:spPr>
        <p:txBody>
          <a:bodyPr/>
          <a:lstStyle/>
          <a:p>
            <a:r>
              <a:rPr lang="ar-MA" sz="4000" dirty="0"/>
              <a:t>اليوم 2</a:t>
            </a:r>
            <a:endParaRPr lang="fr-MA" sz="4400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95069AB-4D64-4F48-DF3D-5D5135757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D6FAA037-4AB3-CA39-790F-44BD0952952D}"/>
              </a:ext>
            </a:extLst>
          </p:cNvPr>
          <p:cNvSpPr txBox="1">
            <a:spLocks/>
          </p:cNvSpPr>
          <p:nvPr/>
        </p:nvSpPr>
        <p:spPr>
          <a:xfrm>
            <a:off x="2322000" y="2761861"/>
            <a:ext cx="4500000" cy="939404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</a:pPr>
            <a:r>
              <a:rPr lang="ar-MA" sz="2800" b="1" dirty="0">
                <a:cs typeface="Microsoft Uighur" panose="02000000000000000000" pitchFamily="2" charset="-78"/>
              </a:rPr>
              <a:t>تقويم التحدث: </a:t>
            </a:r>
            <a:r>
              <a:rPr lang="fr-FR" sz="2800" b="1" dirty="0">
                <a:cs typeface="Microsoft Uighur" panose="02000000000000000000" pitchFamily="2" charset="-78"/>
              </a:rPr>
              <a:t>PO1-PO2</a:t>
            </a:r>
            <a:endParaRPr lang="ar-MA" sz="2800" b="1" dirty="0">
              <a:cs typeface="Microsoft Uighur" panose="02000000000000000000" pitchFamily="2" charset="-78"/>
            </a:endParaRPr>
          </a:p>
          <a:p>
            <a:pPr algn="r" rtl="1">
              <a:buClr>
                <a:srgbClr val="424D7B"/>
              </a:buClr>
            </a:pPr>
            <a:r>
              <a:rPr lang="ar-MA" sz="2800" b="1" dirty="0">
                <a:cs typeface="Microsoft Uighur" panose="02000000000000000000" pitchFamily="2" charset="-78"/>
              </a:rPr>
              <a:t>تقويم الطلاقة: </a:t>
            </a:r>
            <a:r>
              <a:rPr lang="fr-FR" sz="2800" b="1" dirty="0">
                <a:cs typeface="Microsoft Uighur" panose="02000000000000000000" pitchFamily="2" charset="-78"/>
              </a:rPr>
              <a:t>LF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37C6F37A-6590-0F81-D8D7-762927830B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2612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6A30F-2AB6-1662-B6F8-5E79B9684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16B027-9A55-E3C4-3E1E-C07D4C2E6C6A}"/>
              </a:ext>
            </a:extLst>
          </p:cNvPr>
          <p:cNvSpPr>
            <a:spLocks/>
          </p:cNvSpPr>
          <p:nvPr/>
        </p:nvSpPr>
        <p:spPr>
          <a:xfrm>
            <a:off x="3401974" y="1192130"/>
            <a:ext cx="2041370" cy="252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وضعية تدريبية: </a:t>
            </a:r>
            <a:r>
              <a:rPr lang="ar-MA" sz="20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اليوم الثاني </a:t>
            </a: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A3148E41-51CD-D31F-27AA-7903F7B5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خذوا النص على الصفحة 62، ستقرؤون النص للإجابة عن أسئلة.</a:t>
            </a:r>
            <a:b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</a:br>
            <a:r>
              <a:rPr lang="ar-MA" sz="2200" i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يدون الأستاذ الأسئلة في الشريحة الموالية  على السبورة.</a:t>
            </a:r>
            <a:b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</a:br>
            <a:endParaRPr lang="fr-FR" b="1" i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B7A50FB-C215-8491-8E0E-155FC8A89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162" y="1520542"/>
            <a:ext cx="3806994" cy="49535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2BBDB5-637F-39B6-A580-5FE6A6786D1B}"/>
              </a:ext>
            </a:extLst>
          </p:cNvPr>
          <p:cNvSpPr>
            <a:spLocks/>
          </p:cNvSpPr>
          <p:nvPr/>
        </p:nvSpPr>
        <p:spPr>
          <a:xfrm>
            <a:off x="3265714" y="158620"/>
            <a:ext cx="1888211" cy="31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التحدث والطلاقة: تقويم  </a:t>
            </a:r>
          </a:p>
        </p:txBody>
      </p:sp>
    </p:spTree>
    <p:extLst>
      <p:ext uri="{BB962C8B-B14F-4D97-AF65-F5344CB8AC3E}">
        <p14:creationId xmlns:p14="http://schemas.microsoft.com/office/powerpoint/2010/main" val="301283014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1BF2E-6B85-021A-B3A0-D56AE70F4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112343-BC25-70C0-8875-886FB591F60E}"/>
              </a:ext>
            </a:extLst>
          </p:cNvPr>
          <p:cNvSpPr>
            <a:spLocks/>
          </p:cNvSpPr>
          <p:nvPr/>
        </p:nvSpPr>
        <p:spPr>
          <a:xfrm>
            <a:off x="3375271" y="1187689"/>
            <a:ext cx="2041370" cy="252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وضعية تدريبية: </a:t>
            </a:r>
            <a:r>
              <a:rPr lang="ar-MA" sz="20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اليوم الثاني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175AE2-3F18-1E2A-985D-DACE60A2A94B}"/>
              </a:ext>
            </a:extLst>
          </p:cNvPr>
          <p:cNvSpPr>
            <a:spLocks/>
          </p:cNvSpPr>
          <p:nvPr/>
        </p:nvSpPr>
        <p:spPr>
          <a:xfrm>
            <a:off x="3265714" y="158620"/>
            <a:ext cx="1888211" cy="31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التحدث والطلاقة: تقويم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0ECE50-760D-BAD4-AF7F-DE419DE00D6D}"/>
              </a:ext>
            </a:extLst>
          </p:cNvPr>
          <p:cNvSpPr txBox="1"/>
          <p:nvPr/>
        </p:nvSpPr>
        <p:spPr>
          <a:xfrm>
            <a:off x="495904" y="1439830"/>
            <a:ext cx="7427829" cy="518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ts val="5000"/>
              </a:lnSpc>
              <a:buAutoNum type="arabicPeriod"/>
            </a:pP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أُنشِئْ شَبَكَةَ الْكَلِمَةِ "قَلَمٌ"؟</a:t>
            </a:r>
          </a:p>
          <a:p>
            <a:pPr marL="342900" indent="-342900" algn="r" rtl="1">
              <a:lnSpc>
                <a:spcPts val="5000"/>
              </a:lnSpc>
              <a:buFontTx/>
              <a:buAutoNum type="arabicPeriod"/>
            </a:pP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أَسْتَخْرِجُ مِنَ النَّصِّ ضِدَّ : </a:t>
            </a:r>
            <a:r>
              <a:rPr lang="ar-MA" sz="32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اَلْقَديمُ – تَفْرَحُ.</a:t>
            </a:r>
          </a:p>
          <a:p>
            <a:pPr marL="342900" indent="-342900" algn="r" rtl="1">
              <a:lnSpc>
                <a:spcPts val="5000"/>
              </a:lnSpc>
              <a:buFontTx/>
              <a:buAutoNum type="arabicPeriod"/>
            </a:pP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أَسْتَخْرِجُ مِنَ النَّصِّ مُرادِفَ: </a:t>
            </a:r>
            <a:r>
              <a:rPr lang="ar-MA" sz="32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يُحِبّونَ – يَسْتَعْمِلونَ.</a:t>
            </a:r>
          </a:p>
          <a:p>
            <a:pPr marL="342900" indent="-342900" algn="r" rtl="1">
              <a:lnSpc>
                <a:spcPts val="5000"/>
              </a:lnSpc>
              <a:buFontTx/>
              <a:buAutoNum type="arabicPeriod"/>
            </a:pP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أَضَعُ خَطّاً تَحْتَ الأَفْعالِ في الْفِقْرَةِ الْأولى.</a:t>
            </a:r>
          </a:p>
          <a:p>
            <a:pPr marL="342900" indent="-342900" algn="r" rtl="1">
              <a:lnSpc>
                <a:spcPts val="5000"/>
              </a:lnSpc>
              <a:buFontTx/>
              <a:buAutoNum type="arabicPeriod"/>
            </a:pP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أُحيطُ الْأَسْماءَ الْوارِدَةَ في الْفِقْرَةِ الثّانِيَةِ.</a:t>
            </a:r>
          </a:p>
          <a:p>
            <a:pPr marL="342900" indent="-342900" algn="r" rtl="1">
              <a:lnSpc>
                <a:spcPts val="5000"/>
              </a:lnSpc>
              <a:buAutoNum type="arabicPeriod"/>
            </a:pP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ما شَخْصِيّاتُ </a:t>
            </a:r>
            <a:r>
              <a:rPr lang="ar-MA" sz="3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ٱلنَّصِّ</a:t>
            </a: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؟</a:t>
            </a:r>
          </a:p>
          <a:p>
            <a:pPr marL="342900" indent="-342900" algn="r" rtl="1">
              <a:lnSpc>
                <a:spcPts val="5000"/>
              </a:lnSpc>
              <a:buAutoNum type="arabicPeriod"/>
            </a:pP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أَيْنَ جَلَسَ قَلَمُ </a:t>
            </a:r>
            <a:r>
              <a:rPr lang="ar-MA" sz="3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ٱلرَّصاصِ</a:t>
            </a: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ٱلْخَشَبِيِّ</a:t>
            </a: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؟</a:t>
            </a:r>
          </a:p>
          <a:p>
            <a:pPr marL="342900" indent="-342900" algn="r" rtl="1">
              <a:lnSpc>
                <a:spcPts val="5000"/>
              </a:lnSpc>
              <a:buFontTx/>
              <a:buAutoNum type="arabicPeriod"/>
            </a:pP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لِماذا تَنَهَّدَ قَلَمُ </a:t>
            </a:r>
            <a:r>
              <a:rPr lang="ar-MA" sz="3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ٱلرَّصاصِ</a:t>
            </a: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32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ٱلْخَشَبِيُّ</a:t>
            </a:r>
            <a:r>
              <a:rPr lang="ar-MA" sz="32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108252296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C1E77-D6B5-5694-976D-6C3C5E94C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id="{FAAC21D9-55EB-4343-0871-7B27CC1F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21" y="3640500"/>
            <a:ext cx="7886700" cy="720000"/>
          </a:xfrm>
        </p:spPr>
        <p:txBody>
          <a:bodyPr>
            <a:normAutofit fontScale="90000"/>
          </a:bodyPr>
          <a:lstStyle/>
          <a:p>
            <a:pPr lvl="0" algn="r" defTabSz="914400">
              <a:lnSpc>
                <a:spcPct val="100000"/>
              </a:lnSpc>
              <a:tabLst>
                <a:tab pos="6902450" algn="l"/>
              </a:tabLst>
              <a:defRPr/>
            </a:pPr>
            <a:r>
              <a:rPr lang="ar-MA" sz="4000" kern="0" dirty="0">
                <a:solidFill>
                  <a:srgbClr val="106585"/>
                </a:solidFill>
                <a:cs typeface="Calibri" panose="020F0502020204030204" pitchFamily="34" charset="0"/>
              </a:rPr>
              <a:t>-المشاركة في حوار بتوظيف الأفعال الكلامية المدرسة (</a:t>
            </a:r>
            <a:r>
              <a:rPr lang="fr-FR" sz="4000" kern="0" dirty="0">
                <a:solidFill>
                  <a:srgbClr val="106585"/>
                </a:solidFill>
                <a:cs typeface="Calibri" panose="020F0502020204030204" pitchFamily="34" charset="0"/>
              </a:rPr>
              <a:t>PO1</a:t>
            </a:r>
            <a:r>
              <a:rPr lang="ar-MA" sz="4000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  <a:br>
              <a:rPr lang="ar-MA" sz="4000" kern="0" dirty="0">
                <a:solidFill>
                  <a:srgbClr val="106585"/>
                </a:solidFill>
                <a:cs typeface="Calibri" panose="020F0502020204030204" pitchFamily="34" charset="0"/>
              </a:rPr>
            </a:br>
            <a:r>
              <a:rPr lang="ar-MA" sz="4000" kern="0" dirty="0">
                <a:solidFill>
                  <a:srgbClr val="106585"/>
                </a:solidFill>
                <a:cs typeface="Calibri" panose="020F0502020204030204" pitchFamily="34" charset="0"/>
              </a:rPr>
              <a:t>-أخذ الكلمة لإنتاج نصوص شفهية بغرض السرد انطلاقا من مشاهد (</a:t>
            </a:r>
            <a:r>
              <a:rPr lang="fr-FR" sz="4000" kern="0" dirty="0">
                <a:solidFill>
                  <a:srgbClr val="106585"/>
                </a:solidFill>
                <a:cs typeface="Calibri" panose="020F0502020204030204" pitchFamily="34" charset="0"/>
              </a:rPr>
              <a:t>PO2</a:t>
            </a:r>
            <a:r>
              <a:rPr lang="ar-MA" sz="4000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  <a:endParaRPr lang="ar-MA" sz="4000" kern="0" dirty="0">
              <a:solidFill>
                <a:srgbClr val="106585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7224A2E-FB08-F7CC-62E6-B931C93809AA}"/>
              </a:ext>
            </a:extLst>
          </p:cNvPr>
          <p:cNvSpPr txBox="1"/>
          <p:nvPr/>
        </p:nvSpPr>
        <p:spPr>
          <a:xfrm>
            <a:off x="1165396" y="1023648"/>
            <a:ext cx="6340150" cy="10556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PO </a:t>
            </a:r>
            <a:r>
              <a:rPr lang="ar-MA" sz="2800" dirty="0"/>
              <a:t>تقويم الكفاية: </a:t>
            </a:r>
          </a:p>
          <a:p>
            <a:pPr algn="ctr"/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إنتاج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نصوص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شفهية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وفق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أغراض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تواصلية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2886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00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Env-Apprenant_Tmp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03- 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3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Env-Apprenant_Tmplt مع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Env-Apprenant_Tmplt مع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افتتاح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27291</TotalTime>
  <Words>1319</Words>
  <Application>Microsoft Office PowerPoint</Application>
  <PresentationFormat>Affichage à l'écran (4:3)</PresentationFormat>
  <Paragraphs>195</Paragraphs>
  <Slides>22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18</vt:i4>
      </vt:variant>
      <vt:variant>
        <vt:lpstr>Titres des diapositives</vt:lpstr>
      </vt:variant>
      <vt:variant>
        <vt:i4>22</vt:i4>
      </vt:variant>
    </vt:vector>
  </HeadingPairs>
  <TitlesOfParts>
    <vt:vector size="54" baseType="lpstr">
      <vt:lpstr>Calibri Light</vt:lpstr>
      <vt:lpstr>Dosis SemiBold</vt:lpstr>
      <vt:lpstr>Wingdings</vt:lpstr>
      <vt:lpstr>Air Strip Arabic</vt:lpstr>
      <vt:lpstr>DengXian</vt:lpstr>
      <vt:lpstr>Aptos</vt:lpstr>
      <vt:lpstr>Dosis Medium</vt:lpstr>
      <vt:lpstr>Dosis ExtraBold</vt:lpstr>
      <vt:lpstr>Microsoft Uighur</vt:lpstr>
      <vt:lpstr>Sakkal Majalla</vt:lpstr>
      <vt:lpstr>Modern Love</vt:lpstr>
      <vt:lpstr>Arial</vt:lpstr>
      <vt:lpstr>Calibri</vt:lpstr>
      <vt:lpstr>Dosis</vt:lpstr>
      <vt:lpstr>00_Env-Enseignant</vt:lpstr>
      <vt:lpstr>3_Env-Apprenant_Tmplt معجم</vt:lpstr>
      <vt:lpstr>2_Env-Apprenant_Tmplt معجم</vt:lpstr>
      <vt:lpstr>01- نشاط اعتيادي</vt:lpstr>
      <vt:lpstr>استماع وتحدث</vt:lpstr>
      <vt:lpstr>1_اختتام الحصة</vt:lpstr>
      <vt:lpstr>افتتاح الحصة</vt:lpstr>
      <vt:lpstr>02- معــــــــــجم</vt:lpstr>
      <vt:lpstr>04- قراءة/ كتابة</vt:lpstr>
      <vt:lpstr>3_Env-Apprenant_Tmplt</vt:lpstr>
      <vt:lpstr>Thème Office</vt:lpstr>
      <vt:lpstr>1_01- نشاط اعتيادي</vt:lpstr>
      <vt:lpstr>1_02- معــــــــــجم</vt:lpstr>
      <vt:lpstr>03- استماع وتحدث</vt:lpstr>
      <vt:lpstr>1_04- قراءة/ كتابة</vt:lpstr>
      <vt:lpstr>05- اختتام الحصة</vt:lpstr>
      <vt:lpstr>2_01- نشاط اعتيادي</vt:lpstr>
      <vt:lpstr>3_Env-Enseignant</vt:lpstr>
      <vt:lpstr>Présentation PowerPoint</vt:lpstr>
      <vt:lpstr>Présentation PowerPoint</vt:lpstr>
      <vt:lpstr>هيكلة حصص الأسبوع التربوي السادس</vt:lpstr>
      <vt:lpstr>Présentation PowerPoint</vt:lpstr>
      <vt:lpstr>هيكلة حصص اليوم 2</vt:lpstr>
      <vt:lpstr>اليوم 2</vt:lpstr>
      <vt:lpstr>خذوا النص على الصفحة 62، ستقرؤون النص للإجابة عن أسئلة. يدون الأستاذ الأسئلة في الشريحة الموالية  على السبورة. </vt:lpstr>
      <vt:lpstr>Présentation PowerPoint</vt:lpstr>
      <vt:lpstr>-المشاركة في حوار بتوظيف الأفعال الكلامية المدرسة (PO1)؛ -أخذ الكلمة لإنتاج نصوص شفهية بغرض السرد انطلاقا من مشاهد (PO2)؛</vt:lpstr>
      <vt:lpstr>Présentation PowerPoint</vt:lpstr>
      <vt:lpstr>Présentation PowerPoint</vt:lpstr>
      <vt:lpstr>Présentation PowerPoint</vt:lpstr>
      <vt:lpstr>يفصل الحاسوب عن جهاز العرض</vt:lpstr>
      <vt:lpstr>Présentation PowerPoint</vt:lpstr>
      <vt:lpstr>Présentation PowerPoint</vt:lpstr>
      <vt:lpstr>Présentation PowerPoint</vt:lpstr>
      <vt:lpstr>Présentation PowerPoint</vt:lpstr>
      <vt:lpstr>موجهات تمرير رائز الطلاقة LF </vt:lpstr>
      <vt:lpstr>Présentation PowerPoint</vt:lpstr>
      <vt:lpstr>هذه هي الفقرة التي ستقرؤها. معك 30 ثانية لملاحظتها. بعدها ستبدأ القراءة.</vt:lpstr>
      <vt:lpstr>الفائزون بنجمة السلوك هم: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AMAADID RACHID</dc:creator>
  <cp:lastModifiedBy>EL HAMDOUNI BTIHAJ</cp:lastModifiedBy>
  <cp:revision>233</cp:revision>
  <dcterms:created xsi:type="dcterms:W3CDTF">2023-09-20T21:35:22Z</dcterms:created>
  <dcterms:modified xsi:type="dcterms:W3CDTF">2025-12-01T20:20:55Z</dcterms:modified>
</cp:coreProperties>
</file>