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51" r:id="rId2"/>
    <p:sldMasterId id="2147483687" r:id="rId3"/>
    <p:sldMasterId id="2147483690" r:id="rId4"/>
    <p:sldMasterId id="2147483742" r:id="rId5"/>
    <p:sldMasterId id="2147483754" r:id="rId6"/>
    <p:sldMasterId id="2147483733" r:id="rId7"/>
    <p:sldMasterId id="2147483696" r:id="rId8"/>
    <p:sldMasterId id="2147483712" r:id="rId9"/>
    <p:sldMasterId id="2147483722" r:id="rId10"/>
    <p:sldMasterId id="2147483660" r:id="rId11"/>
    <p:sldMasterId id="2147483763" r:id="rId12"/>
    <p:sldMasterId id="2147483786" r:id="rId13"/>
    <p:sldMasterId id="2147483803" r:id="rId14"/>
    <p:sldMasterId id="2147483821" r:id="rId15"/>
    <p:sldMasterId id="2147483844" r:id="rId16"/>
    <p:sldMasterId id="2147483873" r:id="rId17"/>
    <p:sldMasterId id="2147483900" r:id="rId18"/>
  </p:sldMasterIdLst>
  <p:notesMasterIdLst>
    <p:notesMasterId r:id="rId41"/>
  </p:notesMasterIdLst>
  <p:sldIdLst>
    <p:sldId id="2147482762" r:id="rId19"/>
    <p:sldId id="2147482642" r:id="rId20"/>
    <p:sldId id="2147482470" r:id="rId21"/>
    <p:sldId id="2147482629" r:id="rId22"/>
    <p:sldId id="2147482692" r:id="rId23"/>
    <p:sldId id="2147482691" r:id="rId24"/>
    <p:sldId id="2147482758" r:id="rId25"/>
    <p:sldId id="2147482763" r:id="rId26"/>
    <p:sldId id="2147482724" r:id="rId27"/>
    <p:sldId id="2147482721" r:id="rId28"/>
    <p:sldId id="2147482764" r:id="rId29"/>
    <p:sldId id="2147482742" r:id="rId30"/>
    <p:sldId id="2147482394" r:id="rId31"/>
    <p:sldId id="2147482747" r:id="rId32"/>
    <p:sldId id="2147482722" r:id="rId33"/>
    <p:sldId id="2147482743" r:id="rId34"/>
    <p:sldId id="2147482718" r:id="rId35"/>
    <p:sldId id="2147482723" r:id="rId36"/>
    <p:sldId id="2147482719" r:id="rId37"/>
    <p:sldId id="2147482739" r:id="rId38"/>
    <p:sldId id="2147482788" r:id="rId39"/>
    <p:sldId id="2147482616" r:id="rId40"/>
  </p:sldIdLst>
  <p:sldSz cx="9144000" cy="6858000" type="screen4x3"/>
  <p:notesSz cx="6858000" cy="9144000"/>
  <p:embeddedFontLst>
    <p:embeddedFont>
      <p:font typeface="Air Strip Arabic" panose="020B0604020202020204" charset="0"/>
      <p:regular r:id="rId42"/>
    </p:embeddedFont>
    <p:embeddedFont>
      <p:font typeface="DengXian" panose="02010600030101010101" pitchFamily="2" charset="-122"/>
      <p:regular r:id="rId43"/>
      <p:bold r:id="rId44"/>
    </p:embeddedFont>
    <p:embeddedFont>
      <p:font typeface="Dosis" pitchFamily="2" charset="0"/>
      <p:regular r:id="rId45"/>
      <p:bold r:id="rId46"/>
    </p:embeddedFont>
    <p:embeddedFont>
      <p:font typeface="Dosis ExtraBold" pitchFamily="2" charset="0"/>
      <p:bold r:id="rId47"/>
    </p:embeddedFont>
    <p:embeddedFont>
      <p:font typeface="Dosis Medium" pitchFamily="2" charset="0"/>
      <p:regular r:id="rId48"/>
    </p:embeddedFont>
    <p:embeddedFont>
      <p:font typeface="Dosis SemiBold" pitchFamily="2" charset="0"/>
      <p:regular r:id="rId49"/>
      <p:bold r:id="rId50"/>
    </p:embeddedFont>
    <p:embeddedFont>
      <p:font typeface="Microsoft Uighur" panose="02000000000000000000" pitchFamily="2" charset="-78"/>
      <p:regular r:id="rId51"/>
      <p:bold r:id="rId52"/>
    </p:embeddedFont>
    <p:embeddedFont>
      <p:font typeface="Modern Love" panose="04090805081005020601" pitchFamily="82" charset="0"/>
      <p:regular r:id="rId53"/>
    </p:embeddedFont>
    <p:embeddedFont>
      <p:font typeface="Sakkal Majalla" panose="02000000000000000000" pitchFamily="2" charset="-78"/>
      <p:regular r:id="rId54"/>
      <p:bold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EA"/>
    <a:srgbClr val="424D7C"/>
    <a:srgbClr val="44546A"/>
    <a:srgbClr val="414B79"/>
    <a:srgbClr val="424D7B"/>
    <a:srgbClr val="106585"/>
    <a:srgbClr val="0070C0"/>
    <a:srgbClr val="0097B2"/>
    <a:srgbClr val="7617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3.png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3.png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84507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60709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874627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2767300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7123192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75055642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8975054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611443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374881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936400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391013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24178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302796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578467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47106269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076788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94170535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6804515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9362422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15496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2705970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358604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616422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1279334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6483347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360764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0456158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23286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024028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4187661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479691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7944469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7992283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4227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880038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9627559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8402808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3504814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9971518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0924517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3662295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824711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6940610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319923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110175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13506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853466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3600041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5086566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382248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072045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016546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32407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541469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868578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54402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1739934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046880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6203238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6940700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0201888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65184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595426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69475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952384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476031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584055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0505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972340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10847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3713770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3573435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48953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042284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9662636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1513923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5851749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6289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2937971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2719543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126056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53947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663027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602684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771176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803210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6701624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2417200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175104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942687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3846791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591289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582581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813219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700769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844373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0780295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837800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4725922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645145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7058090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5528791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75198694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3621700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1874122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1846309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5306150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3080839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4933745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6131262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04753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1438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29986723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02786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4001682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8933437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77991414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9912487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8804158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55153788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2952752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7102337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525961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788894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6632571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5431353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9405620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47236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3253066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3001354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239944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9399446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90273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62881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763341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069192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965755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389410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58276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4631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38232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18171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64877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681439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8873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63363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89782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7616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984212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767128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3251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257897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06386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64532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426474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839021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250598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7012704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325198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425840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604897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29740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190404924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647619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257910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657928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5060589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594393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783573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43267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7662418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781099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16640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083065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460745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517470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780840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91936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830551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2083545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18878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906481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0140955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43880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344396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687646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852572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325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481807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638937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809942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624121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091252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0978257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24639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074456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756582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331160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810135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293664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171881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564090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0831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606503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0616244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0647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image" Target="../media/image10.bin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10.bin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0.bin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7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8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8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8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92A77-500C-6234-E2E4-D359F4C957D3}"/>
              </a:ext>
            </a:extLst>
          </p:cNvPr>
          <p:cNvSpPr txBox="1"/>
          <p:nvPr userDrawn="1"/>
        </p:nvSpPr>
        <p:spPr>
          <a:xfrm>
            <a:off x="5968911" y="10521"/>
            <a:ext cx="26271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Titre Module</a:t>
            </a:r>
          </a:p>
        </p:txBody>
      </p:sp>
    </p:spTree>
    <p:extLst>
      <p:ext uri="{BB962C8B-B14F-4D97-AF65-F5344CB8AC3E}">
        <p14:creationId xmlns:p14="http://schemas.microsoft.com/office/powerpoint/2010/main" val="35184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6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27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871" r:id="rId23"/>
    <p:sldLayoutId id="2147483898" r:id="rId24"/>
    <p:sldLayoutId id="2147483899" r:id="rId25"/>
    <p:sldLayoutId id="2147483915" r:id="rId2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07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864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60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56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46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7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242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756980"/>
            <a:ext cx="72967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2"/>
            <a:ext cx="1280869" cy="3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514750" y="131131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004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4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18FFFD-410B-CCC9-3180-714842D66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723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0893-F1AD-73F9-7A88-1E8AEB53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EC7139-C92C-9A56-D37A-D39DF25260AA}"/>
              </a:ext>
            </a:extLst>
          </p:cNvPr>
          <p:cNvSpPr/>
          <p:nvPr/>
        </p:nvSpPr>
        <p:spPr>
          <a:xfrm flipH="1" flipV="1">
            <a:off x="2253541" y="368699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D6620C-5AAD-2E58-985F-DC3A92FFF464}"/>
              </a:ext>
            </a:extLst>
          </p:cNvPr>
          <p:cNvSpPr txBox="1"/>
          <p:nvPr/>
        </p:nvSpPr>
        <p:spPr>
          <a:xfrm>
            <a:off x="2450145" y="512620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موجهات تمرير رائز التحدث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6A3251-DE89-DEA4-7EBD-3F4F77427A7D}"/>
              </a:ext>
            </a:extLst>
          </p:cNvPr>
          <p:cNvSpPr txBox="1"/>
          <p:nvPr/>
        </p:nvSpPr>
        <p:spPr>
          <a:xfrm>
            <a:off x="506185" y="1546657"/>
            <a:ext cx="8131629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تمرير رائزي التحدث والطلاقة في جلسة واحدة وبشكل فردي: تلميذ تلو الآخر؛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يعرض </a:t>
            </a:r>
            <a:r>
              <a:rPr lang="ar-MA" sz="2400" b="1" kern="0" dirty="0" err="1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الممرر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PO1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التلميذ: يقرأ عليه الوضعية ويمنحه مهلة للتفكير قبل بدء الحوار؛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يمر إلى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PO2</a:t>
            </a:r>
            <a:r>
              <a:rPr lang="ar-MA" sz="40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: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يَمْنَحُ </a:t>
            </a:r>
            <a:r>
              <a:rPr lang="ar-MA" sz="2400" b="1" kern="0" dirty="0" err="1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اَلْممرر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لِلْمُتَعَلِّمِ 30 ثانية لِمُلاحَظَةِ الصّوَرِ جَيِّدًا، ثم يقرأ عليه السؤال الأول يطالبه بالإجابة بجملة تامة، ثم السؤال الثاني ويطلب منه الإجابة وهكذا حتى يكمل الأسئلة.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يُحَفِّزُ الممرر المُتَعَلِّمَ عَلى الِاسْتِرْسالِ إِذا تَوَقَّفَ، دونَ أَنْ يوَجِّهَهُ إِلى الإِجابَةِ بِكَلِماتٍ مِثْلَ: وَماذا حَدَثَ بَعْدُ؟ وَكَيْفَ حَدَثَ ذلِكَ؟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 درجة تحكم التلميذ في الكفاية مباشرة بعد الإجابة على شبكة التفريغ.</a:t>
            </a:r>
          </a:p>
        </p:txBody>
      </p:sp>
    </p:spTree>
    <p:extLst>
      <p:ext uri="{BB962C8B-B14F-4D97-AF65-F5344CB8AC3E}">
        <p14:creationId xmlns:p14="http://schemas.microsoft.com/office/powerpoint/2010/main" val="15220007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06C58-E8A4-8F96-8914-EEB9C9BD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B02796-AA02-06E9-4146-B3C11C2475B4}"/>
              </a:ext>
            </a:extLst>
          </p:cNvPr>
          <p:cNvSpPr txBox="1"/>
          <p:nvPr/>
        </p:nvSpPr>
        <p:spPr>
          <a:xfrm>
            <a:off x="3396342" y="2801482"/>
            <a:ext cx="2565364" cy="688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C8F762-7F20-7E93-9822-7A06BC845A23}"/>
              </a:ext>
            </a:extLst>
          </p:cNvPr>
          <p:cNvSpPr txBox="1"/>
          <p:nvPr/>
        </p:nvSpPr>
        <p:spPr>
          <a:xfrm>
            <a:off x="2425614" y="3787019"/>
            <a:ext cx="4292772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MA" dirty="0"/>
              <a:t> </a:t>
            </a:r>
            <a:r>
              <a:rPr lang="fr-FR" dirty="0"/>
              <a:t> PO1  </a:t>
            </a:r>
            <a:r>
              <a:rPr lang="ar-MA" dirty="0"/>
              <a:t>أشارك في حوار بتوظيف الأفعال الكلامية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27521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A593-F3DC-B928-F973-24B73F16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5CCDF10-CA63-F8AD-750E-A85F9E5A1935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D1F37FE-F165-FE84-965B-FB406EE8CA20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475DC2-9864-33F1-C0E6-AF956DD6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30324"/>
              </p:ext>
            </p:extLst>
          </p:nvPr>
        </p:nvGraphicFramePr>
        <p:xfrm>
          <a:off x="993191" y="1898755"/>
          <a:ext cx="7539134" cy="373272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70209">
                  <a:extLst>
                    <a:ext uri="{9D8B030D-6E8A-4147-A177-3AD203B41FA5}">
                      <a16:colId xmlns:a16="http://schemas.microsoft.com/office/drawing/2014/main" val="4209966833"/>
                    </a:ext>
                  </a:extLst>
                </a:gridCol>
                <a:gridCol w="706383">
                  <a:extLst>
                    <a:ext uri="{9D8B030D-6E8A-4147-A177-3AD203B41FA5}">
                      <a16:colId xmlns:a16="http://schemas.microsoft.com/office/drawing/2014/main" val="3038388749"/>
                    </a:ext>
                  </a:extLst>
                </a:gridCol>
                <a:gridCol w="3634035">
                  <a:extLst>
                    <a:ext uri="{9D8B030D-6E8A-4147-A177-3AD203B41FA5}">
                      <a16:colId xmlns:a16="http://schemas.microsoft.com/office/drawing/2014/main" val="3991547100"/>
                    </a:ext>
                  </a:extLst>
                </a:gridCol>
                <a:gridCol w="1028507">
                  <a:extLst>
                    <a:ext uri="{9D8B030D-6E8A-4147-A177-3AD203B41FA5}">
                      <a16:colId xmlns:a16="http://schemas.microsoft.com/office/drawing/2014/main" val="3605873352"/>
                    </a:ext>
                  </a:extLst>
                </a:gridCol>
              </a:tblGrid>
              <a:tr h="2984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الكفاية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رقم الوضعية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المعايير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التنقيط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3153920019"/>
                  </a:ext>
                </a:extLst>
              </a:tr>
              <a:tr h="14955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2800" dirty="0">
                          <a:solidFill>
                            <a:srgbClr val="C00000"/>
                          </a:solidFill>
                          <a:effectLst/>
                        </a:rPr>
                        <a:t>PO1</a:t>
                      </a:r>
                      <a:endParaRPr lang="fr-FR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</a:rPr>
                        <a:t>-شارك في الحوار محترما موضوع الوضعية 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</a:rPr>
                        <a:t>-قدم شرحا مناسبا</a:t>
                      </a:r>
                    </a:p>
                    <a:p>
                      <a:pPr marL="0" marR="0" lvl="0" indent="0" algn="r" defTabSz="51433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dirty="0">
                          <a:effectLst/>
                        </a:rPr>
                        <a:t>-وظف جملا تامة (واحدة على الأقل)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</a:rPr>
                        <a:t>مستعملا: في البداية ...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</a:rPr>
                        <a:t>-ارتكب أقل قطعا من 4 أخطاء</a:t>
                      </a:r>
                      <a:r>
                        <a:rPr lang="ar-MA" sz="1800" b="1" dirty="0">
                          <a:effectLst/>
                        </a:rPr>
                        <a:t>/</a:t>
                      </a:r>
                      <a:r>
                        <a:rPr lang="ar-MA" sz="1600" dirty="0">
                          <a:effectLst/>
                        </a:rPr>
                        <a:t> أكثر من 4 أخطاء</a:t>
                      </a:r>
                      <a:endParaRPr lang="fr-FR" sz="14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2ن/1ن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279131727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9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03074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C2140A3A-D60E-2092-7D2D-49FE838150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2D10DFA8-5E8D-7803-ABA4-D959033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i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يفصل الحاسوب عن جهاز العرض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69653-8DA3-2A40-F9C6-7FE93432E9B0}"/>
              </a:ext>
            </a:extLst>
          </p:cNvPr>
          <p:cNvSpPr>
            <a:spLocks/>
          </p:cNvSpPr>
          <p:nvPr/>
        </p:nvSpPr>
        <p:spPr>
          <a:xfrm>
            <a:off x="3144416" y="186611"/>
            <a:ext cx="2009509" cy="282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235D32-3721-59FE-DC2E-D1DD48F66AD7}"/>
              </a:ext>
            </a:extLst>
          </p:cNvPr>
          <p:cNvSpPr txBox="1"/>
          <p:nvPr/>
        </p:nvSpPr>
        <p:spPr>
          <a:xfrm>
            <a:off x="4285703" y="1425022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0B9778-546E-55A5-2AC3-15326FCE8FCC}"/>
              </a:ext>
            </a:extLst>
          </p:cNvPr>
          <p:cNvSpPr txBox="1"/>
          <p:nvPr/>
        </p:nvSpPr>
        <p:spPr>
          <a:xfrm>
            <a:off x="399006" y="1851376"/>
            <a:ext cx="8275762" cy="3817996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أَرادَ صَديقُكَ أَنْ تَشْرَحَ لَهُ كَيْفَ </a:t>
            </a:r>
            <a:r>
              <a:rPr lang="ar-M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تَسْتَعِدُّ لِلذَّهابِ إِلى الْمَدْرَسَةِ</a:t>
            </a: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دارَ بَيْنَكَ وَبَيْنَهُ حِوارٌ. سَأَلْعَبُ دَوْرَ صَديقِك وَنُشارِكُ في الْحِوارِ مَعاً. مُسْتَعِدٌّ(ةٌ)؟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-مَرْحَباً بِك صَديقي، أُريدُ</a:t>
            </a:r>
            <a:r>
              <a:rPr lang="ar-M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أَنْ تَشْرَحَ لي كَيْفَ </a:t>
            </a:r>
            <a:r>
              <a:rPr lang="ar-M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تَسْتَعِدُّ لِلذَّهابِ إِلى الْمَدْرَسَةِ</a:t>
            </a:r>
            <a:r>
              <a:rPr lang="ar-SA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fr-FR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 algn="r" rtl="1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الْبِدايَةِ ..........................................................................................</a:t>
            </a:r>
            <a:endParaRPr lang="ar-MA" sz="24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 algn="r" rtl="1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ar-MA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كَيْفَ تَتَجَنَّبُ الْوُصولَ مُتَأَخرا إلى المَدْرَسَةِ؟</a:t>
            </a:r>
          </a:p>
          <a:p>
            <a:pPr marL="742950" indent="-285750" algn="r" rtl="1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ar-M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9609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426E-ABED-1097-4343-7FAF87F5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F1E500-37B7-A081-D577-D67CB64845B7}"/>
              </a:ext>
            </a:extLst>
          </p:cNvPr>
          <p:cNvSpPr txBox="1"/>
          <p:nvPr/>
        </p:nvSpPr>
        <p:spPr>
          <a:xfrm>
            <a:off x="3396342" y="2801482"/>
            <a:ext cx="2565364" cy="688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A92316-BACF-FABC-7837-44ACC667EF78}"/>
              </a:ext>
            </a:extLst>
          </p:cNvPr>
          <p:cNvSpPr txBox="1"/>
          <p:nvPr/>
        </p:nvSpPr>
        <p:spPr>
          <a:xfrm>
            <a:off x="2122323" y="3850898"/>
            <a:ext cx="457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PO2</a:t>
            </a:r>
            <a:r>
              <a:rPr lang="ar-MA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أُنْتِجُ نُصوصاً شَفَهِيَّةً بِغَرَضِ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ٱلسَّرْدِ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أَوِ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ٱلْوَصْفِ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306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2484-B437-4076-1FC3-DA7E6D6D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6153FC6-9687-EE79-D39D-18C50619E942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930943B-89D4-23D1-C2D4-FA7FB464D41F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2885424-E11D-64B6-F1DB-29689E8D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74726"/>
              </p:ext>
            </p:extLst>
          </p:nvPr>
        </p:nvGraphicFramePr>
        <p:xfrm>
          <a:off x="467282" y="1375956"/>
          <a:ext cx="7968343" cy="51214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60180">
                  <a:extLst>
                    <a:ext uri="{9D8B030D-6E8A-4147-A177-3AD203B41FA5}">
                      <a16:colId xmlns:a16="http://schemas.microsoft.com/office/drawing/2014/main" val="4271460483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2182172349"/>
                    </a:ext>
                  </a:extLst>
                </a:gridCol>
                <a:gridCol w="4208106">
                  <a:extLst>
                    <a:ext uri="{9D8B030D-6E8A-4147-A177-3AD203B41FA5}">
                      <a16:colId xmlns:a16="http://schemas.microsoft.com/office/drawing/2014/main" val="2656717979"/>
                    </a:ext>
                  </a:extLst>
                </a:gridCol>
                <a:gridCol w="997624">
                  <a:extLst>
                    <a:ext uri="{9D8B030D-6E8A-4147-A177-3AD203B41FA5}">
                      <a16:colId xmlns:a16="http://schemas.microsoft.com/office/drawing/2014/main" val="3112164930"/>
                    </a:ext>
                  </a:extLst>
                </a:gridCol>
              </a:tblGrid>
              <a:tr h="4426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الكفاية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السؤال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المعيار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التنقيط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358429760"/>
                  </a:ext>
                </a:extLst>
              </a:tr>
              <a:tr h="774945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3200" dirty="0">
                          <a:solidFill>
                            <a:srgbClr val="C00000"/>
                          </a:solidFill>
                          <a:effectLst/>
                        </a:rPr>
                        <a:t>PO2</a:t>
                      </a:r>
                      <a:endParaRPr lang="fr-FR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850070418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499666911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3562489412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ar-MA" sz="1400" dirty="0">
                          <a:effectLst/>
                        </a:rPr>
                        <a:t>  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ارتكاب ثلاث أخطاء لغوية على الأكثر.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780101666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الأقل.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ارتكب بين 4 و6 أخطاء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806716684"/>
                  </a:ext>
                </a:extLst>
              </a:tr>
              <a:tr h="1141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مناسبا بجمل غير تامة مع أخطاء تفوق 6 أخطاء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143095808"/>
                  </a:ext>
                </a:extLst>
              </a:tr>
              <a:tr h="1141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لم يسرد حدثا مناسبا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065350669"/>
                  </a:ext>
                </a:extLst>
              </a:tr>
              <a:tr h="114162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800" dirty="0">
                          <a:solidFill>
                            <a:srgbClr val="FF0000"/>
                          </a:solidFill>
                          <a:effectLst/>
                        </a:rPr>
                        <a:t>المجموع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2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1184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ADE4-0496-57D0-8E82-18EF0C22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5512F9-E9D3-5CD4-E165-18CE489BDAD0}"/>
              </a:ext>
            </a:extLst>
          </p:cNvPr>
          <p:cNvSpPr>
            <a:spLocks/>
          </p:cNvSpPr>
          <p:nvPr/>
        </p:nvSpPr>
        <p:spPr>
          <a:xfrm>
            <a:off x="3275045" y="222393"/>
            <a:ext cx="1878880" cy="246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</a:t>
            </a:r>
          </a:p>
        </p:txBody>
      </p:sp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6F1683F5-860C-F0F1-F565-3707A8E24B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CBCFC75-C96E-DA11-DA89-669BC91CD1F6}"/>
              </a:ext>
            </a:extLst>
          </p:cNvPr>
          <p:cNvGrpSpPr/>
          <p:nvPr/>
        </p:nvGrpSpPr>
        <p:grpSpPr>
          <a:xfrm>
            <a:off x="945020" y="2004609"/>
            <a:ext cx="7203232" cy="2949946"/>
            <a:chOff x="0" y="0"/>
            <a:chExt cx="5337175" cy="270510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58FB80D-55D9-0013-A5C7-ACC81E28FCE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r="-14"/>
            <a:stretch>
              <a:fillRect/>
            </a:stretch>
          </p:blipFill>
          <p:spPr>
            <a:xfrm>
              <a:off x="3992880" y="0"/>
              <a:ext cx="1264920" cy="136398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B8B1B97-62A2-65A8-C800-E117D5B63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26920" y="22860"/>
              <a:ext cx="1249680" cy="1299845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8188C9FE-08D8-7EDB-6DD1-870D3C2FE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234440"/>
              <a:ext cx="1259840" cy="118554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8AADD8D-4087-A491-A4A5-0C0F1CD8B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272540"/>
              <a:ext cx="1264285" cy="1234440"/>
            </a:xfrm>
            <a:prstGeom prst="rect">
              <a:avLst/>
            </a:prstGeom>
            <a:noFill/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12FC48C-25C6-0928-FC7A-87A31F056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9540" y="60960"/>
              <a:ext cx="1112520" cy="1097280"/>
            </a:xfrm>
            <a:prstGeom prst="rect">
              <a:avLst/>
            </a:prstGeom>
          </p:spPr>
        </p:pic>
        <p:pic>
          <p:nvPicPr>
            <p:cNvPr id="31" name="Espace réservé pour une image  24" descr="Une image contenant croquis, dessin, dessin humoristique, illustration&#10;&#10;Le contenu généré par l’IA peut être incorrect.">
              <a:extLst>
                <a:ext uri="{FF2B5EF4-FFF2-40B4-BE49-F238E27FC236}">
                  <a16:creationId xmlns:a16="http://schemas.microsoft.com/office/drawing/2014/main" id="{CA987E41-0E2B-0FB6-8534-05ED01C2B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67" r="-4967"/>
            <a:stretch>
              <a:fillRect/>
            </a:stretch>
          </p:blipFill>
          <p:spPr>
            <a:xfrm>
              <a:off x="3718560" y="1303020"/>
              <a:ext cx="1618615" cy="1402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AA3B931-A92F-170A-2E9B-348C68669632}"/>
              </a:ext>
            </a:extLst>
          </p:cNvPr>
          <p:cNvSpPr txBox="1"/>
          <p:nvPr/>
        </p:nvSpPr>
        <p:spPr>
          <a:xfrm>
            <a:off x="326571" y="1554152"/>
            <a:ext cx="761689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لاحِظْ جَيِّداً جَميعَ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سَأَسْأَلُكَ أَسْئِلَةً وَأَنْتَ تُجيبُ. عَلَيْكَ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ٱلتَّحَدُّثُ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بِجُمَلٍ تامَّةٍ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بِٱللُّغَةِ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ٱلْعَرَبِيَّةِ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9F5A7D-C654-1933-E154-454DE4AC005A}"/>
              </a:ext>
            </a:extLst>
          </p:cNvPr>
          <p:cNvSpPr txBox="1"/>
          <p:nvPr/>
        </p:nvSpPr>
        <p:spPr>
          <a:xfrm>
            <a:off x="8244836" y="1844872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802130-DAF8-09D4-11EF-7A43CE815D2B}"/>
              </a:ext>
            </a:extLst>
          </p:cNvPr>
          <p:cNvSpPr txBox="1"/>
          <p:nvPr/>
        </p:nvSpPr>
        <p:spPr>
          <a:xfrm>
            <a:off x="1336805" y="4853391"/>
            <a:ext cx="6533378" cy="16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M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ا- 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عُنْوانُ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ٱلَّتي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تُذَكِّرُك بِها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M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أَيْنَ وَقَعَتْ أَحْداثُ هذِهِ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ar-MA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M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ت. 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ٱلْمُشْكِلَةُ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ٱلَّتي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كانَتْ عِنْدَ وَليدٍ؟</a:t>
            </a:r>
            <a:endParaRPr lang="ar-MA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M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ج. 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اِخْتَرْ مَشْهَداً واحِداً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وَٱسْرُد</a:t>
            </a:r>
            <a:r>
              <a:rPr lang="ar-M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ٱلْحَدَثَ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ٱلْمُناسِبَ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لَهُ في جُمَلٍ تامَّةٍ.</a:t>
            </a:r>
          </a:p>
        </p:txBody>
      </p:sp>
    </p:spTree>
    <p:extLst>
      <p:ext uri="{BB962C8B-B14F-4D97-AF65-F5344CB8AC3E}">
        <p14:creationId xmlns:p14="http://schemas.microsoft.com/office/powerpoint/2010/main" val="334591349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313A-C041-D017-08A8-396E749C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1C53364-C073-658A-CDF1-2EAE9917600F}"/>
              </a:ext>
            </a:extLst>
          </p:cNvPr>
          <p:cNvSpPr txBox="1"/>
          <p:nvPr/>
        </p:nvSpPr>
        <p:spPr>
          <a:xfrm>
            <a:off x="821758" y="2583941"/>
            <a:ext cx="750048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تقويم الطلاقة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LF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4697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EA83-3609-C918-B3F2-0C4E1CE9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47EFF4-34F0-7EA0-9A61-524F832E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754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/>
              <a:t>موجهات تمرير رائز الطلاقة </a:t>
            </a:r>
            <a:r>
              <a:rPr lang="fr-FR" sz="4400" dirty="0"/>
              <a:t>LF</a:t>
            </a:r>
            <a:r>
              <a:rPr lang="ar-MA" sz="4400" dirty="0"/>
              <a:t> </a:t>
            </a:r>
            <a:endParaRPr lang="fr-FR" sz="4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3A4CF8-B033-8540-EAFF-20AA27ABDF89}"/>
              </a:ext>
            </a:extLst>
          </p:cNvPr>
          <p:cNvSpPr txBox="1"/>
          <p:nvPr/>
        </p:nvSpPr>
        <p:spPr>
          <a:xfrm>
            <a:off x="550505" y="1401754"/>
            <a:ext cx="823543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تمرير رائز التحدث والطلاقة في جلسة واحدة وبشكل فردي؛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إعداد جانب من الفصل الدراسي يخصص للتمرير الفردي؛ 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يستدعي الأستاذ المتعلمين بالتتابع، يعرض الفقرة أمام المتعلم(ة) على الحاسوب أو طبعها على ورقة؛ 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يمنح المتعلم(ة) 30 ثانية للاطلاع على النص قبل بدء القراءة؛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يشرح الأستاذ(ة) للمتعلم(ة) أن عليه أن يحاول قراءة فقرة بدقة واسترسال؛</a:t>
            </a:r>
            <a:endParaRPr kumimoji="0" lang="ar-MA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توقف المتعلم(ة) لأكثر من 5 ثوان أمام كلمة، يطلب منه الأستاذ(ة) الانتقال للكلمة الموالية؛ وتحتسب الكلمة خطأ؛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تدارك المتعلم(ة) (دون أي مساعدة) وصحح القراءة، لا يحتسب الخطأ؛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الحرص على خلق بيئة آمنة لتمرير الرائز؛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الأستاذ(ة) النتيجة بالاحتكام لسلم التنقيط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مباشرة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شبكة التفريغ.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AE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توضيح: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يتوقف الرائز بمجرد استيفاء التلميذ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ثانية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المخصصة له.</a:t>
            </a:r>
          </a:p>
          <a:p>
            <a:pPr lvl="0" algn="just" rtl="1">
              <a:defRPr/>
            </a:pPr>
            <a:endParaRPr lang="fr-MA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423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3142-DDA0-BFEA-1A7C-9FF3F7F3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98697FEB-6887-697A-C87D-1202BABDE991}"/>
              </a:ext>
            </a:extLst>
          </p:cNvPr>
          <p:cNvGrpSpPr/>
          <p:nvPr/>
        </p:nvGrpSpPr>
        <p:grpSpPr>
          <a:xfrm>
            <a:off x="312517" y="368696"/>
            <a:ext cx="8518967" cy="6055253"/>
            <a:chOff x="312517" y="368696"/>
            <a:chExt cx="8518967" cy="60552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B238385-59F2-93A1-5A80-CA8809C91421}"/>
                </a:ext>
              </a:extLst>
            </p:cNvPr>
            <p:cNvSpPr/>
            <p:nvPr/>
          </p:nvSpPr>
          <p:spPr>
            <a:xfrm>
              <a:off x="312517" y="636608"/>
              <a:ext cx="8518967" cy="5787341"/>
            </a:xfrm>
            <a:prstGeom prst="roundRect">
              <a:avLst>
                <a:gd name="adj" fmla="val 2439"/>
              </a:avLst>
            </a:prstGeom>
            <a:solidFill>
              <a:srgbClr val="F4FAFA"/>
            </a:solidFill>
            <a:ln w="28575">
              <a:solidFill>
                <a:srgbClr val="0056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8A4DE4-90AF-4584-B566-107C546EF515}"/>
                </a:ext>
              </a:extLst>
            </p:cNvPr>
            <p:cNvSpPr/>
            <p:nvPr/>
          </p:nvSpPr>
          <p:spPr>
            <a:xfrm flipH="1" flipV="1">
              <a:off x="1620308" y="368696"/>
              <a:ext cx="5778366" cy="760633"/>
            </a:xfrm>
            <a:prstGeom prst="roundRect">
              <a:avLst>
                <a:gd name="adj" fmla="val 50000"/>
              </a:avLst>
            </a:prstGeom>
            <a:solidFill>
              <a:srgbClr val="005664"/>
            </a:solidFill>
            <a:ln w="13658" cap="flat">
              <a:solidFill>
                <a:srgbClr val="005664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ir Strip Arabic" panose="02000500000000000000" pitchFamily="2" charset="-78"/>
                <a:ea typeface="+mn-ea"/>
                <a:cs typeface="Air Strip Arabic" panose="02000500000000000000" pitchFamily="2" charset="-78"/>
              </a:endParaRP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7521FBC0-D3B5-A07F-A553-085A07E4B20D}"/>
              </a:ext>
            </a:extLst>
          </p:cNvPr>
          <p:cNvSpPr txBox="1"/>
          <p:nvPr/>
        </p:nvSpPr>
        <p:spPr>
          <a:xfrm>
            <a:off x="2300870" y="514085"/>
            <a:ext cx="4602154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معايير ومؤشرات تقويم الطلاقة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7D5063-1C83-1F0E-1D13-AD56D5C6712F}"/>
              </a:ext>
            </a:extLst>
          </p:cNvPr>
          <p:cNvSpPr txBox="1"/>
          <p:nvPr/>
        </p:nvSpPr>
        <p:spPr>
          <a:xfrm>
            <a:off x="949862" y="5209776"/>
            <a:ext cx="7119257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توضيح: -</a:t>
            </a:r>
            <a:r>
              <a:rPr lang="ar-MA" sz="18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استدرك التلميذ وصحح بنفسه كلمة قرأها بشكل خاطئ لا يحتسب الخطأ.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8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تعثر في جملة يعني قرأها قراءة متقطعة أو تهجى كلماتها.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F91704A-54E6-B795-577E-3A352E29A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54723"/>
              </p:ext>
            </p:extLst>
          </p:nvPr>
        </p:nvGraphicFramePr>
        <p:xfrm>
          <a:off x="317233" y="1212000"/>
          <a:ext cx="8514250" cy="4103624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123993">
                  <a:extLst>
                    <a:ext uri="{9D8B030D-6E8A-4147-A177-3AD203B41FA5}">
                      <a16:colId xmlns:a16="http://schemas.microsoft.com/office/drawing/2014/main" val="1680293610"/>
                    </a:ext>
                  </a:extLst>
                </a:gridCol>
                <a:gridCol w="5402425">
                  <a:extLst>
                    <a:ext uri="{9D8B030D-6E8A-4147-A177-3AD203B41FA5}">
                      <a16:colId xmlns:a16="http://schemas.microsoft.com/office/drawing/2014/main" val="2863072405"/>
                    </a:ext>
                  </a:extLst>
                </a:gridCol>
                <a:gridCol w="1987832">
                  <a:extLst>
                    <a:ext uri="{9D8B030D-6E8A-4147-A177-3AD203B41FA5}">
                      <a16:colId xmlns:a16="http://schemas.microsoft.com/office/drawing/2014/main" val="3842341624"/>
                    </a:ext>
                  </a:extLst>
                </a:gridCol>
              </a:tblGrid>
              <a:tr h="3052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المعايير</a:t>
                      </a:r>
                      <a:endParaRPr lang="fr-MA" sz="1900" b="1" kern="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المـؤشــــــــــــــــــــــــــــــــــــــــــــــــــــــــــــــــــــــــــــــــــــــــــــــــــــــــــــــــــرات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9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824737"/>
                  </a:ext>
                </a:extLst>
              </a:tr>
              <a:tr h="15462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الاسترسال</a:t>
                      </a:r>
                      <a:endParaRPr lang="f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تام مع احترام تام لعلامات الترقيم.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في جملة واحدة على الأكثر ؛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 في جملتين على الأكثر ؛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تعثر في أكثر من جملتين: قراءة متقطعة – تهجئة الكلمات – قراءة متقطعة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90195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الدقة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MA" sz="14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الوقف على متحرك لا يحتسب في هذه المرحلة 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أقل قطعا من  4 أخطاء.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4 إلى 8 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أخطاء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9 إلى </a:t>
                      </a:r>
                      <a:r>
                        <a:rPr lang="ar-MA" sz="18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12</a:t>
                      </a: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خطأ.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13 فما فوق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863870"/>
                  </a:ext>
                </a:extLst>
              </a:tr>
              <a:tr h="40822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المجموع</a:t>
                      </a: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MA" sz="2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…/10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23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110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4DA7BC0F-6AEE-4C03-546D-100CCD2A04FC}"/>
              </a:ext>
            </a:extLst>
          </p:cNvPr>
          <p:cNvSpPr/>
          <p:nvPr/>
        </p:nvSpPr>
        <p:spPr>
          <a:xfrm>
            <a:off x="531845" y="1168810"/>
            <a:ext cx="8057588" cy="51973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2F2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040EA57-F449-742D-C779-21529F0AD6FC}"/>
              </a:ext>
            </a:extLst>
          </p:cNvPr>
          <p:cNvSpPr/>
          <p:nvPr/>
        </p:nvSpPr>
        <p:spPr>
          <a:xfrm flipH="1" flipV="1">
            <a:off x="2134840" y="663412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831F1F-EE33-4F33-693C-321478E762D7}"/>
              </a:ext>
            </a:extLst>
          </p:cNvPr>
          <p:cNvSpPr txBox="1"/>
          <p:nvPr/>
        </p:nvSpPr>
        <p:spPr>
          <a:xfrm>
            <a:off x="2432312" y="784527"/>
            <a:ext cx="4041974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الكفايات المعنية بالاختبار في المرحلة 1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19EAC5-AE20-BB37-6CE4-0AE93CEB219B}"/>
              </a:ext>
            </a:extLst>
          </p:cNvPr>
          <p:cNvSpPr txBox="1"/>
          <p:nvPr/>
        </p:nvSpPr>
        <p:spPr>
          <a:xfrm>
            <a:off x="1313632" y="1401526"/>
            <a:ext cx="6393762" cy="43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kumimoji="0" lang="ar-MA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-استرجاع واستنتاج معلومات صريحة وضمنية واردة في نص مسمع (</a:t>
            </a:r>
            <a:r>
              <a:rPr kumimoji="0" lang="fr-M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(CO1</a:t>
            </a: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؛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-فهم وإنتاج مفردات من المعجم المجالي المدرس انطلاقا من مشاهد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)؛</a:t>
            </a: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توظيف استراتيجيات المفردات لفهم وتوليد كلمات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)؛</a:t>
            </a:r>
            <a:endParaRPr lang="fr-FR" sz="1400" b="1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-قراءة نص من حوالي 40 إلى 60 كلمة، مشكولاً شكلاً تاماً بدقة واسترسال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LF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-استخراج معلومات صريحة من نصوص أدبية ومعلوماتية بتوظيف إستراتيجية المفاتيح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LC1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-استنتاج  معلومات ضمنية  من نصوص أدبية ومعلوماتية بتوظيف إستراتيجية الكلمات المفاتيح (</a:t>
            </a:r>
            <a:r>
              <a:rPr lang="fr-FR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LC2</a:t>
            </a:r>
            <a:r>
              <a:rPr lang="ar-MA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-توظيف الظواهر اللغوية لِتَرْكيبِ جُمَلٍ مُعْتَمِداً عَلى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ٱلْقَرارِ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ٱلنَّحْوِيِّ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OL1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-التعبير بِكِتابَةِ جمل أو فِقْرَةٍ مُوَظِّفاً مَهارةَ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ٱلتَّوْسيعِ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262673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C424-5D8B-E1BC-F95B-FD8EF75A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55069-A117-13A2-84F7-7EFDAA15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هذه هي الفقرة التي ستقرؤها. معك 30 ثانية لملاحظتها. بعدها ستبدأ القراءة.</a:t>
            </a:r>
            <a:endParaRPr lang="fr-FR" sz="2400" b="1" dirty="0"/>
          </a:p>
        </p:txBody>
      </p:sp>
      <p:pic>
        <p:nvPicPr>
          <p:cNvPr id="8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26DC587-E2E3-DF4B-9BEA-C2951EC6A4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15469" y="702876"/>
            <a:ext cx="828000" cy="82799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926700-4F63-A671-970A-D153C5D8B70E}"/>
              </a:ext>
            </a:extLst>
          </p:cNvPr>
          <p:cNvSpPr txBox="1"/>
          <p:nvPr/>
        </p:nvSpPr>
        <p:spPr>
          <a:xfrm>
            <a:off x="492949" y="1947016"/>
            <a:ext cx="8158102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تَبْدَأُ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ٱلْجَدَّةُ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عَمَلَها مُبَكِّراً كُلَّ يَوْمٍ. تَجْلِسُ قُرْبَ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ٱلنّافِذَةِ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تَغْزِلُ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ٱلصّوفَ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بِخُيوطٍ ناعِمَةٍ وَأَلْوانٍ دافِئَةٍ. أَنامِلُها تَتَحَرَّكُ بِبَراعَةٍ وَهُدوءٍ. في كَثيرٍ مِنَ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ٱلْأَحْيانِ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تَجْلِسُ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ٱلْحَفيدَةُ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بِجانِبِها وَهِيَ تُراقِبُها بِإِعْجَابٍ. بَيْنَما يُفَضِّلُ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ٱلْجَدُّ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أَنْ يَشْرَعَ جَوْلَتَهُ باكِراً في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ٱلْحَقْلِ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ٱلْقَريبِ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لِيَرى سَنابِلَ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ٱلْقَمْحِ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ٱلَّتي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تَنْمو تَحْتَ قَطَراتِ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ٱلْمَطَرِ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ٱلْخَفيفَةِ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440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EB1A-B2AB-F1B0-7348-745662AEF177}"/>
              </a:ext>
            </a:extLst>
          </p:cNvPr>
          <p:cNvSpPr>
            <a:spLocks/>
          </p:cNvSpPr>
          <p:nvPr/>
        </p:nvSpPr>
        <p:spPr>
          <a:xfrm>
            <a:off x="3893925" y="18084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</a:t>
            </a:r>
          </a:p>
        </p:txBody>
      </p:sp>
    </p:spTree>
    <p:extLst>
      <p:ext uri="{BB962C8B-B14F-4D97-AF65-F5344CB8AC3E}">
        <p14:creationId xmlns:p14="http://schemas.microsoft.com/office/powerpoint/2010/main" val="420579473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 fontScale="90000"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تصحيح الوضعية التدريبية </a:t>
            </a:r>
            <a:br>
              <a:rPr lang="ar-MA" sz="4000" dirty="0">
                <a:solidFill>
                  <a:srgbClr val="424D7B"/>
                </a:solidFill>
              </a:rPr>
            </a:br>
            <a:r>
              <a:rPr lang="ar-MA" sz="4000" dirty="0">
                <a:solidFill>
                  <a:srgbClr val="424D7B"/>
                </a:solidFill>
              </a:rPr>
              <a:t>أو مواصلة تقديم حصص الأسبوع الخامس</a:t>
            </a:r>
            <a:br>
              <a:rPr lang="ar-MA" sz="4000" dirty="0">
                <a:solidFill>
                  <a:srgbClr val="424D7B"/>
                </a:solidFill>
              </a:rPr>
            </a:br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dirty="0"/>
              <a:t>هيكلة حصص الأسبوع التربوي السادس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المقروء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تصحيح وضعيات التحدث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المسموع 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الإنتاج الكتابي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التصحيح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مسك المعطيات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262CC1-48A7-33EC-6F4E-C638FBEDE406}"/>
              </a:ext>
            </a:extLst>
          </p:cNvPr>
          <p:cNvGrpSpPr/>
          <p:nvPr/>
        </p:nvGrpSpPr>
        <p:grpSpPr>
          <a:xfrm flipH="1">
            <a:off x="4689794" y="3482113"/>
            <a:ext cx="3780000" cy="1332000"/>
            <a:chOff x="648000" y="1944000"/>
            <a:chExt cx="3780000" cy="1332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4AE26C1-9C27-5FD6-0DC1-6034103F0405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5" name="Organigramme : Terminateur 4">
              <a:extLst>
                <a:ext uri="{FF2B5EF4-FFF2-40B4-BE49-F238E27FC236}">
                  <a16:creationId xmlns:a16="http://schemas.microsoft.com/office/drawing/2014/main" id="{A2D9C165-E964-9D4C-4072-B7AF131119C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2 - </a:t>
              </a:r>
            </a:p>
          </p:txBody>
        </p:sp>
      </p:grp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63C6EC5C-26D5-454E-868F-0C840D19EBA2}"/>
              </a:ext>
            </a:extLst>
          </p:cNvPr>
          <p:cNvSpPr txBox="1">
            <a:spLocks/>
          </p:cNvSpPr>
          <p:nvPr/>
        </p:nvSpPr>
        <p:spPr>
          <a:xfrm>
            <a:off x="4833794" y="3915130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pic>
        <p:nvPicPr>
          <p:cNvPr id="6" name="Image 5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D972384-9E62-AB5A-924A-40DF1CA0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2476" y="4980752"/>
            <a:ext cx="3831420" cy="13620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A34EEE-C7D0-2107-9722-5BEE66EE8842}"/>
              </a:ext>
            </a:extLst>
          </p:cNvPr>
          <p:cNvSpPr txBox="1"/>
          <p:nvPr/>
        </p:nvSpPr>
        <p:spPr>
          <a:xfrm>
            <a:off x="7137918" y="5023288"/>
            <a:ext cx="11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اليوم 3</a:t>
            </a:r>
            <a:endParaRPr lang="fr-FR" b="1" dirty="0">
              <a:solidFill>
                <a:srgbClr val="474F7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26AFC7B-A756-63D3-62AE-20385C8F5810}"/>
              </a:ext>
            </a:extLst>
          </p:cNvPr>
          <p:cNvSpPr txBox="1">
            <a:spLocks/>
          </p:cNvSpPr>
          <p:nvPr/>
        </p:nvSpPr>
        <p:spPr>
          <a:xfrm>
            <a:off x="4814611" y="5383288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F6B9290-520F-8C8E-C09D-816AFAA1EF35}"/>
              </a:ext>
            </a:extLst>
          </p:cNvPr>
          <p:cNvGrpSpPr/>
          <p:nvPr/>
        </p:nvGrpSpPr>
        <p:grpSpPr>
          <a:xfrm flipH="1">
            <a:off x="4689794" y="1909017"/>
            <a:ext cx="3780000" cy="1332000"/>
            <a:chOff x="648000" y="1944000"/>
            <a:chExt cx="3780000" cy="1332000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375466B-E833-AA89-5506-0B7897050311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17" name="Organigramme : Terminateur 16">
              <a:extLst>
                <a:ext uri="{FF2B5EF4-FFF2-40B4-BE49-F238E27FC236}">
                  <a16:creationId xmlns:a16="http://schemas.microsoft.com/office/drawing/2014/main" id="{28760C6F-5D1D-F389-8238-DE82B6F0FD47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1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- </a:t>
              </a:r>
            </a:p>
          </p:txBody>
        </p:sp>
      </p:grp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A4D7745-F1AE-D141-0F40-247F945F50CF}"/>
              </a:ext>
            </a:extLst>
          </p:cNvPr>
          <p:cNvSpPr txBox="1">
            <a:spLocks/>
          </p:cNvSpPr>
          <p:nvPr/>
        </p:nvSpPr>
        <p:spPr>
          <a:xfrm>
            <a:off x="4833794" y="2342034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259633" y="2288617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الحصص الثلاث الأولى لتمرير رائزي الطلاقة والتحدث؛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9045" y="5778759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ملحوظة</a:t>
            </a: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يمكن تدبير عملية التمرير الفردي للطلاقة و التحدث في حصة أو حصتين حسب عدد المتعلمين. </a:t>
            </a: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259633" y="1585989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الرائزين في جلسة واحدة بمعدل مناسب لعدد المتعلمين؛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259633" y="296483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b="1"/>
              <a:t>يتم مسك النتائج اعتمادا على عناصر الإجابة ومعايير التحكم الخاصة بكل مكون؛</a:t>
            </a:r>
            <a:endParaRPr lang="fr-MA" b="1" dirty="0"/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107081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الحصص -3 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249D6E3A-1AE8-E239-DBF2-18E27722EEE8}"/>
              </a:ext>
            </a:extLst>
          </p:cNvPr>
          <p:cNvSpPr txBox="1">
            <a:spLocks/>
          </p:cNvSpPr>
          <p:nvPr/>
        </p:nvSpPr>
        <p:spPr>
          <a:xfrm>
            <a:off x="1259633" y="3572933"/>
            <a:ext cx="6494102" cy="196012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2400" dirty="0"/>
              <a:t>- بالنسبة للأساتذة الذين استكملوا البرنامج الدراسي للمرحلة 1: يتم تكليف المتعلمين خلال مدة التمرير بالاشتغال على النص القرائي "قلم الرصاص" على كراسة اللغة العربية ص62 حسب التوجيه المتضمن على الشرائح، يتم التصحيح نهاية الحصة.</a:t>
            </a:r>
          </a:p>
          <a:p>
            <a:pPr lvl="0">
              <a:defRPr/>
            </a:pPr>
            <a:r>
              <a:rPr lang="ar-MA" sz="2400" dirty="0"/>
              <a:t>- بالنسبة للمتأخرين في تقديم الحصص الدراسية:  يتم تكليف المتعلمين بإنجاز أنشطة واردة ضمن حصص الأسبوع الخامس  وتصحيحها نهاية الحصة.</a:t>
            </a:r>
            <a:endParaRPr lang="fr-MA" sz="2400" dirty="0"/>
          </a:p>
        </p:txBody>
      </p:sp>
    </p:spTree>
    <p:extLst>
      <p:ext uri="{BB962C8B-B14F-4D97-AF65-F5344CB8AC3E}">
        <p14:creationId xmlns:p14="http://schemas.microsoft.com/office/powerpoint/2010/main" val="10237131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C855-3E94-F853-867A-B02BEEE9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C5A418-70C8-BCD7-6173-19ED922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89099"/>
            <a:ext cx="7886700" cy="720000"/>
          </a:xfrm>
        </p:spPr>
        <p:txBody>
          <a:bodyPr/>
          <a:lstStyle/>
          <a:p>
            <a:r>
              <a:rPr lang="ar-MA" sz="4000" dirty="0"/>
              <a:t>هيكلة حصص اليوم 3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808F199-47E9-298E-E990-840A88B7D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1387610"/>
            <a:ext cx="5533468" cy="18519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D2D4C0-C9F0-BD1D-B622-088D8B79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1599707"/>
            <a:ext cx="544953" cy="540000"/>
          </a:xfrm>
          <a:prstGeom prst="rect">
            <a:avLst/>
          </a:prstGeom>
        </p:spPr>
      </p:pic>
      <p:pic>
        <p:nvPicPr>
          <p:cNvPr id="9" name="Image 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303AA56-50B8-065F-D9BA-CAD6CEC1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3239543"/>
            <a:ext cx="5525521" cy="14151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A67D40-C90E-94FF-DAED-44F6ED4EB14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512" b="-14512"/>
          <a:stretch>
            <a:fillRect/>
          </a:stretch>
        </p:blipFill>
        <p:spPr>
          <a:xfrm>
            <a:off x="6766076" y="3429000"/>
            <a:ext cx="540000" cy="540000"/>
          </a:xfrm>
          <a:prstGeom prst="rect">
            <a:avLst/>
          </a:prstGeom>
        </p:spPr>
      </p:pic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8807DEB9-E6B9-5E7D-1563-FFB29F0CE993}"/>
              </a:ext>
            </a:extLst>
          </p:cNvPr>
          <p:cNvSpPr txBox="1">
            <a:spLocks/>
          </p:cNvSpPr>
          <p:nvPr/>
        </p:nvSpPr>
        <p:spPr>
          <a:xfrm>
            <a:off x="2263600" y="367168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للمتقدمين في تقديم الحصص بشكل عاد: تصحيح الوضعية التدريبية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للمتأخرين في تقديم الحصص: مواصلة تقديم حصص الأسبوع الخامس.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04BEE71-C078-1CF7-1449-5A71C57D793F}"/>
              </a:ext>
            </a:extLst>
          </p:cNvPr>
          <p:cNvSpPr txBox="1"/>
          <p:nvPr/>
        </p:nvSpPr>
        <p:spPr>
          <a:xfrm>
            <a:off x="4981829" y="1669882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-  01 </a:t>
            </a:r>
            <a:r>
              <a:rPr lang="a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التحدث والطلاقة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28A1189-0AD1-0CA3-D904-F4CEE93229B3}"/>
              </a:ext>
            </a:extLst>
          </p:cNvPr>
          <p:cNvSpPr txBox="1">
            <a:spLocks/>
          </p:cNvSpPr>
          <p:nvPr/>
        </p:nvSpPr>
        <p:spPr>
          <a:xfrm>
            <a:off x="2322000" y="2177713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فردي: المجموعة الثالثة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بالموازاة مع التمرير يشتغل المتعلمون بالوضعية ص 62 (قراءة النص: قلم الرصاص)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                   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EDEF58-30BA-A7EA-8835-E6B636567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76" y="1493475"/>
            <a:ext cx="449441" cy="517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780909-B6D2-E0FA-5B5E-551DE8324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6" y="3287581"/>
            <a:ext cx="456771" cy="5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3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MA" sz="4000" dirty="0"/>
              <a:t>اليوم 3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95069AB-4D64-4F48-DF3D-5D513575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FAA037-4AB3-CA39-790F-44BD0952952D}"/>
              </a:ext>
            </a:extLst>
          </p:cNvPr>
          <p:cNvSpPr txBox="1">
            <a:spLocks/>
          </p:cNvSpPr>
          <p:nvPr/>
        </p:nvSpPr>
        <p:spPr>
          <a:xfrm>
            <a:off x="2322000" y="2761861"/>
            <a:ext cx="4500000" cy="939404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التحدث: </a:t>
            </a:r>
            <a:r>
              <a:rPr lang="fr-FR" sz="2800" b="1" dirty="0">
                <a:cs typeface="Microsoft Uighur" panose="02000000000000000000" pitchFamily="2" charset="-78"/>
              </a:rPr>
              <a:t>PO1-PO2</a:t>
            </a: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الطلاقة:</a:t>
            </a:r>
            <a:r>
              <a:rPr lang="fr-FR" sz="2800" b="1" dirty="0">
                <a:cs typeface="Microsoft Uighur" panose="02000000000000000000" pitchFamily="2" charset="-78"/>
              </a:rPr>
              <a:t>2</a:t>
            </a:r>
            <a:r>
              <a:rPr lang="ar-MA" sz="2800" b="1" dirty="0">
                <a:cs typeface="Microsoft Uighur" panose="02000000000000000000" pitchFamily="2" charset="-78"/>
              </a:rPr>
              <a:t> </a:t>
            </a:r>
            <a:r>
              <a:rPr lang="fr-FR" sz="2800" b="1" dirty="0">
                <a:cs typeface="Microsoft Uighur" panose="02000000000000000000" pitchFamily="2" charset="-78"/>
              </a:rPr>
              <a:t>LF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7C6F37A-6590-0F81-D8D7-76292783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E79E-564B-7425-C047-94C0EC5D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248B56-7E7F-A75D-A954-3045B54D93AD}"/>
              </a:ext>
            </a:extLst>
          </p:cNvPr>
          <p:cNvSpPr>
            <a:spLocks/>
          </p:cNvSpPr>
          <p:nvPr/>
        </p:nvSpPr>
        <p:spPr>
          <a:xfrm>
            <a:off x="2733869" y="131773"/>
            <a:ext cx="2041370" cy="25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</a:t>
            </a:r>
            <a:r>
              <a:rPr lang="ar-MA" sz="20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3985F763-E55E-D7B4-99D4-31AFD6E7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خذوا النص على الصفحة 62، اقرؤوا النص ثم أجيبوا عن الأسئلة على دفاتر القسم.</a:t>
            </a:r>
            <a:b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200" i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تخصص فترة نهاية الحصة لطرح الأسئلة والإجابة عنها.</a:t>
            </a:r>
            <a:b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endParaRPr lang="fr-FR" b="1" i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820DE32-DA6C-ED0E-00A0-D7CDAAD3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2" y="1520542"/>
            <a:ext cx="3806994" cy="4953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40716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9C1B-3132-6DAD-1EEB-E316F197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4D378E-5C0F-CAB5-F604-5D63E8E597D2}"/>
              </a:ext>
            </a:extLst>
          </p:cNvPr>
          <p:cNvSpPr>
            <a:spLocks/>
          </p:cNvSpPr>
          <p:nvPr/>
        </p:nvSpPr>
        <p:spPr>
          <a:xfrm>
            <a:off x="2733869" y="131773"/>
            <a:ext cx="2041370" cy="25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</a:t>
            </a:r>
            <a:r>
              <a:rPr lang="ar-MA" sz="20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0C33954-52D3-0339-FB7E-954A60A3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خذوا النص على الصفحة 62، اقرؤوا النص ثم اجيبوا عن الأسئلة على دفاتر القسم.</a:t>
            </a:r>
            <a:b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200" i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تخصص فترة نهاية الحصة لتصحيح الإجابات</a:t>
            </a:r>
            <a:b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endParaRPr lang="fr-FR" b="1" i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4DB7E2-59B0-3366-16A1-9D08F18C0726}"/>
              </a:ext>
            </a:extLst>
          </p:cNvPr>
          <p:cNvSpPr txBox="1"/>
          <p:nvPr/>
        </p:nvSpPr>
        <p:spPr>
          <a:xfrm>
            <a:off x="632373" y="2199650"/>
            <a:ext cx="7427829" cy="390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ٱلْمَعْدِنِ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ٱلَّذي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كانَ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ٱلنّاسُ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يَكْتُبونَ بِهِ في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ٱلْبِدايَةِ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أَيْنَ تَمَّ اكْتِشافُ هذا الْمَعْدِنِ؟</a:t>
            </a:r>
          </a:p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لِماذا جَعَلَ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ٱلْفَرَنْسِيُّ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نيكولا كونتيه غلِافاً لِقَلَمِ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ٱلرَّصاصِ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اُذْكُرْ(ي) بَعْضَ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ٱلْأَعْمالِ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ٱلَّتي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لا زالَ لِقَلَمِ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ٱلرَّصاصِ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دَوْرٌ فيها؟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ٱلَّذي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يَدُلُّ في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ٱلنَّصِّ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أَنَّ قَلَمَ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ٱلرَّصاصِ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قَدْ تَخَلَّصَ مِنْ تَخَوُّفِهِ؟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أَشْرَحُ كَيْفَ هَدَّأَ قَلَمُ الرَّصاصِ الْقَديمِ مِنْ خَوْفِ قَلَمِ الرَّصاصِ الْجَديدِ؟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266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8123-7C90-57B5-23BA-2963482D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24611610-EBF4-F560-6B26-B5DCA4A1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1" y="3069000"/>
            <a:ext cx="7886700" cy="720000"/>
          </a:xfrm>
        </p:spPr>
        <p:txBody>
          <a:bodyPr>
            <a:normAutofit fontScale="90000"/>
          </a:bodyPr>
          <a:lstStyle/>
          <a:p>
            <a:pPr lvl="0" algn="r" defTabSz="914400">
              <a:lnSpc>
                <a:spcPct val="100000"/>
              </a:lnSpc>
              <a:tabLst>
                <a:tab pos="6902450" algn="l"/>
              </a:tabLst>
              <a:defRPr/>
            </a:pP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b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</a:b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lang="ar-MA" sz="4000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9FD58A-6156-5293-BAFA-77C58457D393}"/>
              </a:ext>
            </a:extLst>
          </p:cNvPr>
          <p:cNvSpPr txBox="1"/>
          <p:nvPr/>
        </p:nvSpPr>
        <p:spPr>
          <a:xfrm>
            <a:off x="1165396" y="1023648"/>
            <a:ext cx="6340150" cy="1055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PO </a:t>
            </a:r>
            <a:r>
              <a:rPr lang="ar-MA" sz="2800" dirty="0"/>
              <a:t>تقويم الكفاية: </a:t>
            </a:r>
          </a:p>
          <a:p>
            <a:pPr algn="ctr"/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إنتاج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نصوص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شفهية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وفق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أغراض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تواصلية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47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27306</TotalTime>
  <Words>1346</Words>
  <Application>Microsoft Office PowerPoint</Application>
  <PresentationFormat>Affichage à l'écran (4:3)</PresentationFormat>
  <Paragraphs>191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22</vt:i4>
      </vt:variant>
    </vt:vector>
  </HeadingPairs>
  <TitlesOfParts>
    <vt:vector size="54" baseType="lpstr">
      <vt:lpstr>DengXian</vt:lpstr>
      <vt:lpstr>Modern Love</vt:lpstr>
      <vt:lpstr>Microsoft Uighur</vt:lpstr>
      <vt:lpstr>Sakkal Majalla</vt:lpstr>
      <vt:lpstr>Air Strip Arabic</vt:lpstr>
      <vt:lpstr>Arial</vt:lpstr>
      <vt:lpstr>Calibri</vt:lpstr>
      <vt:lpstr>Dosis SemiBold</vt:lpstr>
      <vt:lpstr>Calibri Light</vt:lpstr>
      <vt:lpstr>Dosis ExtraBold</vt:lpstr>
      <vt:lpstr>Dosis Medium</vt:lpstr>
      <vt:lpstr>Wingdings</vt:lpstr>
      <vt:lpstr>Dosis</vt:lpstr>
      <vt:lpstr>Aptos</vt:lpstr>
      <vt:lpstr>00_Env-Enseignant</vt:lpstr>
      <vt:lpstr>3_Env-Apprenant_Tmplt معجم</vt:lpstr>
      <vt:lpstr>2_Env-Apprenant_Tmplt معجم</vt:lpstr>
      <vt:lpstr>01- نشاط اعتيادي</vt:lpstr>
      <vt:lpstr>استماع وتحدث</vt:lpstr>
      <vt:lpstr>1_اختتام الحصة</vt:lpstr>
      <vt:lpstr>افتتاح الحصة</vt:lpstr>
      <vt:lpstr>02- معــــــــــجم</vt:lpstr>
      <vt:lpstr>04- قراءة/ كتابة</vt:lpstr>
      <vt:lpstr>3_Env-Apprenant_Tmplt</vt:lpstr>
      <vt:lpstr>Thème Office</vt:lpstr>
      <vt:lpstr>1_01- نشاط اعتيادي</vt:lpstr>
      <vt:lpstr>1_02- معــــــــــجم</vt:lpstr>
      <vt:lpstr>03- استماع وتحدث</vt:lpstr>
      <vt:lpstr>1_04- قراءة/ كتابة</vt:lpstr>
      <vt:lpstr>05- اختتام الحصة</vt:lpstr>
      <vt:lpstr>2_01- نشاط اعتيادي</vt:lpstr>
      <vt:lpstr>3_Env-Enseignant</vt:lpstr>
      <vt:lpstr>Présentation PowerPoint</vt:lpstr>
      <vt:lpstr>Présentation PowerPoint</vt:lpstr>
      <vt:lpstr>هيكلة حصص الأسبوع التربوي السادس</vt:lpstr>
      <vt:lpstr>Présentation PowerPoint</vt:lpstr>
      <vt:lpstr>هيكلة حصص اليوم 3</vt:lpstr>
      <vt:lpstr>اليوم 3</vt:lpstr>
      <vt:lpstr>خذوا النص على الصفحة 62، اقرؤوا النص ثم أجيبوا عن الأسئلة على دفاتر القسم. تخصص فترة نهاية الحصة لطرح الأسئلة والإجابة عنها. </vt:lpstr>
      <vt:lpstr>خذوا النص على الصفحة 62، اقرؤوا النص ثم اجيبوا عن الأسئلة على دفاتر القسم. تخصص فترة نهاية الحصة لتصحيح الإجابات </vt:lpstr>
      <vt:lpstr>-المشاركة في حوار بتوظيف الأفعال الكلامية المدرسة (PO1)؛ -أخذ الكلمة لإنتاج نصوص شفهية بغرض السرد انطلاقا من مشاهد (PO2)؛</vt:lpstr>
      <vt:lpstr>Présentation PowerPoint</vt:lpstr>
      <vt:lpstr>Présentation PowerPoint</vt:lpstr>
      <vt:lpstr>Présentation PowerPoint</vt:lpstr>
      <vt:lpstr>يفصل الحاسوب عن جهاز العرض</vt:lpstr>
      <vt:lpstr>Présentation PowerPoint</vt:lpstr>
      <vt:lpstr>Présentation PowerPoint</vt:lpstr>
      <vt:lpstr>Présentation PowerPoint</vt:lpstr>
      <vt:lpstr>Présentation PowerPoint</vt:lpstr>
      <vt:lpstr>موجهات تمرير رائز الطلاقة LF </vt:lpstr>
      <vt:lpstr>Présentation PowerPoint</vt:lpstr>
      <vt:lpstr>هذه هي الفقرة التي ستقرؤها. معك 30 ثانية لملاحظتها. بعدها ستبدأ القراءة.</vt:lpstr>
      <vt:lpstr>الفائزون بنجمة السلوك هم: </vt:lpstr>
      <vt:lpstr>تصحيح الوضعية التدريبية  أو مواصلة تقديم حصص الأسبوع الخامس 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AMAADID RACHID</dc:creator>
  <cp:lastModifiedBy>EL HAMDOUNI BTIHAJ</cp:lastModifiedBy>
  <cp:revision>230</cp:revision>
  <dcterms:created xsi:type="dcterms:W3CDTF">2023-09-20T21:35:22Z</dcterms:created>
  <dcterms:modified xsi:type="dcterms:W3CDTF">2025-12-02T21:37:35Z</dcterms:modified>
</cp:coreProperties>
</file>