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51" r:id="rId2"/>
    <p:sldMasterId id="2147483687" r:id="rId3"/>
    <p:sldMasterId id="2147483690" r:id="rId4"/>
    <p:sldMasterId id="2147483742" r:id="rId5"/>
    <p:sldMasterId id="2147483754" r:id="rId6"/>
    <p:sldMasterId id="2147483733" r:id="rId7"/>
    <p:sldMasterId id="2147483696" r:id="rId8"/>
    <p:sldMasterId id="2147483712" r:id="rId9"/>
    <p:sldMasterId id="2147483722" r:id="rId10"/>
    <p:sldMasterId id="2147483660" r:id="rId11"/>
    <p:sldMasterId id="2147483763" r:id="rId12"/>
    <p:sldMasterId id="2147483786" r:id="rId13"/>
    <p:sldMasterId id="2147483803" r:id="rId14"/>
    <p:sldMasterId id="2147483821" r:id="rId15"/>
    <p:sldMasterId id="2147483844" r:id="rId16"/>
    <p:sldMasterId id="2147483873" r:id="rId17"/>
  </p:sldMasterIdLst>
  <p:notesMasterIdLst>
    <p:notesMasterId r:id="rId33"/>
  </p:notesMasterIdLst>
  <p:sldIdLst>
    <p:sldId id="2147482761" r:id="rId18"/>
    <p:sldId id="2147482642" r:id="rId19"/>
    <p:sldId id="2147482768" r:id="rId20"/>
    <p:sldId id="2147482769" r:id="rId21"/>
    <p:sldId id="2147482692" r:id="rId22"/>
    <p:sldId id="2147482467" r:id="rId23"/>
    <p:sldId id="2147482630" r:id="rId24"/>
    <p:sldId id="2147482691" r:id="rId25"/>
    <p:sldId id="2147482724" r:id="rId26"/>
    <p:sldId id="2147482721" r:id="rId27"/>
    <p:sldId id="2147482764" r:id="rId28"/>
    <p:sldId id="2147482765" r:id="rId29"/>
    <p:sldId id="2147482766" r:id="rId30"/>
    <p:sldId id="2147482747" r:id="rId31"/>
    <p:sldId id="2147482767" r:id="rId32"/>
  </p:sldIdLst>
  <p:sldSz cx="9144000" cy="6858000" type="screen4x3"/>
  <p:notesSz cx="6858000" cy="9144000"/>
  <p:embeddedFontLst>
    <p:embeddedFont>
      <p:font typeface="Air Strip Arabic" panose="020B0604020202020204" charset="0"/>
      <p:regular r:id="rId34"/>
    </p:embeddedFont>
    <p:embeddedFont>
      <p:font typeface="Dosis" pitchFamily="2" charset="0"/>
      <p:regular r:id="rId35"/>
      <p:bold r:id="rId36"/>
    </p:embeddedFont>
    <p:embeddedFont>
      <p:font typeface="Dosis Medium" pitchFamily="2" charset="0"/>
      <p:regular r:id="rId37"/>
    </p:embeddedFont>
    <p:embeddedFont>
      <p:font typeface="Dosis SemiBold" pitchFamily="2" charset="0"/>
      <p:regular r:id="rId38"/>
      <p:bold r:id="rId39"/>
    </p:embeddedFont>
    <p:embeddedFont>
      <p:font typeface="Microsoft Uighur" panose="02000000000000000000" pitchFamily="2" charset="-78"/>
      <p:regular r:id="rId40"/>
      <p:bold r:id="rId41"/>
    </p:embeddedFont>
    <p:embeddedFont>
      <p:font typeface="Modern Love" panose="04090805081005020601" pitchFamily="82" charset="0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4"/>
    <a:srgbClr val="EAF8FE"/>
    <a:srgbClr val="D6E9EA"/>
    <a:srgbClr val="424D7C"/>
    <a:srgbClr val="44546A"/>
    <a:srgbClr val="414B79"/>
    <a:srgbClr val="424D7B"/>
    <a:srgbClr val="106585"/>
    <a:srgbClr val="0070C0"/>
    <a:srgbClr val="00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font" Target="fonts/font6.fntdata"/><Relationship Id="rId21" Type="http://schemas.openxmlformats.org/officeDocument/2006/relationships/slide" Target="slides/slide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font" Target="fonts/font3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>
          <a:extLst>
            <a:ext uri="{FF2B5EF4-FFF2-40B4-BE49-F238E27FC236}">
              <a16:creationId xmlns:a16="http://schemas.microsoft.com/office/drawing/2014/main" id="{D2BE8E1C-62B0-920A-0B8F-CC34A3A0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8:notes">
            <a:extLst>
              <a:ext uri="{FF2B5EF4-FFF2-40B4-BE49-F238E27FC236}">
                <a16:creationId xmlns:a16="http://schemas.microsoft.com/office/drawing/2014/main" id="{8479988A-B0FC-DB3D-0BC3-E462ECF506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328" name="Google Shape;1328;p8:notes">
            <a:extLst>
              <a:ext uri="{FF2B5EF4-FFF2-40B4-BE49-F238E27FC236}">
                <a16:creationId xmlns:a16="http://schemas.microsoft.com/office/drawing/2014/main" id="{626EF8A3-4635-42C1-084A-18B7CFCFAA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0555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3.png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3.png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84507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607097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8746272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897505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6114433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374881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936400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939101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42417826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5784678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47106269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07678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93027960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94170535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680451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9362422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154965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2705970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358604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6164229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6483347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3607640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045615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1279334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2232869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024028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4187661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4796911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7944469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7992283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5422767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9627559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8402808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350481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880038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9971518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0924517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3662295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8247112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6940610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3199236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1101752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8534661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3600041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508656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135064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382248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07204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0165466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832407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5414691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8685785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544027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0046880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6203238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694070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1739934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020188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65184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5954268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694759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9523841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47603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584055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0972340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108478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37137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0505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3573435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4489537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042284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9662636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1513923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5851749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662899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2719543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126056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5394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22937971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663027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66026848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7771176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803210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06701624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2417200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1751041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3846791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6591289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458258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8942687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8132191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4700769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6844373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0780295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9837800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04725922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6451457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0552879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75198694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7362170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87058090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1874122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1846309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5306150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53080839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4933745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6131262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0475337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1002786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4001682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89334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1438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29986723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_Libre" userDrawn="1">
  <p:cSld name="3_Voc_Act_01__Libr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2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id="{FBAAD011-4256-886D-0B03-99D0DB8584F2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9572398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7799141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788894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90273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62881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763341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069192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965755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389410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58276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54631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38232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181717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64877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681439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38873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63363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89782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7616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9842127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767128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83251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 sans forme arriè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257897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06386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64532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426474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1839021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250598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7012704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7325198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425840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604897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29740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</p:spTree>
    <p:extLst>
      <p:ext uri="{BB962C8B-B14F-4D97-AF65-F5344CB8AC3E}">
        <p14:creationId xmlns:p14="http://schemas.microsoft.com/office/powerpoint/2010/main" val="190404924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647619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257910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657928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5060589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594393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783573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743267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7662418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7810992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16640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0830657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460745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517470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780840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391936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830551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2083545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4587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360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0038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292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الأسبوع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66188781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81942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5299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6627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1055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809552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739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33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906481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0140955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438800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حصص الأسبوع التربوي الأول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الثاني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الرابع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السادس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الثالث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الخامس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9E65A8EB-C2EA-4B63-1C78-5F7E7A107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35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344396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687646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8525727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5325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481807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6389372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8099424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624121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091252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0978257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24639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074456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7565829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331160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810135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2936648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1171881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564090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208310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0606503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0616244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0647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10.bin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10.bin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26" Type="http://schemas.openxmlformats.org/officeDocument/2006/relationships/image" Target="../media/image10.bin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5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5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7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8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8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868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692A77-500C-6234-E2E4-D359F4C957D3}"/>
              </a:ext>
            </a:extLst>
          </p:cNvPr>
          <p:cNvSpPr txBox="1"/>
          <p:nvPr userDrawn="1"/>
        </p:nvSpPr>
        <p:spPr>
          <a:xfrm>
            <a:off x="5968911" y="10521"/>
            <a:ext cx="26271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Titre Module</a:t>
            </a:r>
          </a:p>
        </p:txBody>
      </p:sp>
    </p:spTree>
    <p:extLst>
      <p:ext uri="{BB962C8B-B14F-4D97-AF65-F5344CB8AC3E}">
        <p14:creationId xmlns:p14="http://schemas.microsoft.com/office/powerpoint/2010/main" val="35184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BCD8-9868-4174-A461-8C04FAF3A9DD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6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927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871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074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8645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60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56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46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2422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756980"/>
            <a:ext cx="7296726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2"/>
            <a:ext cx="1280869" cy="30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514750" y="131131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004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microsoft.com/office/2007/relationships/media" Target="../media/media2.mp4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28.png"/><Relationship Id="rId4" Type="http://schemas.openxmlformats.org/officeDocument/2006/relationships/video" Target="../media/media2.mp4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E1E08D-CACE-ADDE-0DB6-96DCD1EF4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720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0893-F1AD-73F9-7A88-1E8AEB53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EC7139-C92C-9A56-D37A-D39DF25260AA}"/>
              </a:ext>
            </a:extLst>
          </p:cNvPr>
          <p:cNvSpPr/>
          <p:nvPr/>
        </p:nvSpPr>
        <p:spPr>
          <a:xfrm flipH="1" flipV="1">
            <a:off x="195941" y="368695"/>
            <a:ext cx="865880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CD6620C-5AAD-2E58-985F-DC3A92FFF464}"/>
              </a:ext>
            </a:extLst>
          </p:cNvPr>
          <p:cNvSpPr txBox="1"/>
          <p:nvPr/>
        </p:nvSpPr>
        <p:spPr>
          <a:xfrm>
            <a:off x="1595536" y="523318"/>
            <a:ext cx="6322136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موجهات تمرير رائز: فهم المقروء-المعجم- الظواهر اللغوية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6A3251-DE89-DEA4-7EBD-3F4F77427A7D}"/>
              </a:ext>
            </a:extLst>
          </p:cNvPr>
          <p:cNvSpPr txBox="1"/>
          <p:nvPr/>
        </p:nvSpPr>
        <p:spPr>
          <a:xfrm>
            <a:off x="345232" y="2151727"/>
            <a:ext cx="8131629" cy="329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التمرير يكون</a:t>
            </a:r>
            <a:r>
              <a:rPr lang="fr-FR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جماعيا: يجيب التلاميذ بشكل فردي على أوراق التحرير؛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2.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يتحقق الأستاذ من توفر جميع المتعلمين </a:t>
            </a:r>
            <a:r>
              <a:rPr lang="ar-MA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أوراق التحرير وعلى الأقلام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؛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يوزع الأستاذ أوراق الفروض على المتعلمين: 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24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ــــــــ الجزء الأول النموذج 1:الفترة الصباحية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24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ـــــــــ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الجزء الأول النموذج 2: الفترة المسائية</a:t>
            </a:r>
            <a:endParaRPr lang="ar-MA" sz="2400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في حال وجود تلاميذ في وضعية إعاقة، يوزع عليهم النموذج المكيف.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يجمع الأستاذ أوراق التحرير في نهاية الحصة قصد تصحيحها وتعبئة النتائج على شبكة التفريغ الخاصة بالمستوى الثالث.</a:t>
            </a:r>
          </a:p>
        </p:txBody>
      </p:sp>
    </p:spTree>
    <p:extLst>
      <p:ext uri="{BB962C8B-B14F-4D97-AF65-F5344CB8AC3E}">
        <p14:creationId xmlns:p14="http://schemas.microsoft.com/office/powerpoint/2010/main" val="15220007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1CCA-3329-EFDE-F0A2-3BCDA1FE1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B5E4432-E235-2652-5AC7-5DBDC9472413}"/>
              </a:ext>
            </a:extLst>
          </p:cNvPr>
          <p:cNvSpPr txBox="1"/>
          <p:nvPr/>
        </p:nvSpPr>
        <p:spPr>
          <a:xfrm>
            <a:off x="345232" y="2151727"/>
            <a:ext cx="8131629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توجيه المتعلمين إلى قراءة النص القرائي؛</a:t>
            </a:r>
          </a:p>
          <a:p>
            <a:pPr lvl="0" algn="r" rtl="1">
              <a:defRPr/>
            </a:pPr>
            <a:r>
              <a:rPr lang="ar-MA" sz="4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2.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توجيه المتعلمين إلى تمريني المعجم </a:t>
            </a:r>
            <a:r>
              <a:rPr lang="fr-FR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وَ</a:t>
            </a:r>
            <a:r>
              <a:rPr lang="fr-FR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؛</a:t>
            </a:r>
          </a:p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يقرأ الأستاذ السؤال 1 ويطالب المتعلمين بالإجابة، ثم السؤال 2 ويطالبهم بالإجابة؛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84F0FB-54A1-5F19-5855-655BED1EEB78}"/>
              </a:ext>
            </a:extLst>
          </p:cNvPr>
          <p:cNvSpPr txBox="1"/>
          <p:nvPr/>
        </p:nvSpPr>
        <p:spPr>
          <a:xfrm>
            <a:off x="3160744" y="1259302"/>
            <a:ext cx="2500604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3200" dirty="0">
                <a:solidFill>
                  <a:schemeClr val="accent1">
                    <a:lumMod val="50000"/>
                  </a:schemeClr>
                </a:solidFill>
              </a:rPr>
              <a:t>المعجم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2826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B539-F7DB-E311-EB4D-6C1B306C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E00E770-647D-BB05-337D-445DB2F2FB7E}"/>
              </a:ext>
            </a:extLst>
          </p:cNvPr>
          <p:cNvSpPr txBox="1"/>
          <p:nvPr/>
        </p:nvSpPr>
        <p:spPr>
          <a:xfrm>
            <a:off x="345232" y="2151727"/>
            <a:ext cx="8131629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توجيه المتعلمين إلى</a:t>
            </a:r>
            <a:r>
              <a:rPr lang="fr-FR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إعادة قراءة النص القرائي؛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4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2.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توجيه المتعلمين إلى أسئلة الفهم؛</a:t>
            </a:r>
          </a:p>
          <a:p>
            <a:pPr marL="457200" lvl="0" indent="-457200" algn="r" rtl="1">
              <a:buFontTx/>
              <a:buAutoNum type="arabicPeriod" startAt="3"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يقرأ الأستاذ السؤال الأول ويطالب المتعلمين بالإجابة، ثم يقرأ السؤال الثاني ويطالب المتعلمين بالإجابة، وهكذا إلى أن يكمل الأسئلة؛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2E9C38-6503-CED4-376C-8AC96CD86F54}"/>
              </a:ext>
            </a:extLst>
          </p:cNvPr>
          <p:cNvSpPr txBox="1"/>
          <p:nvPr/>
        </p:nvSpPr>
        <p:spPr>
          <a:xfrm>
            <a:off x="2220685" y="1259302"/>
            <a:ext cx="4469363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dirty="0">
                <a:solidFill>
                  <a:schemeClr val="accent1">
                    <a:lumMod val="50000"/>
                  </a:schemeClr>
                </a:solidFill>
              </a:rPr>
              <a:t>فهم المقروء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LC1 – LC2</a:t>
            </a:r>
          </a:p>
        </p:txBody>
      </p:sp>
    </p:spTree>
    <p:extLst>
      <p:ext uri="{BB962C8B-B14F-4D97-AF65-F5344CB8AC3E}">
        <p14:creationId xmlns:p14="http://schemas.microsoft.com/office/powerpoint/2010/main" val="26666379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8EAA7-CE7C-F8F4-A636-37593CAB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33D9358-F6B9-A7CC-7B23-8A30D89E604C}"/>
              </a:ext>
            </a:extLst>
          </p:cNvPr>
          <p:cNvSpPr txBox="1"/>
          <p:nvPr/>
        </p:nvSpPr>
        <p:spPr>
          <a:xfrm>
            <a:off x="345232" y="2151727"/>
            <a:ext cx="8131629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4000" b="1" kern="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1.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توجيه المتعلمين إلى أسئلة الظواهر اللغوية؛</a:t>
            </a:r>
          </a:p>
          <a:p>
            <a:pPr lvl="0" algn="r" rtl="1"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يقرأ الأستاذ التعليمة الأولى ثم يقرأ كلمات السلسلة الأولى ويطالب المتعلمين بترتيبها لتركيب جملة حسب المطلوب؛ ثم السلسة الثانية ويطالبهم بالإنجاز وهكذا إلى أن يكمل النشاط؛</a:t>
            </a:r>
          </a:p>
          <a:p>
            <a:pPr lvl="0" algn="r" rtl="1"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يقرأ تعليمة التمرين الثاني ثم يطالبهم بالإجابة؛</a:t>
            </a:r>
          </a:p>
          <a:p>
            <a:pPr lvl="0" algn="r" rtl="1"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يقرا تعليمة التمرين الثالث ثم يطالبهم بالإجابة.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A86D4F-2498-93D9-57F3-3328C84918C5}"/>
              </a:ext>
            </a:extLst>
          </p:cNvPr>
          <p:cNvSpPr txBox="1"/>
          <p:nvPr/>
        </p:nvSpPr>
        <p:spPr>
          <a:xfrm>
            <a:off x="2220685" y="1259302"/>
            <a:ext cx="4469363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3200" dirty="0">
                <a:solidFill>
                  <a:schemeClr val="accent1">
                    <a:lumMod val="50000"/>
                  </a:schemeClr>
                </a:solidFill>
              </a:rPr>
              <a:t>الظواهر اللغوية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OL1</a:t>
            </a:r>
          </a:p>
        </p:txBody>
      </p:sp>
    </p:spTree>
    <p:extLst>
      <p:ext uri="{BB962C8B-B14F-4D97-AF65-F5344CB8AC3E}">
        <p14:creationId xmlns:p14="http://schemas.microsoft.com/office/powerpoint/2010/main" val="36984151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426E-ABED-1097-4343-7FAF87F5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F1E500-37B7-A081-D577-D67CB64845B7}"/>
              </a:ext>
            </a:extLst>
          </p:cNvPr>
          <p:cNvSpPr txBox="1"/>
          <p:nvPr/>
        </p:nvSpPr>
        <p:spPr>
          <a:xfrm>
            <a:off x="1978089" y="2887150"/>
            <a:ext cx="4879355" cy="541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يجمع الأستاذ أوراق التحرير في نهاية الحصة.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306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8CAC7-9D94-8D52-2E62-1E00B741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78773B-63F1-5961-D2B0-E04B7C86CAD9}"/>
              </a:ext>
            </a:extLst>
          </p:cNvPr>
          <p:cNvSpPr txBox="1"/>
          <p:nvPr/>
        </p:nvSpPr>
        <p:spPr>
          <a:xfrm>
            <a:off x="1978089" y="2887150"/>
            <a:ext cx="4879355" cy="11252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مراجعة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اختتام الحصة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437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4DA7BC0F-6AEE-4C03-546D-100CCD2A04FC}"/>
              </a:ext>
            </a:extLst>
          </p:cNvPr>
          <p:cNvSpPr/>
          <p:nvPr/>
        </p:nvSpPr>
        <p:spPr>
          <a:xfrm>
            <a:off x="531845" y="1168810"/>
            <a:ext cx="8095688" cy="5197354"/>
          </a:xfrm>
          <a:prstGeom prst="roundRect">
            <a:avLst>
              <a:gd name="adj" fmla="val 13979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2F2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040EA57-F449-742D-C779-21529F0AD6FC}"/>
              </a:ext>
            </a:extLst>
          </p:cNvPr>
          <p:cNvSpPr/>
          <p:nvPr/>
        </p:nvSpPr>
        <p:spPr>
          <a:xfrm flipH="1" flipV="1">
            <a:off x="2134840" y="663412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5831F1F-EE33-4F33-693C-321478E762D7}"/>
              </a:ext>
            </a:extLst>
          </p:cNvPr>
          <p:cNvSpPr txBox="1"/>
          <p:nvPr/>
        </p:nvSpPr>
        <p:spPr>
          <a:xfrm>
            <a:off x="2432312" y="784527"/>
            <a:ext cx="4041974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الكفايات المعنية بالاختبار في المرحلة 1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F6FE42-E32F-CE0D-F657-9ED91FC3ED15}"/>
              </a:ext>
            </a:extLst>
          </p:cNvPr>
          <p:cNvSpPr txBox="1"/>
          <p:nvPr/>
        </p:nvSpPr>
        <p:spPr>
          <a:xfrm>
            <a:off x="568564" y="1456559"/>
            <a:ext cx="7368935" cy="464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-المشاركة في حوار بتوظيف الأفعال الكلامية المدرسة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-أخذ الكلمة لإنتاج نصوص شفهية بغرض السرد انطلاقا من مشاهد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PO2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endParaRPr kumimoji="0" lang="ar-MA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-استرجاع واستنتاج معلومات صريحة وضمنية واردة في نص مسمع (</a:t>
            </a:r>
            <a:r>
              <a:rPr kumimoji="0" lang="fr-M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(CO1</a:t>
            </a: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؛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-فهم وإنتاج مفردات من المعجم المجالي المدرس انطلاقا من مشاهد (</a:t>
            </a:r>
            <a:r>
              <a:rPr lang="fr-FR" sz="1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</a:t>
            </a:r>
            <a:r>
              <a:rPr lang="ar-MA" sz="1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)؛</a:t>
            </a: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توظيف استراتيجيات المفردات لفهم وتوليد كلمات (</a:t>
            </a:r>
            <a:r>
              <a:rPr lang="fr-FR" sz="1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</a:t>
            </a:r>
            <a:r>
              <a:rPr lang="ar-MA" sz="16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)؛</a:t>
            </a:r>
            <a:endParaRPr lang="fr-FR" sz="1600" b="1" kern="0" dirty="0">
              <a:solidFill>
                <a:srgbClr val="C00000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-قراءة نص من حوالي 40 إلى 60 كلمة، مشكولاً شكلاً تاماً بدقة واسترسال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LF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-استخراج معلومات صريحة من نصوص أدبية ومعلوماتية بتوظيف إستراتيجية المفاتيح (</a:t>
            </a:r>
            <a:r>
              <a:rPr lang="fr-FR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LC1</a:t>
            </a:r>
            <a:r>
              <a:rPr lang="ar-MA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-استنتاج  معلومات ضمنية  من نصوص أدبية ومعلوماتية بتوظيف إستراتيجية الكلمات المفاتيح (</a:t>
            </a:r>
            <a:r>
              <a:rPr lang="fr-FR" sz="1600" b="1" i="1" kern="0" dirty="0">
                <a:solidFill>
                  <a:srgbClr val="C00000"/>
                </a:solidFill>
                <a:cs typeface="Calibri" panose="020F0502020204030204" pitchFamily="34" charset="0"/>
              </a:rPr>
              <a:t>LC2</a:t>
            </a:r>
            <a:r>
              <a:rPr lang="ar-MA" sz="1600" b="1" i="1" kern="0" dirty="0">
                <a:solidFill>
                  <a:srgbClr val="C00000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-توظيف الظواهر اللغوية لِتَرْكيبِ جُمَلٍ مُعْتَمِداً عَلى </a:t>
            </a:r>
            <a:r>
              <a:rPr lang="ar-MA" sz="1600" b="1" kern="0" dirty="0" err="1">
                <a:solidFill>
                  <a:srgbClr val="C00000"/>
                </a:solidFill>
                <a:cs typeface="Calibri" panose="020F0502020204030204" pitchFamily="34" charset="0"/>
              </a:rPr>
              <a:t>ٱلْقَرارِ</a:t>
            </a:r>
            <a:r>
              <a:rPr lang="ar-MA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ar-MA" sz="1600" b="1" kern="0" dirty="0" err="1">
                <a:solidFill>
                  <a:srgbClr val="C00000"/>
                </a:solidFill>
                <a:cs typeface="Calibri" panose="020F0502020204030204" pitchFamily="34" charset="0"/>
              </a:rPr>
              <a:t>ٱلنَّحْوِيِّ</a:t>
            </a:r>
            <a:r>
              <a:rPr lang="ar-MA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 (</a:t>
            </a:r>
            <a:r>
              <a:rPr lang="fr-FR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OL1</a:t>
            </a:r>
            <a:r>
              <a:rPr lang="ar-MA" sz="1600" b="1" kern="0" dirty="0">
                <a:solidFill>
                  <a:srgbClr val="C00000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-التعبير بِكِتابَةِ جمل أو فِقْرَةٍ مُوَظِّفاً مَهارةَ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ٱلتَّوْسيعِ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26267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/>
          <a:lstStyle/>
          <a:p>
            <a:r>
              <a:rPr lang="ar-MA" dirty="0"/>
              <a:t>هيكلة حصص الأسبوع التربوي السادس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rgbClr val="9EE0F4"/>
            </a:solidFill>
            <a:ln>
              <a:solidFill>
                <a:srgbClr val="9EE0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rgbClr val="9EE0F4"/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4 - </a:t>
              </a:r>
            </a:p>
          </p:txBody>
        </p:sp>
      </p:grp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rgbClr val="EAF8FE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المقروء/المعجم/الظواهر اللغوية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المسموع 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الإنتاج الكتابي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التصحيح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مسك المعطيات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262CC1-48A7-33EC-6F4E-C638FBEDE406}"/>
              </a:ext>
            </a:extLst>
          </p:cNvPr>
          <p:cNvGrpSpPr/>
          <p:nvPr/>
        </p:nvGrpSpPr>
        <p:grpSpPr>
          <a:xfrm flipH="1">
            <a:off x="4719758" y="1916976"/>
            <a:ext cx="3780000" cy="1332000"/>
            <a:chOff x="648000" y="1944000"/>
            <a:chExt cx="3780000" cy="1332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4AE26C1-9C27-5FD6-0DC1-6034103F0405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5" name="Organigramme : Terminateur 4">
              <a:extLst>
                <a:ext uri="{FF2B5EF4-FFF2-40B4-BE49-F238E27FC236}">
                  <a16:creationId xmlns:a16="http://schemas.microsoft.com/office/drawing/2014/main" id="{A2D9C165-E964-9D4C-4072-B7AF131119C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</a:t>
              </a:r>
              <a:r>
                <a:rPr lang="ar-MA" b="1" dirty="0">
                  <a:solidFill>
                    <a:srgbClr val="75757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م 1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E1325E7-1D29-E3F5-CF0A-8D0A7364E035}"/>
              </a:ext>
            </a:extLst>
          </p:cNvPr>
          <p:cNvGrpSpPr/>
          <p:nvPr/>
        </p:nvGrpSpPr>
        <p:grpSpPr>
          <a:xfrm flipH="1">
            <a:off x="4743896" y="5023288"/>
            <a:ext cx="3780000" cy="1332000"/>
            <a:chOff x="648000" y="1944000"/>
            <a:chExt cx="3780000" cy="13320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4D50046-FB1C-7EED-EE61-8FEF24EC4E31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9" name="Organigramme : Terminateur 8">
              <a:extLst>
                <a:ext uri="{FF2B5EF4-FFF2-40B4-BE49-F238E27FC236}">
                  <a16:creationId xmlns:a16="http://schemas.microsoft.com/office/drawing/2014/main" id="{B09DCB14-F024-0B37-F5AA-94B27A250BB1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3 - </a:t>
              </a:r>
            </a:p>
          </p:txBody>
        </p:sp>
      </p:grp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202A9DA-3B2D-4493-99C3-D3B8A6FE0154}"/>
              </a:ext>
            </a:extLst>
          </p:cNvPr>
          <p:cNvSpPr txBox="1">
            <a:spLocks/>
          </p:cNvSpPr>
          <p:nvPr/>
        </p:nvSpPr>
        <p:spPr>
          <a:xfrm>
            <a:off x="4833794" y="5419288"/>
            <a:ext cx="3420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C183201-D18D-4935-B177-DA999DC256D1}"/>
              </a:ext>
            </a:extLst>
          </p:cNvPr>
          <p:cNvSpPr txBox="1">
            <a:spLocks/>
          </p:cNvSpPr>
          <p:nvPr/>
        </p:nvSpPr>
        <p:spPr>
          <a:xfrm>
            <a:off x="4864353" y="2380103"/>
            <a:ext cx="3420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56CAD72-8418-04FD-FCF9-BE5D85EDB6BC}"/>
              </a:ext>
            </a:extLst>
          </p:cNvPr>
          <p:cNvGrpSpPr/>
          <p:nvPr/>
        </p:nvGrpSpPr>
        <p:grpSpPr>
          <a:xfrm flipH="1">
            <a:off x="4822649" y="3470132"/>
            <a:ext cx="3780000" cy="1332000"/>
            <a:chOff x="648000" y="1944000"/>
            <a:chExt cx="3780000" cy="133200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1FFE93A0-BF0C-BB51-1EBC-CB09AFD763DB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13" name="Organigramme : Terminateur 12">
              <a:extLst>
                <a:ext uri="{FF2B5EF4-FFF2-40B4-BE49-F238E27FC236}">
                  <a16:creationId xmlns:a16="http://schemas.microsoft.com/office/drawing/2014/main" id="{3DA92B03-18DE-9774-D77C-25598053E332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-</a:t>
              </a:r>
              <a:r>
                <a:rPr lang="ar-MA" b="1" dirty="0">
                  <a:solidFill>
                    <a:srgbClr val="75757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 2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F6A7196-49D5-39F7-96E1-7B347E5701A8}"/>
              </a:ext>
            </a:extLst>
          </p:cNvPr>
          <p:cNvSpPr txBox="1">
            <a:spLocks/>
          </p:cNvSpPr>
          <p:nvPr/>
        </p:nvSpPr>
        <p:spPr>
          <a:xfrm>
            <a:off x="4912547" y="3866132"/>
            <a:ext cx="3420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</p:spTree>
    <p:extLst>
      <p:ext uri="{BB962C8B-B14F-4D97-AF65-F5344CB8AC3E}">
        <p14:creationId xmlns:p14="http://schemas.microsoft.com/office/powerpoint/2010/main" val="89933901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FE66C3CE-49DE-EF3D-46BA-793E2DE68C2D}"/>
              </a:ext>
            </a:extLst>
          </p:cNvPr>
          <p:cNvSpPr txBox="1">
            <a:spLocks/>
          </p:cNvSpPr>
          <p:nvPr/>
        </p:nvSpPr>
        <p:spPr>
          <a:xfrm>
            <a:off x="1175657" y="3847320"/>
            <a:ext cx="6876000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يخصص اليوم الرابع لتقويم الكفايات </a:t>
            </a:r>
            <a:r>
              <a:rPr lang="fr-FR" sz="2400" dirty="0"/>
              <a:t>V1-V2-CL1-CL2-OL1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C888F1E-EC93-070F-AC82-2FD9C5CF3F34}"/>
              </a:ext>
            </a:extLst>
          </p:cNvPr>
          <p:cNvSpPr txBox="1">
            <a:spLocks/>
          </p:cNvSpPr>
          <p:nvPr/>
        </p:nvSpPr>
        <p:spPr>
          <a:xfrm>
            <a:off x="1175657" y="1739086"/>
            <a:ext cx="6876000" cy="704488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4900" dirty="0"/>
              <a:t>يتم تمرير الجزء الأول من النموذج 1 خلال لأفواج الفترة الصباحية والجزء الأول من النموذج 2 خلال لأفواج الفترة المسائية</a:t>
            </a:r>
            <a:r>
              <a:rPr lang="ar-MA" sz="2400" dirty="0"/>
              <a:t>؛</a:t>
            </a:r>
            <a:endParaRPr lang="fr-MA" sz="2400" dirty="0"/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E34A8C1D-2BEF-7008-F14D-F0853F409DA1}"/>
              </a:ext>
            </a:extLst>
          </p:cNvPr>
          <p:cNvSpPr txBox="1">
            <a:spLocks/>
          </p:cNvSpPr>
          <p:nvPr/>
        </p:nvSpPr>
        <p:spPr>
          <a:xfrm>
            <a:off x="1665513" y="1070817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لليوم الرابع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032942C1-A4AD-9784-5FE7-5A400C31BAB7}"/>
              </a:ext>
            </a:extLst>
          </p:cNvPr>
          <p:cNvSpPr txBox="1">
            <a:spLocks/>
          </p:cNvSpPr>
          <p:nvPr/>
        </p:nvSpPr>
        <p:spPr>
          <a:xfrm>
            <a:off x="1175657" y="4744635"/>
            <a:ext cx="6876000" cy="1042548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MA" sz="2400" dirty="0"/>
              <a:t>يتم تخصيص الجزء الأخير من الحصة لتصحيح وضعيات التحدث مع المتعلمين بشكل تفاعلي.</a:t>
            </a:r>
            <a:endParaRPr lang="fr-MA" sz="2400" dirty="0"/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08E47632-F88A-4633-E2C9-972372C22E1E}"/>
              </a:ext>
            </a:extLst>
          </p:cNvPr>
          <p:cNvSpPr txBox="1">
            <a:spLocks/>
          </p:cNvSpPr>
          <p:nvPr/>
        </p:nvSpPr>
        <p:spPr>
          <a:xfrm>
            <a:off x="1175657" y="2793203"/>
            <a:ext cx="6876000" cy="704488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MA" sz="4900" dirty="0"/>
              <a:t>بالنسية للمتعلمين في وضعية إعاقة، يعتمد النموذج المكيف.</a:t>
            </a:r>
            <a:endParaRPr lang="fr-MA" sz="2400" dirty="0"/>
          </a:p>
        </p:txBody>
      </p:sp>
    </p:spTree>
    <p:extLst>
      <p:ext uri="{BB962C8B-B14F-4D97-AF65-F5344CB8AC3E}">
        <p14:creationId xmlns:p14="http://schemas.microsoft.com/office/powerpoint/2010/main" val="7703480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C855-3E94-F853-867A-B02BEEE9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C5A418-70C8-BCD7-6173-19ED9225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89099"/>
            <a:ext cx="7886700" cy="720000"/>
          </a:xfrm>
        </p:spPr>
        <p:txBody>
          <a:bodyPr/>
          <a:lstStyle/>
          <a:p>
            <a:r>
              <a:rPr lang="ar-MA" sz="4000" dirty="0"/>
              <a:t>هيكلة حصص اليوم 4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5754A6F-D600-476F-0AF4-9FD7DF5A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3" y="2486289"/>
            <a:ext cx="5472000" cy="1405870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C595599-1FDF-BF03-EF05-2798E5F43A57}"/>
              </a:ext>
            </a:extLst>
          </p:cNvPr>
          <p:cNvSpPr txBox="1">
            <a:spLocks/>
          </p:cNvSpPr>
          <p:nvPr/>
        </p:nvSpPr>
        <p:spPr>
          <a:xfrm>
            <a:off x="2102785" y="2986680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المعجم</a:t>
            </a:r>
          </a:p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تقويم  فهم المقروء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7D0548-665B-6CE6-3674-20C080C7B755}"/>
              </a:ext>
            </a:extLst>
          </p:cNvPr>
          <p:cNvSpPr txBox="1"/>
          <p:nvPr/>
        </p:nvSpPr>
        <p:spPr>
          <a:xfrm>
            <a:off x="4937208" y="262293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01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تقويم فهم المقروء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643A95-3CD9-F4F6-D3C5-4EBB87C127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37734" y="2673218"/>
            <a:ext cx="536339" cy="540000"/>
          </a:xfrm>
          <a:prstGeom prst="rect">
            <a:avLst/>
          </a:prstGeom>
        </p:spPr>
      </p:pic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73FF972-5F05-C0AB-EFA7-854C81C98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1" y="3904976"/>
            <a:ext cx="5525521" cy="1405870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581C86A6-20A3-FCFE-AC7E-42D2C0BE7A72}"/>
              </a:ext>
            </a:extLst>
          </p:cNvPr>
          <p:cNvSpPr txBox="1">
            <a:spLocks/>
          </p:cNvSpPr>
          <p:nvPr/>
        </p:nvSpPr>
        <p:spPr>
          <a:xfrm>
            <a:off x="2160598" y="439697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تقويم الظواهر اللغوية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7C6418C-08B8-1A93-EA6A-A587B8874E9D}"/>
              </a:ext>
            </a:extLst>
          </p:cNvPr>
          <p:cNvSpPr txBox="1"/>
          <p:nvPr/>
        </p:nvSpPr>
        <p:spPr>
          <a:xfrm>
            <a:off x="3844636" y="3999917"/>
            <a:ext cx="275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02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تقويم  الظواهر اللغوية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F9A189A-E2E2-CFBB-711D-71F536E3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45678" y="4067911"/>
            <a:ext cx="536339" cy="54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6E63D4F-7561-1C94-3714-BE74F0B80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0" y="3831265"/>
            <a:ext cx="583471" cy="6716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44EC659-2599-F9BE-77D9-EBA3FB03B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94" y="2409762"/>
            <a:ext cx="583471" cy="6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3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1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7FDE0-88F7-724B-81D9-4E795F4E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مرحبا بكم. سننطلق في حصة اللغة العربية.</a:t>
            </a:r>
            <a:endParaRPr lang="fr-FR" sz="2400" dirty="0"/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972F7327-4DD1-C01C-B95B-814907DC97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r="526"/>
          <a:stretch>
            <a:fillRect/>
          </a:stretch>
        </p:blipFill>
        <p:spPr>
          <a:xfrm>
            <a:off x="7952242" y="693331"/>
            <a:ext cx="828000" cy="828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FF2608-4F6C-BB52-8A3C-04CB2DCC8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677C2E-1E41-0D9F-5A3C-6ED65F2768A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A5108C-3DCE-088D-20FE-2B1F4BBDED2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4DD6F6-FDA1-18F6-F9B5-0C556C433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6E378F-61B4-745C-429C-DB2D8C76DD4F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EF1D0C-E184-2CC7-5850-32716F201A6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2F4AC-E23C-8D86-4FAB-CA6FCA974596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46C98A-E5C7-8311-F654-3604E5A0DA96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5C6CEB-EB14-95A4-577B-94B6A55E1E09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6CE9F-8B86-6CBF-1FEA-673E4688F292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pic>
        <p:nvPicPr>
          <p:cNvPr id="12" name="Nada-Wave">
            <a:hlinkClick r:id="" action="ppaction://media"/>
            <a:extLst>
              <a:ext uri="{FF2B5EF4-FFF2-40B4-BE49-F238E27FC236}">
                <a16:creationId xmlns:a16="http://schemas.microsoft.com/office/drawing/2014/main" id="{3D371536-DC1A-28DA-0F13-EAA7F81E05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72000" y="2088681"/>
            <a:ext cx="2329640" cy="3720469"/>
          </a:xfrm>
          <a:prstGeom prst="rect">
            <a:avLst/>
          </a:prstGeom>
        </p:spPr>
      </p:pic>
      <p:pic>
        <p:nvPicPr>
          <p:cNvPr id="16" name="majd_wave">
            <a:hlinkClick r:id="" action="ppaction://media"/>
            <a:extLst>
              <a:ext uri="{FF2B5EF4-FFF2-40B4-BE49-F238E27FC236}">
                <a16:creationId xmlns:a16="http://schemas.microsoft.com/office/drawing/2014/main" id="{1616900C-A79C-EC5C-5C23-257548A29FD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51137" y="2051155"/>
            <a:ext cx="2139091" cy="38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>
          <a:extLst>
            <a:ext uri="{FF2B5EF4-FFF2-40B4-BE49-F238E27FC236}">
              <a16:creationId xmlns:a16="http://schemas.microsoft.com/office/drawing/2014/main" id="{0A56A04E-9BA1-B017-A07B-5EAFC1322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8">
            <a:extLst>
              <a:ext uri="{FF2B5EF4-FFF2-40B4-BE49-F238E27FC236}">
                <a16:creationId xmlns:a16="http://schemas.microsoft.com/office/drawing/2014/main" id="{46CD87D0-8CE6-04AB-A086-D23561971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Arial"/>
                <a:cs typeface="Microsoft Uighur" panose="02000000000000000000" pitchFamily="2" charset="-78"/>
                <a:sym typeface="Arial"/>
              </a:rPr>
              <a:t>قبل أن نبدأ تذكروا بعض القواعد المهمة 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9F0B3A90-4302-79C8-7DD3-97148D1813B5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229" y="648000"/>
            <a:ext cx="828000" cy="828000"/>
          </a:xfrm>
          <a:prstGeom prst="rect">
            <a:avLst/>
          </a:prstGeom>
        </p:spPr>
      </p:pic>
      <p:sp>
        <p:nvSpPr>
          <p:cNvPr id="15" name="Google Shape;1333;p8">
            <a:extLst>
              <a:ext uri="{FF2B5EF4-FFF2-40B4-BE49-F238E27FC236}">
                <a16:creationId xmlns:a16="http://schemas.microsoft.com/office/drawing/2014/main" id="{53646E3F-85B1-3DBD-0731-28E3604CB517}"/>
              </a:ext>
            </a:extLst>
          </p:cNvPr>
          <p:cNvSpPr txBox="1"/>
          <p:nvPr/>
        </p:nvSpPr>
        <p:spPr>
          <a:xfrm>
            <a:off x="979715" y="5127845"/>
            <a:ext cx="3926156" cy="715045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0C0C0C"/>
              </a:buClr>
              <a:buSzPts val="2800"/>
              <a:buNone/>
              <a:defRPr sz="2800" b="1">
                <a:solidFill>
                  <a:srgbClr val="424D7B"/>
                </a:solidFill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أَكْتُبُ بِخَطٍّ مَقْروءٍ وَأُراجِعُ جَوابي.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DD4A961B-3A29-8D74-9CBF-ABC479DFC0F6}"/>
              </a:ext>
            </a:extLst>
          </p:cNvPr>
          <p:cNvSpPr txBox="1">
            <a:spLocks/>
          </p:cNvSpPr>
          <p:nvPr/>
        </p:nvSpPr>
        <p:spPr>
          <a:xfrm>
            <a:off x="2277365" y="2118290"/>
            <a:ext cx="3442300" cy="715044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أَفْهَمُ الْمَطْلوبَ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9473A1D-87EE-926D-9CFA-CAADE8D59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379BF64-01DA-419B-0B8E-55CAC20B6EA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F5E484-4376-C907-376C-00F11951A70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D1C39D-3101-3C35-FE64-EBF21F6E2E3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794480-154B-97D1-667A-522C983EF1D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164F18-4724-D2A1-7575-AE1B491DE29C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EDF4DB-AB19-4F02-7126-B34602299C6A}"/>
              </a:ext>
            </a:extLst>
          </p:cNvPr>
          <p:cNvSpPr>
            <a:spLocks/>
          </p:cNvSpPr>
          <p:nvPr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5664DC-32CF-EC7F-E80F-6CC8460DA9E9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8E474-EC5D-F126-9D50-36E8D28861D8}"/>
              </a:ext>
            </a:extLst>
          </p:cNvPr>
          <p:cNvSpPr>
            <a:spLocks/>
          </p:cNvSpPr>
          <p:nvPr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45C177-A830-EF3F-4441-E6340D6353A9}"/>
              </a:ext>
            </a:extLst>
          </p:cNvPr>
          <p:cNvSpPr>
            <a:spLocks/>
          </p:cNvSpPr>
          <p:nvPr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C057F04-A583-0098-4D22-B6D96BFBC1E1}"/>
              </a:ext>
            </a:extLst>
          </p:cNvPr>
          <p:cNvSpPr txBox="1">
            <a:spLocks/>
          </p:cNvSpPr>
          <p:nvPr/>
        </p:nvSpPr>
        <p:spPr>
          <a:xfrm>
            <a:off x="1668326" y="3562650"/>
            <a:ext cx="3652777" cy="715044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MA" sz="3200" b="1" dirty="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أَتَذَكَّرُ </a:t>
            </a:r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خُطْواتِ</a:t>
            </a:r>
            <a:r>
              <a:rPr lang="ar-MA" sz="3200" b="1" dirty="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الْإِجابَةِ.</a:t>
            </a:r>
            <a:endParaRPr lang="ar-MA" sz="3200" dirty="0">
              <a:solidFill>
                <a:srgbClr val="424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660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2490E3E-A192-1F3F-4FCD-31D5461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7" y="874536"/>
            <a:ext cx="7886700" cy="720000"/>
          </a:xfrm>
        </p:spPr>
        <p:txBody>
          <a:bodyPr/>
          <a:lstStyle/>
          <a:p>
            <a:r>
              <a:rPr lang="ar-MA" sz="4000" dirty="0"/>
              <a:t>اليوم 4</a:t>
            </a:r>
            <a:endParaRPr lang="fr-MA" sz="4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95069AB-4D64-4F48-DF3D-5D5135757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FAA037-4AB3-CA39-790F-44BD0952952D}"/>
              </a:ext>
            </a:extLst>
          </p:cNvPr>
          <p:cNvSpPr txBox="1">
            <a:spLocks/>
          </p:cNvSpPr>
          <p:nvPr/>
        </p:nvSpPr>
        <p:spPr>
          <a:xfrm>
            <a:off x="2322000" y="2761861"/>
            <a:ext cx="4500000" cy="1940768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</a:pPr>
            <a:r>
              <a:rPr lang="ar-MA" sz="2800" b="1" dirty="0">
                <a:cs typeface="Microsoft Uighur" panose="02000000000000000000" pitchFamily="2" charset="-78"/>
              </a:rPr>
              <a:t>تقويم فهم المقروء: </a:t>
            </a:r>
            <a:r>
              <a:rPr lang="fr-FR" sz="2800" b="1" dirty="0">
                <a:cs typeface="Microsoft Uighur" panose="02000000000000000000" pitchFamily="2" charset="-78"/>
              </a:rPr>
              <a:t>LC1-LC2</a:t>
            </a:r>
            <a:endParaRPr lang="ar-MA" sz="2800" b="1" dirty="0">
              <a:cs typeface="Microsoft Uighur" panose="02000000000000000000" pitchFamily="2" charset="-78"/>
            </a:endParaRPr>
          </a:p>
          <a:p>
            <a:pPr algn="r" rtl="1">
              <a:buClr>
                <a:srgbClr val="424D7B"/>
              </a:buClr>
            </a:pPr>
            <a:r>
              <a:rPr lang="fr-FR" sz="2800" b="1" dirty="0">
                <a:cs typeface="Microsoft Uighur" panose="02000000000000000000" pitchFamily="2" charset="-78"/>
              </a:rPr>
              <a:t>V1</a:t>
            </a:r>
            <a:r>
              <a:rPr lang="ar-MA" sz="2800" b="1" dirty="0">
                <a:cs typeface="Microsoft Uighur" panose="02000000000000000000" pitchFamily="2" charset="-78"/>
              </a:rPr>
              <a:t> – </a:t>
            </a:r>
            <a:r>
              <a:rPr lang="fr-FR" sz="2800" b="1" dirty="0">
                <a:cs typeface="Microsoft Uighur" panose="02000000000000000000" pitchFamily="2" charset="-78"/>
              </a:rPr>
              <a:t>V2</a:t>
            </a:r>
          </a:p>
          <a:p>
            <a:pPr algn="r" rtl="1">
              <a:buClr>
                <a:srgbClr val="424D7B"/>
              </a:buClr>
            </a:pPr>
            <a:r>
              <a:rPr lang="fr-FR" sz="2800" b="1" dirty="0">
                <a:cs typeface="Microsoft Uighur" panose="02000000000000000000" pitchFamily="2" charset="-78"/>
              </a:rPr>
              <a:t>OL1</a:t>
            </a:r>
            <a:endParaRPr lang="ar-MA" sz="2800" b="1" dirty="0">
              <a:cs typeface="Microsoft Uighur" panose="02000000000000000000" pitchFamily="2" charset="-78"/>
            </a:endParaRPr>
          </a:p>
          <a:p>
            <a:pPr algn="r" rtl="1">
              <a:buClr>
                <a:srgbClr val="424D7B"/>
              </a:buClr>
            </a:pPr>
            <a:endParaRPr lang="ar-MA" sz="2800" b="1" dirty="0">
              <a:cs typeface="Microsoft Uighur" panose="02000000000000000000" pitchFamily="2" charset="-78"/>
            </a:endParaRPr>
          </a:p>
          <a:p>
            <a:pPr algn="r" rtl="1">
              <a:buClr>
                <a:srgbClr val="424D7B"/>
              </a:buClr>
            </a:pPr>
            <a:endParaRPr lang="fr-FR" sz="2800" b="1" dirty="0">
              <a:cs typeface="Microsoft Uighur" panose="02000000000000000000" pitchFamily="2" charset="-78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7C6F37A-6590-0F81-D8D7-762927830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612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8123-7C90-57B5-23BA-2963482DA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29FD58A-6156-5293-BAFA-77C58457D393}"/>
              </a:ext>
            </a:extLst>
          </p:cNvPr>
          <p:cNvSpPr txBox="1"/>
          <p:nvPr/>
        </p:nvSpPr>
        <p:spPr>
          <a:xfrm>
            <a:off x="1296024" y="2850118"/>
            <a:ext cx="6340150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800" dirty="0"/>
              <a:t> تقويم الكفايات:</a:t>
            </a:r>
            <a:r>
              <a:rPr lang="fr-FR" sz="2800" dirty="0"/>
              <a:t>- LC2 –LC1 -V2-V1</a:t>
            </a:r>
            <a:r>
              <a:rPr lang="ar-MA" sz="2800" dirty="0"/>
              <a:t> </a:t>
            </a:r>
            <a:r>
              <a:rPr lang="fr-FR" sz="2800" dirty="0"/>
              <a:t>OL1</a:t>
            </a:r>
            <a:endParaRPr lang="ar-MA" sz="2800" dirty="0"/>
          </a:p>
        </p:txBody>
      </p:sp>
    </p:spTree>
    <p:extLst>
      <p:ext uri="{BB962C8B-B14F-4D97-AF65-F5344CB8AC3E}">
        <p14:creationId xmlns:p14="http://schemas.microsoft.com/office/powerpoint/2010/main" val="31232247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27277</TotalTime>
  <Words>582</Words>
  <Application>Microsoft Office PowerPoint</Application>
  <PresentationFormat>Affichage à l'écran (4:3)</PresentationFormat>
  <Paragraphs>86</Paragraphs>
  <Slides>15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17</vt:i4>
      </vt:variant>
      <vt:variant>
        <vt:lpstr>Titres des diapositives</vt:lpstr>
      </vt:variant>
      <vt:variant>
        <vt:i4>15</vt:i4>
      </vt:variant>
    </vt:vector>
  </HeadingPairs>
  <TitlesOfParts>
    <vt:vector size="43" baseType="lpstr">
      <vt:lpstr>Modern Love</vt:lpstr>
      <vt:lpstr>Microsoft Uighur</vt:lpstr>
      <vt:lpstr>Air Strip Arabic</vt:lpstr>
      <vt:lpstr>Arial</vt:lpstr>
      <vt:lpstr>Calibri</vt:lpstr>
      <vt:lpstr>Dosis SemiBold</vt:lpstr>
      <vt:lpstr>Calibri Light</vt:lpstr>
      <vt:lpstr>Dosis Medium</vt:lpstr>
      <vt:lpstr>Wingdings</vt:lpstr>
      <vt:lpstr>Dosis</vt:lpstr>
      <vt:lpstr>Aptos</vt:lpstr>
      <vt:lpstr>00_Env-Enseignant</vt:lpstr>
      <vt:lpstr>3_Env-Apprenant_Tmplt معجم</vt:lpstr>
      <vt:lpstr>2_Env-Apprenant_Tmplt معجم</vt:lpstr>
      <vt:lpstr>01- نشاط اعتيادي</vt:lpstr>
      <vt:lpstr>استماع وتحدث</vt:lpstr>
      <vt:lpstr>1_اختتام الحصة</vt:lpstr>
      <vt:lpstr>افتتاح الحصة</vt:lpstr>
      <vt:lpstr>02- معــــــــــجم</vt:lpstr>
      <vt:lpstr>04- قراءة/ كتابة</vt:lpstr>
      <vt:lpstr>3_Env-Apprenant_Tmplt</vt:lpstr>
      <vt:lpstr>Thème Office</vt:lpstr>
      <vt:lpstr>1_01- نشاط اعتيادي</vt:lpstr>
      <vt:lpstr>1_02- معــــــــــجم</vt:lpstr>
      <vt:lpstr>03- استماع وتحدث</vt:lpstr>
      <vt:lpstr>1_04- قراءة/ كتابة</vt:lpstr>
      <vt:lpstr>05- اختتام الحصة</vt:lpstr>
      <vt:lpstr>2_01- نشاط اعتيادي</vt:lpstr>
      <vt:lpstr>Présentation PowerPoint</vt:lpstr>
      <vt:lpstr>Présentation PowerPoint</vt:lpstr>
      <vt:lpstr>هيكلة حصص الأسبوع التربوي السادس</vt:lpstr>
      <vt:lpstr>Présentation PowerPoint</vt:lpstr>
      <vt:lpstr>هيكلة حصص اليوم 4</vt:lpstr>
      <vt:lpstr>مرحبا بكم. سننطلق في حصة اللغة العربية.</vt:lpstr>
      <vt:lpstr>قبل أن نبدأ تذكروا بعض القواعد المهمة </vt:lpstr>
      <vt:lpstr>اليوم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AMAADID RACHID</dc:creator>
  <cp:lastModifiedBy>EL HAMDOUNI BTIHAJ</cp:lastModifiedBy>
  <cp:revision>228</cp:revision>
  <dcterms:created xsi:type="dcterms:W3CDTF">2023-09-20T21:35:22Z</dcterms:created>
  <dcterms:modified xsi:type="dcterms:W3CDTF">2025-12-03T23:07:26Z</dcterms:modified>
</cp:coreProperties>
</file>