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4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5" r:id="rId17"/>
    <p:sldMasterId id="2147483890" r:id="rId18"/>
  </p:sldMasterIdLst>
  <p:notesMasterIdLst>
    <p:notesMasterId r:id="rId100"/>
  </p:notesMasterIdLst>
  <p:handoutMasterIdLst>
    <p:handoutMasterId r:id="rId101"/>
  </p:handoutMasterIdLst>
  <p:sldIdLst>
    <p:sldId id="2147482707" r:id="rId19"/>
    <p:sldId id="2147482483" r:id="rId20"/>
    <p:sldId id="2147482470" r:id="rId21"/>
    <p:sldId id="2147482694" r:id="rId22"/>
    <p:sldId id="2147482523" r:id="rId23"/>
    <p:sldId id="2147482524" r:id="rId24"/>
    <p:sldId id="2147482695" r:id="rId25"/>
    <p:sldId id="2147482630" r:id="rId26"/>
    <p:sldId id="2147482468" r:id="rId27"/>
    <p:sldId id="2147482385" r:id="rId28"/>
    <p:sldId id="2147482644" r:id="rId29"/>
    <p:sldId id="2147482715" r:id="rId30"/>
    <p:sldId id="2147482526" r:id="rId31"/>
    <p:sldId id="2147482527" r:id="rId32"/>
    <p:sldId id="2147482528" r:id="rId33"/>
    <p:sldId id="2147482708" r:id="rId34"/>
    <p:sldId id="2147482394" r:id="rId35"/>
    <p:sldId id="2147482491" r:id="rId36"/>
    <p:sldId id="2147482492" r:id="rId37"/>
    <p:sldId id="2147482482" r:id="rId38"/>
    <p:sldId id="2147482480" r:id="rId39"/>
    <p:sldId id="2147482403" r:id="rId40"/>
    <p:sldId id="2147482404" r:id="rId41"/>
    <p:sldId id="2147482495" r:id="rId42"/>
    <p:sldId id="2147482717" r:id="rId43"/>
    <p:sldId id="2147482407" r:id="rId44"/>
    <p:sldId id="2147482408" r:id="rId45"/>
    <p:sldId id="2147482489" r:id="rId46"/>
    <p:sldId id="2147482712" r:id="rId47"/>
    <p:sldId id="2147482396" r:id="rId48"/>
    <p:sldId id="2147482397" r:id="rId49"/>
    <p:sldId id="2147482713" r:id="rId50"/>
    <p:sldId id="2147482411" r:id="rId51"/>
    <p:sldId id="2147482693" r:id="rId52"/>
    <p:sldId id="2147482412" r:id="rId53"/>
    <p:sldId id="2147482413" r:id="rId54"/>
    <p:sldId id="2147482416" r:id="rId55"/>
    <p:sldId id="2147482500" r:id="rId56"/>
    <p:sldId id="2147482501" r:id="rId57"/>
    <p:sldId id="2147482422" r:id="rId58"/>
    <p:sldId id="2147482705" r:id="rId59"/>
    <p:sldId id="2147482423" r:id="rId60"/>
    <p:sldId id="2147482424" r:id="rId61"/>
    <p:sldId id="2147482425" r:id="rId62"/>
    <p:sldId id="2147482426" r:id="rId63"/>
    <p:sldId id="2147482427" r:id="rId64"/>
    <p:sldId id="2147482431" r:id="rId65"/>
    <p:sldId id="2147482432" r:id="rId66"/>
    <p:sldId id="2147482434" r:id="rId67"/>
    <p:sldId id="2147482709" r:id="rId68"/>
    <p:sldId id="2147482716" r:id="rId69"/>
    <p:sldId id="2147482438" r:id="rId70"/>
    <p:sldId id="2147482710" r:id="rId71"/>
    <p:sldId id="2147482440" r:id="rId72"/>
    <p:sldId id="2147482441" r:id="rId73"/>
    <p:sldId id="2147482502" r:id="rId74"/>
    <p:sldId id="2147482503" r:id="rId75"/>
    <p:sldId id="2147482529" r:id="rId76"/>
    <p:sldId id="2147482530" r:id="rId77"/>
    <p:sldId id="2147482531" r:id="rId78"/>
    <p:sldId id="2147482532" r:id="rId79"/>
    <p:sldId id="2147482533" r:id="rId80"/>
    <p:sldId id="2147482714" r:id="rId81"/>
    <p:sldId id="2147482446" r:id="rId82"/>
    <p:sldId id="2147482692" r:id="rId83"/>
    <p:sldId id="2147482447" r:id="rId84"/>
    <p:sldId id="2147482535" r:id="rId85"/>
    <p:sldId id="2147482534" r:id="rId86"/>
    <p:sldId id="2147482449" r:id="rId87"/>
    <p:sldId id="2147482450" r:id="rId88"/>
    <p:sldId id="2147482454" r:id="rId89"/>
    <p:sldId id="2147482455" r:id="rId90"/>
    <p:sldId id="2147482456" r:id="rId91"/>
    <p:sldId id="2147482457" r:id="rId92"/>
    <p:sldId id="2147482507" r:id="rId93"/>
    <p:sldId id="2147482703" r:id="rId94"/>
    <p:sldId id="2147482490" r:id="rId95"/>
    <p:sldId id="2147482459" r:id="rId96"/>
    <p:sldId id="2147482465" r:id="rId97"/>
    <p:sldId id="2147482525" r:id="rId98"/>
    <p:sldId id="2147482487" r:id="rId99"/>
  </p:sldIdLst>
  <p:sldSz cx="9144000" cy="6858000" type="screen4x3"/>
  <p:notesSz cx="6858000" cy="9144000"/>
  <p:embeddedFontLst>
    <p:embeddedFont>
      <p:font typeface="Dosis" pitchFamily="2" charset="0"/>
      <p:regular r:id="rId102"/>
      <p:bold r:id="rId103"/>
    </p:embeddedFont>
    <p:embeddedFont>
      <p:font typeface="Dosis ExtraBold" pitchFamily="2" charset="0"/>
      <p:bold r:id="rId104"/>
    </p:embeddedFont>
    <p:embeddedFont>
      <p:font typeface="Dosis Medium" pitchFamily="2" charset="0"/>
      <p:regular r:id="rId105"/>
    </p:embeddedFont>
    <p:embeddedFont>
      <p:font typeface="Dosis SemiBold" pitchFamily="2" charset="0"/>
      <p:regular r:id="rId106"/>
      <p:bold r:id="rId107"/>
    </p:embeddedFont>
    <p:embeddedFont>
      <p:font typeface="Microsoft Uighur" panose="02000000000000000000" pitchFamily="2" charset="-78"/>
      <p:regular r:id="rId108"/>
      <p:bold r:id="rId109"/>
    </p:embeddedFont>
    <p:embeddedFont>
      <p:font typeface="Modern Love" panose="04090805081005020601" pitchFamily="82" charset="0"/>
      <p:regular r:id="rId1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65" userDrawn="1">
          <p15:clr>
            <a:srgbClr val="A4A3A4"/>
          </p15:clr>
        </p15:guide>
        <p15:guide id="2" pos="1633" userDrawn="1">
          <p15:clr>
            <a:srgbClr val="A4A3A4"/>
          </p15:clr>
        </p15:guide>
        <p15:guide id="3" orient="horz" pos="958" userDrawn="1">
          <p15:clr>
            <a:srgbClr val="A4A3A4"/>
          </p15:clr>
        </p15:guide>
        <p15:guide id="4" orient="horz" pos="30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071"/>
    <a:srgbClr val="FFF1C0"/>
    <a:srgbClr val="88535E"/>
    <a:srgbClr val="2A1E25"/>
    <a:srgbClr val="C85F74"/>
    <a:srgbClr val="B9FFFC"/>
    <a:srgbClr val="424D7B"/>
    <a:srgbClr val="424D7C"/>
    <a:srgbClr val="565F88"/>
    <a:srgbClr val="00A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5" autoAdjust="0"/>
    <p:restoredTop sz="94607" autoAdjust="0"/>
  </p:normalViewPr>
  <p:slideViewPr>
    <p:cSldViewPr snapToGrid="0">
      <p:cViewPr varScale="1">
        <p:scale>
          <a:sx n="71" d="100"/>
          <a:sy n="71" d="100"/>
        </p:scale>
        <p:origin x="880" y="28"/>
      </p:cViewPr>
      <p:guideLst>
        <p:guide pos="3765"/>
        <p:guide pos="1633"/>
        <p:guide orient="horz" pos="958"/>
        <p:guide orient="horz" pos="3090"/>
      </p:guideLst>
    </p:cSldViewPr>
  </p:slideViewPr>
  <p:outlineViewPr>
    <p:cViewPr>
      <p:scale>
        <a:sx n="33" d="100"/>
        <a:sy n="33" d="100"/>
      </p:scale>
      <p:origin x="0" y="-9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68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6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theme" Target="theme/theme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font" Target="fonts/font2.fntdata"/><Relationship Id="rId108" Type="http://schemas.openxmlformats.org/officeDocument/2006/relationships/font" Target="fonts/font7.fntdata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font" Target="fonts/font5.fntdata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font" Target="fonts/font8.fntdata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font" Target="fonts/font9.fntdata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5EC37A-635A-FFC1-4F85-23A75669DC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C41E6E-D715-7CA6-985B-1C1FAD6B6B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A4C08-0FF0-4F69-9D41-6BF411A41277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1F2732-23D4-5CFD-1EA0-877CFD56D5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B875AE-F05F-0848-69E2-7E7A5B3DC2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DB522-ADD4-449D-920B-8B2DB9F018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978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03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6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6.pn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6.png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Layouts/_rels/slideLayout18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Layouts/_rels/slideLayout18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Layouts/_rels/slideLayout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Layouts/_rels/slideLayout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Layouts/_rels/slideLayout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6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59902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00" y="5378870"/>
            <a:ext cx="7920000" cy="648000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05928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880038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375445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49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392254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06003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684048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71274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2954933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7973969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350152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05061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676508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58466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184346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402392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643449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67767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398190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4297458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308859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478057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312905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05205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9688518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58102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9487120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555406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97021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107135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827533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39021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41919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198791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97028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0878784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361288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981957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010219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59705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1170129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760360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14753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E4D8B0D0-F0C3-4FC3-94D6-BCF0D419E7BC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6B07F95-A5D9-6530-5B60-EE210563FC7F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D43B28-22C3-9254-D1DD-41450AA77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9734" b="-9734"/>
          <a:stretch>
            <a:fillRect/>
          </a:stretch>
        </p:blipFill>
        <p:spPr>
          <a:xfrm>
            <a:off x="7551896" y="3045833"/>
            <a:ext cx="97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7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E8009AD5-9888-1D49-84A3-D1B59B8F271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13.bin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13.bin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image" Target="../media/image13.bin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image" Target="../media/image13.bin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image" Target="../media/image13.bin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26" Type="http://schemas.openxmlformats.org/officeDocument/2006/relationships/image" Target="../media/image13.bin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theme" Target="../theme/theme18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5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6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7.xml"/><Relationship Id="rId1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0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68" r:id="rId13"/>
    <p:sldLayoutId id="2147483872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94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94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939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7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74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33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  <p:sldLayoutId id="2147483911" r:id="rId21"/>
    <p:sldLayoutId id="2147483912" r:id="rId22"/>
    <p:sldLayoutId id="2147483913" r:id="rId23"/>
    <p:sldLayoutId id="2147483914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57.jpg"/><Relationship Id="rId4" Type="http://schemas.openxmlformats.org/officeDocument/2006/relationships/image" Target="../media/image38.png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8.png"/><Relationship Id="rId7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8.png"/><Relationship Id="rId7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0.png"/><Relationship Id="rId11" Type="http://schemas.openxmlformats.org/officeDocument/2006/relationships/image" Target="../media/image69.png"/><Relationship Id="rId5" Type="http://schemas.openxmlformats.org/officeDocument/2006/relationships/image" Target="../media/image39.png"/><Relationship Id="rId10" Type="http://schemas.openxmlformats.org/officeDocument/2006/relationships/image" Target="../media/image68.png"/><Relationship Id="rId4" Type="http://schemas.openxmlformats.org/officeDocument/2006/relationships/image" Target="../media/image38.png"/><Relationship Id="rId9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69.png"/><Relationship Id="rId4" Type="http://schemas.openxmlformats.org/officeDocument/2006/relationships/image" Target="../media/image38.png"/><Relationship Id="rId9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3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70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3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70.png"/><Relationship Id="rId4" Type="http://schemas.openxmlformats.org/officeDocument/2006/relationships/image" Target="../media/image23.png"/><Relationship Id="rId9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12" Type="http://schemas.openxmlformats.org/officeDocument/2006/relationships/image" Target="../media/image2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40.png"/><Relationship Id="rId4" Type="http://schemas.openxmlformats.org/officeDocument/2006/relationships/video" Target="../media/media2.mp4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8.png"/><Relationship Id="rId7" Type="http://schemas.openxmlformats.org/officeDocument/2006/relationships/image" Target="../media/image7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68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4.png"/><Relationship Id="rId4" Type="http://schemas.openxmlformats.org/officeDocument/2006/relationships/image" Target="../media/image53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39.pn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image" Target="../media/image38.png"/><Relationship Id="rId10" Type="http://schemas.openxmlformats.org/officeDocument/2006/relationships/image" Target="../media/image49.jpeg"/><Relationship Id="rId4" Type="http://schemas.openxmlformats.org/officeDocument/2006/relationships/image" Target="../media/image37.png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81C25C-0566-9988-713C-8057DE885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F4C5D-1C7F-1334-071B-DDF87E9F7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DB3AC-E535-FDC1-D440-9D5F2B5C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بالتدرب على قراءة فقرة بدقة وسرعة. نتذكر شروط القراءة بطلاقة.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95AA59-8E32-0487-219C-85CCD36D4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49ED29-6BB0-32DD-F938-EEB3F590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4B5DE6-E354-8213-24A3-1FCD0C3E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3CA350-6E34-D6D4-81F4-9B5B411A15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4E48B2-D29F-4EC9-386C-887A2EAA96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A68DD86-D58D-89CC-C5AD-6AB38C0798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99C9EA-481E-3129-A1CC-AAE8C6E27ED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1E5703-749B-DB85-374F-AE3EEA2D054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669CAA-C266-A037-B90A-D7669FC4749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471012-11D3-9879-71BE-8B38E5BA918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065875-B6B3-46F5-C06E-AA41AFE7C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FD0A715-88BB-A48E-9FC8-A5E2147771D0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4DC9FA-3D6B-8FFA-6AA0-2303CDA0AA4E}"/>
              </a:ext>
            </a:extLst>
          </p:cNvPr>
          <p:cNvSpPr txBox="1"/>
          <p:nvPr/>
        </p:nvSpPr>
        <p:spPr>
          <a:xfrm>
            <a:off x="1134784" y="1905506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ٱلْكَلِماتِ بِشَكْلٍ صَحيحٍ؛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0035E7-BDAE-C87A-452B-55DC89DB881F}"/>
              </a:ext>
            </a:extLst>
          </p:cNvPr>
          <p:cNvSpPr txBox="1"/>
          <p:nvPr/>
        </p:nvSpPr>
        <p:spPr>
          <a:xfrm>
            <a:off x="1044180" y="2669305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بَعْضها بِبَعْضٍ؛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C91348B-6BDB-1D3C-268D-6533EC48B031}"/>
              </a:ext>
            </a:extLst>
          </p:cNvPr>
          <p:cNvSpPr txBox="1"/>
          <p:nvPr/>
        </p:nvSpPr>
        <p:spPr>
          <a:xfrm>
            <a:off x="1044180" y="3446085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وَسَطَ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CDE77F9-A691-B709-0456-6FCE01DB47F0}"/>
              </a:ext>
            </a:extLst>
          </p:cNvPr>
          <p:cNvSpPr txBox="1"/>
          <p:nvPr/>
        </p:nvSpPr>
        <p:spPr>
          <a:xfrm>
            <a:off x="1090103" y="4202921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ٱلْوَقْفَ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عِنْدَ عَلاماتِ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ٱلتَّرْقيمِ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FCC1B94-8E4C-472D-A815-F9845EABF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53" y="214100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66D2DB9-8AFB-B959-AAFF-8A4458552B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29048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51F62B-019A-E67D-FF1D-7CB18C81A2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368158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1371EB2-D8D1-F3AC-85CB-A2A03289E4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4438382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62796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7643-221E-4C7D-00C7-FFBC597EC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9C933-DC91-DCE0-219A-A240385B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تمثل الصورة أمامكم؟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17A623-8FE2-84EF-0B9D-E84B68D10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E1A73B-5E4B-0AF4-A78E-1A96FC985D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44A413-89E5-9D51-280E-355E8C5F42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933659C-6CBB-402C-1FDE-99ADD74609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094654-E631-48B6-38B3-213BDF5D13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37EF6D3-DA17-6356-05B4-F7EE4D4072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3F9DE0-3514-DBA5-60E8-D7448BFBC1E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D48C69-9861-77CC-3835-349E6C0B048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886708-C5F1-ED0F-4FE8-4697FE1658F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30DF1D-B1BF-E8BB-9BAF-56AB10EFE83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AB0903E-0759-23C8-D32B-C653DC5AD1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pic>
        <p:nvPicPr>
          <p:cNvPr id="3" name="Image 2" descr="Une image contenant rouge, carte&#10;&#10;Le contenu généré par l’IA peut être incorrect.">
            <a:extLst>
              <a:ext uri="{FF2B5EF4-FFF2-40B4-BE49-F238E27FC236}">
                <a16:creationId xmlns:a16="http://schemas.microsoft.com/office/drawing/2014/main" id="{3F8590CA-1AEA-5EE6-D6A2-4FC6E15B28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015" y="1864352"/>
            <a:ext cx="3895989" cy="423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644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30869-B702-EE02-17BA-EFFE0BD4E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FD7A21-3937-423B-16F1-66D79EA52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فقرة بدقة وسرعة. انتبهوا للنبر عن الاستفهام. سأقرأ – تابعوا جيدا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20C21B-A3E6-5F6E-15D8-1EB2747E3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A4F9F5-984E-82B3-931C-E6AB217F4A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76032E-6A04-C5B1-7BE7-62E983F1EE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CF05CA-9ADD-6ADD-A12F-D6846836A2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731739F-08A0-5BE3-C9D7-646EC24B62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68F8C4-8CB2-33F8-E264-129564BB5A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6FEAB1-AC54-FCC1-82B3-D45D60E70A6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CC4FCB-D18F-0522-825C-60AD2511135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11DBDB-0D02-7D67-90D4-ACAADD40F29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604974-3C1D-944A-D8D9-19094AB51E5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C56A292-44DF-D486-7026-5829E001F2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231703E-77F6-FF72-E540-7DAA4BC195C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29485D-F8D7-B82E-339C-595F84D3B8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6200" y="1821065"/>
            <a:ext cx="8803387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2975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292C2-C035-BEFD-1144-863D980A4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22C6A-701C-472A-9892-2CD3C1B0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5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أسماء.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4C0734-5519-6F65-80F8-3CBB375C4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529F33-AD04-C17F-B971-B9710FA445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B5A606-07C4-7AE4-FDB6-59BC864BCF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548F9C0-119D-6AA0-B9F0-781E268CE6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31324DF-83AE-2554-657D-7DDC321A8A5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ECD93A4-E5EA-06A6-606B-CA97007905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356DC9-47BE-A5EE-8706-1044855D117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9FF1AC-F887-DFE3-C23B-286DC7244C4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F30F6D-9F67-738C-8D22-1C78B7D849D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87E505-F16D-E9B9-FA98-BDF14EEF3AD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B7509D-AA15-AB28-39CB-DB19D596A1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326A6E2-C4CB-9B85-36C5-B11CF1913A2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3F5D5E-121C-B753-5B75-E034F17E53AF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</a:t>
            </a:r>
            <a:r>
              <a:rPr lang="ar-MA" sz="48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ٱلطَّلاقَةِ</a:t>
            </a:r>
            <a:endParaRPr lang="fr-MA" sz="4800" b="1" kern="0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35DC743D-FEC6-47CE-A908-D247B085B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6818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70CA8-BF0D-CB2A-A10C-9688F307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F994B-F3A2-E82A-99B1-44D429DD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..........................................................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81447E-80ED-3C09-288F-55145F5C9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6B7178-9DEE-4D10-E1CD-ED0C501BAE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24D1DB-AA57-B5FF-4A99-5428CC932F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0FDFA0-364A-C325-C85C-D4F2171F4D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684FBCA-206B-A466-BFE9-D51865D38C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FBF9380-ADC7-233C-0BBC-7C654011E4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E871CD-94D1-4D9D-4979-F582BB60BCE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2B9AD0-D5D5-B595-6D7F-282633950EB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E0BA0C-7FAE-595B-F495-320E44CF36A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192571-7003-834C-027A-02D63FBF9A2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07408D-09E6-7253-D601-82B627F3CF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41ABF25-2F81-8402-384A-35CD196B5260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27C91E-5B35-AB9C-7E26-949DB0670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7806" y="1853300"/>
            <a:ext cx="8803387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01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DBBC2-7CAC-D331-2C84-EFC45B7B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B36CF-FAE7-5AB0-F832-85437788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464BF4-9A90-4721-4DAA-3CD46A484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385D46-3CF7-3704-F7C5-0604263325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91D836A-5427-428C-3550-D53C2F3D5A5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447BEF-BD4F-781F-2BDD-BAB1C0A107A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BC6136F-3C7F-D240-7BBA-45E45BDBE06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FA7CCBF-22FE-7A1D-C15D-4126E53500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695F3E-8996-CD39-CC6A-63E837B6B8E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CAE6DA-B125-776E-3470-02649F3C45C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37A414-97A1-0CA8-D668-BB5FB889146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4238BA-816E-1E14-70F7-B31C20E11EF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515056-3790-CF0E-19C4-0E69108D0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716F9AC-48D9-4BD0-86AB-B61CA91BF197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9E356D1-D3D2-1D22-23F1-5F48150FA328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</a:t>
            </a:r>
            <a:r>
              <a:rPr lang="ar-MA" sz="48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ٱلطَّلاقَةِ</a:t>
            </a:r>
            <a:endParaRPr lang="fr-MA" sz="4800" b="1" kern="0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D916574-00E2-8253-BC93-B41766584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6959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  <a:latin typeface="Dosis ExtraBold" pitchFamily="2" charset="0"/>
              </a:rPr>
              <a:t>معجم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740312" y="3064320"/>
            <a:ext cx="5611093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600" lvl="3" algn="r" rtl="1"/>
            <a:r>
              <a:rPr lang="ar-MA" sz="2400" b="1" dirty="0">
                <a:cs typeface="Microsoft Uighur" panose="02000000000000000000" pitchFamily="2" charset="-78"/>
              </a:rPr>
              <a:t>مَآثِرُ  - حَفاوَةٌ - صَخَبٌ - مَهيبٌ – مُزَرْكَشٌ -</a:t>
            </a:r>
            <a:r>
              <a:rPr lang="fr-FR" sz="2400" b="1" dirty="0"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cs typeface="Microsoft Uighur" panose="02000000000000000000" pitchFamily="2" charset="-78"/>
              </a:rPr>
              <a:t>غَمَرَ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AF25F5-8D2E-13A3-B0E4-AADE614FEB6B}"/>
              </a:ext>
            </a:extLst>
          </p:cNvPr>
          <p:cNvSpPr txBox="1"/>
          <p:nvPr/>
        </p:nvSpPr>
        <p:spPr>
          <a:xfrm>
            <a:off x="6178116" y="1758213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2" name="Google Shape;87;p130">
            <a:extLst>
              <a:ext uri="{FF2B5EF4-FFF2-40B4-BE49-F238E27FC236}">
                <a16:creationId xmlns:a16="http://schemas.microsoft.com/office/drawing/2014/main" id="{E1274871-16A7-1938-2A6F-A8EDBA440F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3017" y="101853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C9C39719-9398-BBF5-27E7-7AD3977F3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0582" y="1748380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9B3EE-84AE-8D21-0620-B9DC830E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اليوم مفردات جديدة ستجدونها في الحكاية ونص القراءة، انتبهوا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205;p183">
            <a:extLst>
              <a:ext uri="{FF2B5EF4-FFF2-40B4-BE49-F238E27FC236}">
                <a16:creationId xmlns:a16="http://schemas.microsoft.com/office/drawing/2014/main" id="{03A54969-DAA5-97AC-7614-A79937443105}"/>
              </a:ext>
            </a:extLst>
          </p:cNvPr>
          <p:cNvSpPr txBox="1"/>
          <p:nvPr/>
        </p:nvSpPr>
        <p:spPr>
          <a:xfrm>
            <a:off x="529864" y="2969322"/>
            <a:ext cx="8084273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44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مَآثِرُ </a:t>
            </a:r>
            <a:r>
              <a:rPr lang="ar-SA" sz="4800" b="1" dirty="0">
                <a:cs typeface="Microsoft Uighur" panose="02000000000000000000" pitchFamily="2" charset="-78"/>
              </a:rPr>
              <a:t>ـــــ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حَفاوَةٌ </a:t>
            </a:r>
            <a:r>
              <a:rPr lang="ar-SA" sz="4800" b="1" dirty="0">
                <a:cs typeface="Microsoft Uighur" panose="02000000000000000000" pitchFamily="2" charset="-78"/>
              </a:rPr>
              <a:t>ـــــ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صَخَبٌ </a:t>
            </a:r>
            <a:r>
              <a:rPr lang="ar-SA" sz="4800" b="1" dirty="0">
                <a:cs typeface="Microsoft Uighur" panose="02000000000000000000" pitchFamily="2" charset="-78"/>
              </a:rPr>
              <a:t>ـــــ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مَهيبٌ </a:t>
            </a:r>
            <a:r>
              <a:rPr lang="ar-MA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مُزَرْكَشٌ </a:t>
            </a:r>
            <a:r>
              <a:rPr lang="ar-SA" sz="4800" b="1" dirty="0">
                <a:cs typeface="Microsoft Uighur" panose="02000000000000000000" pitchFamily="2" charset="-78"/>
              </a:rPr>
              <a:t>ـــــ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غَمَرَ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437433-4F5E-80B4-BC48-0B7DF05B59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4416E6-985B-BE9D-5B4F-D9137EBDB2B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5464AD-C3FF-110F-CF32-15B7D1D5F2D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C7B939-9F00-29F7-070C-5F9B35BCE78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E4D254-9E52-88C9-3A3D-EAF880B6516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07AFE92-7900-B8D6-83EC-7F0F0035BD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B561C42-6035-364B-EA04-CB076BE2F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0DDFBA7-6616-1E79-5321-58DE8FF261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0F5AB2E-9BB4-FFB7-9EA7-358C3257A6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2BCD2C6-C05B-8B36-770E-D5348E6695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A279E771-2E40-7103-69BB-253C0DFFFC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429279529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57970-EF1B-160D-AF64-20F7EEAFB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0FF0F-02DE-55A6-D85E-0C5DC45ED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بكلمة "مَآثِرُ". المآثِرُ هي بَقايا بِناياتٍ قَديمَةٍ. نعيدُ قراءة التعريف – رددوا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7E2362F-11C6-495E-59C3-25BCE305BA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10491" cy="81049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E63443-CC93-969B-344C-8D26D4041A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690DB6-5CD6-AD84-416C-207CF89B89C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BEFA23-D78A-A3B3-5E90-2C4C8F3F0E8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6479A7-336B-5DAF-8DCB-8A1EFC3E2B1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93B79F-241E-86DD-B61E-25195599FF8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1035F2B-0EF2-BAF2-F9D5-8F17AAFD30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EB0F44-EDC6-2E75-FE54-835A1D26C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BE0B6E-D9DC-88FE-15A1-99AD20285B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CB83DC-B6EA-70AA-703D-A23655ACC4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EA9A95-5569-D87D-D75B-F16008A0B78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Espace réservé du texte 18">
            <a:extLst>
              <a:ext uri="{FF2B5EF4-FFF2-40B4-BE49-F238E27FC236}">
                <a16:creationId xmlns:a16="http://schemas.microsoft.com/office/drawing/2014/main" id="{9CC9B485-4CFE-6B7A-1EA4-649BD9DBB1A5}"/>
              </a:ext>
            </a:extLst>
          </p:cNvPr>
          <p:cNvSpPr txBox="1">
            <a:spLocks/>
          </p:cNvSpPr>
          <p:nvPr/>
        </p:nvSpPr>
        <p:spPr>
          <a:xfrm>
            <a:off x="1668327" y="3397045"/>
            <a:ext cx="5891297" cy="1125794"/>
          </a:xfrm>
          <a:prstGeom prst="roundRect">
            <a:avLst/>
          </a:prstGeom>
          <a:ln>
            <a:noFill/>
          </a:ln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6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مَآثِرُ</a:t>
            </a:r>
            <a:r>
              <a:rPr lang="ar-MA" sz="6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بَقايا بِناياتٍ قَديمَةٍ</a:t>
            </a:r>
          </a:p>
        </p:txBody>
      </p:sp>
    </p:spTree>
    <p:extLst>
      <p:ext uri="{BB962C8B-B14F-4D97-AF65-F5344CB8AC3E}">
        <p14:creationId xmlns:p14="http://schemas.microsoft.com/office/powerpoint/2010/main" val="911088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09CBF-E056-7C4A-A131-44FCB149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14752-1B63-B4F6-677B-2160E1ECD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سأعلق على المشهد باستعمال "مآثر". من يعيد قراءة الجملة؟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b="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يضيف الأستاذ أمثلة للتوضيح: صومعة حسان</a:t>
            </a:r>
            <a:r>
              <a:rPr lang="ar-MA" sz="1800" b="0" i="1" dirty="0">
                <a:ea typeface="Calibri" panose="020F0502020204030204" pitchFamily="34" charset="0"/>
              </a:rPr>
              <a:t>، ...</a:t>
            </a:r>
            <a:endParaRPr lang="fr-FR" sz="24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AEE8B88-3DA6-AF51-2082-87CC7292A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7676" y="5439896"/>
            <a:ext cx="6048648" cy="662104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تَزْخَرُ </a:t>
            </a:r>
            <a:r>
              <a:rPr lang="ar-MA" dirty="0" err="1">
                <a:solidFill>
                  <a:srgbClr val="424D7B"/>
                </a:solidFill>
              </a:rPr>
              <a:t>ٱلْمُدُنُ</a:t>
            </a:r>
            <a:r>
              <a:rPr lang="ar-MA" dirty="0">
                <a:solidFill>
                  <a:srgbClr val="424D7B"/>
                </a:solidFill>
              </a:rPr>
              <a:t> </a:t>
            </a:r>
            <a:r>
              <a:rPr lang="ar-MA" dirty="0" err="1">
                <a:solidFill>
                  <a:srgbClr val="424D7B"/>
                </a:solidFill>
              </a:rPr>
              <a:t>ٱلْمَغْرِبِيَّةُ</a:t>
            </a:r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</a:t>
            </a:r>
            <a:r>
              <a:rPr lang="ar-MA" sz="4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مَآثِرَ </a:t>
            </a:r>
            <a:r>
              <a:rPr lang="ar-MA" sz="44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تاريخِيَّةٍ عَظيمَةٍ</a:t>
            </a:r>
            <a:r>
              <a:rPr lang="ar-MA" sz="4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EE38E8-6B3C-1F23-F592-9FFB14F870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8" name="Google Shape;1228;p184">
            <a:extLst>
              <a:ext uri="{FF2B5EF4-FFF2-40B4-BE49-F238E27FC236}">
                <a16:creationId xmlns:a16="http://schemas.microsoft.com/office/drawing/2014/main" id="{B697EEE1-478C-C8C8-0315-B62A10B6D0A6}"/>
              </a:ext>
            </a:extLst>
          </p:cNvPr>
          <p:cNvSpPr/>
          <p:nvPr/>
        </p:nvSpPr>
        <p:spPr>
          <a:xfrm>
            <a:off x="566859" y="5465216"/>
            <a:ext cx="7746865" cy="939464"/>
          </a:xfrm>
          <a:custGeom>
            <a:avLst/>
            <a:gdLst/>
            <a:ahLst/>
            <a:cxnLst/>
            <a:rect l="l" t="t" r="r" b="b"/>
            <a:pathLst>
              <a:path w="6108078" h="1208829" extrusionOk="0">
                <a:moveTo>
                  <a:pt x="0" y="107997"/>
                </a:moveTo>
                <a:cubicBezTo>
                  <a:pt x="9158" y="44218"/>
                  <a:pt x="39546" y="-9326"/>
                  <a:pt x="107997" y="0"/>
                </a:cubicBezTo>
                <a:cubicBezTo>
                  <a:pt x="361882" y="23538"/>
                  <a:pt x="607525" y="2656"/>
                  <a:pt x="821594" y="0"/>
                </a:cubicBezTo>
                <a:cubicBezTo>
                  <a:pt x="1035663" y="-2656"/>
                  <a:pt x="1216975" y="-22929"/>
                  <a:pt x="1594112" y="0"/>
                </a:cubicBezTo>
                <a:cubicBezTo>
                  <a:pt x="1971249" y="22929"/>
                  <a:pt x="1978317" y="-34427"/>
                  <a:pt x="2307708" y="0"/>
                </a:cubicBezTo>
                <a:cubicBezTo>
                  <a:pt x="2637099" y="34427"/>
                  <a:pt x="2682946" y="11799"/>
                  <a:pt x="2844543" y="0"/>
                </a:cubicBezTo>
                <a:cubicBezTo>
                  <a:pt x="3006141" y="-11799"/>
                  <a:pt x="3187715" y="-21087"/>
                  <a:pt x="3381377" y="0"/>
                </a:cubicBezTo>
                <a:cubicBezTo>
                  <a:pt x="3575039" y="21087"/>
                  <a:pt x="3919901" y="1969"/>
                  <a:pt x="4094974" y="0"/>
                </a:cubicBezTo>
                <a:cubicBezTo>
                  <a:pt x="4270047" y="-1969"/>
                  <a:pt x="4436711" y="10860"/>
                  <a:pt x="4572887" y="0"/>
                </a:cubicBezTo>
                <a:cubicBezTo>
                  <a:pt x="4709063" y="-10860"/>
                  <a:pt x="5017816" y="-16395"/>
                  <a:pt x="5227563" y="0"/>
                </a:cubicBezTo>
                <a:cubicBezTo>
                  <a:pt x="5437310" y="16395"/>
                  <a:pt x="5736354" y="-12117"/>
                  <a:pt x="6000081" y="0"/>
                </a:cubicBezTo>
                <a:cubicBezTo>
                  <a:pt x="6059533" y="2698"/>
                  <a:pt x="6111911" y="49206"/>
                  <a:pt x="6108078" y="107997"/>
                </a:cubicBezTo>
                <a:cubicBezTo>
                  <a:pt x="6123977" y="211468"/>
                  <a:pt x="6094613" y="449954"/>
                  <a:pt x="6108078" y="574629"/>
                </a:cubicBezTo>
                <a:cubicBezTo>
                  <a:pt x="6121543" y="699304"/>
                  <a:pt x="6088188" y="903488"/>
                  <a:pt x="6108078" y="1100832"/>
                </a:cubicBezTo>
                <a:cubicBezTo>
                  <a:pt x="6116319" y="1152913"/>
                  <a:pt x="6054205" y="1219562"/>
                  <a:pt x="6000081" y="1208829"/>
                </a:cubicBezTo>
                <a:cubicBezTo>
                  <a:pt x="5767246" y="1219044"/>
                  <a:pt x="5726384" y="1189561"/>
                  <a:pt x="5463247" y="1208829"/>
                </a:cubicBezTo>
                <a:cubicBezTo>
                  <a:pt x="5200110" y="1228097"/>
                  <a:pt x="5063216" y="1222301"/>
                  <a:pt x="4808571" y="1208829"/>
                </a:cubicBezTo>
                <a:cubicBezTo>
                  <a:pt x="4553926" y="1195357"/>
                  <a:pt x="4286608" y="1198942"/>
                  <a:pt x="4094974" y="1208829"/>
                </a:cubicBezTo>
                <a:cubicBezTo>
                  <a:pt x="3903340" y="1218716"/>
                  <a:pt x="3718634" y="1193036"/>
                  <a:pt x="3617060" y="1208829"/>
                </a:cubicBezTo>
                <a:cubicBezTo>
                  <a:pt x="3515486" y="1224622"/>
                  <a:pt x="3030913" y="1213780"/>
                  <a:pt x="2844543" y="1208829"/>
                </a:cubicBezTo>
                <a:cubicBezTo>
                  <a:pt x="2658173" y="1203878"/>
                  <a:pt x="2506989" y="1181099"/>
                  <a:pt x="2189867" y="1208829"/>
                </a:cubicBezTo>
                <a:cubicBezTo>
                  <a:pt x="1872745" y="1236559"/>
                  <a:pt x="1723243" y="1235591"/>
                  <a:pt x="1535191" y="1208829"/>
                </a:cubicBezTo>
                <a:cubicBezTo>
                  <a:pt x="1347139" y="1182067"/>
                  <a:pt x="1295032" y="1218285"/>
                  <a:pt x="1057277" y="1208829"/>
                </a:cubicBezTo>
                <a:cubicBezTo>
                  <a:pt x="819522" y="1199373"/>
                  <a:pt x="530768" y="1170180"/>
                  <a:pt x="107997" y="1208829"/>
                </a:cubicBezTo>
                <a:cubicBezTo>
                  <a:pt x="56817" y="1197344"/>
                  <a:pt x="8926" y="1165537"/>
                  <a:pt x="0" y="1100832"/>
                </a:cubicBezTo>
                <a:cubicBezTo>
                  <a:pt x="-2168" y="938569"/>
                  <a:pt x="-5580" y="811027"/>
                  <a:pt x="0" y="604415"/>
                </a:cubicBezTo>
                <a:cubicBezTo>
                  <a:pt x="5580" y="397803"/>
                  <a:pt x="-17266" y="349311"/>
                  <a:pt x="0" y="107997"/>
                </a:cubicBezTo>
                <a:close/>
              </a:path>
            </a:pathLst>
          </a:custGeom>
          <a:noFill/>
          <a:ln w="2857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FFFFFF"/>
              </a:buClr>
              <a:buSzPts val="1800"/>
              <a:buFont typeface="Arial"/>
              <a:buNone/>
              <a:defRPr/>
            </a:pPr>
            <a:endParaRPr kern="0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A80B14-E24D-86BC-56A6-C3845964ED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A260B5-D45C-B77C-3908-6DE886A81DF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92142F-6E2E-F8B8-A664-2D79C8B628F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F7B59D-8436-A650-7068-E0C763EBDC1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1E3C22-852C-FBA0-5CB3-95EF4429927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A74AB6C-DBF5-604A-91EB-62E6EDB6D0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40DF119-6DCA-6D4F-80BE-0AF6F1726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1B9273F-32C5-7451-979A-F816B5207D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5BCC273-A88F-F64E-ADF3-E1709ED354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3BC1903-03A3-7EB5-0DA8-32412DA4F3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ED6426F-DFC9-5175-92C3-41D10CA4143F}"/>
              </a:ext>
            </a:extLst>
          </p:cNvPr>
          <p:cNvSpPr/>
          <p:nvPr/>
        </p:nvSpPr>
        <p:spPr>
          <a:xfrm>
            <a:off x="6606764" y="4233067"/>
            <a:ext cx="1490329" cy="435678"/>
          </a:xfrm>
          <a:prstGeom prst="roundRect">
            <a:avLst/>
          </a:prstGeom>
          <a:noFill/>
          <a:ln w="38100"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قَصَبَةُ</a:t>
            </a:r>
            <a:r>
              <a:rPr kumimoji="0" lang="ar-MA" b="1" i="0" u="none" strike="noStrike" kern="0" cap="none" spc="0" normalizeH="0" noProof="0" dirty="0">
                <a:ln>
                  <a:noFill/>
                </a:ln>
                <a:solidFill>
                  <a:srgbClr val="293863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أَيْت بن حدو</a:t>
            </a:r>
            <a:endParaRPr kumimoji="0" lang="ar-MA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B97F89-6D01-8DD6-36F2-E5CCDF1A5B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51" y="2347904"/>
            <a:ext cx="2506654" cy="1708251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655B66F2-F211-B064-58F2-B38C75A49E65}"/>
              </a:ext>
            </a:extLst>
          </p:cNvPr>
          <p:cNvSpPr/>
          <p:nvPr/>
        </p:nvSpPr>
        <p:spPr>
          <a:xfrm>
            <a:off x="3790342" y="4233067"/>
            <a:ext cx="1134189" cy="435678"/>
          </a:xfrm>
          <a:prstGeom prst="roundRect">
            <a:avLst/>
          </a:prstGeom>
          <a:noFill/>
          <a:ln w="38100"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lang="ar-MA" sz="20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صومعة حسان</a:t>
            </a:r>
            <a:endParaRPr kumimoji="0" lang="ar-MA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ED2EA41-15D0-FF39-6E30-380BD2B96E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4" y="2347904"/>
            <a:ext cx="2414489" cy="173028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6651EDF-45F1-6052-D1C2-C5D2C5EF0951}"/>
              </a:ext>
            </a:extLst>
          </p:cNvPr>
          <p:cNvSpPr/>
          <p:nvPr/>
        </p:nvSpPr>
        <p:spPr>
          <a:xfrm>
            <a:off x="1028069" y="4233067"/>
            <a:ext cx="1134189" cy="435678"/>
          </a:xfrm>
          <a:prstGeom prst="roundRect">
            <a:avLst/>
          </a:prstGeom>
          <a:noFill/>
          <a:ln w="38100"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  <a:buSzPts val="4400"/>
              <a:defRPr/>
            </a:pPr>
            <a:r>
              <a:rPr lang="ar-MA" sz="2400" b="1" kern="0" dirty="0">
                <a:solidFill>
                  <a:srgbClr val="293863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مَآثرُ وَليلي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ABD10766-B2FE-0518-39DB-083E6F0D7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62" y="2352693"/>
            <a:ext cx="2488700" cy="1667471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1039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1C92C8-128C-59B9-0DC4-6CB09F9CA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تعريف كلمة "مهيب" - رددوا التعريف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F3569B-838C-E9F9-6ED3-A0626B4A8C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510" y="2642708"/>
            <a:ext cx="7582616" cy="1572584"/>
          </a:xfrm>
        </p:spPr>
        <p:txBody>
          <a:bodyPr/>
          <a:lstStyle/>
          <a:p>
            <a:r>
              <a:rPr lang="ar-MA" sz="4800" dirty="0">
                <a:solidFill>
                  <a:srgbClr val="C00000"/>
                </a:solidFill>
                <a:cs typeface="Microsoft Uighur" panose="02000000000000000000" pitchFamily="2" charset="-78"/>
              </a:rPr>
              <a:t>مَهيبٌ</a:t>
            </a:r>
            <a:r>
              <a:rPr lang="ar-MA" sz="4800" b="0" dirty="0">
                <a:solidFill>
                  <a:srgbClr val="C00000"/>
                </a:solidFill>
                <a:cs typeface="Microsoft Uighur" panose="02000000000000000000" pitchFamily="2" charset="-78"/>
              </a:rPr>
              <a:t>: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 ذو</a:t>
            </a:r>
            <a:r>
              <a:rPr lang="ar-MA" sz="4800" dirty="0">
                <a:solidFill>
                  <a:srgbClr val="C00000"/>
                </a:solidFill>
                <a:cs typeface="Microsoft Uighur" panose="02000000000000000000" pitchFamily="2" charset="-78"/>
              </a:rPr>
              <a:t> هَيْبَةٍ،</a:t>
            </a:r>
            <a:r>
              <a:rPr lang="ar-MA" sz="4800" b="0" dirty="0">
                <a:solidFill>
                  <a:srgbClr val="FF0000"/>
                </a:solidFill>
                <a:cs typeface="Microsoft Uighur" panose="02000000000000000000" pitchFamily="2" charset="-78"/>
              </a:rPr>
              <a:t> </a:t>
            </a:r>
            <a:r>
              <a:rPr lang="ar-MA" sz="4800" dirty="0">
                <a:ln>
                  <a:noFill/>
                </a:ln>
                <a:solidFill>
                  <a:srgbClr val="424D7B"/>
                </a:solidFill>
                <a:cs typeface="Microsoft Uighur" panose="02000000000000000000" pitchFamily="2" charset="-78"/>
              </a:rPr>
              <a:t>عَظيمُ </a:t>
            </a:r>
            <a:r>
              <a:rPr lang="ar-MA" sz="4800" dirty="0" err="1">
                <a:ln>
                  <a:noFill/>
                </a:ln>
                <a:solidFill>
                  <a:srgbClr val="424D7B"/>
                </a:solidFill>
                <a:cs typeface="Microsoft Uighur" panose="02000000000000000000" pitchFamily="2" charset="-78"/>
              </a:rPr>
              <a:t>ٱلشَّأْنِ</a:t>
            </a:r>
            <a:r>
              <a:rPr lang="ar-MA" sz="4800" dirty="0">
                <a:ln>
                  <a:noFill/>
                </a:ln>
                <a:solidFill>
                  <a:srgbClr val="424D7B"/>
                </a:solidFill>
                <a:cs typeface="Microsoft Uighur" panose="02000000000000000000" pitchFamily="2" charset="-78"/>
              </a:rPr>
              <a:t> يَحْتَرِمُهُ </a:t>
            </a:r>
            <a:r>
              <a:rPr lang="ar-MA" sz="4800" dirty="0" err="1">
                <a:ln>
                  <a:noFill/>
                </a:ln>
                <a:solidFill>
                  <a:srgbClr val="424D7B"/>
                </a:solidFill>
                <a:cs typeface="Microsoft Uighur" panose="02000000000000000000" pitchFamily="2" charset="-78"/>
              </a:rPr>
              <a:t>ٱلنّاسُ</a:t>
            </a:r>
            <a:r>
              <a:rPr lang="ar-MA" sz="4800" dirty="0">
                <a:ln>
                  <a:noFill/>
                </a:ln>
                <a:solidFill>
                  <a:srgbClr val="424D7B"/>
                </a:solidFill>
                <a:cs typeface="Microsoft Uighur" panose="02000000000000000000" pitchFamily="2" charset="-78"/>
              </a:rPr>
              <a:t> أَوْ يَخافونَهُ.</a:t>
            </a:r>
            <a:endParaRPr lang="fr-FR" sz="4800" dirty="0">
              <a:solidFill>
                <a:srgbClr val="424D7B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CAD6B1-7AC3-7788-A797-6034234079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7045B5-F2BA-56F2-4C20-25F257975F3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8392B9-05EB-260A-68E9-E321EF7FA3D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735CCD-AC20-F735-0D89-EA82F943DD4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C7AD54-EA64-739F-8429-2E26FA28254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1F6274F-0D5E-C8AE-77C9-CABF3493D8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2BBA0D-C400-C070-8F4D-308A01DE7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C9547C4-7DD4-5823-B777-94C75129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DCCDD71-60CD-654E-E2EE-83E7CFF6DF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605D868-A6BE-FFC0-B736-D32ED9DAFD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BE8E61D0-095E-A9F0-19A1-E0A7514AA8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301790021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A07B-BD76-4B74-B247-A7BD42687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213D0-8355-B8E4-9755-ECDC8948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هذه صورة. سأعلق على المشهدِ  باستعمال كلمة "مهيب". من يقرأ؟ من يقدم جملة أخرى؟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636514-52FE-6D77-A48B-2E0C1F2891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67883" y="5418880"/>
            <a:ext cx="6211587" cy="784616"/>
          </a:xfrm>
        </p:spPr>
        <p:txBody>
          <a:bodyPr/>
          <a:lstStyle/>
          <a:p>
            <a:r>
              <a:rPr lang="ar-MA" dirty="0"/>
              <a:t>تَقِفُ صَوْمَعَةُ حَسّانَ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 err="1">
                <a:solidFill>
                  <a:srgbClr val="C00000"/>
                </a:solidFill>
              </a:rPr>
              <a:t>ٱلْمَهيبَةُ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/>
              <a:t>وَسَطَ </a:t>
            </a:r>
            <a:r>
              <a:rPr lang="ar-MA" dirty="0" err="1"/>
              <a:t>ٱلرِّباطِ</a:t>
            </a:r>
            <a:r>
              <a:rPr lang="ar-MA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9FE77B2B-8486-D748-EF31-96207E704E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8" name="Google Shape;1228;p184">
            <a:extLst>
              <a:ext uri="{FF2B5EF4-FFF2-40B4-BE49-F238E27FC236}">
                <a16:creationId xmlns:a16="http://schemas.microsoft.com/office/drawing/2014/main" id="{1A0CA746-07C0-22D8-420E-4C5FA1F7E691}"/>
              </a:ext>
            </a:extLst>
          </p:cNvPr>
          <p:cNvSpPr/>
          <p:nvPr/>
        </p:nvSpPr>
        <p:spPr>
          <a:xfrm>
            <a:off x="2530011" y="5567777"/>
            <a:ext cx="4593929" cy="784616"/>
          </a:xfrm>
          <a:custGeom>
            <a:avLst/>
            <a:gdLst/>
            <a:ahLst/>
            <a:cxnLst/>
            <a:rect l="l" t="t" r="r" b="b"/>
            <a:pathLst>
              <a:path w="6108078" h="1208829" extrusionOk="0">
                <a:moveTo>
                  <a:pt x="0" y="107997"/>
                </a:moveTo>
                <a:cubicBezTo>
                  <a:pt x="9158" y="44218"/>
                  <a:pt x="39546" y="-9326"/>
                  <a:pt x="107997" y="0"/>
                </a:cubicBezTo>
                <a:cubicBezTo>
                  <a:pt x="361882" y="23538"/>
                  <a:pt x="607525" y="2656"/>
                  <a:pt x="821594" y="0"/>
                </a:cubicBezTo>
                <a:cubicBezTo>
                  <a:pt x="1035663" y="-2656"/>
                  <a:pt x="1216975" y="-22929"/>
                  <a:pt x="1594112" y="0"/>
                </a:cubicBezTo>
                <a:cubicBezTo>
                  <a:pt x="1971249" y="22929"/>
                  <a:pt x="1978317" y="-34427"/>
                  <a:pt x="2307708" y="0"/>
                </a:cubicBezTo>
                <a:cubicBezTo>
                  <a:pt x="2637099" y="34427"/>
                  <a:pt x="2682946" y="11799"/>
                  <a:pt x="2844543" y="0"/>
                </a:cubicBezTo>
                <a:cubicBezTo>
                  <a:pt x="3006141" y="-11799"/>
                  <a:pt x="3187715" y="-21087"/>
                  <a:pt x="3381377" y="0"/>
                </a:cubicBezTo>
                <a:cubicBezTo>
                  <a:pt x="3575039" y="21087"/>
                  <a:pt x="3919901" y="1969"/>
                  <a:pt x="4094974" y="0"/>
                </a:cubicBezTo>
                <a:cubicBezTo>
                  <a:pt x="4270047" y="-1969"/>
                  <a:pt x="4436711" y="10860"/>
                  <a:pt x="4572887" y="0"/>
                </a:cubicBezTo>
                <a:cubicBezTo>
                  <a:pt x="4709063" y="-10860"/>
                  <a:pt x="5017816" y="-16395"/>
                  <a:pt x="5227563" y="0"/>
                </a:cubicBezTo>
                <a:cubicBezTo>
                  <a:pt x="5437310" y="16395"/>
                  <a:pt x="5736354" y="-12117"/>
                  <a:pt x="6000081" y="0"/>
                </a:cubicBezTo>
                <a:cubicBezTo>
                  <a:pt x="6059533" y="2698"/>
                  <a:pt x="6111911" y="49206"/>
                  <a:pt x="6108078" y="107997"/>
                </a:cubicBezTo>
                <a:cubicBezTo>
                  <a:pt x="6123977" y="211468"/>
                  <a:pt x="6094613" y="449954"/>
                  <a:pt x="6108078" y="574629"/>
                </a:cubicBezTo>
                <a:cubicBezTo>
                  <a:pt x="6121543" y="699304"/>
                  <a:pt x="6088188" y="903488"/>
                  <a:pt x="6108078" y="1100832"/>
                </a:cubicBezTo>
                <a:cubicBezTo>
                  <a:pt x="6116319" y="1152913"/>
                  <a:pt x="6054205" y="1219562"/>
                  <a:pt x="6000081" y="1208829"/>
                </a:cubicBezTo>
                <a:cubicBezTo>
                  <a:pt x="5767246" y="1219044"/>
                  <a:pt x="5726384" y="1189561"/>
                  <a:pt x="5463247" y="1208829"/>
                </a:cubicBezTo>
                <a:cubicBezTo>
                  <a:pt x="5200110" y="1228097"/>
                  <a:pt x="5063216" y="1222301"/>
                  <a:pt x="4808571" y="1208829"/>
                </a:cubicBezTo>
                <a:cubicBezTo>
                  <a:pt x="4553926" y="1195357"/>
                  <a:pt x="4286608" y="1198942"/>
                  <a:pt x="4094974" y="1208829"/>
                </a:cubicBezTo>
                <a:cubicBezTo>
                  <a:pt x="3903340" y="1218716"/>
                  <a:pt x="3718634" y="1193036"/>
                  <a:pt x="3617060" y="1208829"/>
                </a:cubicBezTo>
                <a:cubicBezTo>
                  <a:pt x="3515486" y="1224622"/>
                  <a:pt x="3030913" y="1213780"/>
                  <a:pt x="2844543" y="1208829"/>
                </a:cubicBezTo>
                <a:cubicBezTo>
                  <a:pt x="2658173" y="1203878"/>
                  <a:pt x="2506989" y="1181099"/>
                  <a:pt x="2189867" y="1208829"/>
                </a:cubicBezTo>
                <a:cubicBezTo>
                  <a:pt x="1872745" y="1236559"/>
                  <a:pt x="1723243" y="1235591"/>
                  <a:pt x="1535191" y="1208829"/>
                </a:cubicBezTo>
                <a:cubicBezTo>
                  <a:pt x="1347139" y="1182067"/>
                  <a:pt x="1295032" y="1218285"/>
                  <a:pt x="1057277" y="1208829"/>
                </a:cubicBezTo>
                <a:cubicBezTo>
                  <a:pt x="819522" y="1199373"/>
                  <a:pt x="530768" y="1170180"/>
                  <a:pt x="107997" y="1208829"/>
                </a:cubicBezTo>
                <a:cubicBezTo>
                  <a:pt x="56817" y="1197344"/>
                  <a:pt x="8926" y="1165537"/>
                  <a:pt x="0" y="1100832"/>
                </a:cubicBezTo>
                <a:cubicBezTo>
                  <a:pt x="-2168" y="938569"/>
                  <a:pt x="-5580" y="811027"/>
                  <a:pt x="0" y="604415"/>
                </a:cubicBezTo>
                <a:cubicBezTo>
                  <a:pt x="5580" y="397803"/>
                  <a:pt x="-17266" y="349311"/>
                  <a:pt x="0" y="107997"/>
                </a:cubicBezTo>
                <a:close/>
              </a:path>
            </a:pathLst>
          </a:custGeom>
          <a:noFill/>
          <a:ln w="2857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268A1-DA13-B1B9-2ECD-F6AB753D18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6FDA6-D530-DF4B-E3FC-59DA567280A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8BBE6E-8C3F-23F5-4557-0CC51E38FD6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19A26D-482D-8BDB-23C7-08D21E7A5EB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AEFDE-0B3C-5419-489C-6E266A6C514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74789B-08D9-83D5-65AA-F75E6FAA96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5A6ABA-900F-4004-AFFE-579C31CFF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14B6B76-2B2E-D9F3-ED81-06C74D3CBD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CAF0FB-CFC1-AB6A-BCD1-892CD77D68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7E15265-5004-BC3F-EAF2-E35E577DCC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1B8369-6861-8553-83C8-E2C0945429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495558"/>
            <a:ext cx="5647761" cy="3848874"/>
          </a:xfrm>
          <a:prstGeom prst="roundRect">
            <a:avLst>
              <a:gd name="adj" fmla="val 10029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46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2AA7F-037B-5222-8090-124ACBC46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8CA2D-1E83-DA0F-4A90-80DD1227C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كلمة "صَخَبٌ". من يقرأ تعريف الكلمة؟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معا التعريف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D3ECDB-DB18-92FE-8D8D-3FA86A6202E1}"/>
              </a:ext>
            </a:extLst>
          </p:cNvPr>
          <p:cNvSpPr txBox="1"/>
          <p:nvPr/>
        </p:nvSpPr>
        <p:spPr>
          <a:xfrm>
            <a:off x="1120877" y="3000461"/>
            <a:ext cx="6656440" cy="112371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rtl="1"/>
            <a:r>
              <a:rPr lang="ar-MA" sz="60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صَخَبٌ</a:t>
            </a:r>
            <a:r>
              <a:rPr lang="ar-MA" sz="6000" dirty="0">
                <a:solidFill>
                  <a:srgbClr val="444F7B"/>
                </a:solidFill>
                <a:cs typeface="Microsoft Uighur" panose="02000000000000000000" pitchFamily="2" charset="-78"/>
              </a:rPr>
              <a:t> </a:t>
            </a:r>
            <a:r>
              <a:rPr lang="ar-MA" sz="6000" dirty="0">
                <a:solidFill>
                  <a:srgbClr val="424D7B"/>
                </a:solidFill>
                <a:cs typeface="Microsoft Uighur" panose="02000000000000000000" pitchFamily="2" charset="-78"/>
              </a:rPr>
              <a:t>: </a:t>
            </a:r>
            <a:r>
              <a:rPr lang="ar-MA" sz="6000" kern="1200" dirty="0">
                <a:solidFill>
                  <a:srgbClr val="424D7B"/>
                </a:solidFill>
                <a:cs typeface="Microsoft Uighur" panose="02000000000000000000" pitchFamily="2" charset="-78"/>
              </a:rPr>
              <a:t>ضَجيجٌ وَأَصْواتٌ مُرْتَفِعَةٌ</a:t>
            </a:r>
            <a:endParaRPr lang="fr-FR" sz="6000" kern="1200" dirty="0">
              <a:solidFill>
                <a:srgbClr val="424D7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003A6B-EA2D-0161-FB83-230351A1E1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55C76-861A-4D70-D41F-8251764E9AC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6E4A7A-70AD-7B5F-CA96-A1C3693C41F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4B50AD-FF52-3106-E255-191D24E99E1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56E2F-792E-F47E-6427-D3F14337D04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A0E9C92-C611-0251-D3A4-11EA01800C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06B623-FE3B-4551-09A9-CF4EA1E47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7F50F3-0946-CBF2-2966-A9449A6515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61A20F-16D2-92F0-97D0-A7658C974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499FC3-B5B5-1FB5-FF35-F480345AC4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6FB4D772-F1A9-34E4-4A97-6A64F68D0F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53083666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A364E-6136-729B-93BF-66E703C8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جملة تتضمن كلمة "صخب"</a:t>
            </a:r>
            <a:r>
              <a:rPr lang="ar-MA" dirty="0">
                <a:ea typeface="Calibri" panose="020F0502020204030204" pitchFamily="34" charset="0"/>
              </a:rPr>
              <a:t>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يوظف "صَخَبٌ" في جملة أخرى؟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DA15372-AA3D-C28C-03B4-26617D0AB2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0893" y="4788935"/>
            <a:ext cx="6769207" cy="648000"/>
          </a:xfrm>
        </p:spPr>
        <p:txBody>
          <a:bodyPr/>
          <a:lstStyle/>
          <a:p>
            <a:r>
              <a:rPr lang="ar-MA" dirty="0"/>
              <a:t>تَضِجُّ </a:t>
            </a:r>
            <a:r>
              <a:rPr lang="ar-MA" dirty="0" err="1"/>
              <a:t>ٱلْأَسْواقُ</a:t>
            </a:r>
            <a:r>
              <a:rPr lang="ar-MA" dirty="0"/>
              <a:t> </a:t>
            </a:r>
            <a:r>
              <a:rPr lang="ar-MA" dirty="0" err="1"/>
              <a:t>ٱلشَّعْبِيَّةُ</a:t>
            </a:r>
            <a:r>
              <a:rPr lang="ar-MA" dirty="0"/>
              <a:t> بِ</a:t>
            </a:r>
            <a:r>
              <a:rPr lang="ar-MA" dirty="0">
                <a:solidFill>
                  <a:srgbClr val="C00000"/>
                </a:solidFill>
              </a:rPr>
              <a:t>صَخَبِ</a:t>
            </a:r>
            <a:r>
              <a:rPr lang="ar-MA" dirty="0"/>
              <a:t> </a:t>
            </a:r>
            <a:r>
              <a:rPr lang="ar-MA" dirty="0" err="1"/>
              <a:t>ٱلْباعَةِ</a:t>
            </a:r>
            <a:r>
              <a:rPr lang="ar-MA" dirty="0"/>
              <a:t> </a:t>
            </a:r>
            <a:r>
              <a:rPr lang="ar-MA" dirty="0" err="1"/>
              <a:t>وَٱلزُّبَناءِ</a:t>
            </a:r>
            <a:r>
              <a:rPr lang="ar-MA" dirty="0"/>
              <a:t>.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2B901839-0FF4-9184-8028-C94861BE14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C18368-D1D3-923F-7BF0-5DD15DE01A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650D6-FC26-5B23-07B3-F3D0E37756E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13DDE-CFEF-1A28-ADE0-15EA68D2210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BEE760-AF2F-58A8-DFAA-FF47580BFF3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8800EE-E604-C5A4-204E-3FA903CC92E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4589318-17D8-BE4F-0A00-DBC7DE4212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10F096-824C-47CC-5AE8-92414B186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334976-13D0-E0EE-B8E2-C4BC7A633F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E5063C-A5BF-2CD6-6211-787AF9C3F2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24D228-1B80-A7A6-212E-6DFE9219E55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755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779F2-48CD-7006-B72E-155B3821A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B48B7-9E3A-9BA4-EB3F-233E97DF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هذه جملة تتضمن المفردات الثلاث. من يقرؤها؟ من لديه جملة أخرى؟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B0B0A18C-AE35-9F2E-3ACD-E355B7E83B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87E67F-F383-B490-5FF9-7C101F1D03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9F90D5-C73F-6453-3234-35E4A95D1BF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DC78A7-F7B1-E788-9038-E79FF3CB2DF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E62BD3-3C3A-594F-A453-CF601528EF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D97976-E192-B4A8-5688-EC46EF68AFB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97DE787-ABE7-E404-6257-E7471E9A15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8DB142-DD77-B618-B06A-6D51803AD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B8B292-ECBD-CFE9-33CE-E8CECE323E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C00E134-5F97-93A5-F4D7-73BBFC48ED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CD71496-DB5B-9100-2AEE-3A691D3D65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298F693-E0AA-533E-8D3D-4B30D1F4CCE2}"/>
              </a:ext>
            </a:extLst>
          </p:cNvPr>
          <p:cNvSpPr/>
          <p:nvPr/>
        </p:nvSpPr>
        <p:spPr>
          <a:xfrm>
            <a:off x="4040053" y="3185780"/>
            <a:ext cx="1178270" cy="85129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مَهيبٌ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6279DF2-AB94-04AE-5109-578A87A5DC93}"/>
              </a:ext>
            </a:extLst>
          </p:cNvPr>
          <p:cNvSpPr/>
          <p:nvPr/>
        </p:nvSpPr>
        <p:spPr>
          <a:xfrm>
            <a:off x="6025639" y="3185778"/>
            <a:ext cx="1220369" cy="85129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مَآثِرُ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A612ABE-DF67-8C08-25D8-A6EB4209EF89}"/>
              </a:ext>
            </a:extLst>
          </p:cNvPr>
          <p:cNvSpPr/>
          <p:nvPr/>
        </p:nvSpPr>
        <p:spPr>
          <a:xfrm>
            <a:off x="2012368" y="3185779"/>
            <a:ext cx="1220369" cy="851297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صَخَبٌ</a:t>
            </a:r>
          </a:p>
        </p:txBody>
      </p:sp>
    </p:spTree>
    <p:extLst>
      <p:ext uri="{BB962C8B-B14F-4D97-AF65-F5344CB8AC3E}">
        <p14:creationId xmlns:p14="http://schemas.microsoft.com/office/powerpoint/2010/main" val="232900851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A97B1-E4F0-DA61-C595-6FC8E276D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D214B4-715D-4A1D-18EB-07082F016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هذه جملة تتضمن المفردات الثلاث. من يقرؤها؟ من لديه جملة أخرى؟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98F690DE-0544-2DA6-E19F-45CDA96446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8" name="Google Shape;1227;p184">
            <a:extLst>
              <a:ext uri="{FF2B5EF4-FFF2-40B4-BE49-F238E27FC236}">
                <a16:creationId xmlns:a16="http://schemas.microsoft.com/office/drawing/2014/main" id="{F851BEED-BD0E-1361-911A-E064E37C17C1}"/>
              </a:ext>
            </a:extLst>
          </p:cNvPr>
          <p:cNvSpPr txBox="1"/>
          <p:nvPr/>
        </p:nvSpPr>
        <p:spPr>
          <a:xfrm>
            <a:off x="690658" y="5398968"/>
            <a:ext cx="7920000" cy="7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342900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أَسْمَعُ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صَخَبَ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ٱلسُّيّاحِ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وَهُمْ يَزورونَ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ٱلْمَآثِرَ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ٱلْمَهيبَةَ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a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37D4A4-A702-A036-3EDD-FC7504A2C4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749F57-879D-CEF1-0BF6-DB286847624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0D9626-549A-1728-B961-F2EB2A40952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577EBC-6A39-7921-81D8-DC0DBC55683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784DD8-DDE5-9E54-D3E6-E2C21DFA94D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42D6B0C-C6DC-DDCA-CA89-7335B8BC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00B7FD2-31FB-8369-874B-34D67431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CF9D0F-2780-6A5D-EDCD-5EBC9C14E7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7B47B2E-F3EB-1699-3E45-A60DE3D3B4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40D8DAD-F6A8-E7B7-F409-62795318A6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32BC3A-0E90-AE11-29F2-C3C24E7CB3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56" y="1540184"/>
            <a:ext cx="4878604" cy="3853818"/>
          </a:xfrm>
          <a:prstGeom prst="roundRect">
            <a:avLst>
              <a:gd name="adj" fmla="val 10735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1310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D4D68-10C3-1141-9438-DF10D2A1E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B71FE-FE6B-273A-0947-176F9CDA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كلمة "مُزَرْكَشٌ" – نعيدُ قراءة التعريف معا – رددوا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2A4532-CCAC-0B7B-9986-A3DFA5B0BECC}"/>
              </a:ext>
            </a:extLst>
          </p:cNvPr>
          <p:cNvSpPr txBox="1"/>
          <p:nvPr/>
        </p:nvSpPr>
        <p:spPr>
          <a:xfrm>
            <a:off x="338884" y="2950379"/>
            <a:ext cx="8466232" cy="95724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rtl="1"/>
            <a:r>
              <a:rPr lang="ar-MA" sz="4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مُزَرْكَشٌ</a:t>
            </a:r>
            <a:r>
              <a:rPr lang="ar-MA" sz="4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: </a:t>
            </a:r>
            <a:r>
              <a:rPr lang="ar-MA" sz="4800" b="1" kern="1200" dirty="0">
                <a:solidFill>
                  <a:srgbClr val="424D7B"/>
                </a:solidFill>
                <a:cs typeface="Microsoft Uighur" panose="02000000000000000000" pitchFamily="2" charset="-78"/>
              </a:rPr>
              <a:t>مُزَيَّنٌ بِرُسوماتٍ وَأَلْوانٍ كَثيرَةٍ</a:t>
            </a:r>
            <a:endParaRPr lang="fr-FR" sz="4800" b="1" kern="1200" dirty="0">
              <a:solidFill>
                <a:srgbClr val="424D7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89A06F-7797-E047-83D5-DFDB4BD0EC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C6C940-5AA2-9F28-E2B2-F7414A9A4D7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DC170A-3EB2-BEFD-705D-8079642A11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7A3105-B934-199F-42F1-EC5CD430F4C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450F2-3A7A-025E-4340-F1202EDAB56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DD66130-0C84-CBFB-2B69-3C50941FC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62DBC3D-9620-6327-D983-B7E37E3C5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56C479-6BDA-D122-5EDD-83777514D6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23AD9D-8E7B-AB40-D160-245CBBC759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7BDE74-A11E-B18A-9F1A-56D0D2E58F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78D75B13-163F-0B1C-569F-726E887F54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29012938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FDB97-4E8F-DDA8-A888-5F7B4FBD9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9FE14D-EA00-8984-5A96-614FDD20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سأركب "مزركش" في جملة. من </a:t>
            </a:r>
            <a:r>
              <a:rPr lang="ar-MA" dirty="0">
                <a:ea typeface="Calibri" panose="020F0502020204030204" pitchFamily="34" charset="0"/>
              </a:rPr>
              <a:t>يركب جملة أخرى؟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5D0EB22-FE8D-3C38-A208-2F688DD7D0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97935" y="5441987"/>
            <a:ext cx="4975123" cy="662104"/>
          </a:xfrm>
        </p:spPr>
        <p:txBody>
          <a:bodyPr/>
          <a:lstStyle/>
          <a:p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تَحيكُ </a:t>
            </a:r>
            <a:r>
              <a:rPr lang="ar-MA" sz="48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ٱلْجَدَّةُ</a:t>
            </a:r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مُلاءَةً </a:t>
            </a:r>
            <a:r>
              <a:rPr lang="ar-MA" sz="4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مُزَرْكَشَةً.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1D88AD-8B93-9D8D-5B85-8FEED64C6D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1C2139-93E2-380A-F198-D5FF7007EC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3551A1-C1E6-2B11-56DC-1DC2C7FCBDB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1ECD70-6CE4-AE6B-F8C1-1EDB794A6C9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90AA78-461E-7E0B-9083-8FF00F4F54E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DCCA68-D2F1-F5C3-CEC0-9FA789BF52D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769F95C-062A-73AA-647F-738830C7FC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32042E2-BE55-CA8F-4CD6-1F612BB38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F2D9278-48F9-919D-9B15-3959DE1108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6E381D3-74FA-07ED-7784-41AA4EC139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E2AC6E3-767E-9E38-64AF-16109874B7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4BF30C-AA01-711B-9FAD-EB5A13699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05" y="1512000"/>
            <a:ext cx="3984434" cy="3665368"/>
          </a:xfrm>
          <a:prstGeom prst="roundRect">
            <a:avLst>
              <a:gd name="adj" fmla="val 12142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501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87A79-4AA0-C723-C80E-65B763858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0BB958-4379-10ED-AE55-C92F4C8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تعريف كلمة "غمر" - رددوا التعريف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21512D12-CEFE-F486-2054-DB5B098CC7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75611"/>
            <a:ext cx="828000" cy="82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CB22BA-21FD-BD94-80D8-167D89D2FE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EF95B-819C-D9AD-D589-19841C7A4BE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78BEF5-4A64-C3FC-2546-6EADACE7B56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597058-BD0B-5580-ED71-5A67674023C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3BB6C-EADD-2344-AD59-73AEF6B08EB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8F63585-CDF8-0247-D19A-85CC401CE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06A038-C693-0CE2-0382-1B882FEC9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B940E7-6536-15F7-98DA-EBC5CB5775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2118A5-05FF-27B5-E5C4-1F6891D1EB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4F6FD5-FBB9-938F-8517-C214C63E6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E76BB2AD-3F17-B027-3D74-75524EAFBDED}"/>
              </a:ext>
            </a:extLst>
          </p:cNvPr>
          <p:cNvSpPr txBox="1">
            <a:spLocks/>
          </p:cNvSpPr>
          <p:nvPr/>
        </p:nvSpPr>
        <p:spPr>
          <a:xfrm>
            <a:off x="2425145" y="3242187"/>
            <a:ext cx="4042584" cy="896905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4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غَمَرَ:</a:t>
            </a:r>
            <a:r>
              <a:rPr lang="ar-MA" sz="48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مَلَأَ / غَطّى </a:t>
            </a:r>
            <a:r>
              <a:rPr lang="ar-MA" sz="4800" b="1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ٱلشَّيْءَ</a:t>
            </a:r>
            <a:r>
              <a:rPr lang="ar-MA" sz="4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3929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D8567-B1C7-3939-3257-95BF26EA7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E90412-DADD-38D5-7038-4745DE55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ساعلق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على المشهد بجملة تتضمن "غمر". من يركب جملة أخرى؟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352938F-89DF-0AE3-D9D1-C0A3A9EE21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75611"/>
            <a:ext cx="828000" cy="82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B93424-C895-87A6-E635-B7141C62AC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881F4-9825-4402-613D-212E15D95E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84117C-524C-ACE2-0EE7-EF5795DE7ED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97237B-EBE8-D84B-078C-703020FEE6A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7565E4-13BA-19E4-62C3-F381EF42D27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B1AAD7-72DA-A4EB-D3B4-4E02C25F3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96E3A6-003B-BBBE-5851-9E3E191F5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547515F-A928-2594-89FD-E32451FBC1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80F714A-552B-273E-7017-1AA6176A3A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E932A5-12E8-69EA-5853-ADC0F70A4D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A3148EBD-BEFD-5177-9FEE-595C39591E60}"/>
              </a:ext>
            </a:extLst>
          </p:cNvPr>
          <p:cNvSpPr txBox="1">
            <a:spLocks/>
          </p:cNvSpPr>
          <p:nvPr/>
        </p:nvSpPr>
        <p:spPr>
          <a:xfrm>
            <a:off x="454222" y="5000716"/>
            <a:ext cx="7875638" cy="896905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4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تَغْمُرُ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ٱلْفَرْحَةُ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ٱلطِّفْلَيْنِ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 وَهُما يَتَجَوَّلانِ بَيْنَ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ٱلْحقولِ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. </a:t>
            </a:r>
            <a:endParaRPr lang="fr-FR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7584318-4F6B-F527-A0CD-382FB5FD21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61" y="1636679"/>
            <a:ext cx="5809533" cy="3242530"/>
          </a:xfrm>
          <a:prstGeom prst="roundRect">
            <a:avLst>
              <a:gd name="adj" fmla="val 1293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49372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000" dirty="0"/>
              <a:t>هيكلة حصص الأسبوع التربوي </a:t>
            </a: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معجم (25د)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الكلمات البصرية+ القراءة المشتركة(20د)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: استثمار النص 50 د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2747-6E60-C33F-220E-C70918C88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DD005-71D9-B196-3256-8A971795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نتعرف الآن معنى كلمة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"حفاوة".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نعيدُ قراءة التعريف معا –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B32BF5-CA6D-0E67-E33E-AC269435B292}"/>
              </a:ext>
            </a:extLst>
          </p:cNvPr>
          <p:cNvSpPr txBox="1"/>
          <p:nvPr/>
        </p:nvSpPr>
        <p:spPr>
          <a:xfrm>
            <a:off x="817306" y="3120999"/>
            <a:ext cx="7509387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rtl="1"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Microsoft Uighur" panose="02000000000000000000" pitchFamily="2" charset="-78"/>
              </a:rPr>
              <a:t>حَفاوَةٌ: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cs typeface="Microsoft Uighur" panose="02000000000000000000" pitchFamily="2" charset="-78"/>
              </a:rPr>
              <a:t>تَ</a:t>
            </a:r>
            <a:r>
              <a:rPr lang="ar-MA" sz="4800" b="1" kern="0" dirty="0">
                <a:solidFill>
                  <a:srgbClr val="424D7B"/>
                </a:solidFill>
                <a:cs typeface="Microsoft Uighur" panose="02000000000000000000" pitchFamily="2" charset="-78"/>
              </a:rPr>
              <a:t>رْحيبٌ وَكَرَمٌ.</a:t>
            </a:r>
            <a:endParaRPr lang="fr-FR" sz="4800" b="1" kern="0" dirty="0">
              <a:solidFill>
                <a:srgbClr val="424D7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126579-0E23-065A-E320-6CE864581E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F93409-EB31-DBE3-C011-76E2FBBE670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B4BB2-6C37-498C-7724-0DB580A3ABC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4756E1-B2A5-D2EA-6027-21A0F9D0118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47D1EE-A7B6-6FEE-87B0-C06154FB09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65B710-8B55-7DD6-1AFF-164B5AE7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0BF3E2-CBED-E9E7-423B-6E55460AE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EA6F13-B0C8-0A8B-F4E9-77FD4055A7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C40FD0-F485-DD91-AB13-0C1A1BFEC1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E5A761A-FF56-0726-CF00-6BECE64325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8651845F-CCB2-839D-192D-1E4BBF1685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20770793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E5570-0613-2D6B-A9AC-841B4CD62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0C3A8-C4C0-F114-66BE-7EA308E97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أعلق على الصورة بجملة.  من يقرأ الجملة؟ من يعلق بجملة أخرى؟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F17D8E-E67C-9DF1-D5AB-16AC49C2B4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25676" y="5378870"/>
            <a:ext cx="6444507" cy="648000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r>
              <a:rPr lang="ar-MA" sz="4800" b="0" dirty="0">
                <a:ln>
                  <a:noFill/>
                </a:ln>
                <a:solidFill>
                  <a:srgbClr val="424D7B"/>
                </a:solidFill>
                <a:latin typeface="+mn-lt"/>
              </a:rPr>
              <a:t>مِنْ تَقاليدِ </a:t>
            </a:r>
            <a:r>
              <a:rPr lang="ar-MA" b="0" dirty="0" err="1">
                <a:ln>
                  <a:noFill/>
                </a:ln>
                <a:solidFill>
                  <a:srgbClr val="424D7B"/>
                </a:solidFill>
                <a:latin typeface="+mn-lt"/>
              </a:rPr>
              <a:t>ٱلْمَغارِبَةِ</a:t>
            </a:r>
            <a:r>
              <a:rPr lang="ar-MA" b="0" dirty="0">
                <a:ln>
                  <a:noFill/>
                </a:ln>
                <a:solidFill>
                  <a:srgbClr val="424D7B"/>
                </a:solidFill>
                <a:latin typeface="+mn-lt"/>
              </a:rPr>
              <a:t> </a:t>
            </a:r>
            <a:r>
              <a:rPr lang="ar-MA" b="0" dirty="0" err="1">
                <a:ln>
                  <a:noFill/>
                </a:ln>
                <a:solidFill>
                  <a:srgbClr val="424D7B"/>
                </a:solidFill>
                <a:latin typeface="+mn-lt"/>
              </a:rPr>
              <a:t>ٱسْتِقْبالُ</a:t>
            </a:r>
            <a:r>
              <a:rPr lang="ar-MA" b="0" dirty="0">
                <a:ln>
                  <a:noFill/>
                </a:ln>
                <a:solidFill>
                  <a:srgbClr val="424D7B"/>
                </a:solidFill>
                <a:latin typeface="+mn-lt"/>
              </a:rPr>
              <a:t> </a:t>
            </a:r>
            <a:r>
              <a:rPr lang="ar-MA" b="0" dirty="0" err="1">
                <a:ln>
                  <a:noFill/>
                </a:ln>
                <a:solidFill>
                  <a:srgbClr val="424D7B"/>
                </a:solidFill>
                <a:latin typeface="+mn-lt"/>
              </a:rPr>
              <a:t>ٱلضُّيوفِ</a:t>
            </a:r>
            <a:r>
              <a:rPr lang="ar-MA" b="0" dirty="0">
                <a:ln>
                  <a:noFill/>
                </a:ln>
                <a:solidFill>
                  <a:srgbClr val="424D7B"/>
                </a:solidFill>
                <a:latin typeface="+mn-lt"/>
              </a:rPr>
              <a:t> بِ</a:t>
            </a:r>
            <a:r>
              <a:rPr lang="ar-MA" b="0" dirty="0">
                <a:ln>
                  <a:noFill/>
                </a:ln>
                <a:solidFill>
                  <a:srgbClr val="C00000"/>
                </a:solidFill>
                <a:latin typeface="+mn-lt"/>
              </a:rPr>
              <a:t>حَفاوَةٍ</a:t>
            </a:r>
            <a:r>
              <a:rPr lang="ar-MA" b="0" dirty="0">
                <a:ln>
                  <a:noFill/>
                </a:ln>
                <a:solidFill>
                  <a:srgbClr val="424D7B"/>
                </a:solidFill>
                <a:latin typeface="+mn-lt"/>
              </a:rPr>
              <a:t>.</a:t>
            </a:r>
            <a:endParaRPr lang="ar-MA" sz="6000" b="0" dirty="0">
              <a:ln>
                <a:noFill/>
              </a:ln>
              <a:solidFill>
                <a:srgbClr val="424D7B"/>
              </a:solidFill>
              <a:latin typeface="+mn-lt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CC1B8741-9C77-DB62-DAF9-228C3750A6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7000BE-5ECF-BA67-6B2C-C542D79E3D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8CB563-98AD-FA8A-F845-A5E71EC105F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BA6CD-FC4F-A83D-BB5A-F39D26E8D7D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5263B4-F904-455A-AA96-EFB3BC6B286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4D25E-0C22-71B8-3FD1-175C5A47E94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5EB247-BEDC-4770-05F7-9580342C41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4A89489-D62F-C6C9-5A12-FA54CD016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136EF1-A785-85DA-B1F4-230C160649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8F684E-49F3-DDD5-D343-076EB6FEB7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30EBA98-2837-08D8-1E8F-8CA464B70E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07481F7-36FE-F073-C8FD-3B90057EE7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15" b="3268"/>
          <a:stretch>
            <a:fillRect/>
          </a:stretch>
        </p:blipFill>
        <p:spPr>
          <a:xfrm>
            <a:off x="2749788" y="1642514"/>
            <a:ext cx="3796282" cy="3572971"/>
          </a:xfrm>
          <a:prstGeom prst="roundRect">
            <a:avLst>
              <a:gd name="adj" fmla="val 10236"/>
            </a:avLst>
          </a:prstGeom>
        </p:spPr>
      </p:pic>
    </p:spTree>
    <p:extLst>
      <p:ext uri="{BB962C8B-B14F-4D97-AF65-F5344CB8AC3E}">
        <p14:creationId xmlns:p14="http://schemas.microsoft.com/office/powerpoint/2010/main" val="3674763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9EBD-193C-8C1F-F290-5B85A40D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A5F23-611E-14A4-A299-5B827D57C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المفردات التي تعرفنا عليها. من يقرأ؟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C9EE9-5A99-F3A7-26BD-8ABFBC11A3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384FB-748B-CC21-4187-7362100282B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2ADC77-B70E-769D-0250-C0840C1933D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65C0C4-82E4-17C0-6401-640E645AE02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DE8E62-400C-7E1C-78CE-D84513B784F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D347ABD-6FD2-6D9A-954D-B2A42D76E1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D79F90-D658-8A2B-A399-520F46759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04E809-C8B8-D118-A791-F4926D4F10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19E0EF-39AE-DED5-B6A1-84C9197953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E14217-ADA1-FB5E-1933-620B1AA30C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D33E7E07-30B0-F71C-5E49-C61F7F425A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Google Shape;1205;p183">
            <a:extLst>
              <a:ext uri="{FF2B5EF4-FFF2-40B4-BE49-F238E27FC236}">
                <a16:creationId xmlns:a16="http://schemas.microsoft.com/office/drawing/2014/main" id="{2B0496CB-83CD-8193-5750-3765CD7384B0}"/>
              </a:ext>
            </a:extLst>
          </p:cNvPr>
          <p:cNvSpPr txBox="1"/>
          <p:nvPr/>
        </p:nvSpPr>
        <p:spPr>
          <a:xfrm>
            <a:off x="529864" y="2969322"/>
            <a:ext cx="8084273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44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مَآثِرُ </a:t>
            </a:r>
            <a:r>
              <a:rPr lang="ar-SA" sz="4800" b="1" dirty="0">
                <a:cs typeface="Microsoft Uighur" panose="02000000000000000000" pitchFamily="2" charset="-78"/>
              </a:rPr>
              <a:t>ـــــ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حَفاوَةٌ </a:t>
            </a:r>
            <a:r>
              <a:rPr lang="ar-SA" sz="4800" b="1" dirty="0">
                <a:cs typeface="Microsoft Uighur" panose="02000000000000000000" pitchFamily="2" charset="-78"/>
              </a:rPr>
              <a:t>ـــــ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صَخَبٌ </a:t>
            </a:r>
            <a:r>
              <a:rPr lang="ar-SA" sz="4800" b="1" dirty="0">
                <a:cs typeface="Microsoft Uighur" panose="02000000000000000000" pitchFamily="2" charset="-78"/>
              </a:rPr>
              <a:t>ـــــ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مَهيبٌ </a:t>
            </a:r>
            <a:r>
              <a:rPr lang="ar-MA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مُزَرْكَشٌ </a:t>
            </a:r>
            <a:r>
              <a:rPr lang="ar-SA" sz="4800" b="1" dirty="0">
                <a:cs typeface="Microsoft Uighur" panose="02000000000000000000" pitchFamily="2" charset="-78"/>
              </a:rPr>
              <a:t>ـــــ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غَمَرَ </a:t>
            </a:r>
          </a:p>
        </p:txBody>
      </p:sp>
    </p:spTree>
    <p:extLst>
      <p:ext uri="{BB962C8B-B14F-4D97-AF65-F5344CB8AC3E}">
        <p14:creationId xmlns:p14="http://schemas.microsoft.com/office/powerpoint/2010/main" val="332367719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BEBAA5-EE5A-F7F8-1C26-C2297F27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15190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64. اكتبوا تاريخ اليوم.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F32EE-F2A4-DD9F-B8D7-0441C3B3F1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C3CC1-C995-ED50-5C20-64B6FECE892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53334-DB22-9810-4000-015AD5BBF38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C0511-261D-4952-CA81-9B5329E8497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89AE43-F7D2-42D2-1D85-AC6A439E32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0572B0-5661-03A8-6D9A-C056BABE96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B91B28-F858-916C-0C72-9623A6D5B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D36FB9-E5B7-0021-3DCB-8F38E4741F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D60506-03C8-ABDC-CC91-A55DE474CA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064A71D-C655-C076-365A-BE84A4D91F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3D61FAFD-1B9A-F5AF-F071-7186465ACF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A43C3C1E-9E4A-84F8-C3CC-F4DA6269F61B}"/>
              </a:ext>
            </a:extLst>
          </p:cNvPr>
          <p:cNvSpPr/>
          <p:nvPr/>
        </p:nvSpPr>
        <p:spPr>
          <a:xfrm>
            <a:off x="6089187" y="2082676"/>
            <a:ext cx="757084" cy="12782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468CD2-55B1-07F9-4492-5D2308968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912" y="1956580"/>
            <a:ext cx="2719917" cy="399326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3AA5EA0-C314-BC91-1399-4BF7ADF616B5}"/>
              </a:ext>
            </a:extLst>
          </p:cNvPr>
          <p:cNvSpPr/>
          <p:nvPr/>
        </p:nvSpPr>
        <p:spPr>
          <a:xfrm>
            <a:off x="3185979" y="2090746"/>
            <a:ext cx="2760850" cy="2753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90860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035C2-DDAA-08EE-9121-CF86910B0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4EA48E-7420-E396-A440-7357D5DF2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15190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النشاط "لنتعلم معا" – لديكم دقيقة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1E16E-A605-AA77-96EE-1D9C70C34A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A48B23-F27D-8A33-A4B8-0230DCEE33E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780291-AF09-3335-A92D-2AB9EA562A9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C3732F-C9D0-0201-22E2-315B1091602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0204AD-FA78-3D12-681A-A3B6E2B1B04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84845E4-C8F8-E68B-8C1D-2F2A317F4A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874C0ED-5B44-221A-5CBC-FE1FC2AE8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D79F6E3-0ACF-795B-B016-D9D927553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6B9A820-57E3-14F9-57DA-20374225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C2C615-5E96-8C32-BE1C-95C2BF86CC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BB164D2C-EB89-F7DC-CA10-03DFC41F37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785FE35-03A7-FF86-4DEF-7FB7CFB5AB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2463" y="1970027"/>
            <a:ext cx="2767563" cy="40632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303C9F2-1600-87B7-343B-28EBFE469CE5}"/>
              </a:ext>
            </a:extLst>
          </p:cNvPr>
          <p:cNvSpPr/>
          <p:nvPr/>
        </p:nvSpPr>
        <p:spPr>
          <a:xfrm>
            <a:off x="3216654" y="2378289"/>
            <a:ext cx="2811536" cy="187907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46552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E18D3-E765-373D-C630-A727BF25B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BFA4F-F5E1-5BB9-3437-C9DF7CB8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في ثنائيات ناقشوا إجاباتكم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3269E6-7490-4A4B-BE7C-D7094D77209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9110F-2A7C-AA0B-432F-5B42D5FDE0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B02C1D-236A-E7DC-E138-3B457927E65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60B062-6D20-7D02-5390-75C87ADD37F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F4CC01-61D5-39A1-F111-CD72C9DCA52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CB4BDD-FF43-B60D-D8BD-576462A239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7F3C1EA-06FC-E4F5-5198-7AF752951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92C8CA3-40A5-313B-F508-9926C13C6E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499DC-35FF-D1A2-D38F-1DAD6796CA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345A82A-CF00-B637-882D-B2A2109E5A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7EE03AC6-7E96-FA18-D539-22F89C3106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CE800B-458C-E644-EF7F-6E1A3400F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249" y="1872533"/>
            <a:ext cx="6839999" cy="4229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42234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2B02-1044-1B4C-2F88-ABE70E1BA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F7E0B-B1DE-AA49-13EA-177AD21E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37980-F8B2-77CF-FDEA-9F4B52AAE1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0DFE99-AB78-928E-ABA1-891EEF6107A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12EDBD-D46D-6DC9-B4EA-C97F2CA5FA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53E9EA-6C7A-852D-0612-CB03984CFDB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DC14BB-6FA8-D5C5-8479-F6E40EB001D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37F1016-8F4E-06C7-5A96-BC6260B1A9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7564D2-EF56-7134-1A20-79DADC85B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C0C65A0-08FE-1F74-4CA2-9E58F9785B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CFFDCBB-5DF0-F01E-7949-64683C75A1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D9ADDB-E80F-E716-F607-47C39E3F58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44EF1E04-1F86-634E-7E19-7C3B588A0A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E72ACC-F071-CCA3-F7EE-D15A4520D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249" y="1872533"/>
            <a:ext cx="6839999" cy="4229467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FA494F8-64F3-2686-24C4-F0E68E0C647D}"/>
              </a:ext>
            </a:extLst>
          </p:cNvPr>
          <p:cNvCxnSpPr/>
          <p:nvPr/>
        </p:nvCxnSpPr>
        <p:spPr>
          <a:xfrm flipH="1">
            <a:off x="4906297" y="3215148"/>
            <a:ext cx="1700467" cy="12290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0221D61-EB5A-A2CD-E125-F7BEB1CF7102}"/>
              </a:ext>
            </a:extLst>
          </p:cNvPr>
          <p:cNvCxnSpPr>
            <a:cxnSpLocks/>
          </p:cNvCxnSpPr>
          <p:nvPr/>
        </p:nvCxnSpPr>
        <p:spPr>
          <a:xfrm flipH="1" flipV="1">
            <a:off x="4906297" y="3864077"/>
            <a:ext cx="1700467" cy="1278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6D11929-6D84-E4A5-0AD3-FF5329B7C832}"/>
              </a:ext>
            </a:extLst>
          </p:cNvPr>
          <p:cNvCxnSpPr>
            <a:cxnSpLocks/>
          </p:cNvCxnSpPr>
          <p:nvPr/>
        </p:nvCxnSpPr>
        <p:spPr>
          <a:xfrm flipH="1" flipV="1">
            <a:off x="4906297" y="5142271"/>
            <a:ext cx="1700467" cy="619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C8A1CD2-DECE-B2D2-CAFA-02CFBCCBFAFD}"/>
              </a:ext>
            </a:extLst>
          </p:cNvPr>
          <p:cNvCxnSpPr>
            <a:cxnSpLocks/>
          </p:cNvCxnSpPr>
          <p:nvPr/>
        </p:nvCxnSpPr>
        <p:spPr>
          <a:xfrm flipH="1">
            <a:off x="4906297" y="3864077"/>
            <a:ext cx="1700467" cy="18976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D73D5A1-C882-6777-9003-82EA33D6FFCA}"/>
              </a:ext>
            </a:extLst>
          </p:cNvPr>
          <p:cNvCxnSpPr>
            <a:cxnSpLocks/>
          </p:cNvCxnSpPr>
          <p:nvPr/>
        </p:nvCxnSpPr>
        <p:spPr>
          <a:xfrm flipH="1" flipV="1">
            <a:off x="4906297" y="2605548"/>
            <a:ext cx="1700467" cy="18386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47047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5BF8-345F-BB2D-E7BA-E009AF48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النشاط "أتدرب مع زملائي" الصفحة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64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يقرأ التعليمة؟ أنجزوا – معكم دقيقتان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CB0B64-D256-7AD2-F66C-523F09AA30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CFCE77-7202-24EA-420F-DBD270466E0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4AB99-79E4-4871-1D74-28C6232E59B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39D79-F61B-9A5F-1C5A-3288F072654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37E759-7C29-1D4F-D995-D1267FC8BAF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7D99111-5609-206D-9341-323C9ACF47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D72D37-37DF-DFAF-B42F-9EEF9C9CB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6869DB-8C04-AA0A-33DB-BEB4376990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DE9D1C1-8ABE-1CB1-9996-CA018E6D2A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41539B-7BDD-D3DC-36F8-7DC6203B70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E0287362-B8A5-8F5E-9C29-2741C4DD857E}"/>
              </a:ext>
            </a:extLst>
          </p:cNvPr>
          <p:cNvSpPr/>
          <p:nvPr/>
        </p:nvSpPr>
        <p:spPr>
          <a:xfrm>
            <a:off x="6089187" y="4446926"/>
            <a:ext cx="757084" cy="12782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B5B8F5-329D-7F0A-294D-2AB2341C4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912" y="1956580"/>
            <a:ext cx="2719917" cy="39932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CE706A5-1D61-109C-2AFD-28885588686F}"/>
              </a:ext>
            </a:extLst>
          </p:cNvPr>
          <p:cNvSpPr/>
          <p:nvPr/>
        </p:nvSpPr>
        <p:spPr>
          <a:xfrm>
            <a:off x="3181102" y="4336031"/>
            <a:ext cx="2811536" cy="81171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Espace réservé pour une image  31">
            <a:extLst>
              <a:ext uri="{FF2B5EF4-FFF2-40B4-BE49-F238E27FC236}">
                <a16:creationId xmlns:a16="http://schemas.microsoft.com/office/drawing/2014/main" id="{6951F5BA-07F7-77F9-E583-37B007D18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018743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AE521-15DC-E968-4C8A-15560F0F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0DEE6-2CED-40F6-A1A3-028311A2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انتهى الوقت – في ثنائيات ناقشوا إجاباتكم   - أمامكم دقيقة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DC6684F8-B99E-1823-5291-82497BB858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900000" cy="900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F2AEAE-DD59-FE0D-3E76-606DB5443F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7304F3-2626-22DA-5099-7F270D27762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660D99-9A20-47F6-C312-73F45366A37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5837A5-1B59-3CF2-C09E-EE0239C4A0B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03B5DD-16DA-A3B7-2BBB-1CBB34ABC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EA4DE7-469D-99D7-9E18-EC864375DC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C2642E-5B92-03E3-1DDE-36BB40422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BBF77F-F378-0F8F-054E-2427D89AF3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0892AB-BB62-29A5-2723-33208A7E57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ADDAC83-14D1-44C5-6D5E-4A63273F0C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3A5ABB-30AA-AFF6-B869-B54E76D3E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679" y="2446788"/>
            <a:ext cx="7251896" cy="2882296"/>
          </a:xfrm>
          <a:prstGeom prst="roundRect">
            <a:avLst>
              <a:gd name="adj" fmla="val 70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369364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105C-ED0B-DC00-A4C4-DCA8B59DF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9C88B6-F55F-DECE-B6C4-353B3D7C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سأعين من يقرأ الجمل موظفا الكلمة المناسبة.  هل أنتم متفقون؟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Espace réservé pour une image  21">
            <a:extLst>
              <a:ext uri="{FF2B5EF4-FFF2-40B4-BE49-F238E27FC236}">
                <a16:creationId xmlns:a16="http://schemas.microsoft.com/office/drawing/2014/main" id="{114C5838-6901-4B59-4C03-150979C78C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60EA51-45BC-7744-F8D2-899DF3BB38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8F997F-09FA-B07F-6F9D-30C2D55CC7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FA99C6-B187-903C-E77D-7573B5DDEC2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6CA6E9-7468-7776-1CC9-E8B5AAF74C2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FA35E5-334B-0FAA-4F3B-B7109822651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CDCA53-29FE-2D0C-53EC-7F5D06F4B7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093EF6-224E-21F6-5F1E-4BE0922A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F35451-9171-3841-E3A7-B2C8474921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44ABE52-CB43-772C-C6A0-960601628D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ADC311-F4A2-9453-F8FB-2D153ACC33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45AE7A-BD15-0018-392C-4996DE296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679" y="2446788"/>
            <a:ext cx="7251896" cy="2882296"/>
          </a:xfrm>
          <a:prstGeom prst="roundRect">
            <a:avLst>
              <a:gd name="adj" fmla="val 547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Google Shape;1373;p22">
            <a:extLst>
              <a:ext uri="{FF2B5EF4-FFF2-40B4-BE49-F238E27FC236}">
                <a16:creationId xmlns:a16="http://schemas.microsoft.com/office/drawing/2014/main" id="{C0C51ACD-52E5-B0FE-77E6-A523FDE003BF}"/>
              </a:ext>
            </a:extLst>
          </p:cNvPr>
          <p:cNvSpPr txBox="1"/>
          <p:nvPr/>
        </p:nvSpPr>
        <p:spPr>
          <a:xfrm>
            <a:off x="4490567" y="3688959"/>
            <a:ext cx="8903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حَفاوَةٍ</a:t>
            </a:r>
            <a:endParaRPr sz="2400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1373;p22">
            <a:extLst>
              <a:ext uri="{FF2B5EF4-FFF2-40B4-BE49-F238E27FC236}">
                <a16:creationId xmlns:a16="http://schemas.microsoft.com/office/drawing/2014/main" id="{498D6C23-709A-B938-2AE3-8F5201061DAB}"/>
              </a:ext>
            </a:extLst>
          </p:cNvPr>
          <p:cNvSpPr txBox="1"/>
          <p:nvPr/>
        </p:nvSpPr>
        <p:spPr>
          <a:xfrm>
            <a:off x="4334083" y="4185876"/>
            <a:ext cx="1046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ـغَمَرَتِ</a:t>
            </a:r>
            <a:endParaRPr sz="2400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73;p22">
            <a:extLst>
              <a:ext uri="{FF2B5EF4-FFF2-40B4-BE49-F238E27FC236}">
                <a16:creationId xmlns:a16="http://schemas.microsoft.com/office/drawing/2014/main" id="{F493B47D-41FC-BEA3-EEB6-B447603535C5}"/>
              </a:ext>
            </a:extLst>
          </p:cNvPr>
          <p:cNvSpPr txBox="1"/>
          <p:nvPr/>
        </p:nvSpPr>
        <p:spPr>
          <a:xfrm>
            <a:off x="3967144" y="4623045"/>
            <a:ext cx="8903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ٱلْمَآثِرِ</a:t>
            </a:r>
            <a:endParaRPr sz="2400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73;p22">
            <a:extLst>
              <a:ext uri="{FF2B5EF4-FFF2-40B4-BE49-F238E27FC236}">
                <a16:creationId xmlns:a16="http://schemas.microsoft.com/office/drawing/2014/main" id="{1FCED488-F8B0-1605-3D16-EDB0C1971955}"/>
              </a:ext>
            </a:extLst>
          </p:cNvPr>
          <p:cNvSpPr txBox="1"/>
          <p:nvPr/>
        </p:nvSpPr>
        <p:spPr>
          <a:xfrm>
            <a:off x="3967144" y="3179865"/>
            <a:ext cx="11596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36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ٱلْمَهيبِ</a:t>
            </a:r>
            <a:endParaRPr sz="3600" b="1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976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22822" y="18880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طلاقة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080804" y="153264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3" y="3154035"/>
            <a:ext cx="4557815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600" lvl="3" algn="r" rtl="1"/>
            <a:r>
              <a:rPr lang="ar-MA" sz="1400" b="1" dirty="0">
                <a:cs typeface="Microsoft Uighur" panose="02000000000000000000" pitchFamily="2" charset="-78"/>
              </a:rPr>
              <a:t>مآثر  - حفاوة - صخب - مهيب – مزركش -غمر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802542" y="2780957"/>
            <a:ext cx="81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C029688F-B394-8C1A-AEA1-6570605F8E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35881" y="2653838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ما الأجمل:  التوقع/ التحقق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5080805" y="4074853"/>
            <a:ext cx="152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- 03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الكلمات البصرية (أين – قرب – لطالما – لو – غير – خلفي – أخيرا- شيئا) القراءة المشتركة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917433" y="539273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fr-MA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- 04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91098" y="5245018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DDB9E-E54F-5571-D998-87386F09F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99CBF-EA65-1ACA-871E-0234149F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كل واحد منكم ينتج جملة باستعمال الكلمتين. معكم دقيقتان.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بين الصفوف ويصحح كتابيا. 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D82A84-49A6-3D45-A0B5-1CC86914DA3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754FF4-6334-6533-37EC-10E6B3D5DEF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0A1FFE-100A-2BB7-6789-35509B0A5F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D8727B-0481-92CF-F6F4-EEB45B64F8A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F02C38-2057-19AC-82C8-C232FD3EE61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14F4B57-7DAE-067C-1F17-B191DDBAC1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7525C2-8103-49BC-434D-4BB61BFE0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7DCD2B-1FBD-79A5-F296-33ED1565E9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9CA46C0-E0C0-5F72-CF4A-097A3887D4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0725816-D382-C900-6791-D4F6E219CF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FA0BF0A4-6AFA-E646-979D-488C42C93E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83241" y="664336"/>
            <a:ext cx="828000" cy="828000"/>
          </a:xfrm>
        </p:spPr>
      </p:pic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E1CB077E-5B1E-AF9D-3069-22055511FA95}"/>
              </a:ext>
            </a:extLst>
          </p:cNvPr>
          <p:cNvSpPr/>
          <p:nvPr/>
        </p:nvSpPr>
        <p:spPr>
          <a:xfrm>
            <a:off x="6328695" y="5443171"/>
            <a:ext cx="757084" cy="12782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76BF58-4577-677E-4E85-B6A570FBC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912" y="1956580"/>
            <a:ext cx="2719917" cy="39932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EC49423-836D-F15E-EE33-215CE90E7B94}"/>
              </a:ext>
            </a:extLst>
          </p:cNvPr>
          <p:cNvSpPr/>
          <p:nvPr/>
        </p:nvSpPr>
        <p:spPr>
          <a:xfrm>
            <a:off x="3175994" y="5237030"/>
            <a:ext cx="2811536" cy="612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07640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6155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Font typeface="Arial" panose="020B0604020202020204" pitchFamily="34" charset="0"/>
              <a:buChar char="•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ما الأجمل؟: التوقع /التحقق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79574" y="1744862"/>
            <a:ext cx="576000" cy="576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A1375B5-40D1-B1F0-E57A-CA30ACD3E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1427" y="1032218"/>
            <a:ext cx="468000" cy="46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8D336-9BB8-E038-5290-AA1AB398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" y="751518"/>
            <a:ext cx="739139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سنتعرف اليوم على حكاية جديدة. قبل ذلك، هذه كلمات ستساعدنا على فهم الحكاية.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EDEC6B-42F6-BEB6-55DA-E275079598F4}"/>
              </a:ext>
            </a:extLst>
          </p:cNvPr>
          <p:cNvSpPr txBox="1"/>
          <p:nvPr/>
        </p:nvSpPr>
        <p:spPr>
          <a:xfrm>
            <a:off x="1801858" y="3013502"/>
            <a:ext cx="5562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ثُغاءٌ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اَلْمُروجُ - خَلّابَةٌ - مَزايا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79DE2AB2-5096-4F16-4297-979E88E9E1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032144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C86567-B534-A3C0-F04D-125159EB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من يقرأ المقصود ب"ثغاء"؟</a:t>
            </a:r>
            <a:endParaRPr lang="fr-FR" sz="24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248E266-4CAF-3618-1455-A1D3DA13231A}"/>
              </a:ext>
            </a:extLst>
          </p:cNvPr>
          <p:cNvSpPr/>
          <p:nvPr/>
        </p:nvSpPr>
        <p:spPr>
          <a:xfrm>
            <a:off x="1589000" y="2814550"/>
            <a:ext cx="6281183" cy="1138018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ثُغاءٌ (</a:t>
            </a:r>
            <a:r>
              <a:rPr kumimoji="0" lang="ar-MA" sz="6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ثَغا يَثْغو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:</a:t>
            </a:r>
            <a:r>
              <a:rPr lang="ar-MA" sz="6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صَوْتُ </a:t>
            </a:r>
            <a:r>
              <a:rPr lang="ar-MA" sz="6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ٱلْغَنَمِ</a:t>
            </a:r>
            <a:r>
              <a:rPr lang="ar-MA" sz="6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7A0A3218-F89F-28A9-A1E7-9B4D3019B5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4FDC8A-58B5-0F38-C597-ED4D477BDB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26D8B0-3A81-B767-5C45-39C5FC1848C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4B697-1F5D-2093-C719-783C076DC26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10EAE5-6BA4-4B8F-ACEE-661594C3ECB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916ECC-F220-2747-80B2-1F8CB026F17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C30AB6-EF60-E8F7-A804-D82ABD5D15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496CF3-E78C-68B4-2E01-6C8743CF70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E0C7CA-C127-AD31-A48E-A4591140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37533C-FA3E-155A-2DD3-AED680D4F4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D2EB9DF-382F-0368-AA18-0E4DFB0691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F202C2-F563-86DE-72E6-C965E2DF49C3}"/>
              </a:ext>
            </a:extLst>
          </p:cNvPr>
          <p:cNvSpPr txBox="1"/>
          <p:nvPr/>
        </p:nvSpPr>
        <p:spPr>
          <a:xfrm>
            <a:off x="2084713" y="4629677"/>
            <a:ext cx="5289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5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تَثْغو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ٱلنَّعْجَةُ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وَهِيَ تَبْحَثُ عَنْ صَغيرِها.</a:t>
            </a:r>
            <a:endParaRPr lang="ar-MA" sz="54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86322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05E48-3002-DFBE-1AE9-F20800D6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"مروج"؟</a:t>
            </a:r>
            <a:endParaRPr lang="fr-FR" sz="240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8745CAA8-E8CD-5831-1E44-DEC8FB10A6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412" y="2947734"/>
            <a:ext cx="7455020" cy="900000"/>
          </a:xfrm>
        </p:spPr>
        <p:txBody>
          <a:bodyPr/>
          <a:lstStyle/>
          <a:p>
            <a:r>
              <a:rPr lang="ar-MA" sz="4800" dirty="0">
                <a:solidFill>
                  <a:srgbClr val="C00000"/>
                </a:solidFill>
              </a:rPr>
              <a:t>مُروجٌ: </a:t>
            </a:r>
            <a:r>
              <a:rPr lang="ar-MA" sz="4800" dirty="0"/>
              <a:t>أَراضٍ واسِعَةٌ بِها نَباتاتٌ وَعُشْبٌ لِلْحَيَواناتِ.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DD072E69-2AD7-7044-45A3-A74977FF19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103AAE-F318-A924-29FE-93F3665C35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CAC0F-8C34-C5F8-97E1-4246A827DFE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66179A-554D-C54B-CB3E-9D209E43066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60F0E4-2994-24A3-2CF4-7EEA77FBCF6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00AC57-44AD-6E54-21E6-2EECF01A2E2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10B1AE-86BB-CE62-5838-33A3794FF2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439A09-DF41-3742-03C2-E36BCE1B9E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2E4A1D-2512-6E13-683E-CAEE26F01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ED1608-BE5D-67A5-F5A8-A839CF243A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6D4F56-5807-7664-CDBD-C8D28B4D7A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4267624-6BCD-2EFF-6E23-6B5CC745AB9F}"/>
              </a:ext>
            </a:extLst>
          </p:cNvPr>
          <p:cNvSpPr txBox="1"/>
          <p:nvPr/>
        </p:nvSpPr>
        <p:spPr>
          <a:xfrm>
            <a:off x="2069065" y="4826747"/>
            <a:ext cx="5289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تَرْعى </a:t>
            </a:r>
            <a:r>
              <a:rPr lang="ar-MA" sz="54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ٱلْغَنَمُ</a:t>
            </a:r>
            <a:r>
              <a:rPr lang="ar-MA" sz="54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54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ٱلْمُرْجِ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57157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BBA3-F147-BB16-DBF5-48C64B582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4C915-A408-1BE3-6BE8-E2938BE80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"مزايا"؟ </a:t>
            </a:r>
            <a:b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0" i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الأستاذ أمثلة.</a:t>
            </a:r>
            <a:endParaRPr lang="fr-FR" sz="2400" b="0" i="1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8517B88-F791-A9FC-FCA7-E17CF92920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47408" y="2754217"/>
            <a:ext cx="5055660" cy="758177"/>
          </a:xfrm>
        </p:spPr>
        <p:txBody>
          <a:bodyPr/>
          <a:lstStyle/>
          <a:p>
            <a:r>
              <a:rPr lang="ar-MA" sz="5400" dirty="0">
                <a:ln>
                  <a:noFill/>
                </a:ln>
                <a:solidFill>
                  <a:srgbClr val="C00000"/>
                </a:solidFill>
                <a:ea typeface="Calibri" panose="020F0502020204030204" pitchFamily="34" charset="0"/>
              </a:rPr>
              <a:t>مَزايا</a:t>
            </a:r>
            <a:r>
              <a:rPr lang="ar-MA" sz="4800" kern="0" dirty="0">
                <a:ln>
                  <a:noFill/>
                </a:ln>
                <a:solidFill>
                  <a:srgbClr val="424D7B"/>
                </a:solidFill>
                <a:ea typeface="Calibri" panose="020F0502020204030204" pitchFamily="34" charset="0"/>
                <a:sym typeface="Arial"/>
              </a:rPr>
              <a:t>: خَصائِصُ وَصِفاتٌ حَسَنَةٌ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715F05-5DD4-7DA4-27D0-9695E7FFE3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95741-1405-2C8C-9CE2-AF451C6A5CD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FD11D6-A779-A9CD-F269-66673F501F7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D53E06-4AD4-4A0A-B86F-79D9EE41BA5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19CA64-4472-A79B-9A71-521B6002CE3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2CAA3D5-7810-A6A3-17BC-4AB8FFC519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726EEE-AC0B-6605-B69B-EB55AFE37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0EB08C4-B83C-83B8-AD7D-B12FCE307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9DF81C-A31A-6E3A-DBC7-F731BCD148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E3E3336-312A-9313-F960-C0675DC872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16">
            <a:extLst>
              <a:ext uri="{FF2B5EF4-FFF2-40B4-BE49-F238E27FC236}">
                <a16:creationId xmlns:a16="http://schemas.microsoft.com/office/drawing/2014/main" id="{C613F890-77D0-8004-027A-7A6BAB0158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06F0E9F-E29D-7DD4-7E51-ABA4A0135551}"/>
              </a:ext>
            </a:extLst>
          </p:cNvPr>
          <p:cNvSpPr txBox="1"/>
          <p:nvPr/>
        </p:nvSpPr>
        <p:spPr>
          <a:xfrm>
            <a:off x="1668327" y="4853788"/>
            <a:ext cx="6008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</a:rPr>
              <a:t>مِنْ  </a:t>
            </a:r>
            <a:r>
              <a:rPr lang="ar-MA" sz="4000" b="1" dirty="0">
                <a:solidFill>
                  <a:srgbClr val="C00000"/>
                </a:solidFill>
              </a:rPr>
              <a:t>مَزايا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</a:rPr>
              <a:t>ٱلْقَرْيَةِ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</a:rPr>
              <a:t>ٱلْهُدوءُ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</a:rPr>
              <a:t>وٱلسَّكينَةُ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649632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B3E86-B327-1205-3A77-85DC387B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CA44C-50A3-7E81-9E6F-CD3F5C6B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"خلابة"؟</a:t>
            </a:r>
            <a:br>
              <a:rPr lang="ar-MA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b="1" dirty="0">
                <a:ea typeface="Calibri" panose="020F0502020204030204" pitchFamily="34" charset="0"/>
              </a:rPr>
              <a:t>ت</a:t>
            </a:r>
            <a:r>
              <a:rPr lang="ar-MA" sz="2000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قديم أمثلة</a:t>
            </a:r>
            <a:endParaRPr lang="ar-MA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5D8034AF-D0BE-20FB-8228-E8952D3B06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0471" y="2101022"/>
            <a:ext cx="3908224" cy="1802384"/>
          </a:xfrm>
        </p:spPr>
        <p:txBody>
          <a:bodyPr/>
          <a:lstStyle/>
          <a:p>
            <a:r>
              <a:rPr lang="ar-MA" sz="5400" dirty="0">
                <a:ln>
                  <a:noFill/>
                </a:ln>
                <a:solidFill>
                  <a:srgbClr val="C00000"/>
                </a:solidFill>
                <a:ea typeface="Calibri" panose="020F0502020204030204" pitchFamily="34" charset="0"/>
              </a:rPr>
              <a:t>خَلّابَةٌ</a:t>
            </a:r>
            <a:r>
              <a:rPr lang="ar-MA" sz="5400" dirty="0">
                <a:ln>
                  <a:noFill/>
                </a:ln>
                <a:solidFill>
                  <a:srgbClr val="424D7B"/>
                </a:solidFill>
                <a:ea typeface="Calibri" panose="020F0502020204030204" pitchFamily="34" charset="0"/>
              </a:rPr>
              <a:t>: جَميلَةٌ وَرائِعَةٌ</a:t>
            </a:r>
          </a:p>
          <a:p>
            <a:r>
              <a:rPr lang="ar-MA" sz="5400" dirty="0">
                <a:ln>
                  <a:noFill/>
                </a:ln>
                <a:solidFill>
                  <a:srgbClr val="C00000"/>
                </a:solidFill>
                <a:ea typeface="Calibri" panose="020F0502020204030204" pitchFamily="34" charset="0"/>
              </a:rPr>
              <a:t>خَلَبَ- يَخْلُبُ</a:t>
            </a:r>
          </a:p>
          <a:p>
            <a:endParaRPr lang="ar-MA" sz="2800" dirty="0">
              <a:ln>
                <a:noFill/>
              </a:ln>
              <a:solidFill>
                <a:srgbClr val="424D7B"/>
              </a:solidFill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3CE90-5210-717E-D88D-137D5D1FBE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12817-0C3C-ABFE-F5FC-8BC9E3F584B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CEA059-B90E-9541-D793-C4FBCF949A2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7EE008-417E-18DA-D0DB-3FC8C56FA19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D6465-652B-7261-6BEE-2EF44E3DD5D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45F921-B4D4-AD1F-10EE-6BEC2DFA0C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A844FE-2EBB-7EE4-C2C2-E3FF13B0FF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4401A2-383F-5119-5157-306FB99E0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60B59D4-6080-F883-C8E6-F526E15A49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B2EF45C-60C7-73D6-57CA-600539067E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5">
            <a:extLst>
              <a:ext uri="{FF2B5EF4-FFF2-40B4-BE49-F238E27FC236}">
                <a16:creationId xmlns:a16="http://schemas.microsoft.com/office/drawing/2014/main" id="{9C8BE4C8-B14A-916B-BB7A-CBEE0890DB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EAE3AA1-FF1A-BB35-865A-BBB63BA5ED18}"/>
              </a:ext>
            </a:extLst>
          </p:cNvPr>
          <p:cNvSpPr txBox="1"/>
          <p:nvPr/>
        </p:nvSpPr>
        <p:spPr>
          <a:xfrm>
            <a:off x="2003612" y="5259755"/>
            <a:ext cx="5447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dirty="0">
                <a:solidFill>
                  <a:srgbClr val="424D7B"/>
                </a:solidFill>
                <a:ea typeface="Calibri" panose="020F0502020204030204" pitchFamily="34" charset="0"/>
              </a:rPr>
              <a:t>في </a:t>
            </a:r>
            <a:r>
              <a:rPr lang="ar-MA" sz="4000" dirty="0" err="1">
                <a:solidFill>
                  <a:srgbClr val="424D7B"/>
                </a:solidFill>
                <a:ea typeface="Calibri" panose="020F0502020204030204" pitchFamily="34" charset="0"/>
              </a:rPr>
              <a:t>ٱلْقَرْيَةِ</a:t>
            </a:r>
            <a:r>
              <a:rPr lang="ar-MA" sz="4000" dirty="0">
                <a:solidFill>
                  <a:srgbClr val="424D7B"/>
                </a:solidFill>
                <a:ea typeface="Calibri" panose="020F0502020204030204" pitchFamily="34" charset="0"/>
              </a:rPr>
              <a:t> مَناظِرُ</a:t>
            </a:r>
            <a:r>
              <a:rPr lang="ar-MA" sz="4000" dirty="0">
                <a:solidFill>
                  <a:srgbClr val="C00000"/>
                </a:solidFill>
                <a:ea typeface="Calibri" panose="020F0502020204030204" pitchFamily="34" charset="0"/>
              </a:rPr>
              <a:t> تَخْلُبُ </a:t>
            </a:r>
            <a:r>
              <a:rPr lang="ar-MA" sz="4000" dirty="0" err="1">
                <a:solidFill>
                  <a:srgbClr val="424D7B"/>
                </a:solidFill>
                <a:ea typeface="Calibri" panose="020F0502020204030204" pitchFamily="34" charset="0"/>
              </a:rPr>
              <a:t>ٱلزّائِرَ</a:t>
            </a:r>
            <a:r>
              <a:rPr lang="ar-MA" sz="4000" dirty="0">
                <a:solidFill>
                  <a:srgbClr val="424D7B"/>
                </a:solidFill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599151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A1D99-DD33-A41B-F95D-BD5383A21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24923-DC31-0C03-3440-44FD3D20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 سنكتشف حكاية اليوم. سيكون عليكم توقع مضمونها.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1CB41DAF-CF98-2146-D578-7BC1989F74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3A68B4FB-B698-BE42-99E2-251A819EF791}"/>
              </a:ext>
            </a:extLst>
          </p:cNvPr>
          <p:cNvSpPr txBox="1">
            <a:spLocks/>
          </p:cNvSpPr>
          <p:nvPr/>
        </p:nvSpPr>
        <p:spPr>
          <a:xfrm>
            <a:off x="2600738" y="17364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BF4CB1-D33E-C852-E9D6-368B45AF0B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F830CC-F932-E9C2-3CFF-81F0106B1B9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8E674A-ACE9-5ED1-A3C1-77F866EBBB6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F8B73F-3F0D-2E6B-E7BF-69953B8C2C9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DD5E4C-DC28-CC11-F50B-F9E09C853D3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022EAA4-B00F-033C-0279-2FC34300D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8541F8-B810-6891-AC50-E8A659069B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845336-6431-F056-8AC4-97378D533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53A3631-6EC8-55C3-7B47-E4BAF29976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E5CF919-7AF6-2CED-D49C-4E6726FCA5D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FBDD30-7BA0-7AD0-BBF1-81C093731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7325" y="2113903"/>
            <a:ext cx="2987299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4756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0BE77-3E61-91BC-F67B-DC8EE3DF2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899B5-9192-4E71-E4D8-52498CC8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العنوان والصور. كل واحد منكم يقول توقعه حول مضمون الحكاية لزميله. 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19700EB-D7EE-242C-2B34-C018D5650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3241" y="674168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61ADE8-BE68-1D09-01CB-9F012423CB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B29173-B1AE-50B7-001C-48ED194D9D9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C6367-281F-E0E8-F94A-34047BD0A45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82290-A2A7-E5E9-0610-5EA821FF296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3637C-313E-70D9-F1D2-1CA548CFCC6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D993C29-E133-D548-5EF2-29562FBDCB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D24692-D13B-5C2F-ED2F-CAA289E5A9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632F17-39DF-9465-73AF-736ECA59D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DD5AF4A-6D83-E37E-90F8-4D993C5A41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AFD470-118E-2B8F-F478-0B73689F2E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Google Shape;1519;p67">
            <a:extLst>
              <a:ext uri="{FF2B5EF4-FFF2-40B4-BE49-F238E27FC236}">
                <a16:creationId xmlns:a16="http://schemas.microsoft.com/office/drawing/2014/main" id="{269FF50E-B6E5-ED0F-C0E6-1E8D64C43053}"/>
              </a:ext>
            </a:extLst>
          </p:cNvPr>
          <p:cNvSpPr/>
          <p:nvPr/>
        </p:nvSpPr>
        <p:spPr>
          <a:xfrm>
            <a:off x="3080714" y="1502168"/>
            <a:ext cx="2621400" cy="6006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ما </a:t>
            </a:r>
            <a:r>
              <a:rPr lang="ar-MA" sz="3600" b="1" dirty="0" err="1">
                <a:solidFill>
                  <a:srgbClr val="424D7B"/>
                </a:solidFill>
                <a:ea typeface="Calibri" panose="020F0502020204030204" pitchFamily="34" charset="0"/>
              </a:rPr>
              <a:t>ٱلْأَجْمَلُ</a:t>
            </a: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؟</a:t>
            </a:r>
            <a:r>
              <a:rPr lang="ar-MA" sz="36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lang="ar-SA" sz="36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7">
            <a:extLst>
              <a:ext uri="{FF2B5EF4-FFF2-40B4-BE49-F238E27FC236}">
                <a16:creationId xmlns:a16="http://schemas.microsoft.com/office/drawing/2014/main" id="{088AA22D-9012-230A-3DCD-31A0B3968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3C501DF-9C3C-DA32-8D18-6E9DB8407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31" y="2159303"/>
            <a:ext cx="3193538" cy="1782440"/>
          </a:xfrm>
          <a:prstGeom prst="roundRect">
            <a:avLst>
              <a:gd name="adj" fmla="val 12357"/>
            </a:avLst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EF27197-DD90-72F9-D17E-9E067FF1E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23" y="4021395"/>
            <a:ext cx="3910048" cy="2391842"/>
          </a:xfrm>
          <a:prstGeom prst="roundRect">
            <a:avLst>
              <a:gd name="adj" fmla="val 12357"/>
            </a:avLst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011111D-2C4E-CFA4-3F70-6131E4C1A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9" y="4021395"/>
            <a:ext cx="3727750" cy="2391842"/>
          </a:xfrm>
          <a:prstGeom prst="roundRect">
            <a:avLst>
              <a:gd name="adj" fmla="val 12357"/>
            </a:avLst>
          </a:prstGeom>
        </p:spPr>
      </p:pic>
    </p:spTree>
    <p:extLst>
      <p:ext uri="{BB962C8B-B14F-4D97-AF65-F5344CB8AC3E}">
        <p14:creationId xmlns:p14="http://schemas.microsoft.com/office/powerpoint/2010/main" val="24787775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03B4E-3F7F-DE3D-AE08-26D079709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77808-4831-E0D1-E217-89FCE1D6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انتباه، نمر إلى تقاسم التوقعات. من يريد أن يعرض توقعه موضحا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جعله يتوقع  ذلك؟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BC763623-ECF9-819C-9F00-5F37865E22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E88A98-F901-82B5-43B4-1670223815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A8301F-0E20-E321-2AFE-138FAA0DCD6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1AE3B-F9E9-FC76-CBEC-8416DFA186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1F5B0E-FEE6-4F3F-98D1-2E19414EEF1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EFB77B-AD26-247D-00F1-0668E87F506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27B497-3E66-2D1A-4240-6DEA528648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87917-010A-F7A2-59BA-F2BC59CFFD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BEFE0E-09A0-452F-14A6-D1FCB513B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F6E103-5C3B-67D0-C708-3A859B3AB5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22D40E-9F26-94B1-5734-F681DEACB42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1519;p67">
            <a:extLst>
              <a:ext uri="{FF2B5EF4-FFF2-40B4-BE49-F238E27FC236}">
                <a16:creationId xmlns:a16="http://schemas.microsoft.com/office/drawing/2014/main" id="{82EBF807-42EC-414D-28CA-88DBC5AF80D1}"/>
              </a:ext>
            </a:extLst>
          </p:cNvPr>
          <p:cNvSpPr/>
          <p:nvPr/>
        </p:nvSpPr>
        <p:spPr>
          <a:xfrm>
            <a:off x="3080714" y="1502168"/>
            <a:ext cx="2621400" cy="6006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ما </a:t>
            </a:r>
            <a:r>
              <a:rPr lang="ar-MA" sz="3600" b="1" dirty="0" err="1">
                <a:solidFill>
                  <a:srgbClr val="424D7B"/>
                </a:solidFill>
                <a:ea typeface="Calibri" panose="020F0502020204030204" pitchFamily="34" charset="0"/>
              </a:rPr>
              <a:t>ٱلْأَجْمَلُ</a:t>
            </a: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؟</a:t>
            </a:r>
            <a:r>
              <a:rPr lang="ar-MA" sz="36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lang="ar-SA" sz="36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9DCF8E4-E9D2-052B-D998-273B16768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31" y="2159303"/>
            <a:ext cx="3193538" cy="1782440"/>
          </a:xfrm>
          <a:prstGeom prst="roundRect">
            <a:avLst>
              <a:gd name="adj" fmla="val 12357"/>
            </a:avLst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6A2D70-3B67-69A7-3782-A368A13EE4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23" y="4021395"/>
            <a:ext cx="3910048" cy="2391842"/>
          </a:xfrm>
          <a:prstGeom prst="roundRect">
            <a:avLst>
              <a:gd name="adj" fmla="val 12357"/>
            </a:avLst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E5884D1-3E84-77FF-51A6-F8B27C242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9" y="4021395"/>
            <a:ext cx="3727750" cy="2391842"/>
          </a:xfrm>
          <a:prstGeom prst="roundRect">
            <a:avLst>
              <a:gd name="adj" fmla="val 12357"/>
            </a:avLst>
          </a:prstGeom>
        </p:spPr>
      </p:pic>
    </p:spTree>
    <p:extLst>
      <p:ext uri="{BB962C8B-B14F-4D97-AF65-F5344CB8AC3E}">
        <p14:creationId xmlns:p14="http://schemas.microsoft.com/office/powerpoint/2010/main" val="7249351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% 80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52833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وتوظيف مفردات المعجم؛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1114165"/>
            <a:chOff x="1331545" y="2851205"/>
            <a:chExt cx="6696000" cy="11141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420033" y="3134373"/>
              <a:ext cx="493478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توقع مضمون حكاية (ما الأجمل؟) والتحقق منه وفهم المعنى العام للحكاية؛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518504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الكلمات البصرية ونص القراءة المشتركة بطلاقة.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35821-8163-5D79-FCC8-E0D8CAC86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216F8-464B-C329-65AF-8FF513BF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تستمعون للحكاية وتتحققون من توقعاتكم. أنصتوا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ED70F-6523-6526-CB2A-116795CF6D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CEDF9D-008B-717B-3B39-7FCFFEDC4BA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AE325-5B54-5CC1-8D68-886970EEB29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C82515-C998-0DAD-EFBD-A0D8D7B2136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D699-BB49-02B7-3223-CD6E36B9482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F003D4D-72A9-6902-5152-117EC3B056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EAA5653-A1FF-F282-2EE9-AE0AB9D924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2C13AD-1CF5-EB81-F302-B9C40C560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7527994-C529-1272-D494-7E80D97508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F0925F-456D-D0F8-0793-8942E70594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F44DD872-33B1-3FA8-3A02-1F00CBC89E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Google Shape;1519;p67">
            <a:extLst>
              <a:ext uri="{FF2B5EF4-FFF2-40B4-BE49-F238E27FC236}">
                <a16:creationId xmlns:a16="http://schemas.microsoft.com/office/drawing/2014/main" id="{9EFA52D2-DF98-AF71-71D6-2E4B544CD8DF}"/>
              </a:ext>
            </a:extLst>
          </p:cNvPr>
          <p:cNvSpPr/>
          <p:nvPr/>
        </p:nvSpPr>
        <p:spPr>
          <a:xfrm>
            <a:off x="3069645" y="2713703"/>
            <a:ext cx="3709771" cy="108442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أَتَحَقَّقُ مِنْ تَوَقُّعي</a:t>
            </a:r>
            <a:endParaRPr lang="ar-SA" sz="36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18472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CD904-36FC-8999-5D7D-1EE94C189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7D834D-F55B-1741-9FD4-15CD1312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الفيديو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1982AA9B-156C-D7C6-25D9-9D9B2F3C03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35A862-A6B6-0BB8-BCF1-52E3F5FCEF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BCFE2-FA4A-0B77-6607-093135DDC15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76D1F5-E825-CDB2-8A41-D2109E154E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7D3BFB-39F1-CB4E-EA9B-2781A911413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3D89F1-20EA-0A5B-CD1D-4AC463005BD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C53F63-F728-C772-3E17-B9F2D7A2D8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CFE64A-3150-78BF-986B-55DBFB3BD2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15DAC5-A8EF-E247-80BB-4A1E4422F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5FC997-62B1-9241-A45E-8233E34C92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F5D06A-6269-7974-3093-26427FB6D7E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FINALE - مَا الأجْمَلْ؟ V1 DONE-720p-251206">
            <a:hlinkClick r:id="" action="ppaction://media"/>
            <a:extLst>
              <a:ext uri="{FF2B5EF4-FFF2-40B4-BE49-F238E27FC236}">
                <a16:creationId xmlns:a16="http://schemas.microsoft.com/office/drawing/2014/main" id="{FFD2538E-C51E-E814-7440-35406DCC2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507" y="1704227"/>
            <a:ext cx="8136555" cy="48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42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138E-BF51-F6E4-1CED-9960A512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ACA022-1A33-9E5E-A7D0-D9EBFD5F0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الاستماع للحكاية، من كان توقعه قريبا من مضمون الحكاية؟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6CAFDA9-CD67-7AD0-851F-BAD2FFC764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4417" y="705107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786990-C120-4F07-E902-1CF325700A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9633D-1BB7-E438-1E97-51973DE02C3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C11141-6D88-8279-1FC8-553BFFE98BB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85C996-0306-4263-081A-0E897873A10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2EC0C1-B767-FAC7-05C2-D017C873CBA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8D2724D-E514-4B8B-B3EF-07A74028D6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BF292F-A9F7-31F6-44E6-F4F1571B8D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AEAB40-B590-F0A2-5A55-98AF935A5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BD69E5A-2A86-CE59-6067-D0AF15DA2E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66876C-9D74-57C0-18BE-83EAA29A155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Google Shape;1519;p67">
            <a:extLst>
              <a:ext uri="{FF2B5EF4-FFF2-40B4-BE49-F238E27FC236}">
                <a16:creationId xmlns:a16="http://schemas.microsoft.com/office/drawing/2014/main" id="{C9F31BF0-A83A-983F-64FE-C2CA0AE90D56}"/>
              </a:ext>
            </a:extLst>
          </p:cNvPr>
          <p:cNvSpPr/>
          <p:nvPr/>
        </p:nvSpPr>
        <p:spPr>
          <a:xfrm>
            <a:off x="3069645" y="2713704"/>
            <a:ext cx="3709771" cy="98322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ea typeface="Calibri" panose="020F0502020204030204" pitchFamily="34" charset="0"/>
              </a:rPr>
              <a:t>هَلْ تَوَقُّعي صائِبٌ؟</a:t>
            </a:r>
            <a:endParaRPr lang="ar-SA" sz="3600" b="1" kern="10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49610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9BF7B-5B3A-627D-2A2F-4465CB91E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E96D70-AA11-2F1E-D2A0-00AEA201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سأعيد تسميع الحكاية، حاولوا تذكر شخصيات الحكاية، مكان وزمان الأحداث.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15">
            <a:extLst>
              <a:ext uri="{FF2B5EF4-FFF2-40B4-BE49-F238E27FC236}">
                <a16:creationId xmlns:a16="http://schemas.microsoft.com/office/drawing/2014/main" id="{0F101816-3EAF-1EC2-18FD-BE5ADC2042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65AA88-CD03-1726-73A4-146FAA8951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9212B-0323-9F9E-CC6D-601ECA3ECC3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8E2BBF-5DC4-DE78-3F20-5C3E6E24CDD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5ADB83-8121-E58F-D921-CB4CC555141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90F5E-CB71-0955-ACC5-D891A0B01FF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7504B2-51C4-BEE1-F43D-65EF12CD53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37E21CB-5D85-E698-AD2C-B9DD18A95D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5F0B4D-987C-2137-5623-1ECF8108F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A8D61D-70E5-2D2F-0D04-DE534535118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9DE8A12-1E41-A841-797D-D0E5C4F3B9E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FINALE - مَا الأجْمَلْ؟ V1 DONE-720p-251206">
            <a:hlinkClick r:id="" action="ppaction://media"/>
            <a:extLst>
              <a:ext uri="{FF2B5EF4-FFF2-40B4-BE49-F238E27FC236}">
                <a16:creationId xmlns:a16="http://schemas.microsoft.com/office/drawing/2014/main" id="{84B9C824-6011-2620-EFA8-5BB182D07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507" y="1704226"/>
            <a:ext cx="8136555" cy="458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18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C9894-17C6-4F96-4DC8-1C6A2207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سأطرح عليكم أسئلة حول عناصر الحكاية. فكروا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بل الإجابة.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D15CCA-202A-AE69-308E-2F8BD6D6F3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A28C47-8B67-86EC-6698-087242984B7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0D5E0-00BD-A4B5-9B87-C95CD006C0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16CFD4-F25F-1E1F-0DC2-F8A5AF22705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4A72BA-2627-A3F4-D797-B251A45D346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3EE0008-54F4-EC42-C286-B3FDCBE65B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9729D5-B5F1-8BB9-CE26-BA4163CF8F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773089-A99D-6758-9BDC-112E54736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28F0BD-BD26-1793-C0F5-08EDF6F7D4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C9D7590-5280-FDCD-1CF6-2D09C2E62A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104DD64-2643-6452-C9BE-4B65945E7052}"/>
              </a:ext>
            </a:extLst>
          </p:cNvPr>
          <p:cNvSpPr txBox="1"/>
          <p:nvPr/>
        </p:nvSpPr>
        <p:spPr>
          <a:xfrm>
            <a:off x="2236839" y="3013502"/>
            <a:ext cx="467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عَناصِرُ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23">
            <a:extLst>
              <a:ext uri="{FF2B5EF4-FFF2-40B4-BE49-F238E27FC236}">
                <a16:creationId xmlns:a16="http://schemas.microsoft.com/office/drawing/2014/main" id="{AC6C781E-EDB1-A9E8-8F0D-977B65E3F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7874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6B148-FA8D-D383-A7FD-69B133B5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هِيَ شَخْصِيّاتُ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ٱلْحِكايَةِ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6" name="Image 5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60AD13F1-AA6D-F0A4-EE15-48A838B41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  <p:pic>
        <p:nvPicPr>
          <p:cNvPr id="13" name="Espace réservé pour une image  15">
            <a:extLst>
              <a:ext uri="{FF2B5EF4-FFF2-40B4-BE49-F238E27FC236}">
                <a16:creationId xmlns:a16="http://schemas.microsoft.com/office/drawing/2014/main" id="{7304EA6B-8459-F0B9-4C91-08CEE27758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06838A-5B82-6EE4-F21A-54B7D2FCCD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B4E9E6-5950-A827-B41F-61D33D52575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F1847E-A88B-5214-7EAE-13F28A71743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3FFFA-6615-FC36-A523-1E5F309FF16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36A586-B09B-EB97-0EDA-F57412586B2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CA74EE-AA6B-AB85-CE94-FF76D0140C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66D471-7231-2A01-76FD-A188C45D12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A737809-9647-8494-15A8-99D60E050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BE5C3B-464F-350A-AA95-750F151AC6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143264F-E897-0215-6545-7A1694D6860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Google Shape;1508;p66">
            <a:extLst>
              <a:ext uri="{FF2B5EF4-FFF2-40B4-BE49-F238E27FC236}">
                <a16:creationId xmlns:a16="http://schemas.microsoft.com/office/drawing/2014/main" id="{35462D53-A130-DAAB-F962-A37D751C9A02}"/>
              </a:ext>
            </a:extLst>
          </p:cNvPr>
          <p:cNvSpPr txBox="1"/>
          <p:nvPr/>
        </p:nvSpPr>
        <p:spPr>
          <a:xfrm>
            <a:off x="1579018" y="3104962"/>
            <a:ext cx="64301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مَنْ هِيَ </a:t>
            </a: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خْصِيّاتُ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ٱلْحِكايَةِ؟</a:t>
            </a:r>
          </a:p>
        </p:txBody>
      </p:sp>
    </p:spTree>
    <p:extLst>
      <p:ext uri="{BB962C8B-B14F-4D97-AF65-F5344CB8AC3E}">
        <p14:creationId xmlns:p14="http://schemas.microsoft.com/office/powerpoint/2010/main" val="2678234671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5463-4420-DE97-4635-1A30812C3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D89FE-FF1D-93AC-518E-A01F5CDF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شخصيات الحكاية هي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id="{F76188CE-3CAD-BC6A-5D54-498DF3B76515}"/>
              </a:ext>
            </a:extLst>
          </p:cNvPr>
          <p:cNvSpPr txBox="1"/>
          <p:nvPr/>
        </p:nvSpPr>
        <p:spPr>
          <a:xfrm>
            <a:off x="1356901" y="2644190"/>
            <a:ext cx="643019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شَخْصِيّاتُ ٱلْحِكايَةِ هِيَ: </a:t>
            </a:r>
          </a:p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إِسْماعيلُ   -  أَنْوَرُ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84FE10-2B4E-6CE2-9676-F0152CB270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03B9B-BF8F-F036-5A64-F92DE5B6698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2ECA6F-304E-30F3-7760-A483431A006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78A220-446D-EE63-F18B-177AE44D342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73270-E1D4-817F-E06D-3A4CC0D95CD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491D8F3-410C-E9C4-81E2-07D4CA2BDF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E04F7D-103B-6E00-CE50-D598F22C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ED2752-D901-A86C-8403-16DE953A1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E9E827-F156-CB16-0581-1ACFD195DB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AFE5297-529D-CDEF-6B6B-3DC7967773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82242C81-C117-7364-8ACD-B55B3456A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362832597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6B787-CCC1-2C90-BFAD-2015A436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أين وَقَعَتْ أَحْداثُ الْحِكايَةِ؟ فكروا. من يجيب؟ كيف عرفتم ذلك؟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 1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BBCB2F97-DBB9-6E21-5022-16D73AAE7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03" y="1400430"/>
            <a:ext cx="1669058" cy="1669058"/>
          </a:xfrm>
          <a:prstGeom prst="rect">
            <a:avLst/>
          </a:prstGeom>
        </p:spPr>
      </p:pic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id="{ADD93899-B8F7-FE03-DABC-4AAFE5B110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7CF4C9-21A3-D65A-1433-ACD98B6BC7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371F7A-C443-8E91-0479-1D53EA5168B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3875F4-F637-A757-0658-162B2628CB5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F16AA6-F57C-33E1-8560-DDCA0552D03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AA4BEF-FE4B-A1AD-96E4-7C8CE2C931F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CF415AD-8479-C108-70D6-036C526BF8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3D7DB91-A241-518D-DFA6-E1D26BB33D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EF682AB-7304-BE93-7BB6-BE556E843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B39296B-CED4-36D4-E4AB-7197A4C086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1C6E6CE-6E35-FA09-A452-E4EAEE0FA8E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1508;p66">
            <a:extLst>
              <a:ext uri="{FF2B5EF4-FFF2-40B4-BE49-F238E27FC236}">
                <a16:creationId xmlns:a16="http://schemas.microsoft.com/office/drawing/2014/main" id="{44E133D6-F52F-232D-27F1-6E2830EE6623}"/>
              </a:ext>
            </a:extLst>
          </p:cNvPr>
          <p:cNvSpPr txBox="1"/>
          <p:nvPr/>
        </p:nvSpPr>
        <p:spPr>
          <a:xfrm>
            <a:off x="1356900" y="1533250"/>
            <a:ext cx="64301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أَيْنَ وَقَعَتْ أَحْداثُ ٱلْحِكايَةِ؟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5E3EC7E-8FED-60EC-CF84-CF35213B6EE1}"/>
              </a:ext>
            </a:extLst>
          </p:cNvPr>
          <p:cNvSpPr/>
          <p:nvPr/>
        </p:nvSpPr>
        <p:spPr>
          <a:xfrm>
            <a:off x="2568097" y="4229661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حَديقَةٍ عُمومِيَّةٍ.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35E21D2-0B91-C7CB-5FDC-1C010C4975F4}"/>
              </a:ext>
            </a:extLst>
          </p:cNvPr>
          <p:cNvSpPr/>
          <p:nvPr/>
        </p:nvSpPr>
        <p:spPr>
          <a:xfrm>
            <a:off x="2568098" y="3462745"/>
            <a:ext cx="384361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مَدينَةِ أَنْوَرَ.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4F7658A-A7B7-9495-7D0F-C038BCDC379F}"/>
              </a:ext>
            </a:extLst>
          </p:cNvPr>
          <p:cNvSpPr/>
          <p:nvPr/>
        </p:nvSpPr>
        <p:spPr>
          <a:xfrm>
            <a:off x="2568097" y="2686030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قَرْيَةِ إِسْماعيلَ.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7ED7CF8-31A1-F0D3-87E5-0FB859AD1214}"/>
              </a:ext>
            </a:extLst>
          </p:cNvPr>
          <p:cNvSpPr/>
          <p:nvPr/>
        </p:nvSpPr>
        <p:spPr>
          <a:xfrm>
            <a:off x="2568097" y="4994212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عَلى ضِفَّةِ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ٱلنَّهْرِ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F4204A3-28AD-FFCE-AB82-A969FBA6F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288948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DADC6E-B1C4-AE96-AC00-E5F77B2570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6662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866176-00C2-E22E-88F6-A707433F04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444291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3945075-CB82-80E8-CE1F-FB588BE6C00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5219633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43180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E3276-988C-8EDB-D66C-181E69976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C90039-0633-16BF-EA96-0F843CC7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يعيد الجواب في جملة تامة؟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 1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CB94968D-04C1-218D-01E7-428697172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03" y="1400430"/>
            <a:ext cx="1669058" cy="16690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5C935F-6D66-8A37-36B1-AF6DC8E36F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4CFA07-A70E-A2C9-1170-5FE95F704C7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21D430-BF21-B560-8D8B-B8EE8213D84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438669-BDD5-0D96-842C-8B6B45EF187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F308CF-C5B0-DA38-9F45-4852350D982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B65EE64-5EAD-DA92-DD3E-EE5B2FC5C6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ED7AF1-7BAB-CACB-2511-D32D30E772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BC4A7C6-35E4-CC1C-FE44-D0833E187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19D1C63-7348-6BB6-73C8-E21558E4EE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1FD17F5-1C0A-B069-92CC-3E6CB0692CA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Google Shape;1508;p66">
            <a:extLst>
              <a:ext uri="{FF2B5EF4-FFF2-40B4-BE49-F238E27FC236}">
                <a16:creationId xmlns:a16="http://schemas.microsoft.com/office/drawing/2014/main" id="{8BB5CB2E-737A-275A-AD12-9A0A7B04C8DD}"/>
              </a:ext>
            </a:extLst>
          </p:cNvPr>
          <p:cNvSpPr txBox="1"/>
          <p:nvPr/>
        </p:nvSpPr>
        <p:spPr>
          <a:xfrm>
            <a:off x="1356900" y="1533250"/>
            <a:ext cx="64301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A5A5A5"/>
              </a:buClr>
              <a:buSzPts val="18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وَقَعَتْ أَحْداثُ ٱلْحِكايَةِ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9992CDD-E9C6-6416-9CFF-A838B2E66A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288948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324658-E0DE-FA3C-42CE-78AC15A7DE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6662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1FA936-9262-51F6-5ED3-D42CA9ECEB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4442918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62099C9-C207-C1D7-A77A-55F21A0A33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521963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4FBD3DA-4DC9-4E4F-DB62-CBD851AC398A}"/>
              </a:ext>
            </a:extLst>
          </p:cNvPr>
          <p:cNvSpPr/>
          <p:nvPr/>
        </p:nvSpPr>
        <p:spPr>
          <a:xfrm>
            <a:off x="2568097" y="4229661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حَديقَةٍ عُمومِيَّةٍ.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AF9DF1A-6C6A-14D4-3264-7AEB59DB845C}"/>
              </a:ext>
            </a:extLst>
          </p:cNvPr>
          <p:cNvSpPr/>
          <p:nvPr/>
        </p:nvSpPr>
        <p:spPr>
          <a:xfrm>
            <a:off x="2568098" y="3462745"/>
            <a:ext cx="384361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مَدينَةِ أَنْوَرَ.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532142C-ADB7-5A0C-9645-CFC5D2E38D06}"/>
              </a:ext>
            </a:extLst>
          </p:cNvPr>
          <p:cNvSpPr/>
          <p:nvPr/>
        </p:nvSpPr>
        <p:spPr>
          <a:xfrm>
            <a:off x="2568097" y="2686030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قَرْيَةِ إِسْماعيلَ.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C4004EC2-9892-7A60-491B-73C77A1E4068}"/>
              </a:ext>
            </a:extLst>
          </p:cNvPr>
          <p:cNvSpPr/>
          <p:nvPr/>
        </p:nvSpPr>
        <p:spPr>
          <a:xfrm>
            <a:off x="2568097" y="4994212"/>
            <a:ext cx="38436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عَلى ضِفَّةِ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ٱلنَّهْرِ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id="{FDB01302-ABFD-8B1E-E9CA-E0FA4794A4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980757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4A665-3075-7EC3-E0E5-0AE9E3333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798D03-8F76-BAF2-0773-987874ED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سأقرأ السؤال. - من يجيب بجملة تامة؟ هل أنتم متفقون؟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 17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843912C5-3B87-E621-A033-84ED9C81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75" y="1348350"/>
            <a:ext cx="1669058" cy="1669058"/>
          </a:xfrm>
          <a:prstGeom prst="rect">
            <a:avLst/>
          </a:prstGeom>
        </p:spPr>
      </p:pic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id="{946062B7-7EA3-BB65-7921-F50DEF0746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BADDC1-9E03-8345-C061-2358185390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B810B-3C0E-A165-FDFD-9A8037DAD96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B2A2B1-78D4-E257-1373-99CB8EBD5CE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B4435F-3C05-AFCD-999F-711476DB38F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1F4C31-7312-CD1D-4FBF-E618FA54A8B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2A24AA1-F043-AC02-B178-A6D646C1F1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E64FCA2-D84F-0766-389F-B0F72487C3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B00A447-CC9C-A6DF-86F7-7FC177218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447C075-538F-63C4-6190-4CA39B1973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DABFF9D-A32C-CA2A-CA6A-784F89505D6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806E910-C52B-F333-ECFB-735DF7775228}"/>
              </a:ext>
            </a:extLst>
          </p:cNvPr>
          <p:cNvSpPr/>
          <p:nvPr/>
        </p:nvSpPr>
        <p:spPr>
          <a:xfrm>
            <a:off x="978907" y="4541074"/>
            <a:ext cx="543280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ذاتَ مَساءٍ بَعْدَ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أَنْ مَضَّيا وَقْتاً في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ٱللَّهْوِ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وَٱلْمَرَحِ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 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A0A00132-C0F1-9AA3-5297-1D7A480BE2C7}"/>
              </a:ext>
            </a:extLst>
          </p:cNvPr>
          <p:cNvSpPr/>
          <p:nvPr/>
        </p:nvSpPr>
        <p:spPr>
          <a:xfrm>
            <a:off x="2091714" y="3771680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صَباحاً بَعْدَ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ٱسْتيقاظِهِما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EBAC5280-279D-223B-28D4-B73A707ECDAB}"/>
              </a:ext>
            </a:extLst>
          </p:cNvPr>
          <p:cNvSpPr/>
          <p:nvPr/>
        </p:nvSpPr>
        <p:spPr>
          <a:xfrm>
            <a:off x="2091714" y="3002286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بَعْدَ أَنْ تَناوَلا وَجْبَةَ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ٱلْعَشاءِ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D515FB5F-F72E-235D-630C-7F69A5F24220}"/>
              </a:ext>
            </a:extLst>
          </p:cNvPr>
          <p:cNvSpPr/>
          <p:nvPr/>
        </p:nvSpPr>
        <p:spPr>
          <a:xfrm>
            <a:off x="2091714" y="5310468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بَعْدَ أَنْ عادا إِلى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ٱلْبَيْتِ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74742C74-81DA-16C3-FDB3-2FD446E84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20574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893CB84-6F14-62C3-0558-7E66F0048E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398245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D8A8AE1-68CC-2D8A-5596-EB04C0BE1F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475917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4DFB514B-C763-EE0E-4A75-6075CEC483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5904" y="5535889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4" name="Google Shape;1508;p66">
            <a:extLst>
              <a:ext uri="{FF2B5EF4-FFF2-40B4-BE49-F238E27FC236}">
                <a16:creationId xmlns:a16="http://schemas.microsoft.com/office/drawing/2014/main" id="{E70F5275-7277-3D4C-C4F7-B933BBB7D45A}"/>
              </a:ext>
            </a:extLst>
          </p:cNvPr>
          <p:cNvSpPr txBox="1"/>
          <p:nvPr/>
        </p:nvSpPr>
        <p:spPr>
          <a:xfrm>
            <a:off x="978907" y="2153297"/>
            <a:ext cx="767533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مَتى جَلَسَ ٱلطِّفْلانِ لِتَجاذُبِ أَطْرافِ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ٱلْحَديثِ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  <a:endParaRPr lang="ar-MA" sz="4400" b="1" kern="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32886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182B9DC4-CB8F-8D16-7F00-ED7C9789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</a:t>
            </a:r>
            <a:r>
              <a:rPr lang="tzm-Arab-MA" sz="24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بك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م، 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حصة</a:t>
            </a:r>
            <a:r>
              <a:rPr lang="tzm-Arab-MA" sz="24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اللغة</a:t>
            </a:r>
            <a:r>
              <a:rPr lang="tzm-Arab-MA" sz="24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العربية</a:t>
            </a:r>
            <a:r>
              <a:rPr lang="tzm-Arab-MA" sz="24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43E2622A-2936-7214-906B-6AFB86373E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6E80BC-F2F7-A2E5-5F81-5F7CC1FF2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C02159-DB34-C772-5263-83E1B8FA40C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2E141D-3A26-5A6B-21B7-77CB065CEC6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B1A2BC3-F1BA-E35E-4F59-7D6AE5C9393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D2D9DDA-C42A-E8CC-19F8-F1AC331BC93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9585563-205A-C214-E3EA-251DCD936D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56EEF5-CAA9-E165-62B1-8D9CA658CA7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4F90E9-FF71-7049-CC4B-B1DF6AE125C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FBE7B6-C8D9-F95A-8721-F2A15EAD5E8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F8E662-8648-1B6C-726F-EF2FA84045A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ECD9B26-9FEF-C291-D20D-E6CDC0B43E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46488704-6CF5-A1A8-8150-295941FBD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44F376DA-9CCC-2834-079C-D996827AF2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06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B8078-A30A-91D2-0C58-D12021980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EF21E-8503-0E42-C0C8-64DFCB12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يعيد الجواب في جملة مفيدة؟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5">
            <a:extLst>
              <a:ext uri="{FF2B5EF4-FFF2-40B4-BE49-F238E27FC236}">
                <a16:creationId xmlns:a16="http://schemas.microsoft.com/office/drawing/2014/main" id="{0FE2820F-5327-FBB8-83DB-B3A2DFA607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264FD1-9021-BA7C-35CD-F095F8E54CF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84480F-53F6-3C40-BABB-360EF28AACE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2403CF-DA79-0E4B-F83E-72F084765A3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05BF62-EF9D-6887-C475-1E3D72EC030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B8F824-F75E-F3A6-886E-1E72F6EB663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4C00D1A-0BA5-D551-AB90-CCC250453F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F1D1E29-8F7B-7D4F-1F36-92C0F24FB1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638C3E4-24FA-F8E0-CFBF-40B878F9C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8BF32ED-85BC-4186-9104-2138796443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6F9076B-E9A2-2062-CA19-2133066CE2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95D8A35-AA67-46F9-5D8C-E7F4F6FEF8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2999" y="319376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2CB3D68-63D9-8F01-F669-8CCA67500B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2999" y="397047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7C1003A-ED60-A423-052D-F90AE38F30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2999" y="474719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2987E4E-CD7F-DBE2-10C1-DBC118304D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2999" y="5523906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A795900-4C35-C419-E43E-8E3B97AF4133}"/>
              </a:ext>
            </a:extLst>
          </p:cNvPr>
          <p:cNvSpPr/>
          <p:nvPr/>
        </p:nvSpPr>
        <p:spPr>
          <a:xfrm>
            <a:off x="978907" y="4541074"/>
            <a:ext cx="543280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ذاتَ مَساءٍ بَعْدَ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أَنْ مَضَّيا وَقْتاً في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ٱللَّهْوِ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وَٱلْمَرَحِ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11396E9-6C97-2259-F2E5-5B970C4793B0}"/>
              </a:ext>
            </a:extLst>
          </p:cNvPr>
          <p:cNvSpPr/>
          <p:nvPr/>
        </p:nvSpPr>
        <p:spPr>
          <a:xfrm>
            <a:off x="2091714" y="3771680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صَباحاً بَعْدَ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ٱسْتيقاظِهِما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957BE63-F219-A4DD-56CA-4C945CD80AD7}"/>
              </a:ext>
            </a:extLst>
          </p:cNvPr>
          <p:cNvSpPr/>
          <p:nvPr/>
        </p:nvSpPr>
        <p:spPr>
          <a:xfrm>
            <a:off x="2091714" y="3002286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defTabSz="914400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chemeClr val="bg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بَعْدَ أَنْ تَناوَلا وَجْبَةَ </a:t>
            </a:r>
            <a:r>
              <a:rPr lang="ar-MA" sz="3600" b="1" kern="0" dirty="0" err="1">
                <a:solidFill>
                  <a:schemeClr val="bg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ٱلْعَشاءِ</a:t>
            </a:r>
            <a:r>
              <a:rPr lang="ar-MA" sz="3600" b="1" kern="0" dirty="0">
                <a:solidFill>
                  <a:schemeClr val="bg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11DB4D1-FF5C-462D-4498-7DDEF82CA181}"/>
              </a:ext>
            </a:extLst>
          </p:cNvPr>
          <p:cNvSpPr/>
          <p:nvPr/>
        </p:nvSpPr>
        <p:spPr>
          <a:xfrm>
            <a:off x="2091714" y="5310468"/>
            <a:ext cx="432000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بَعْدَ أَنْ عادا إِلى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ٱلْبَيْتِ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10" name="Google Shape;1508;p66">
            <a:extLst>
              <a:ext uri="{FF2B5EF4-FFF2-40B4-BE49-F238E27FC236}">
                <a16:creationId xmlns:a16="http://schemas.microsoft.com/office/drawing/2014/main" id="{D5F929FD-A3CD-70D3-0AA7-7944C8B3ACF1}"/>
              </a:ext>
            </a:extLst>
          </p:cNvPr>
          <p:cNvSpPr txBox="1"/>
          <p:nvPr/>
        </p:nvSpPr>
        <p:spPr>
          <a:xfrm>
            <a:off x="978907" y="2153297"/>
            <a:ext cx="767533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A5A5A5"/>
              </a:buClr>
              <a:buSzPts val="1800"/>
              <a:buFont typeface="Dosis"/>
              <a:buNone/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جَلَسَ ٱلطِّفْلانِ لِتَجاذُبِ أَطْرافِ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ٱلْحَديثِ</a:t>
            </a:r>
            <a:endParaRPr lang="ar-MA" sz="4400" b="1" kern="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357860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165DC-CA48-ABC3-F97A-1AE8D6EBE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0629EA-5C31-5A4A-7AE4-10400CB4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على كراساتكم اكتبوا عناصر الحكاية.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</a:br>
            <a:r>
              <a:rPr lang="ar-MA" sz="22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يتنقل الأستاذ بين الصفوف ويصحح كتابيا.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25B5E0-B46D-CA7B-8965-474DE9C20B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4C091C-190C-94F2-057C-D09FB6EE756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FCF99C-B1AA-D073-FC48-957A91FA835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B7ED3A-A449-6A71-99A9-64564330911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A2B463-1AB6-BCF4-531C-05D225E8E6F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4984433-84B5-3137-3690-02E3423F05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D135C13-910C-8D66-4429-CDC3F9D6FF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C3F2B11-8F81-B994-1343-EBE69C894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47CBA01-F6A9-D6A6-D766-06A615AC9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0306283-4CE4-EBD7-E7C4-92DBEADAB4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D0AC34FA-B22F-D6B7-855B-A858328D160D}"/>
              </a:ext>
            </a:extLst>
          </p:cNvPr>
          <p:cNvSpPr/>
          <p:nvPr/>
        </p:nvSpPr>
        <p:spPr>
          <a:xfrm>
            <a:off x="6158013" y="3330677"/>
            <a:ext cx="619432" cy="19664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20A22F-A078-D0DD-90FA-AACC7728D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6177" y="2030854"/>
            <a:ext cx="2871178" cy="40711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5E916E1-AF27-19D1-35F2-FAE9857A35CB}"/>
              </a:ext>
            </a:extLst>
          </p:cNvPr>
          <p:cNvSpPr/>
          <p:nvPr/>
        </p:nvSpPr>
        <p:spPr>
          <a:xfrm>
            <a:off x="3073868" y="3230291"/>
            <a:ext cx="2871178" cy="89267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535D292-4A64-19AB-89C1-18996D644D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1016091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17660-07EE-E766-7C6B-06276741A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FE9A26-6508-860C-C23A-785D3B30E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أجيبوا عن السؤال الثاني.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79D326-3056-B224-551E-E5EE72CCA3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8DC3BC-C3BA-B1C1-C73B-953EF507195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EF8220-C58A-0B2A-D812-0CB9E780D46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5BF374-3987-BA61-42C7-DEDF7054DA5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1B0F66-A88A-1632-2103-4F6DDC870E3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8ABD786-1BFE-97AE-751D-0ECC89E44E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55561BD-875E-7404-3235-DA92BCE33A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22246EB-E814-6840-F2CD-9EA5F5341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AF2C83F-D012-FD89-8325-908511B40B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B3040AF-1667-97E8-D774-87AF0BA837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5BFF0A45-290C-47F8-E33D-CE42264038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662A85A1-F6FA-F6CB-6D3D-0B5275B52CEF}"/>
              </a:ext>
            </a:extLst>
          </p:cNvPr>
          <p:cNvSpPr/>
          <p:nvPr/>
        </p:nvSpPr>
        <p:spPr>
          <a:xfrm>
            <a:off x="6158013" y="4170499"/>
            <a:ext cx="619432" cy="19664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2004AC1-FD1F-057D-7CAD-8C0452101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6177" y="2030854"/>
            <a:ext cx="2871178" cy="40711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DB866CA-A5D6-1343-D155-43F2FC704321}"/>
              </a:ext>
            </a:extLst>
          </p:cNvPr>
          <p:cNvSpPr/>
          <p:nvPr/>
        </p:nvSpPr>
        <p:spPr>
          <a:xfrm>
            <a:off x="3106177" y="4060722"/>
            <a:ext cx="2871178" cy="4162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200663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C787F-D26F-25FD-DBB2-2445B8938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117FB-A683-5DBA-7745-CB2EF6CFD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يتقاسم جوابه؟ لماذا؟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66BEE0-DE23-2017-68D8-06D3658333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91D201-5F76-F4E2-9610-4BD704AD921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37983-3FD4-8A6F-6BC6-7328BAEEF84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1256B3-0967-AE06-7B7B-9A034F23E51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00B985-1307-56E2-4E31-81D9032B22C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912D306-EA80-1877-393D-FAC4B9B4A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4AEAB59-9F97-28E9-5668-399C5B4ECC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B0671E8-E2C1-A75E-1A64-5256407D4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A4B0DC0-3D87-7CEE-3DA2-13BA898927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30DA95A-E557-AD3B-7B8B-1CE49E745B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BE7A733D-031E-79E7-4706-347097079B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6052BCF6-A054-FFA1-7DF4-7E1F898B5505}"/>
              </a:ext>
            </a:extLst>
          </p:cNvPr>
          <p:cNvSpPr/>
          <p:nvPr/>
        </p:nvSpPr>
        <p:spPr>
          <a:xfrm>
            <a:off x="6158013" y="4170499"/>
            <a:ext cx="619432" cy="19664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F61834-F11B-EBD9-5ABF-60BFF2ABD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6177" y="2030854"/>
            <a:ext cx="2871178" cy="40711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4FD2179-EEA5-9752-0FF4-40CE508AC754}"/>
              </a:ext>
            </a:extLst>
          </p:cNvPr>
          <p:cNvSpPr/>
          <p:nvPr/>
        </p:nvSpPr>
        <p:spPr>
          <a:xfrm>
            <a:off x="3106177" y="4060722"/>
            <a:ext cx="2871178" cy="4162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305985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02CC6-AFBE-FCA7-F4B9-5C479B1E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جميعا سنتابع حكايتنا غدا.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DD002F3-E9DE-AC12-C70A-0F64439850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34325" y="684214"/>
            <a:ext cx="828000" cy="8294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080D48-D38D-687D-F358-8CE2DE1E91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71A2F-E563-3890-BDB1-2C2885ACC59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4C9A4-4D6B-8C6C-0DDB-77C968BFF95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FE627-6C65-77E9-54CD-28B886E9395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4639FF-6350-3857-26C9-520CC838F2C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A47112-F7ED-8D4D-922F-1846425A69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858AD2-E144-1C62-8BA8-AF5B09ED9F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0B6D88-56E5-E8EC-09E0-DFCE511E9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219732-DB77-A2D6-AA4D-2704C57274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E5834D-3646-E273-B097-0E092A75E1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18CA78-512B-E712-9C84-368E8E2EA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547" y="2059049"/>
            <a:ext cx="2767824" cy="3322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4B2E125-B2E0-CE51-C36C-134DBAB855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2242" y="2059049"/>
            <a:ext cx="2767824" cy="33226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566666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54CDD42-3893-C732-36A5-E2DB703B5D31}"/>
              </a:ext>
            </a:extLst>
          </p:cNvPr>
          <p:cNvSpPr txBox="1">
            <a:spLocks/>
          </p:cNvSpPr>
          <p:nvPr/>
        </p:nvSpPr>
        <p:spPr>
          <a:xfrm>
            <a:off x="1527772" y="2766776"/>
            <a:ext cx="6102059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400" b="1" dirty="0">
                <a:cs typeface="Microsoft Uighur" panose="02000000000000000000" pitchFamily="2" charset="-78"/>
              </a:rPr>
              <a:t>الكلمات البصرية (أين – قرب – لطالما – لو – غير – خلفي – أخيرا- شيئا) القراءة المشتركة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9F6DAC9-67F0-7D2D-32C6-CE169331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74" y="109382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قراءة</a:t>
            </a:r>
            <a:endParaRPr lang="fr-MA" sz="4400" dirty="0">
              <a:cs typeface="+mn-cs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E1C48270-DD59-B90E-D49C-EDD1DEC9F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12767" y="1597509"/>
            <a:ext cx="715006" cy="7150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C5BBEB-33C0-3BA1-50C1-2333C20F8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672" y="1257631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3E6ACB-36BF-BC3C-E5E3-541876314057}"/>
              </a:ext>
            </a:extLst>
          </p:cNvPr>
          <p:cNvSpPr txBox="1"/>
          <p:nvPr/>
        </p:nvSpPr>
        <p:spPr>
          <a:xfrm>
            <a:off x="5535561" y="1749132"/>
            <a:ext cx="1538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36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354963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F4C5F-B3D7-7128-6C48-81E18CF76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 كلمات نصادفها كثيرا. ستساعدنا على القراءة بسرعة.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FEB0B6-A46D-D520-EAC1-04A1AE171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3E8B77-5DDB-0FA7-5389-56E6AEF08A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7D569B-33B2-3605-ACF4-1397DF75064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BE8A8-C44E-0BF9-0570-8A5B9B5DDA2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BC359-4ECF-8101-9460-50CD56E6DD8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4B9D66-C155-41A3-9D86-C5CA610ECAD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D513DF-5A1C-A7C8-19E7-11B7D157E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9DE639-1A62-5BC9-354A-312172DAE9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1750D4B-C681-9B97-7EB9-6D5DDF0A4D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099BC93-26AD-66F3-0A08-8DFB73D0E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288066B-3982-B310-AE2B-DDD0CC88DE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0420CA17-327C-4D1C-FD9F-747FD5CA1397}"/>
              </a:ext>
            </a:extLst>
          </p:cNvPr>
          <p:cNvGrpSpPr/>
          <p:nvPr/>
        </p:nvGrpSpPr>
        <p:grpSpPr>
          <a:xfrm>
            <a:off x="622171" y="2493000"/>
            <a:ext cx="7750731" cy="2312657"/>
            <a:chOff x="622171" y="2493000"/>
            <a:chExt cx="7750731" cy="2312657"/>
          </a:xfrm>
        </p:grpSpPr>
        <p:sp>
          <p:nvSpPr>
            <p:cNvPr id="6" name="Google Shape;1666;p201">
              <a:extLst>
                <a:ext uri="{FF2B5EF4-FFF2-40B4-BE49-F238E27FC236}">
                  <a16:creationId xmlns:a16="http://schemas.microsoft.com/office/drawing/2014/main" id="{937F731E-B65E-4E2C-7525-5F60ECFD064F}"/>
                </a:ext>
              </a:extLst>
            </p:cNvPr>
            <p:cNvSpPr/>
            <p:nvPr/>
          </p:nvSpPr>
          <p:spPr>
            <a:xfrm>
              <a:off x="6771907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أَيْنَ</a:t>
              </a:r>
            </a:p>
          </p:txBody>
        </p:sp>
        <p:sp>
          <p:nvSpPr>
            <p:cNvPr id="8" name="Google Shape;1667;p201">
              <a:extLst>
                <a:ext uri="{FF2B5EF4-FFF2-40B4-BE49-F238E27FC236}">
                  <a16:creationId xmlns:a16="http://schemas.microsoft.com/office/drawing/2014/main" id="{CA72A857-B253-001D-D591-A90E25C81CE9}"/>
                </a:ext>
              </a:extLst>
            </p:cNvPr>
            <p:cNvSpPr/>
            <p:nvPr/>
          </p:nvSpPr>
          <p:spPr>
            <a:xfrm>
              <a:off x="4721995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قُرْبَ</a:t>
              </a:r>
            </a:p>
          </p:txBody>
        </p:sp>
        <p:sp>
          <p:nvSpPr>
            <p:cNvPr id="9" name="Google Shape;1668;p201">
              <a:extLst>
                <a:ext uri="{FF2B5EF4-FFF2-40B4-BE49-F238E27FC236}">
                  <a16:creationId xmlns:a16="http://schemas.microsoft.com/office/drawing/2014/main" id="{C8AEE0E6-170C-AA56-1124-8E1D248F1022}"/>
                </a:ext>
              </a:extLst>
            </p:cNvPr>
            <p:cNvSpPr/>
            <p:nvPr/>
          </p:nvSpPr>
          <p:spPr>
            <a:xfrm>
              <a:off x="2672083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لَطالَما</a:t>
              </a:r>
            </a:p>
          </p:txBody>
        </p:sp>
        <p:sp>
          <p:nvSpPr>
            <p:cNvPr id="10" name="Google Shape;1669;p201">
              <a:extLst>
                <a:ext uri="{FF2B5EF4-FFF2-40B4-BE49-F238E27FC236}">
                  <a16:creationId xmlns:a16="http://schemas.microsoft.com/office/drawing/2014/main" id="{B8196641-05EE-D1E4-858A-232327E8DD78}"/>
                </a:ext>
              </a:extLst>
            </p:cNvPr>
            <p:cNvSpPr/>
            <p:nvPr/>
          </p:nvSpPr>
          <p:spPr>
            <a:xfrm>
              <a:off x="622171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3306" y="71882"/>
                    <a:pt x="72889" y="-9205"/>
                    <a:pt x="156931" y="0"/>
                  </a:cubicBezTo>
                  <a:cubicBezTo>
                    <a:pt x="380030" y="24619"/>
                    <a:pt x="610840" y="-30227"/>
                    <a:pt x="790184" y="0"/>
                  </a:cubicBezTo>
                  <a:cubicBezTo>
                    <a:pt x="969528" y="30227"/>
                    <a:pt x="1185489" y="-18378"/>
                    <a:pt x="1398604" y="0"/>
                  </a:cubicBezTo>
                  <a:cubicBezTo>
                    <a:pt x="1493855" y="-2015"/>
                    <a:pt x="1556304" y="85869"/>
                    <a:pt x="1555535" y="156931"/>
                  </a:cubicBezTo>
                  <a:cubicBezTo>
                    <a:pt x="1584643" y="370998"/>
                    <a:pt x="1529531" y="616239"/>
                    <a:pt x="1555535" y="784638"/>
                  </a:cubicBezTo>
                  <a:cubicBezTo>
                    <a:pt x="1551135" y="877448"/>
                    <a:pt x="1487794" y="938735"/>
                    <a:pt x="1398604" y="941569"/>
                  </a:cubicBezTo>
                  <a:cubicBezTo>
                    <a:pt x="1255272" y="967946"/>
                    <a:pt x="935442" y="967980"/>
                    <a:pt x="815018" y="941569"/>
                  </a:cubicBezTo>
                  <a:cubicBezTo>
                    <a:pt x="694594" y="915158"/>
                    <a:pt x="373807" y="925835"/>
                    <a:pt x="156931" y="941569"/>
                  </a:cubicBezTo>
                  <a:cubicBezTo>
                    <a:pt x="71633" y="921527"/>
                    <a:pt x="6159" y="876589"/>
                    <a:pt x="0" y="784638"/>
                  </a:cubicBezTo>
                  <a:cubicBezTo>
                    <a:pt x="1558" y="538052"/>
                    <a:pt x="-24494" y="419932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1016" y="73659"/>
                    <a:pt x="90190" y="-7503"/>
                    <a:pt x="156931" y="0"/>
                  </a:cubicBezTo>
                  <a:cubicBezTo>
                    <a:pt x="364623" y="-31874"/>
                    <a:pt x="539091" y="8077"/>
                    <a:pt x="802601" y="0"/>
                  </a:cubicBezTo>
                  <a:cubicBezTo>
                    <a:pt x="1066111" y="-8077"/>
                    <a:pt x="1262295" y="-343"/>
                    <a:pt x="1398604" y="0"/>
                  </a:cubicBezTo>
                  <a:cubicBezTo>
                    <a:pt x="1465840" y="-8818"/>
                    <a:pt x="1538355" y="63506"/>
                    <a:pt x="1555535" y="156931"/>
                  </a:cubicBezTo>
                  <a:cubicBezTo>
                    <a:pt x="1532067" y="408098"/>
                    <a:pt x="1533168" y="653960"/>
                    <a:pt x="1555535" y="784638"/>
                  </a:cubicBezTo>
                  <a:cubicBezTo>
                    <a:pt x="1561350" y="868751"/>
                    <a:pt x="1483099" y="940460"/>
                    <a:pt x="1398604" y="941569"/>
                  </a:cubicBezTo>
                  <a:cubicBezTo>
                    <a:pt x="1237335" y="932636"/>
                    <a:pt x="983977" y="924696"/>
                    <a:pt x="752934" y="941569"/>
                  </a:cubicBezTo>
                  <a:cubicBezTo>
                    <a:pt x="521891" y="958443"/>
                    <a:pt x="279648" y="949899"/>
                    <a:pt x="156931" y="941569"/>
                  </a:cubicBezTo>
                  <a:cubicBezTo>
                    <a:pt x="86665" y="928305"/>
                    <a:pt x="-2391" y="881976"/>
                    <a:pt x="0" y="784638"/>
                  </a:cubicBezTo>
                  <a:cubicBezTo>
                    <a:pt x="30625" y="645826"/>
                    <a:pt x="26950" y="457919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لَمْ</a:t>
              </a:r>
              <a:endPara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1" name="Google Shape;1670;p201">
              <a:extLst>
                <a:ext uri="{FF2B5EF4-FFF2-40B4-BE49-F238E27FC236}">
                  <a16:creationId xmlns:a16="http://schemas.microsoft.com/office/drawing/2014/main" id="{224A9D53-4B4B-12A2-7850-EC84963FCE57}"/>
                </a:ext>
              </a:extLst>
            </p:cNvPr>
            <p:cNvSpPr/>
            <p:nvPr/>
          </p:nvSpPr>
          <p:spPr>
            <a:xfrm>
              <a:off x="4698379" y="3869657"/>
              <a:ext cx="1584000" cy="910815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خَلْفي</a:t>
              </a:r>
              <a:endParaRPr lang="ar-S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2" name="Google Shape;1671;p201">
              <a:extLst>
                <a:ext uri="{FF2B5EF4-FFF2-40B4-BE49-F238E27FC236}">
                  <a16:creationId xmlns:a16="http://schemas.microsoft.com/office/drawing/2014/main" id="{61B55031-3E04-1F33-A91A-AB3A5A273AE0}"/>
                </a:ext>
              </a:extLst>
            </p:cNvPr>
            <p:cNvSpPr/>
            <p:nvPr/>
          </p:nvSpPr>
          <p:spPr>
            <a:xfrm>
              <a:off x="6788902" y="3869657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غَيْرَ</a:t>
              </a:r>
            </a:p>
          </p:txBody>
        </p:sp>
        <p:sp>
          <p:nvSpPr>
            <p:cNvPr id="13" name="Google Shape;1672;p201">
              <a:extLst>
                <a:ext uri="{FF2B5EF4-FFF2-40B4-BE49-F238E27FC236}">
                  <a16:creationId xmlns:a16="http://schemas.microsoft.com/office/drawing/2014/main" id="{3F5E6E91-0544-2ECD-4C40-5774F005B3BB}"/>
                </a:ext>
              </a:extLst>
            </p:cNvPr>
            <p:cNvSpPr/>
            <p:nvPr/>
          </p:nvSpPr>
          <p:spPr>
            <a:xfrm>
              <a:off x="2672083" y="3774153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أَخيراً</a:t>
              </a:r>
            </a:p>
          </p:txBody>
        </p:sp>
        <p:sp>
          <p:nvSpPr>
            <p:cNvPr id="28" name="Google Shape;1672;p201">
              <a:extLst>
                <a:ext uri="{FF2B5EF4-FFF2-40B4-BE49-F238E27FC236}">
                  <a16:creationId xmlns:a16="http://schemas.microsoft.com/office/drawing/2014/main" id="{51C280DC-2CB5-043B-A9B1-3207D6ECAB2E}"/>
                </a:ext>
              </a:extLst>
            </p:cNvPr>
            <p:cNvSpPr/>
            <p:nvPr/>
          </p:nvSpPr>
          <p:spPr>
            <a:xfrm>
              <a:off x="622171" y="3809564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شَيْئاً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78084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92198-53EC-62BC-40F5-05116CC5E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EF22B-A2B2-89D2-C9FF-CB53B1A7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تابعوا معي.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9582F4-2E12-CD13-F367-E32B540653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C221CD-5440-9C78-D3DA-E2E1C819AA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A1909-8825-5334-4C9E-DCC3E24C8D4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34A05F-73BB-87FF-E3EF-B2F98618F83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8D9D65-7258-A043-A22E-1872B25D1CD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CB41D0-8941-2D35-3D3D-E146D45FC22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962614B-FDE8-8819-79C0-5113B2AA2F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7190FF9-C6BF-F0CC-1D86-7FE4063C37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F8BD8D9-6B83-87F4-E78C-DD45D59550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44F8DD5-1E5B-D3F8-4470-A2CCB22D2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88A97D1-2C41-0D8D-E213-2230DF086F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119631E-A41B-F7C6-971E-90B5F175B6AC}"/>
              </a:ext>
            </a:extLst>
          </p:cNvPr>
          <p:cNvGrpSpPr/>
          <p:nvPr/>
        </p:nvGrpSpPr>
        <p:grpSpPr>
          <a:xfrm>
            <a:off x="622171" y="2493000"/>
            <a:ext cx="7750731" cy="2312657"/>
            <a:chOff x="622171" y="2493000"/>
            <a:chExt cx="7750731" cy="2312657"/>
          </a:xfrm>
        </p:grpSpPr>
        <p:sp>
          <p:nvSpPr>
            <p:cNvPr id="4" name="Google Shape;1666;p201">
              <a:extLst>
                <a:ext uri="{FF2B5EF4-FFF2-40B4-BE49-F238E27FC236}">
                  <a16:creationId xmlns:a16="http://schemas.microsoft.com/office/drawing/2014/main" id="{F5AFFA22-1CB5-C3BB-3289-A56715A8F555}"/>
                </a:ext>
              </a:extLst>
            </p:cNvPr>
            <p:cNvSpPr/>
            <p:nvPr/>
          </p:nvSpPr>
          <p:spPr>
            <a:xfrm>
              <a:off x="6771907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أَيْنَ</a:t>
              </a:r>
            </a:p>
          </p:txBody>
        </p:sp>
        <p:sp>
          <p:nvSpPr>
            <p:cNvPr id="6" name="Google Shape;1667;p201">
              <a:extLst>
                <a:ext uri="{FF2B5EF4-FFF2-40B4-BE49-F238E27FC236}">
                  <a16:creationId xmlns:a16="http://schemas.microsoft.com/office/drawing/2014/main" id="{2071CB1A-39DC-4DED-10C4-D96DA7BDC878}"/>
                </a:ext>
              </a:extLst>
            </p:cNvPr>
            <p:cNvSpPr/>
            <p:nvPr/>
          </p:nvSpPr>
          <p:spPr>
            <a:xfrm>
              <a:off x="4721995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قُرْبَ</a:t>
              </a:r>
            </a:p>
          </p:txBody>
        </p:sp>
        <p:sp>
          <p:nvSpPr>
            <p:cNvPr id="7" name="Google Shape;1668;p201">
              <a:extLst>
                <a:ext uri="{FF2B5EF4-FFF2-40B4-BE49-F238E27FC236}">
                  <a16:creationId xmlns:a16="http://schemas.microsoft.com/office/drawing/2014/main" id="{E3A090F1-59D2-97A3-EC5A-CD96CA984471}"/>
                </a:ext>
              </a:extLst>
            </p:cNvPr>
            <p:cNvSpPr/>
            <p:nvPr/>
          </p:nvSpPr>
          <p:spPr>
            <a:xfrm>
              <a:off x="2672083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لَطالَما</a:t>
              </a:r>
            </a:p>
          </p:txBody>
        </p:sp>
        <p:sp>
          <p:nvSpPr>
            <p:cNvPr id="8" name="Google Shape;1669;p201">
              <a:extLst>
                <a:ext uri="{FF2B5EF4-FFF2-40B4-BE49-F238E27FC236}">
                  <a16:creationId xmlns:a16="http://schemas.microsoft.com/office/drawing/2014/main" id="{7A427713-F4FB-7EEE-E7E9-09951097E4FA}"/>
                </a:ext>
              </a:extLst>
            </p:cNvPr>
            <p:cNvSpPr/>
            <p:nvPr/>
          </p:nvSpPr>
          <p:spPr>
            <a:xfrm>
              <a:off x="622171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3306" y="71882"/>
                    <a:pt x="72889" y="-9205"/>
                    <a:pt x="156931" y="0"/>
                  </a:cubicBezTo>
                  <a:cubicBezTo>
                    <a:pt x="380030" y="24619"/>
                    <a:pt x="610840" y="-30227"/>
                    <a:pt x="790184" y="0"/>
                  </a:cubicBezTo>
                  <a:cubicBezTo>
                    <a:pt x="969528" y="30227"/>
                    <a:pt x="1185489" y="-18378"/>
                    <a:pt x="1398604" y="0"/>
                  </a:cubicBezTo>
                  <a:cubicBezTo>
                    <a:pt x="1493855" y="-2015"/>
                    <a:pt x="1556304" y="85869"/>
                    <a:pt x="1555535" y="156931"/>
                  </a:cubicBezTo>
                  <a:cubicBezTo>
                    <a:pt x="1584643" y="370998"/>
                    <a:pt x="1529531" y="616239"/>
                    <a:pt x="1555535" y="784638"/>
                  </a:cubicBezTo>
                  <a:cubicBezTo>
                    <a:pt x="1551135" y="877448"/>
                    <a:pt x="1487794" y="938735"/>
                    <a:pt x="1398604" y="941569"/>
                  </a:cubicBezTo>
                  <a:cubicBezTo>
                    <a:pt x="1255272" y="967946"/>
                    <a:pt x="935442" y="967980"/>
                    <a:pt x="815018" y="941569"/>
                  </a:cubicBezTo>
                  <a:cubicBezTo>
                    <a:pt x="694594" y="915158"/>
                    <a:pt x="373807" y="925835"/>
                    <a:pt x="156931" y="941569"/>
                  </a:cubicBezTo>
                  <a:cubicBezTo>
                    <a:pt x="71633" y="921527"/>
                    <a:pt x="6159" y="876589"/>
                    <a:pt x="0" y="784638"/>
                  </a:cubicBezTo>
                  <a:cubicBezTo>
                    <a:pt x="1558" y="538052"/>
                    <a:pt x="-24494" y="419932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1016" y="73659"/>
                    <a:pt x="90190" y="-7503"/>
                    <a:pt x="156931" y="0"/>
                  </a:cubicBezTo>
                  <a:cubicBezTo>
                    <a:pt x="364623" y="-31874"/>
                    <a:pt x="539091" y="8077"/>
                    <a:pt x="802601" y="0"/>
                  </a:cubicBezTo>
                  <a:cubicBezTo>
                    <a:pt x="1066111" y="-8077"/>
                    <a:pt x="1262295" y="-343"/>
                    <a:pt x="1398604" y="0"/>
                  </a:cubicBezTo>
                  <a:cubicBezTo>
                    <a:pt x="1465840" y="-8818"/>
                    <a:pt x="1538355" y="63506"/>
                    <a:pt x="1555535" y="156931"/>
                  </a:cubicBezTo>
                  <a:cubicBezTo>
                    <a:pt x="1532067" y="408098"/>
                    <a:pt x="1533168" y="653960"/>
                    <a:pt x="1555535" y="784638"/>
                  </a:cubicBezTo>
                  <a:cubicBezTo>
                    <a:pt x="1561350" y="868751"/>
                    <a:pt x="1483099" y="940460"/>
                    <a:pt x="1398604" y="941569"/>
                  </a:cubicBezTo>
                  <a:cubicBezTo>
                    <a:pt x="1237335" y="932636"/>
                    <a:pt x="983977" y="924696"/>
                    <a:pt x="752934" y="941569"/>
                  </a:cubicBezTo>
                  <a:cubicBezTo>
                    <a:pt x="521891" y="958443"/>
                    <a:pt x="279648" y="949899"/>
                    <a:pt x="156931" y="941569"/>
                  </a:cubicBezTo>
                  <a:cubicBezTo>
                    <a:pt x="86665" y="928305"/>
                    <a:pt x="-2391" y="881976"/>
                    <a:pt x="0" y="784638"/>
                  </a:cubicBezTo>
                  <a:cubicBezTo>
                    <a:pt x="30625" y="645826"/>
                    <a:pt x="26950" y="457919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لَمْ</a:t>
              </a:r>
              <a:endPara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9" name="Google Shape;1670;p201">
              <a:extLst>
                <a:ext uri="{FF2B5EF4-FFF2-40B4-BE49-F238E27FC236}">
                  <a16:creationId xmlns:a16="http://schemas.microsoft.com/office/drawing/2014/main" id="{DC72E239-94A5-EA34-08EE-4DE3E229F6A4}"/>
                </a:ext>
              </a:extLst>
            </p:cNvPr>
            <p:cNvSpPr/>
            <p:nvPr/>
          </p:nvSpPr>
          <p:spPr>
            <a:xfrm>
              <a:off x="4698379" y="3869657"/>
              <a:ext cx="1584000" cy="910815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خَلْفي</a:t>
              </a:r>
              <a:endParaRPr lang="ar-S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0" name="Google Shape;1671;p201">
              <a:extLst>
                <a:ext uri="{FF2B5EF4-FFF2-40B4-BE49-F238E27FC236}">
                  <a16:creationId xmlns:a16="http://schemas.microsoft.com/office/drawing/2014/main" id="{EDD01E16-D777-D799-681E-9D38E95FE839}"/>
                </a:ext>
              </a:extLst>
            </p:cNvPr>
            <p:cNvSpPr/>
            <p:nvPr/>
          </p:nvSpPr>
          <p:spPr>
            <a:xfrm>
              <a:off x="6788902" y="3869657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غَيْرَ</a:t>
              </a:r>
            </a:p>
          </p:txBody>
        </p:sp>
        <p:sp>
          <p:nvSpPr>
            <p:cNvPr id="11" name="Google Shape;1672;p201">
              <a:extLst>
                <a:ext uri="{FF2B5EF4-FFF2-40B4-BE49-F238E27FC236}">
                  <a16:creationId xmlns:a16="http://schemas.microsoft.com/office/drawing/2014/main" id="{50EEFAF8-F1E4-964F-F5D1-9A7DFCC0E09C}"/>
                </a:ext>
              </a:extLst>
            </p:cNvPr>
            <p:cNvSpPr/>
            <p:nvPr/>
          </p:nvSpPr>
          <p:spPr>
            <a:xfrm>
              <a:off x="2672083" y="3774153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أَخيراً</a:t>
              </a:r>
            </a:p>
          </p:txBody>
        </p:sp>
        <p:sp>
          <p:nvSpPr>
            <p:cNvPr id="12" name="Google Shape;1672;p201">
              <a:extLst>
                <a:ext uri="{FF2B5EF4-FFF2-40B4-BE49-F238E27FC236}">
                  <a16:creationId xmlns:a16="http://schemas.microsoft.com/office/drawing/2014/main" id="{6787B738-6A04-0E89-E1E7-2265F56D026C}"/>
                </a:ext>
              </a:extLst>
            </p:cNvPr>
            <p:cNvSpPr/>
            <p:nvPr/>
          </p:nvSpPr>
          <p:spPr>
            <a:xfrm>
              <a:off x="622171" y="3809564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شَيْئاً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1129562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A049D-3CCB-05DE-10DD-EB8EF2067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862649-B36B-E094-CD9A-108ADA19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ستقرؤون الكلمات  بسرعة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BCF368-7204-FBF2-C369-EACC0044F8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7C05E2-B4E7-7145-F7FA-7D0F953C2C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320E30-8E01-98E2-944A-311C904BA1E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5F447C-F66B-5551-1F2F-71F6B209BF5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4E3DA-0294-10E2-1AEC-2964DA3AD9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CBCA7C-BDE0-CE03-C443-7A16AB51610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DA93763-7B86-C120-1E97-012A89806C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E01B82-5694-9B21-A6AE-EA15EC9AEA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5A0A5AF-80A4-B322-4303-9CBA250BFE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BC70340-86BB-9715-F1FD-557498E40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19A0DCC-C8BF-6CB1-AA70-12B6BB992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E98601B-D9C8-6897-CE8D-3BFD5E9B891A}"/>
              </a:ext>
            </a:extLst>
          </p:cNvPr>
          <p:cNvGrpSpPr/>
          <p:nvPr/>
        </p:nvGrpSpPr>
        <p:grpSpPr>
          <a:xfrm>
            <a:off x="828649" y="2493000"/>
            <a:ext cx="7750731" cy="2238312"/>
            <a:chOff x="622171" y="2492999"/>
            <a:chExt cx="7750731" cy="2324943"/>
          </a:xfrm>
        </p:grpSpPr>
        <p:sp>
          <p:nvSpPr>
            <p:cNvPr id="30" name="Google Shape;1666;p201">
              <a:extLst>
                <a:ext uri="{FF2B5EF4-FFF2-40B4-BE49-F238E27FC236}">
                  <a16:creationId xmlns:a16="http://schemas.microsoft.com/office/drawing/2014/main" id="{BF6D64B2-89F0-36E2-6E4B-3B88659A6CD0}"/>
                </a:ext>
              </a:extLst>
            </p:cNvPr>
            <p:cNvSpPr/>
            <p:nvPr/>
          </p:nvSpPr>
          <p:spPr>
            <a:xfrm>
              <a:off x="6788902" y="3881942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أَيْنَ</a:t>
              </a:r>
            </a:p>
          </p:txBody>
        </p:sp>
        <p:sp>
          <p:nvSpPr>
            <p:cNvPr id="31" name="Google Shape;1667;p201">
              <a:extLst>
                <a:ext uri="{FF2B5EF4-FFF2-40B4-BE49-F238E27FC236}">
                  <a16:creationId xmlns:a16="http://schemas.microsoft.com/office/drawing/2014/main" id="{4C04A5DA-88CA-C1E6-E7E7-26BF4F73D16C}"/>
                </a:ext>
              </a:extLst>
            </p:cNvPr>
            <p:cNvSpPr/>
            <p:nvPr/>
          </p:nvSpPr>
          <p:spPr>
            <a:xfrm>
              <a:off x="2731030" y="3809564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قُرْبَ</a:t>
              </a:r>
            </a:p>
          </p:txBody>
        </p:sp>
        <p:sp>
          <p:nvSpPr>
            <p:cNvPr id="32" name="Google Shape;1668;p201">
              <a:extLst>
                <a:ext uri="{FF2B5EF4-FFF2-40B4-BE49-F238E27FC236}">
                  <a16:creationId xmlns:a16="http://schemas.microsoft.com/office/drawing/2014/main" id="{8A712900-3E0F-A0B9-C128-6C879B630D5F}"/>
                </a:ext>
              </a:extLst>
            </p:cNvPr>
            <p:cNvSpPr/>
            <p:nvPr/>
          </p:nvSpPr>
          <p:spPr>
            <a:xfrm>
              <a:off x="622171" y="3809564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لَطالَما</a:t>
              </a:r>
            </a:p>
          </p:txBody>
        </p:sp>
        <p:sp>
          <p:nvSpPr>
            <p:cNvPr id="33" name="Google Shape;1669;p201">
              <a:extLst>
                <a:ext uri="{FF2B5EF4-FFF2-40B4-BE49-F238E27FC236}">
                  <a16:creationId xmlns:a16="http://schemas.microsoft.com/office/drawing/2014/main" id="{A03AA33B-7F26-A2C8-6BB9-ED723003816E}"/>
                </a:ext>
              </a:extLst>
            </p:cNvPr>
            <p:cNvSpPr/>
            <p:nvPr/>
          </p:nvSpPr>
          <p:spPr>
            <a:xfrm>
              <a:off x="4759966" y="3881941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3306" y="71882"/>
                    <a:pt x="72889" y="-9205"/>
                    <a:pt x="156931" y="0"/>
                  </a:cubicBezTo>
                  <a:cubicBezTo>
                    <a:pt x="380030" y="24619"/>
                    <a:pt x="610840" y="-30227"/>
                    <a:pt x="790184" y="0"/>
                  </a:cubicBezTo>
                  <a:cubicBezTo>
                    <a:pt x="969528" y="30227"/>
                    <a:pt x="1185489" y="-18378"/>
                    <a:pt x="1398604" y="0"/>
                  </a:cubicBezTo>
                  <a:cubicBezTo>
                    <a:pt x="1493855" y="-2015"/>
                    <a:pt x="1556304" y="85869"/>
                    <a:pt x="1555535" y="156931"/>
                  </a:cubicBezTo>
                  <a:cubicBezTo>
                    <a:pt x="1584643" y="370998"/>
                    <a:pt x="1529531" y="616239"/>
                    <a:pt x="1555535" y="784638"/>
                  </a:cubicBezTo>
                  <a:cubicBezTo>
                    <a:pt x="1551135" y="877448"/>
                    <a:pt x="1487794" y="938735"/>
                    <a:pt x="1398604" y="941569"/>
                  </a:cubicBezTo>
                  <a:cubicBezTo>
                    <a:pt x="1255272" y="967946"/>
                    <a:pt x="935442" y="967980"/>
                    <a:pt x="815018" y="941569"/>
                  </a:cubicBezTo>
                  <a:cubicBezTo>
                    <a:pt x="694594" y="915158"/>
                    <a:pt x="373807" y="925835"/>
                    <a:pt x="156931" y="941569"/>
                  </a:cubicBezTo>
                  <a:cubicBezTo>
                    <a:pt x="71633" y="921527"/>
                    <a:pt x="6159" y="876589"/>
                    <a:pt x="0" y="784638"/>
                  </a:cubicBezTo>
                  <a:cubicBezTo>
                    <a:pt x="1558" y="538052"/>
                    <a:pt x="-24494" y="419932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1016" y="73659"/>
                    <a:pt x="90190" y="-7503"/>
                    <a:pt x="156931" y="0"/>
                  </a:cubicBezTo>
                  <a:cubicBezTo>
                    <a:pt x="364623" y="-31874"/>
                    <a:pt x="539091" y="8077"/>
                    <a:pt x="802601" y="0"/>
                  </a:cubicBezTo>
                  <a:cubicBezTo>
                    <a:pt x="1066111" y="-8077"/>
                    <a:pt x="1262295" y="-343"/>
                    <a:pt x="1398604" y="0"/>
                  </a:cubicBezTo>
                  <a:cubicBezTo>
                    <a:pt x="1465840" y="-8818"/>
                    <a:pt x="1538355" y="63506"/>
                    <a:pt x="1555535" y="156931"/>
                  </a:cubicBezTo>
                  <a:cubicBezTo>
                    <a:pt x="1532067" y="408098"/>
                    <a:pt x="1533168" y="653960"/>
                    <a:pt x="1555535" y="784638"/>
                  </a:cubicBezTo>
                  <a:cubicBezTo>
                    <a:pt x="1561350" y="868751"/>
                    <a:pt x="1483099" y="940460"/>
                    <a:pt x="1398604" y="941569"/>
                  </a:cubicBezTo>
                  <a:cubicBezTo>
                    <a:pt x="1237335" y="932636"/>
                    <a:pt x="983977" y="924696"/>
                    <a:pt x="752934" y="941569"/>
                  </a:cubicBezTo>
                  <a:cubicBezTo>
                    <a:pt x="521891" y="958443"/>
                    <a:pt x="279648" y="949899"/>
                    <a:pt x="156931" y="941569"/>
                  </a:cubicBezTo>
                  <a:cubicBezTo>
                    <a:pt x="86665" y="928305"/>
                    <a:pt x="-2391" y="881976"/>
                    <a:pt x="0" y="784638"/>
                  </a:cubicBezTo>
                  <a:cubicBezTo>
                    <a:pt x="30625" y="645826"/>
                    <a:pt x="26950" y="457919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لَمْ</a:t>
              </a:r>
              <a:endPara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34" name="Google Shape;1670;p201">
              <a:extLst>
                <a:ext uri="{FF2B5EF4-FFF2-40B4-BE49-F238E27FC236}">
                  <a16:creationId xmlns:a16="http://schemas.microsoft.com/office/drawing/2014/main" id="{EE2154A6-DBC9-ED71-7ADA-38C663EC4A0A}"/>
                </a:ext>
              </a:extLst>
            </p:cNvPr>
            <p:cNvSpPr/>
            <p:nvPr/>
          </p:nvSpPr>
          <p:spPr>
            <a:xfrm>
              <a:off x="622171" y="2518183"/>
              <a:ext cx="1584000" cy="910815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خَلْفي</a:t>
              </a:r>
              <a:endParaRPr lang="ar-S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5" name="Google Shape;1671;p201">
              <a:extLst>
                <a:ext uri="{FF2B5EF4-FFF2-40B4-BE49-F238E27FC236}">
                  <a16:creationId xmlns:a16="http://schemas.microsoft.com/office/drawing/2014/main" id="{5273891C-250F-E533-94DF-3710B2BAFBBE}"/>
                </a:ext>
              </a:extLst>
            </p:cNvPr>
            <p:cNvSpPr/>
            <p:nvPr/>
          </p:nvSpPr>
          <p:spPr>
            <a:xfrm>
              <a:off x="6763046" y="2492999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غَيْرَ</a:t>
              </a:r>
            </a:p>
          </p:txBody>
        </p:sp>
        <p:sp>
          <p:nvSpPr>
            <p:cNvPr id="36" name="Google Shape;1672;p201">
              <a:extLst>
                <a:ext uri="{FF2B5EF4-FFF2-40B4-BE49-F238E27FC236}">
                  <a16:creationId xmlns:a16="http://schemas.microsoft.com/office/drawing/2014/main" id="{BEAC7072-8923-7E13-75BE-9EFA899D1F83}"/>
                </a:ext>
              </a:extLst>
            </p:cNvPr>
            <p:cNvSpPr/>
            <p:nvPr/>
          </p:nvSpPr>
          <p:spPr>
            <a:xfrm>
              <a:off x="4698379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أَخيراً</a:t>
              </a:r>
            </a:p>
          </p:txBody>
        </p:sp>
        <p:sp>
          <p:nvSpPr>
            <p:cNvPr id="37" name="Google Shape;1672;p201">
              <a:extLst>
                <a:ext uri="{FF2B5EF4-FFF2-40B4-BE49-F238E27FC236}">
                  <a16:creationId xmlns:a16="http://schemas.microsoft.com/office/drawing/2014/main" id="{E26CF56C-D7F6-D89E-3F9D-99FE2491709C}"/>
                </a:ext>
              </a:extLst>
            </p:cNvPr>
            <p:cNvSpPr/>
            <p:nvPr/>
          </p:nvSpPr>
          <p:spPr>
            <a:xfrm>
              <a:off x="2731030" y="2492999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شَيْئاً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0687747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22D1E-2445-7800-4D65-E4CAAA871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D9D9459-FF6F-90C6-94F0-8431B727C7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58833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94A967-F7E2-7AF2-250D-E24EF74752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8F4F5-C2A5-1D40-42CD-F30A9887089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BC44F0-9CF8-9B68-D9C8-3C2F127EF5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15F9A4-DBAD-031B-8C52-01BD94D5C69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55C7DF-748B-9506-EEBE-6D95256FDB3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DCE757B-AFAC-B011-9AD9-A96951966B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D627B16-A401-C67C-63B5-9C2954945D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1AE4A61-1FAB-2EDC-80E6-AFD68A8AA7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E8084A-099B-335A-BA33-0F95170F3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205DBFC-2BD8-06CF-F97C-E1644885FB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219E652-DA2E-A24B-A540-66091DD1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يقرأ؟</a:t>
            </a:r>
            <a:endParaRPr lang="fr-FR" sz="2400" b="1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274FE8F-0D47-51BD-51FC-F2245605E42E}"/>
              </a:ext>
            </a:extLst>
          </p:cNvPr>
          <p:cNvGrpSpPr/>
          <p:nvPr/>
        </p:nvGrpSpPr>
        <p:grpSpPr>
          <a:xfrm>
            <a:off x="631982" y="2453671"/>
            <a:ext cx="7750731" cy="2271894"/>
            <a:chOff x="622171" y="2493000"/>
            <a:chExt cx="7750731" cy="2271894"/>
          </a:xfrm>
        </p:grpSpPr>
        <p:sp>
          <p:nvSpPr>
            <p:cNvPr id="8" name="Google Shape;1666;p201">
              <a:extLst>
                <a:ext uri="{FF2B5EF4-FFF2-40B4-BE49-F238E27FC236}">
                  <a16:creationId xmlns:a16="http://schemas.microsoft.com/office/drawing/2014/main" id="{789E8A05-984F-071C-D8D0-7078A49E5348}"/>
                </a:ext>
              </a:extLst>
            </p:cNvPr>
            <p:cNvSpPr/>
            <p:nvPr/>
          </p:nvSpPr>
          <p:spPr>
            <a:xfrm>
              <a:off x="2639065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أَيْنَ</a:t>
              </a:r>
            </a:p>
          </p:txBody>
        </p:sp>
        <p:sp>
          <p:nvSpPr>
            <p:cNvPr id="9" name="Google Shape;1667;p201">
              <a:extLst>
                <a:ext uri="{FF2B5EF4-FFF2-40B4-BE49-F238E27FC236}">
                  <a16:creationId xmlns:a16="http://schemas.microsoft.com/office/drawing/2014/main" id="{829520C0-76C2-ED99-A756-C139B778420F}"/>
                </a:ext>
              </a:extLst>
            </p:cNvPr>
            <p:cNvSpPr/>
            <p:nvPr/>
          </p:nvSpPr>
          <p:spPr>
            <a:xfrm>
              <a:off x="622171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قُرْبَ</a:t>
              </a:r>
            </a:p>
          </p:txBody>
        </p:sp>
        <p:sp>
          <p:nvSpPr>
            <p:cNvPr id="10" name="Google Shape;1668;p201">
              <a:extLst>
                <a:ext uri="{FF2B5EF4-FFF2-40B4-BE49-F238E27FC236}">
                  <a16:creationId xmlns:a16="http://schemas.microsoft.com/office/drawing/2014/main" id="{4300D602-952C-E6C4-C7FF-FA6B2575B23F}"/>
                </a:ext>
              </a:extLst>
            </p:cNvPr>
            <p:cNvSpPr/>
            <p:nvPr/>
          </p:nvSpPr>
          <p:spPr>
            <a:xfrm>
              <a:off x="6788902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لَطالَما</a:t>
              </a:r>
            </a:p>
          </p:txBody>
        </p:sp>
        <p:sp>
          <p:nvSpPr>
            <p:cNvPr id="11" name="Google Shape;1669;p201">
              <a:extLst>
                <a:ext uri="{FF2B5EF4-FFF2-40B4-BE49-F238E27FC236}">
                  <a16:creationId xmlns:a16="http://schemas.microsoft.com/office/drawing/2014/main" id="{264ADEE0-78B5-CC7A-B76F-61904C86179F}"/>
                </a:ext>
              </a:extLst>
            </p:cNvPr>
            <p:cNvSpPr/>
            <p:nvPr/>
          </p:nvSpPr>
          <p:spPr>
            <a:xfrm>
              <a:off x="622171" y="3774153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3306" y="71882"/>
                    <a:pt x="72889" y="-9205"/>
                    <a:pt x="156931" y="0"/>
                  </a:cubicBezTo>
                  <a:cubicBezTo>
                    <a:pt x="380030" y="24619"/>
                    <a:pt x="610840" y="-30227"/>
                    <a:pt x="790184" y="0"/>
                  </a:cubicBezTo>
                  <a:cubicBezTo>
                    <a:pt x="969528" y="30227"/>
                    <a:pt x="1185489" y="-18378"/>
                    <a:pt x="1398604" y="0"/>
                  </a:cubicBezTo>
                  <a:cubicBezTo>
                    <a:pt x="1493855" y="-2015"/>
                    <a:pt x="1556304" y="85869"/>
                    <a:pt x="1555535" y="156931"/>
                  </a:cubicBezTo>
                  <a:cubicBezTo>
                    <a:pt x="1584643" y="370998"/>
                    <a:pt x="1529531" y="616239"/>
                    <a:pt x="1555535" y="784638"/>
                  </a:cubicBezTo>
                  <a:cubicBezTo>
                    <a:pt x="1551135" y="877448"/>
                    <a:pt x="1487794" y="938735"/>
                    <a:pt x="1398604" y="941569"/>
                  </a:cubicBezTo>
                  <a:cubicBezTo>
                    <a:pt x="1255272" y="967946"/>
                    <a:pt x="935442" y="967980"/>
                    <a:pt x="815018" y="941569"/>
                  </a:cubicBezTo>
                  <a:cubicBezTo>
                    <a:pt x="694594" y="915158"/>
                    <a:pt x="373807" y="925835"/>
                    <a:pt x="156931" y="941569"/>
                  </a:cubicBezTo>
                  <a:cubicBezTo>
                    <a:pt x="71633" y="921527"/>
                    <a:pt x="6159" y="876589"/>
                    <a:pt x="0" y="784638"/>
                  </a:cubicBezTo>
                  <a:cubicBezTo>
                    <a:pt x="1558" y="538052"/>
                    <a:pt x="-24494" y="419932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1016" y="73659"/>
                    <a:pt x="90190" y="-7503"/>
                    <a:pt x="156931" y="0"/>
                  </a:cubicBezTo>
                  <a:cubicBezTo>
                    <a:pt x="364623" y="-31874"/>
                    <a:pt x="539091" y="8077"/>
                    <a:pt x="802601" y="0"/>
                  </a:cubicBezTo>
                  <a:cubicBezTo>
                    <a:pt x="1066111" y="-8077"/>
                    <a:pt x="1262295" y="-343"/>
                    <a:pt x="1398604" y="0"/>
                  </a:cubicBezTo>
                  <a:cubicBezTo>
                    <a:pt x="1465840" y="-8818"/>
                    <a:pt x="1538355" y="63506"/>
                    <a:pt x="1555535" y="156931"/>
                  </a:cubicBezTo>
                  <a:cubicBezTo>
                    <a:pt x="1532067" y="408098"/>
                    <a:pt x="1533168" y="653960"/>
                    <a:pt x="1555535" y="784638"/>
                  </a:cubicBezTo>
                  <a:cubicBezTo>
                    <a:pt x="1561350" y="868751"/>
                    <a:pt x="1483099" y="940460"/>
                    <a:pt x="1398604" y="941569"/>
                  </a:cubicBezTo>
                  <a:cubicBezTo>
                    <a:pt x="1237335" y="932636"/>
                    <a:pt x="983977" y="924696"/>
                    <a:pt x="752934" y="941569"/>
                  </a:cubicBezTo>
                  <a:cubicBezTo>
                    <a:pt x="521891" y="958443"/>
                    <a:pt x="279648" y="949899"/>
                    <a:pt x="156931" y="941569"/>
                  </a:cubicBezTo>
                  <a:cubicBezTo>
                    <a:pt x="86665" y="928305"/>
                    <a:pt x="-2391" y="881976"/>
                    <a:pt x="0" y="784638"/>
                  </a:cubicBezTo>
                  <a:cubicBezTo>
                    <a:pt x="30625" y="645826"/>
                    <a:pt x="26950" y="457919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لَمْ</a:t>
              </a:r>
              <a:endPara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1" name="Google Shape;1670;p201">
              <a:extLst>
                <a:ext uri="{FF2B5EF4-FFF2-40B4-BE49-F238E27FC236}">
                  <a16:creationId xmlns:a16="http://schemas.microsoft.com/office/drawing/2014/main" id="{2E523B27-2439-E668-F10E-D5536F7CC325}"/>
                </a:ext>
              </a:extLst>
            </p:cNvPr>
            <p:cNvSpPr/>
            <p:nvPr/>
          </p:nvSpPr>
          <p:spPr>
            <a:xfrm>
              <a:off x="6788902" y="3841486"/>
              <a:ext cx="1584000" cy="910815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خَلْفي</a:t>
              </a:r>
              <a:endParaRPr lang="ar-S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7" name="Google Shape;1671;p201">
              <a:extLst>
                <a:ext uri="{FF2B5EF4-FFF2-40B4-BE49-F238E27FC236}">
                  <a16:creationId xmlns:a16="http://schemas.microsoft.com/office/drawing/2014/main" id="{C73D107B-B21F-F872-A9C4-369D8C69E45B}"/>
                </a:ext>
              </a:extLst>
            </p:cNvPr>
            <p:cNvSpPr/>
            <p:nvPr/>
          </p:nvSpPr>
          <p:spPr>
            <a:xfrm>
              <a:off x="4765428" y="2532329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غَيْرَ</a:t>
              </a:r>
            </a:p>
          </p:txBody>
        </p:sp>
        <p:sp>
          <p:nvSpPr>
            <p:cNvPr id="28" name="Google Shape;1672;p201">
              <a:extLst>
                <a:ext uri="{FF2B5EF4-FFF2-40B4-BE49-F238E27FC236}">
                  <a16:creationId xmlns:a16="http://schemas.microsoft.com/office/drawing/2014/main" id="{B99CD5A7-085D-C158-7390-63FBCAE5682A}"/>
                </a:ext>
              </a:extLst>
            </p:cNvPr>
            <p:cNvSpPr/>
            <p:nvPr/>
          </p:nvSpPr>
          <p:spPr>
            <a:xfrm>
              <a:off x="2672083" y="3774153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أَخيراً</a:t>
              </a:r>
            </a:p>
          </p:txBody>
        </p:sp>
        <p:sp>
          <p:nvSpPr>
            <p:cNvPr id="29" name="Google Shape;1672;p201">
              <a:extLst>
                <a:ext uri="{FF2B5EF4-FFF2-40B4-BE49-F238E27FC236}">
                  <a16:creationId xmlns:a16="http://schemas.microsoft.com/office/drawing/2014/main" id="{4622C925-EAB2-3281-5B90-237578FCEFA4}"/>
                </a:ext>
              </a:extLst>
            </p:cNvPr>
            <p:cNvSpPr/>
            <p:nvPr/>
          </p:nvSpPr>
          <p:spPr>
            <a:xfrm>
              <a:off x="4765428" y="3828894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شَيْئاً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47236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3"/>
            <a:ext cx="4500000" cy="98657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السلوك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اعتيادي: طلاقة؛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06925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55643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A42F4-6415-6C4C-D735-CC5E12D7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9FCF0-B331-9C12-0E9E-55C3C211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 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294258D-49F4-926F-BCE0-7D641DCB19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638" y="667222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5C3C38-0919-93E1-5C7C-552F3726A8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B23E9-3A21-01B0-429E-27946AA8A48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2F127-E876-03C9-2F70-49F07CC4F9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BC359B-1E8E-0A1E-FC1E-4763827DD3D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C481F-9A7E-9D83-D2CE-7DC3890124A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6E87E5-5370-1D31-C46D-F2494F3B59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807C02-F4E8-14CD-E253-135FAF8B9D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52AA11-D3B4-03CB-C3B3-12E32B2ED9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AF74CA-3137-8AE0-1C66-ADEFE00E8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D12484-222C-2899-167D-39548B0067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7F86472-654C-AE27-B250-622EA2679566}"/>
              </a:ext>
            </a:extLst>
          </p:cNvPr>
          <p:cNvGrpSpPr/>
          <p:nvPr/>
        </p:nvGrpSpPr>
        <p:grpSpPr>
          <a:xfrm>
            <a:off x="728526" y="2109242"/>
            <a:ext cx="7686948" cy="2347763"/>
            <a:chOff x="674529" y="2493000"/>
            <a:chExt cx="7686948" cy="2347763"/>
          </a:xfrm>
        </p:grpSpPr>
        <p:sp>
          <p:nvSpPr>
            <p:cNvPr id="12" name="Google Shape;1666;p201">
              <a:extLst>
                <a:ext uri="{FF2B5EF4-FFF2-40B4-BE49-F238E27FC236}">
                  <a16:creationId xmlns:a16="http://schemas.microsoft.com/office/drawing/2014/main" id="{94B5C400-4E6E-B6E1-515D-997F0F75CBDB}"/>
                </a:ext>
              </a:extLst>
            </p:cNvPr>
            <p:cNvSpPr/>
            <p:nvPr/>
          </p:nvSpPr>
          <p:spPr>
            <a:xfrm>
              <a:off x="6777477" y="3881884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أَيْنَ</a:t>
              </a:r>
            </a:p>
          </p:txBody>
        </p:sp>
        <p:sp>
          <p:nvSpPr>
            <p:cNvPr id="22" name="Google Shape;1667;p201">
              <a:extLst>
                <a:ext uri="{FF2B5EF4-FFF2-40B4-BE49-F238E27FC236}">
                  <a16:creationId xmlns:a16="http://schemas.microsoft.com/office/drawing/2014/main" id="{57482742-5795-7742-4174-335FF0E428E7}"/>
                </a:ext>
              </a:extLst>
            </p:cNvPr>
            <p:cNvSpPr/>
            <p:nvPr/>
          </p:nvSpPr>
          <p:spPr>
            <a:xfrm>
              <a:off x="4731500" y="3904763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قُرْبَ</a:t>
              </a:r>
            </a:p>
          </p:txBody>
        </p:sp>
        <p:sp>
          <p:nvSpPr>
            <p:cNvPr id="24" name="Google Shape;1668;p201">
              <a:extLst>
                <a:ext uri="{FF2B5EF4-FFF2-40B4-BE49-F238E27FC236}">
                  <a16:creationId xmlns:a16="http://schemas.microsoft.com/office/drawing/2014/main" id="{9452E7D9-76A9-906E-BC95-4E73559E7797}"/>
                </a:ext>
              </a:extLst>
            </p:cNvPr>
            <p:cNvSpPr/>
            <p:nvPr/>
          </p:nvSpPr>
          <p:spPr>
            <a:xfrm>
              <a:off x="2672083" y="3878024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لَطالَما</a:t>
              </a:r>
            </a:p>
          </p:txBody>
        </p:sp>
        <p:sp>
          <p:nvSpPr>
            <p:cNvPr id="25" name="Google Shape;1669;p201">
              <a:extLst>
                <a:ext uri="{FF2B5EF4-FFF2-40B4-BE49-F238E27FC236}">
                  <a16:creationId xmlns:a16="http://schemas.microsoft.com/office/drawing/2014/main" id="{C36E362A-7367-4807-E497-B0D70C6E00CF}"/>
                </a:ext>
              </a:extLst>
            </p:cNvPr>
            <p:cNvSpPr/>
            <p:nvPr/>
          </p:nvSpPr>
          <p:spPr>
            <a:xfrm>
              <a:off x="4721995" y="2578434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3306" y="71882"/>
                    <a:pt x="72889" y="-9205"/>
                    <a:pt x="156931" y="0"/>
                  </a:cubicBezTo>
                  <a:cubicBezTo>
                    <a:pt x="380030" y="24619"/>
                    <a:pt x="610840" y="-30227"/>
                    <a:pt x="790184" y="0"/>
                  </a:cubicBezTo>
                  <a:cubicBezTo>
                    <a:pt x="969528" y="30227"/>
                    <a:pt x="1185489" y="-18378"/>
                    <a:pt x="1398604" y="0"/>
                  </a:cubicBezTo>
                  <a:cubicBezTo>
                    <a:pt x="1493855" y="-2015"/>
                    <a:pt x="1556304" y="85869"/>
                    <a:pt x="1555535" y="156931"/>
                  </a:cubicBezTo>
                  <a:cubicBezTo>
                    <a:pt x="1584643" y="370998"/>
                    <a:pt x="1529531" y="616239"/>
                    <a:pt x="1555535" y="784638"/>
                  </a:cubicBezTo>
                  <a:cubicBezTo>
                    <a:pt x="1551135" y="877448"/>
                    <a:pt x="1487794" y="938735"/>
                    <a:pt x="1398604" y="941569"/>
                  </a:cubicBezTo>
                  <a:cubicBezTo>
                    <a:pt x="1255272" y="967946"/>
                    <a:pt x="935442" y="967980"/>
                    <a:pt x="815018" y="941569"/>
                  </a:cubicBezTo>
                  <a:cubicBezTo>
                    <a:pt x="694594" y="915158"/>
                    <a:pt x="373807" y="925835"/>
                    <a:pt x="156931" y="941569"/>
                  </a:cubicBezTo>
                  <a:cubicBezTo>
                    <a:pt x="71633" y="921527"/>
                    <a:pt x="6159" y="876589"/>
                    <a:pt x="0" y="784638"/>
                  </a:cubicBezTo>
                  <a:cubicBezTo>
                    <a:pt x="1558" y="538052"/>
                    <a:pt x="-24494" y="419932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1016" y="73659"/>
                    <a:pt x="90190" y="-7503"/>
                    <a:pt x="156931" y="0"/>
                  </a:cubicBezTo>
                  <a:cubicBezTo>
                    <a:pt x="364623" y="-31874"/>
                    <a:pt x="539091" y="8077"/>
                    <a:pt x="802601" y="0"/>
                  </a:cubicBezTo>
                  <a:cubicBezTo>
                    <a:pt x="1066111" y="-8077"/>
                    <a:pt x="1262295" y="-343"/>
                    <a:pt x="1398604" y="0"/>
                  </a:cubicBezTo>
                  <a:cubicBezTo>
                    <a:pt x="1465840" y="-8818"/>
                    <a:pt x="1538355" y="63506"/>
                    <a:pt x="1555535" y="156931"/>
                  </a:cubicBezTo>
                  <a:cubicBezTo>
                    <a:pt x="1532067" y="408098"/>
                    <a:pt x="1533168" y="653960"/>
                    <a:pt x="1555535" y="784638"/>
                  </a:cubicBezTo>
                  <a:cubicBezTo>
                    <a:pt x="1561350" y="868751"/>
                    <a:pt x="1483099" y="940460"/>
                    <a:pt x="1398604" y="941569"/>
                  </a:cubicBezTo>
                  <a:cubicBezTo>
                    <a:pt x="1237335" y="932636"/>
                    <a:pt x="983977" y="924696"/>
                    <a:pt x="752934" y="941569"/>
                  </a:cubicBezTo>
                  <a:cubicBezTo>
                    <a:pt x="521891" y="958443"/>
                    <a:pt x="279648" y="949899"/>
                    <a:pt x="156931" y="941569"/>
                  </a:cubicBezTo>
                  <a:cubicBezTo>
                    <a:pt x="86665" y="928305"/>
                    <a:pt x="-2391" y="881976"/>
                    <a:pt x="0" y="784638"/>
                  </a:cubicBezTo>
                  <a:cubicBezTo>
                    <a:pt x="30625" y="645826"/>
                    <a:pt x="26950" y="457919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لَمْ</a:t>
              </a:r>
              <a:endPara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6" name="Google Shape;1670;p201">
              <a:extLst>
                <a:ext uri="{FF2B5EF4-FFF2-40B4-BE49-F238E27FC236}">
                  <a16:creationId xmlns:a16="http://schemas.microsoft.com/office/drawing/2014/main" id="{7FFFE900-1D76-6249-D9E0-F0323A458A01}"/>
                </a:ext>
              </a:extLst>
            </p:cNvPr>
            <p:cNvSpPr/>
            <p:nvPr/>
          </p:nvSpPr>
          <p:spPr>
            <a:xfrm>
              <a:off x="6777477" y="2560038"/>
              <a:ext cx="1584000" cy="910815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2120" y="86417"/>
                    <a:pt x="66170" y="-14752"/>
                    <a:pt x="156931" y="0"/>
                  </a:cubicBezTo>
                  <a:cubicBezTo>
                    <a:pt x="437048" y="17883"/>
                    <a:pt x="470972" y="4122"/>
                    <a:pt x="740517" y="0"/>
                  </a:cubicBezTo>
                  <a:cubicBezTo>
                    <a:pt x="1010062" y="-4122"/>
                    <a:pt x="1258576" y="-29782"/>
                    <a:pt x="1398604" y="0"/>
                  </a:cubicBezTo>
                  <a:cubicBezTo>
                    <a:pt x="1500264" y="-12852"/>
                    <a:pt x="1549180" y="90872"/>
                    <a:pt x="1555535" y="156931"/>
                  </a:cubicBezTo>
                  <a:cubicBezTo>
                    <a:pt x="1586790" y="452238"/>
                    <a:pt x="1529418" y="598879"/>
                    <a:pt x="1555535" y="784638"/>
                  </a:cubicBezTo>
                  <a:cubicBezTo>
                    <a:pt x="1551755" y="877324"/>
                    <a:pt x="1496008" y="924609"/>
                    <a:pt x="1398604" y="941569"/>
                  </a:cubicBezTo>
                  <a:cubicBezTo>
                    <a:pt x="1137699" y="948058"/>
                    <a:pt x="990558" y="937958"/>
                    <a:pt x="752934" y="941569"/>
                  </a:cubicBezTo>
                  <a:cubicBezTo>
                    <a:pt x="515310" y="945181"/>
                    <a:pt x="363213" y="929647"/>
                    <a:pt x="156931" y="941569"/>
                  </a:cubicBezTo>
                  <a:cubicBezTo>
                    <a:pt x="70519" y="938794"/>
                    <a:pt x="11016" y="871220"/>
                    <a:pt x="0" y="784638"/>
                  </a:cubicBezTo>
                  <a:cubicBezTo>
                    <a:pt x="-3346" y="523853"/>
                    <a:pt x="-30684" y="309904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-47" y="56878"/>
                    <a:pt x="64770" y="13933"/>
                    <a:pt x="156931" y="0"/>
                  </a:cubicBezTo>
                  <a:cubicBezTo>
                    <a:pt x="366354" y="16526"/>
                    <a:pt x="621983" y="-154"/>
                    <a:pt x="752934" y="0"/>
                  </a:cubicBezTo>
                  <a:cubicBezTo>
                    <a:pt x="883885" y="154"/>
                    <a:pt x="1247783" y="-17271"/>
                    <a:pt x="1398604" y="0"/>
                  </a:cubicBezTo>
                  <a:cubicBezTo>
                    <a:pt x="1489259" y="2516"/>
                    <a:pt x="1572537" y="67915"/>
                    <a:pt x="1555535" y="156931"/>
                  </a:cubicBezTo>
                  <a:cubicBezTo>
                    <a:pt x="1530700" y="283168"/>
                    <a:pt x="1558290" y="655335"/>
                    <a:pt x="1555535" y="784638"/>
                  </a:cubicBezTo>
                  <a:cubicBezTo>
                    <a:pt x="1556275" y="880164"/>
                    <a:pt x="1499828" y="940609"/>
                    <a:pt x="1398604" y="941569"/>
                  </a:cubicBezTo>
                  <a:cubicBezTo>
                    <a:pt x="1129452" y="914329"/>
                    <a:pt x="978249" y="943978"/>
                    <a:pt x="777768" y="941569"/>
                  </a:cubicBezTo>
                  <a:cubicBezTo>
                    <a:pt x="577287" y="939160"/>
                    <a:pt x="395901" y="912347"/>
                    <a:pt x="156931" y="941569"/>
                  </a:cubicBezTo>
                  <a:cubicBezTo>
                    <a:pt x="72208" y="932936"/>
                    <a:pt x="2605" y="867754"/>
                    <a:pt x="0" y="784638"/>
                  </a:cubicBezTo>
                  <a:cubicBezTo>
                    <a:pt x="31336" y="571813"/>
                    <a:pt x="19177" y="342512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خَلْفي</a:t>
              </a:r>
              <a:endParaRPr lang="ar-S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7" name="Google Shape;1671;p201">
              <a:extLst>
                <a:ext uri="{FF2B5EF4-FFF2-40B4-BE49-F238E27FC236}">
                  <a16:creationId xmlns:a16="http://schemas.microsoft.com/office/drawing/2014/main" id="{0AC8D161-D0FE-3B7A-427F-09800901A8BE}"/>
                </a:ext>
              </a:extLst>
            </p:cNvPr>
            <p:cNvSpPr/>
            <p:nvPr/>
          </p:nvSpPr>
          <p:spPr>
            <a:xfrm>
              <a:off x="674529" y="3878024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583" y="52585"/>
                    <a:pt x="77295" y="1527"/>
                    <a:pt x="156931" y="0"/>
                  </a:cubicBezTo>
                  <a:cubicBezTo>
                    <a:pt x="395767" y="-15105"/>
                    <a:pt x="495829" y="-15995"/>
                    <a:pt x="740517" y="0"/>
                  </a:cubicBezTo>
                  <a:cubicBezTo>
                    <a:pt x="985205" y="15995"/>
                    <a:pt x="1112381" y="12330"/>
                    <a:pt x="1398604" y="0"/>
                  </a:cubicBezTo>
                  <a:cubicBezTo>
                    <a:pt x="1492154" y="-130"/>
                    <a:pt x="1553132" y="90218"/>
                    <a:pt x="1555535" y="156931"/>
                  </a:cubicBezTo>
                  <a:cubicBezTo>
                    <a:pt x="1560374" y="430431"/>
                    <a:pt x="1524688" y="560602"/>
                    <a:pt x="1555535" y="784638"/>
                  </a:cubicBezTo>
                  <a:cubicBezTo>
                    <a:pt x="1552832" y="886765"/>
                    <a:pt x="1493221" y="934078"/>
                    <a:pt x="1398604" y="941569"/>
                  </a:cubicBezTo>
                  <a:cubicBezTo>
                    <a:pt x="1086967" y="955530"/>
                    <a:pt x="931274" y="937082"/>
                    <a:pt x="765351" y="941569"/>
                  </a:cubicBezTo>
                  <a:cubicBezTo>
                    <a:pt x="599428" y="946056"/>
                    <a:pt x="292548" y="934256"/>
                    <a:pt x="156931" y="941569"/>
                  </a:cubicBezTo>
                  <a:cubicBezTo>
                    <a:pt x="52826" y="943002"/>
                    <a:pt x="-15298" y="868874"/>
                    <a:pt x="0" y="784638"/>
                  </a:cubicBezTo>
                  <a:cubicBezTo>
                    <a:pt x="-4448" y="522556"/>
                    <a:pt x="-30165" y="430256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268" y="63269"/>
                    <a:pt x="73620" y="-9538"/>
                    <a:pt x="156931" y="0"/>
                  </a:cubicBezTo>
                  <a:cubicBezTo>
                    <a:pt x="387066" y="14041"/>
                    <a:pt x="474580" y="1093"/>
                    <a:pt x="752934" y="0"/>
                  </a:cubicBezTo>
                  <a:cubicBezTo>
                    <a:pt x="1031288" y="-1093"/>
                    <a:pt x="1191274" y="15252"/>
                    <a:pt x="1398604" y="0"/>
                  </a:cubicBezTo>
                  <a:cubicBezTo>
                    <a:pt x="1492733" y="56"/>
                    <a:pt x="1551621" y="66175"/>
                    <a:pt x="1555535" y="156931"/>
                  </a:cubicBezTo>
                  <a:cubicBezTo>
                    <a:pt x="1526747" y="312257"/>
                    <a:pt x="1556005" y="492104"/>
                    <a:pt x="1555535" y="784638"/>
                  </a:cubicBezTo>
                  <a:cubicBezTo>
                    <a:pt x="1555226" y="865764"/>
                    <a:pt x="1493387" y="938764"/>
                    <a:pt x="1398604" y="941569"/>
                  </a:cubicBezTo>
                  <a:cubicBezTo>
                    <a:pt x="1150543" y="941313"/>
                    <a:pt x="964327" y="935483"/>
                    <a:pt x="752934" y="941569"/>
                  </a:cubicBezTo>
                  <a:cubicBezTo>
                    <a:pt x="541541" y="947656"/>
                    <a:pt x="372588" y="939332"/>
                    <a:pt x="156931" y="941569"/>
                  </a:cubicBezTo>
                  <a:cubicBezTo>
                    <a:pt x="73906" y="945651"/>
                    <a:pt x="-14878" y="868710"/>
                    <a:pt x="0" y="784638"/>
                  </a:cubicBezTo>
                  <a:cubicBezTo>
                    <a:pt x="-26246" y="635336"/>
                    <a:pt x="-22333" y="44237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غَيْرَ</a:t>
              </a:r>
            </a:p>
          </p:txBody>
        </p:sp>
        <p:sp>
          <p:nvSpPr>
            <p:cNvPr id="28" name="Google Shape;1672;p201">
              <a:extLst>
                <a:ext uri="{FF2B5EF4-FFF2-40B4-BE49-F238E27FC236}">
                  <a16:creationId xmlns:a16="http://schemas.microsoft.com/office/drawing/2014/main" id="{97EF56F7-2F6E-7742-6D9F-FAE359554F88}"/>
                </a:ext>
              </a:extLst>
            </p:cNvPr>
            <p:cNvSpPr/>
            <p:nvPr/>
          </p:nvSpPr>
          <p:spPr>
            <a:xfrm>
              <a:off x="2672083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أَخيراً</a:t>
              </a:r>
            </a:p>
          </p:txBody>
        </p:sp>
        <p:sp>
          <p:nvSpPr>
            <p:cNvPr id="29" name="Google Shape;1672;p201">
              <a:extLst>
                <a:ext uri="{FF2B5EF4-FFF2-40B4-BE49-F238E27FC236}">
                  <a16:creationId xmlns:a16="http://schemas.microsoft.com/office/drawing/2014/main" id="{3B28D52D-74C8-D19A-5489-C444B296F60D}"/>
                </a:ext>
              </a:extLst>
            </p:cNvPr>
            <p:cNvSpPr/>
            <p:nvPr/>
          </p:nvSpPr>
          <p:spPr>
            <a:xfrm>
              <a:off x="674529" y="2493000"/>
              <a:ext cx="1584000" cy="936000"/>
            </a:xfrm>
            <a:custGeom>
              <a:avLst/>
              <a:gdLst/>
              <a:ahLst/>
              <a:cxnLst/>
              <a:rect l="l" t="t" r="r" b="b"/>
              <a:pathLst>
                <a:path w="1555535" h="941569" fill="none" extrusionOk="0">
                  <a:moveTo>
                    <a:pt x="0" y="156931"/>
                  </a:moveTo>
                  <a:cubicBezTo>
                    <a:pt x="-13050" y="66891"/>
                    <a:pt x="68044" y="-1301"/>
                    <a:pt x="156931" y="0"/>
                  </a:cubicBezTo>
                  <a:cubicBezTo>
                    <a:pt x="338397" y="-1055"/>
                    <a:pt x="522974" y="25327"/>
                    <a:pt x="777768" y="0"/>
                  </a:cubicBezTo>
                  <a:cubicBezTo>
                    <a:pt x="1032562" y="-25327"/>
                    <a:pt x="1096094" y="-11607"/>
                    <a:pt x="1398604" y="0"/>
                  </a:cubicBezTo>
                  <a:cubicBezTo>
                    <a:pt x="1480054" y="9542"/>
                    <a:pt x="1564197" y="67643"/>
                    <a:pt x="1555535" y="156931"/>
                  </a:cubicBezTo>
                  <a:cubicBezTo>
                    <a:pt x="1558191" y="388692"/>
                    <a:pt x="1546877" y="626975"/>
                    <a:pt x="1555535" y="784638"/>
                  </a:cubicBezTo>
                  <a:cubicBezTo>
                    <a:pt x="1560147" y="879837"/>
                    <a:pt x="1490119" y="945138"/>
                    <a:pt x="1398604" y="941569"/>
                  </a:cubicBezTo>
                  <a:cubicBezTo>
                    <a:pt x="1243545" y="957531"/>
                    <a:pt x="1054318" y="938628"/>
                    <a:pt x="790184" y="941569"/>
                  </a:cubicBezTo>
                  <a:cubicBezTo>
                    <a:pt x="526050" y="944510"/>
                    <a:pt x="400769" y="911685"/>
                    <a:pt x="156931" y="941569"/>
                  </a:cubicBezTo>
                  <a:cubicBezTo>
                    <a:pt x="65308" y="946494"/>
                    <a:pt x="2679" y="862991"/>
                    <a:pt x="0" y="784638"/>
                  </a:cubicBezTo>
                  <a:cubicBezTo>
                    <a:pt x="-11551" y="525311"/>
                    <a:pt x="-30047" y="428888"/>
                    <a:pt x="0" y="156931"/>
                  </a:cubicBezTo>
                  <a:close/>
                </a:path>
                <a:path w="1555535" h="941569" extrusionOk="0">
                  <a:moveTo>
                    <a:pt x="0" y="156931"/>
                  </a:moveTo>
                  <a:cubicBezTo>
                    <a:pt x="7119" y="61670"/>
                    <a:pt x="72107" y="-19453"/>
                    <a:pt x="156931" y="0"/>
                  </a:cubicBezTo>
                  <a:cubicBezTo>
                    <a:pt x="328791" y="-26882"/>
                    <a:pt x="558719" y="-21326"/>
                    <a:pt x="752934" y="0"/>
                  </a:cubicBezTo>
                  <a:cubicBezTo>
                    <a:pt x="947149" y="21326"/>
                    <a:pt x="1099997" y="-2913"/>
                    <a:pt x="1398604" y="0"/>
                  </a:cubicBezTo>
                  <a:cubicBezTo>
                    <a:pt x="1487210" y="2003"/>
                    <a:pt x="1561044" y="85370"/>
                    <a:pt x="1555535" y="156931"/>
                  </a:cubicBezTo>
                  <a:cubicBezTo>
                    <a:pt x="1547687" y="378933"/>
                    <a:pt x="1555162" y="651872"/>
                    <a:pt x="1555535" y="784638"/>
                  </a:cubicBezTo>
                  <a:cubicBezTo>
                    <a:pt x="1549320" y="862907"/>
                    <a:pt x="1468434" y="948734"/>
                    <a:pt x="1398604" y="941569"/>
                  </a:cubicBezTo>
                  <a:cubicBezTo>
                    <a:pt x="1119433" y="942063"/>
                    <a:pt x="1022617" y="951892"/>
                    <a:pt x="815018" y="941569"/>
                  </a:cubicBezTo>
                  <a:cubicBezTo>
                    <a:pt x="607419" y="931246"/>
                    <a:pt x="382092" y="952586"/>
                    <a:pt x="156931" y="941569"/>
                  </a:cubicBezTo>
                  <a:cubicBezTo>
                    <a:pt x="68959" y="921522"/>
                    <a:pt x="5160" y="875721"/>
                    <a:pt x="0" y="784638"/>
                  </a:cubicBezTo>
                  <a:cubicBezTo>
                    <a:pt x="11028" y="499908"/>
                    <a:pt x="5651" y="396454"/>
                    <a:pt x="0" y="156931"/>
                  </a:cubicBezTo>
                  <a:close/>
                </a:path>
              </a:pathLst>
            </a:custGeom>
            <a:solidFill>
              <a:srgbClr val="D6E9EA"/>
            </a:solidFill>
            <a:ln w="28575" cap="flat" cmpd="sng">
              <a:noFill/>
              <a:prstDash val="solid"/>
              <a:miter lim="800000"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r>
                <a:rPr lang="ar-MA" sz="48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شَيْئاً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5960999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3FA16-1950-DDE5-179B-4B5BC182E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القراءة المشتركة. ستتدربون على قراءة فقرة بدقة وسرعة.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94C26E-C04F-C1CB-2F72-81ADA9337B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F98285-572E-B949-5997-6C987E94EA0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713119-3C91-6028-6BBA-046E58002E0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79163-7518-A4ED-54DC-6383041D531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7C04D9-432C-6C75-14C0-312084E269C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C1429F-DC55-14A4-8310-68824ED09A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9EBC04-3323-CEF9-6D66-48E88249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CEADB4-C149-9EFE-F850-091DF96F50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83F8F5-BE70-2355-898C-8CDE8DB6F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E286D0-926A-8C0E-B1C9-E7D67ECEA4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2BCAC51C-A912-6222-F346-9BBCD6D366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65B80F-AAD0-82B7-0162-BC5D2163F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3" y="1821039"/>
            <a:ext cx="8069035" cy="390496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6115934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17CEA-B1B1-6029-20A5-946EBCF0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FDB49-4A30-0FAA-9877-BAF9C282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أولا. تابعوا معي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097565-1F72-E027-AB1B-ADCC3DF20F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79FEC9-D465-5484-4395-C2C0861835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975922-DB5A-D7F5-2B62-3ED9934B3E8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1FD96F-5F33-AE93-F739-093EC12B099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D939BA-E3B6-1C0D-ACD1-44B6F1C00E5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9FE08E-A5DC-348D-19CD-DF8F676A9CF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4E77E2E-61D2-8D7E-29E1-64554B6BCD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781CED7-3992-F47B-3A6E-4961CC2028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4DEC559-E7F5-3045-0020-59BBF1920E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BC03502-F63B-8A38-CBDA-382B1BE63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E61965-5D02-1198-13CC-7DB5002E498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8AA1A6-81F3-EBB2-FD64-E743B969A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3" y="1821039"/>
            <a:ext cx="8069035" cy="390496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40851807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CF616-85AE-2179-523E-7E63305E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A723DB-0837-E548-1580-691C06F4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اَلآن صديقكم سيقرأ – وأنتم ترددون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بعده.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91D9770-1E73-CF3E-53D6-7250209611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558405-B32E-5DA3-DFC8-16FFB1BCB1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8A147E-02BB-C2ED-E70B-A5DF7E7E65C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32C2FF-C28C-5FC1-8D52-FA606EB39BC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36B5F0-27F8-4614-3E5F-74120CB60C4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B71903-B0DD-8BB6-B94F-186C2C8EFC9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A202A52-86EF-3125-595B-A6EEF1064B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344A8F-172F-20A9-5AB7-B154107FC8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7676B5B-F4C8-7653-D068-4577D0DE48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2934C6-06FF-27AA-F219-B8A7CCC62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19E6A17-6C7E-334A-1E24-254795D1BE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70EA50-5C09-42F3-CE04-8F3CA84E9B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3" y="1821039"/>
            <a:ext cx="8069035" cy="390496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7858787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962D7-F930-9795-02D1-675CFC64E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3379A7-9BFB-1B96-7226-A51C7CA5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756000"/>
            <a:ext cx="6961096" cy="612000"/>
          </a:xfrm>
        </p:spPr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400"/>
              <a:buFont typeface="Dosis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خذوا كراساتكم – كل واحد يتدرب على قراءة الفقرة قراءة هامسة. سأمر بين الصفوف لأستمع لقراءاتكم. معكم 3 دقائق </a:t>
            </a:r>
            <a:endParaRPr kumimoji="0" lang="ar-MA" sz="24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B3867C-3720-4CA7-34C7-DC9876BD52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E3C05B-247D-51C5-8EB7-163101B0422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53B6FE-E32E-0E9B-AA0A-DE5C5259DA1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78829A-4F69-9409-D564-3FDB4CAD9EA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72DA26-DFA5-9D85-DB84-4CCB6664A9F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A5E0DDC-8B3E-458E-FCC7-6834CD6D4F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45CA2EE-DD78-12A9-2FAA-BAEFB83872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5B7093D-41E2-FC46-2905-21CD162AF3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0F33E0E-73AB-BCD4-52B6-88810543B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C8D2C12-685D-DBCC-BE50-C7EB2E8CB8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FD0AC798-8BD3-5889-F596-27831D6439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F94711-7CD0-71E5-B07B-23050C955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0273" y="1949719"/>
            <a:ext cx="2663454" cy="38877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6ECB13C-99A8-0BBD-4456-0AF13CDDFA43}"/>
              </a:ext>
            </a:extLst>
          </p:cNvPr>
          <p:cNvSpPr/>
          <p:nvPr/>
        </p:nvSpPr>
        <p:spPr>
          <a:xfrm>
            <a:off x="3260050" y="2261419"/>
            <a:ext cx="2692533" cy="137651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402019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F8C6-FB0D-DFA5-60E2-63CD6951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41F666-AA87-6205-3BE7-AF9C5A07F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400"/>
              <a:buFont typeface="Dosis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الآن تحدي القراءة في  ثنائيات. </a:t>
            </a:r>
            <a:b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</a:b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للفوز، عليكما القراءة قراءة معبرة وبصوت واحد. </a:t>
            </a:r>
            <a:endParaRPr kumimoji="0" lang="ar-MA" sz="12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D6A211-5ED1-B5D2-4DEC-2E2F6046AF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DD4712-61D3-9E18-62D5-01F1A9E295C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A31E37-5E23-F869-7104-783E5273978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C1846D-1A3C-8462-4CCC-B8B63814A09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8A5245-2519-A016-C304-56E79B4FBD2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48DBBFF-B01C-52A0-69B9-C2309582F1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0DD144B-DF23-210D-DC91-322A4531D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2E9198A-9283-04DD-B898-78283633F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9CC8375-02E2-C2AE-AAF6-307585F2B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AFA8EF-4529-D62D-EA7F-789FC0CD93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9B32A839-3B33-CF20-4040-5B4EDFAF3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5345" y="684000"/>
            <a:ext cx="828000" cy="828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3291C4-65D0-ED17-1861-271B19D36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3" y="1821039"/>
            <a:ext cx="8069035" cy="390496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6684690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B18F9C-1B02-CC2B-E317-3E87C6EBF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5359" y="942960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AC42B-3D9B-A009-AADB-ADFF776B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344CC-F979-BD16-45BB-03D9FEB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46D50D-745D-B093-F18A-3604519E2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AF83B08-D39F-70F7-BE7D-DE34A4E9F214}"/>
              </a:ext>
            </a:extLst>
          </p:cNvPr>
          <p:cNvSpPr/>
          <p:nvPr/>
        </p:nvSpPr>
        <p:spPr>
          <a:xfrm>
            <a:off x="3611184" y="3089279"/>
            <a:ext cx="1980000" cy="1463056"/>
          </a:xfrm>
          <a:prstGeom prst="ellipse">
            <a:avLst/>
          </a:prstGeom>
          <a:solidFill>
            <a:srgbClr val="424D7C"/>
          </a:solidFill>
          <a:ln w="28575" cap="flat" cmpd="sng" algn="ctr">
            <a:solidFill>
              <a:srgbClr val="424D7B"/>
            </a:solidFill>
            <a:prstDash val="solid"/>
            <a:miter lim="800000"/>
          </a:ln>
          <a:effectLst>
            <a:softEdge rad="127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هذِهِ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8D29E-271A-DF16-1684-44EC12842C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3BDC8-099D-A39D-28F0-F3344A6B5C5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2C735C-B16D-629A-8BDB-1B2F159376F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983B08-94B9-7A08-99A7-F2E8109BC99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470022-DB33-5663-1AA6-0F6F181F3E1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A51126F-6E82-7C7C-9587-0D3A0D2C07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ECC5FC-C820-5C6E-E5EB-36FCA37C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3F1C30-5E16-5B5A-039A-CE3492E0D7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23C5FDB-FC64-6330-FA00-04C24E4044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FF6E3-D3DB-E716-69E4-24E8A7C50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FD88A46-087E-AB12-B1EB-EB88D79B1C1A}"/>
              </a:ext>
            </a:extLst>
          </p:cNvPr>
          <p:cNvSpPr/>
          <p:nvPr/>
        </p:nvSpPr>
        <p:spPr>
          <a:xfrm>
            <a:off x="5781304" y="2173148"/>
            <a:ext cx="2880000" cy="16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 مُفْرَداتٍ جَديدَةً هِيَ:</a:t>
            </a:r>
          </a:p>
          <a:p>
            <a:pPr algn="ctr" defTabSz="914400" rtl="1">
              <a:buClr>
                <a:srgbClr val="000000"/>
              </a:buClr>
              <a:buSzPts val="4400"/>
              <a:defRPr/>
            </a:pP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مَآثِرُ </a:t>
            </a:r>
            <a:r>
              <a:rPr lang="ar-S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ـــــ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حَفاوَةٌ </a:t>
            </a:r>
            <a:r>
              <a:rPr lang="ar-S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ـــــ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صَخَبٌ </a:t>
            </a:r>
            <a:r>
              <a:rPr lang="ar-S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ـــــ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مَهيبٌ ــــ مُزَرْكَشٌ </a:t>
            </a:r>
            <a:r>
              <a:rPr lang="ar-S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ـــــ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غَمَرَ-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0381ACC-9115-4D80-2956-9337E3E55F56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5301220" y="2983148"/>
            <a:ext cx="480084" cy="320391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30E73AA-24B7-EC9F-1D31-4735C2FC01B9}"/>
              </a:ext>
            </a:extLst>
          </p:cNvPr>
          <p:cNvSpPr/>
          <p:nvPr/>
        </p:nvSpPr>
        <p:spPr>
          <a:xfrm>
            <a:off x="3167606" y="4918687"/>
            <a:ext cx="2880000" cy="16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تَعَرَّفْنا حِكايَةً جَديدَةً</a:t>
            </a:r>
            <a:r>
              <a:rPr lang="f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بِعُنْوانِ</a:t>
            </a:r>
          </a:p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الأجْمَلُ؟ تَتَحَدَّثُ عَن ....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B225352-66D2-349B-0849-677E9581FF69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4601184" y="4552335"/>
            <a:ext cx="6422" cy="366352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AEF7694-CC70-AF10-FB2A-7062DE71ECEF}"/>
              </a:ext>
            </a:extLst>
          </p:cNvPr>
          <p:cNvSpPr/>
          <p:nvPr/>
        </p:nvSpPr>
        <p:spPr>
          <a:xfrm>
            <a:off x="533879" y="2163535"/>
            <a:ext cx="2887185" cy="16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تَدَرَّبْنا عَلى قِراءَةِ كَلِماتٍ بَصَرِيَّةٍ جَديدَةٍ</a:t>
            </a:r>
            <a:r>
              <a:rPr lang="f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  <a:p>
            <a:pPr algn="ctr" defTabSz="914400" rtl="1">
              <a:buClr>
                <a:srgbClr val="000000"/>
              </a:buClr>
              <a:buSzPts val="3600"/>
            </a:pP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أَيْنَ – قُرْبَ – لَطالَما – لَوْ – غَيْرَ – خَلْفي – أَخيراً- شَيْئاً</a:t>
            </a:r>
            <a:endParaRPr lang="ar-MA" sz="2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0786566-2F63-CBF5-3FA0-C7A16A6A6F7E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421064" y="2973535"/>
            <a:ext cx="480084" cy="330004"/>
          </a:xfrm>
          <a:prstGeom prst="straightConnector1">
            <a:avLst/>
          </a:prstGeom>
          <a:noFill/>
          <a:ln w="38100" cap="rnd" cmpd="sng" algn="ctr">
            <a:solidFill>
              <a:srgbClr val="424D7B"/>
            </a:solidFill>
            <a:prstDash val="solid"/>
            <a:miter lim="800000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2627120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المطلوب في الصفحة 66.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3C4482C-575A-E7EC-6876-A88F5EC50E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5973" y="2276826"/>
            <a:ext cx="828000" cy="82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8E1057-BBD0-9BA8-E786-A22BF3CEE3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BB242A-0B01-599C-F22D-42217465F07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77B743-92CC-DD38-68A2-99E3EC7EC1F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F0AB58-E78C-3558-53D6-9D1416CEE02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0F9E9-B1F6-5EEF-E55D-5C3A51D493E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2DC997-4884-2140-B058-235E9BC3A8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F443E4-B261-A9C3-A30E-11B4FF63A4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824CD7-300D-CE37-CBB1-7C5F764EA2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CA1A9D-CC60-A44E-461C-AAFC7DEBE1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64CF217-B2F8-8D63-7013-A9AC0FFC5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7">
            <a:extLst>
              <a:ext uri="{FF2B5EF4-FFF2-40B4-BE49-F238E27FC236}">
                <a16:creationId xmlns:a16="http://schemas.microsoft.com/office/drawing/2014/main" id="{C8438501-A61C-AFDA-085B-EF00C1D89E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36003D8-3B2F-A0DF-E565-307A50E87B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0273" y="1949719"/>
            <a:ext cx="2663454" cy="38877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57FFF-F3D0-25CC-6EE8-104764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الحصة هم ........................................................................... 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8FF9652-59A3-E766-F69A-C549D79017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3269709" y="2822290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B6A8CA-5D1B-0485-BAD9-DE4EC67167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B0EA3F-6A69-90FB-B050-B3EBB86A64A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C4F0FB-9B28-756A-4273-9E7DDF3693A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0E21DB-DE12-91EB-C16E-B422791ADDB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14CD0F-27BC-580A-3786-F3BF3D9DECE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CDD8B4-15BC-05E8-6185-0A852C724B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8E7F9B-F7D4-2439-E7DE-A7485B05DA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E9BBC8-88F1-5598-3542-04F53853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8C2E04-3C63-8DBB-A10D-9288F33245D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6E3045-16C3-D55D-A307-39B94066CC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7">
            <a:extLst>
              <a:ext uri="{FF2B5EF4-FFF2-40B4-BE49-F238E27FC236}">
                <a16:creationId xmlns:a16="http://schemas.microsoft.com/office/drawing/2014/main" id="{C0711F95-DB0E-1996-63E1-8A5C789457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نتذكر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473A1D-87EE-926D-9CFA-CAADE8D59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9BF64-01DA-419B-0B8E-55CAC20B6E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F5E484-4376-C907-376C-00F11951A7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1C39D-3101-3C35-FE64-EBF21F6E2E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794480-154B-97D1-667A-522C983EF1D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64F18-4724-D2A1-7575-AE1B491DE2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DF4DB-AB19-4F02-7126-B34602299C6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664DC-32CF-EC7F-E80F-6CC8460DA9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8E474-EC5D-F126-9D50-36E8D28861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5C177-A830-EF3F-4441-E6340D635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Google Shape;1333;p8">
            <a:extLst>
              <a:ext uri="{FF2B5EF4-FFF2-40B4-BE49-F238E27FC236}">
                <a16:creationId xmlns:a16="http://schemas.microsoft.com/office/drawing/2014/main" id="{979D0B17-0B1B-D85E-0020-92607E76B5DE}"/>
              </a:ext>
            </a:extLst>
          </p:cNvPr>
          <p:cNvSpPr txBox="1"/>
          <p:nvPr/>
        </p:nvSpPr>
        <p:spPr>
          <a:xfrm>
            <a:off x="555745" y="5127845"/>
            <a:ext cx="4350126" cy="715045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5F62C42D-C9ED-A075-7424-C6332733EE8D}"/>
              </a:ext>
            </a:extLst>
          </p:cNvPr>
          <p:cNvSpPr txBox="1">
            <a:spLocks/>
          </p:cNvSpPr>
          <p:nvPr/>
        </p:nvSpPr>
        <p:spPr>
          <a:xfrm>
            <a:off x="2277365" y="2118290"/>
            <a:ext cx="3442300" cy="715044"/>
          </a:xfrm>
          <a:prstGeom prst="roundRect">
            <a:avLst>
              <a:gd name="adj" fmla="val 1666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D2EE13D-C30B-6A40-C7F4-53A4D1323184}"/>
              </a:ext>
            </a:extLst>
          </p:cNvPr>
          <p:cNvSpPr/>
          <p:nvPr/>
        </p:nvSpPr>
        <p:spPr>
          <a:xfrm>
            <a:off x="6102220" y="1565085"/>
            <a:ext cx="1516036" cy="1421529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4D8B40F-D393-B7F6-5A45-FA7C48E97D8D}"/>
              </a:ext>
            </a:extLst>
          </p:cNvPr>
          <p:cNvSpPr/>
          <p:nvPr/>
        </p:nvSpPr>
        <p:spPr>
          <a:xfrm>
            <a:off x="5072114" y="4861248"/>
            <a:ext cx="1516036" cy="1421529"/>
          </a:xfrm>
          <a:prstGeom prst="ellipse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032BDC-F6F7-2E3E-F16C-EA306527D9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7" y="3197290"/>
            <a:ext cx="1516036" cy="1421529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705B1ABC-5005-8266-27CD-118C5EBC3EAC}"/>
              </a:ext>
            </a:extLst>
          </p:cNvPr>
          <p:cNvSpPr txBox="1">
            <a:spLocks/>
          </p:cNvSpPr>
          <p:nvPr/>
        </p:nvSpPr>
        <p:spPr>
          <a:xfrm>
            <a:off x="1668326" y="3562650"/>
            <a:ext cx="3652777" cy="71504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3200" dirty="0">
                <a:solidFill>
                  <a:srgbClr val="424D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44B50785-9E90-9AA8-C17E-50834B073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869475" y="954736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7045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>
                <a:solidFill>
                  <a:srgbClr val="424D7B"/>
                </a:solidFill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D167E-7DD0-BA41-96DA-A84A4BAD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492CD6-2050-AAE9-EC93-1413C9A18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12AF99-B012-1FF6-D7B9-E865B3A029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95E574-9B12-99A7-1433-855D7D2B9E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101512-D3C6-FE53-5F88-175F831F14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68641D-9572-E436-382B-864D3524BF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79AB85-6AEA-F79D-CDA2-E5A0008DD3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DA9962-3794-3D3D-C84F-AFD12D2F447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A106C9-DA92-ED3D-CF47-98BF5F3DC86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376EE-F7B4-3EF0-5E4E-6C6CEF0FB17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A54607-B3D2-59F3-2F1D-97FE4B2EF78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5FC3A26-2287-582A-A9CD-92EB33F925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2EDFED0E-7729-1B05-A1E5-8186E795431D}"/>
              </a:ext>
            </a:extLst>
          </p:cNvPr>
          <p:cNvGrpSpPr/>
          <p:nvPr/>
        </p:nvGrpSpPr>
        <p:grpSpPr>
          <a:xfrm>
            <a:off x="7838915" y="517196"/>
            <a:ext cx="1033344" cy="1033344"/>
            <a:chOff x="498143" y="776756"/>
            <a:chExt cx="792000" cy="792000"/>
          </a:xfrm>
          <a:noFill/>
        </p:grpSpPr>
        <p:sp>
          <p:nvSpPr>
            <p:cNvPr id="18" name="Rectangle : coins arrondis 5">
              <a:extLst>
                <a:ext uri="{FF2B5EF4-FFF2-40B4-BE49-F238E27FC236}">
                  <a16:creationId xmlns:a16="http://schemas.microsoft.com/office/drawing/2014/main" id="{600262E7-4EFA-EBF3-E6F6-D7C8AF84D703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E40DE85-8C1F-EC8D-A0C4-B440D6175C2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494" b="-7494"/>
            <a:stretch>
              <a:fillRect/>
            </a:stretch>
          </p:blipFill>
          <p:spPr>
            <a:xfrm>
              <a:off x="598910" y="923010"/>
              <a:ext cx="634615" cy="634615"/>
            </a:xfrm>
            <a:prstGeom prst="rect">
              <a:avLst/>
            </a:prstGeom>
            <a:grpFill/>
          </p:spPr>
        </p:pic>
      </p:grpSp>
      <p:pic>
        <p:nvPicPr>
          <p:cNvPr id="21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6854F4A0-0545-1DEE-B6A5-5CF592065227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1663" y="2441079"/>
            <a:ext cx="5400675" cy="303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26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26441</TotalTime>
  <Words>2101</Words>
  <Application>Microsoft Office PowerPoint</Application>
  <PresentationFormat>Affichage à l'écran (4:3)</PresentationFormat>
  <Paragraphs>603</Paragraphs>
  <Slides>81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81</vt:i4>
      </vt:variant>
    </vt:vector>
  </HeadingPairs>
  <TitlesOfParts>
    <vt:vector size="109" baseType="lpstr">
      <vt:lpstr>Microsoft Uighur</vt:lpstr>
      <vt:lpstr>Wingdings</vt:lpstr>
      <vt:lpstr>Dosis ExtraBold</vt:lpstr>
      <vt:lpstr>Calibri</vt:lpstr>
      <vt:lpstr>Modern Love</vt:lpstr>
      <vt:lpstr>Dosis SemiBold</vt:lpstr>
      <vt:lpstr>Arial</vt:lpstr>
      <vt:lpstr>Dosis</vt:lpstr>
      <vt:lpstr>Calibri Light</vt:lpstr>
      <vt:lpstr>Dosis Medium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3_Env-Enseignant</vt:lpstr>
      <vt:lpstr>2_01- نشاط اعتيادي</vt:lpstr>
      <vt:lpstr>Présentation PowerPoint</vt:lpstr>
      <vt:lpstr>Présentation PowerPoint</vt:lpstr>
      <vt:lpstr>هيكلة حصص الأسبوع التربوي </vt:lpstr>
      <vt:lpstr>هيكلة حصة اليوم</vt:lpstr>
      <vt:lpstr>عند نهاية الحصة</vt:lpstr>
      <vt:lpstr>مرحبا بكم، سنبدأ حصة اللغة العربية.</vt:lpstr>
      <vt:lpstr>افتتاح الحصة</vt:lpstr>
      <vt:lpstr>قبل أن نبدأ حصة اليوم نتذكر شروط الحصول على نجمة التميز. </vt:lpstr>
      <vt:lpstr>ضعوا اللوحة والكراسة في القمطر.</vt:lpstr>
      <vt:lpstr>نبدأ بالتدرب على قراءة فقرة بدقة وسرعة. نتذكر شروط القراءة بطلاقة.</vt:lpstr>
      <vt:lpstr>ماذا تمثل الصورة أمامكم؟</vt:lpstr>
      <vt:lpstr>ستتدربون على قراءة فقرة بدقة وسرعة. انتبهوا للنبر عن الاستفهام. سأقرأ – تابعوا جيدا </vt:lpstr>
      <vt:lpstr>الآن سنمر لتحدي الطلاقة. سأسحب  5أسماء.</vt:lpstr>
      <vt:lpstr>أنادي على التلميذ الأول: ..........................................................</vt:lpstr>
      <vt:lpstr>أبطال الطلاقة هم ........................................................................... </vt:lpstr>
      <vt:lpstr>معجم</vt:lpstr>
      <vt:lpstr>ستتعلمون اليوم مفردات جديدة ستجدونها في الحكاية ونص القراءة، انتبهوا جيدا.</vt:lpstr>
      <vt:lpstr>نبدأ بكلمة "مَآثِرُ". المآثِرُ هي بَقايا بِناياتٍ قَديمَةٍ. نعيدُ قراءة التعريف – رددوا </vt:lpstr>
      <vt:lpstr>سأعلق على المشهد باستعمال "مآثر". من يعيد قراءة الجملة؟  يضيف الأستاذ أمثلة للتوضيح: صومعة حسان، ...</vt:lpstr>
      <vt:lpstr>هذا تعريف كلمة "مهيب" - رددوا التعريف </vt:lpstr>
      <vt:lpstr>هذه صورة. سأعلق على المشهدِ  باستعمال كلمة "مهيب". من يقرأ؟ من يقدم جملة أخرى؟</vt:lpstr>
      <vt:lpstr>نمر إلى كلمة "صَخَبٌ". من يقرأ تعريف الكلمة؟ رددوا معا التعريف </vt:lpstr>
      <vt:lpstr>هذه جملة تتضمن كلمة "صخب". من يوظف "صَخَبٌ" في جملة أخرى؟</vt:lpstr>
      <vt:lpstr>هذه جملة تتضمن المفردات الثلاث. من يقرؤها؟ من لديه جملة أخرى؟  </vt:lpstr>
      <vt:lpstr>هذه جملة تتضمن المفردات الثلاث. من يقرؤها؟ من لديه جملة أخرى؟  </vt:lpstr>
      <vt:lpstr>الآن كلمة "مُزَرْكَشٌ" – نعيدُ قراءة التعريف معا – رددوا </vt:lpstr>
      <vt:lpstr> سأركب "مزركش" في جملة. من يركب جملة أخرى؟</vt:lpstr>
      <vt:lpstr>هذا تعريف كلمة "غمر" - رددوا التعريف </vt:lpstr>
      <vt:lpstr>ساعلق على المشهد بجملة تتضمن "غمر". من يركب جملة أخرى؟</vt:lpstr>
      <vt:lpstr> نتعرف الآن معنى كلمة "حفاوة". نعيدُ قراءة التعريف معا – رددوا   </vt:lpstr>
      <vt:lpstr>أعلق على الصورة بجملة.  من يقرأ الجملة؟ من يعلق بجملة أخرى؟</vt:lpstr>
      <vt:lpstr>نتذكر المفردات التي تعرفنا عليها. من يقرأ؟</vt:lpstr>
      <vt:lpstr>خذوا كراساتكم ص 64. اكتبوا تاريخ اليوم. </vt:lpstr>
      <vt:lpstr>أكملوا النشاط "لنتعلم معا" – لديكم دقيقة </vt:lpstr>
      <vt:lpstr>انتهى الوقت – في ثنائيات ناقشوا إجاباتكم </vt:lpstr>
      <vt:lpstr>صححوا. من يقرأ؟</vt:lpstr>
      <vt:lpstr>نمر إلى النشاط "أتدرب مع زملائي" الصفحة 64. من يقرأ التعليمة؟ أنجزوا – معكم دقيقتان </vt:lpstr>
      <vt:lpstr>انتهى الوقت – في ثنائيات ناقشوا إجاباتكم   - أمامكم دقيقة </vt:lpstr>
      <vt:lpstr>انتهى الوقت – سأعين من يقرأ الجمل موظفا الكلمة المناسبة.  هل أنتم متفقون؟  </vt:lpstr>
      <vt:lpstr> الآن؛ كل واحد منكم ينتج جملة باستعمال الكلمتين. معكم دقيقتان. يمر الأستاذ بين الصفوف ويصحح كتابيا.  </vt:lpstr>
      <vt:lpstr>Présentation PowerPoint</vt:lpstr>
      <vt:lpstr>سنتعرف اليوم على حكاية جديدة. قبل ذلك، هذه كلمات ستساعدنا على فهم الحكاية. من يقرأ؟</vt:lpstr>
      <vt:lpstr>انتبهوا، من يقرأ المقصود ب"ثغاء"؟</vt:lpstr>
      <vt:lpstr>من يقرأ معنى كلمة "مروج"؟</vt:lpstr>
      <vt:lpstr>من يقرأ معنى "مزايا"؟  يقدم الأستاذ أمثلة.</vt:lpstr>
      <vt:lpstr>من يقرأ معنى "خلابة"؟ تقديم أمثلة</vt:lpstr>
      <vt:lpstr> الآن سنكتشف حكاية اليوم. سيكون عليكم توقع مضمونها. </vt:lpstr>
      <vt:lpstr> لاحظوا العنوان والصور. كل واحد منكم يقول توقعه حول مضمون الحكاية لزميله. </vt:lpstr>
      <vt:lpstr>انتباه، نمر إلى تقاسم التوقعات. من يريد أن يعرض توقعه موضحا ما الذي جعله يتوقع  ذلك؟</vt:lpstr>
      <vt:lpstr>والآن تستمعون للحكاية وتتحققون من توقعاتكم. أنصتوا جيدا.</vt:lpstr>
      <vt:lpstr>عرض الفيديو</vt:lpstr>
      <vt:lpstr>بعد الاستماع للحكاية، من كان توقعه قريبا من مضمون الحكاية؟ </vt:lpstr>
      <vt:lpstr>سأعيد تسميع الحكاية، حاولوا تذكر شخصيات الحكاية، مكان وزمان الأحداث. </vt:lpstr>
      <vt:lpstr>سأطرح عليكم أسئلة حول عناصر الحكاية. فكروا قبل الإجابة.</vt:lpstr>
      <vt:lpstr>مَنْ هِيَ شَخْصِيّاتُ ٱلْحِكايَةِ؟</vt:lpstr>
      <vt:lpstr>شخصيات الحكاية هي</vt:lpstr>
      <vt:lpstr>أين وَقَعَتْ أَحْداثُ الْحِكايَةِ؟ فكروا. من يجيب؟ كيف عرفتم ذلك؟ </vt:lpstr>
      <vt:lpstr>من يعيد الجواب في جملة تامة؟</vt:lpstr>
      <vt:lpstr>سأقرأ السؤال. - من يجيب بجملة تامة؟ هل أنتم متفقون؟</vt:lpstr>
      <vt:lpstr>من يعيد الجواب في جملة مفيدة؟</vt:lpstr>
      <vt:lpstr>على كراساتكم اكتبوا عناصر الحكاية. يتنقل الأستاذ بين الصفوف ويصحح كتابيا.</vt:lpstr>
      <vt:lpstr>أجيبوا عن السؤال الثاني.</vt:lpstr>
      <vt:lpstr>من يتقاسم جوابه؟ لماذا؟</vt:lpstr>
      <vt:lpstr>أحسنتم جميعا سنتابع حكايتنا غدا.</vt:lpstr>
      <vt:lpstr>قراءة</vt:lpstr>
      <vt:lpstr>ستتدربون على قراءة  كلمات نصادفها كثيرا. ستساعدنا على القراءة بسرعة. </vt:lpstr>
      <vt:lpstr>سأقرأ الكلمات تابعوا معي.  </vt:lpstr>
      <vt:lpstr>الآن دوركم. ستقرؤون الكلمات  بسرعة </vt:lpstr>
      <vt:lpstr>من يقرأ؟</vt:lpstr>
      <vt:lpstr>من يقرأ؟ </vt:lpstr>
      <vt:lpstr>نمر إلى القراءة المشتركة. ستتدربون على قراءة فقرة بدقة وسرعة. </vt:lpstr>
      <vt:lpstr>سأقرأ أولا. تابعوا معي</vt:lpstr>
      <vt:lpstr>اَلآن صديقكم سيقرأ – وأنتم ترددون من بعده.</vt:lpstr>
      <vt:lpstr>خذوا كراساتكم – كل واحد يتدرب على قراءة الفقرة قراءة هامسة. سأمر بين الصفوف لأستمع لقراءاتكم. معكم 3 دقائق </vt:lpstr>
      <vt:lpstr>الآن تحدي القراءة في  ثنائيات.  للفوز، عليكما القراءة قراءة معبرة وبصوت واحد. </vt:lpstr>
      <vt:lpstr>اختتام الحصة</vt:lpstr>
      <vt:lpstr>ماذا تعلمتم اليوم؟ </vt:lpstr>
      <vt:lpstr>أنجزوا المطلوب في الصفحة 66. </vt:lpstr>
      <vt:lpstr>أبطال الحصة هم ...........................................................................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EL HAMDOUNI BTIHAJ</cp:lastModifiedBy>
  <cp:revision>268</cp:revision>
  <dcterms:created xsi:type="dcterms:W3CDTF">2023-09-20T21:35:22Z</dcterms:created>
  <dcterms:modified xsi:type="dcterms:W3CDTF">2025-12-11T19:55:03Z</dcterms:modified>
</cp:coreProperties>
</file>