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763" r:id="rId6"/>
  </p:sldMasterIdLst>
  <p:notesMasterIdLst>
    <p:notesMasterId r:id="rId82"/>
  </p:notesMasterIdLst>
  <p:sldIdLst>
    <p:sldId id="2147482695" r:id="rId7"/>
    <p:sldId id="2147482617" r:id="rId8"/>
    <p:sldId id="2147482469" r:id="rId9"/>
    <p:sldId id="2147482516" r:id="rId10"/>
    <p:sldId id="2147482615" r:id="rId11"/>
    <p:sldId id="2147482480" r:id="rId12"/>
    <p:sldId id="2147482694" r:id="rId13"/>
    <p:sldId id="2134806929" r:id="rId14"/>
    <p:sldId id="2147482639" r:id="rId15"/>
    <p:sldId id="2134806773" r:id="rId16"/>
    <p:sldId id="2147482481" r:id="rId17"/>
    <p:sldId id="2147482632" r:id="rId18"/>
    <p:sldId id="2134806896" r:id="rId19"/>
    <p:sldId id="2147482643" r:id="rId20"/>
    <p:sldId id="2147482354" r:id="rId21"/>
    <p:sldId id="2147482644" r:id="rId22"/>
    <p:sldId id="2134806903" r:id="rId23"/>
    <p:sldId id="2147482645" r:id="rId24"/>
    <p:sldId id="2147482646" r:id="rId25"/>
    <p:sldId id="2147482647" r:id="rId26"/>
    <p:sldId id="2134806905" r:id="rId27"/>
    <p:sldId id="2147482648" r:id="rId28"/>
    <p:sldId id="2147482696" r:id="rId29"/>
    <p:sldId id="2147482640" r:id="rId30"/>
    <p:sldId id="2134806145" r:id="rId31"/>
    <p:sldId id="2134806657" r:id="rId32"/>
    <p:sldId id="2147482348" r:id="rId33"/>
    <p:sldId id="2147482361" r:id="rId34"/>
    <p:sldId id="2147482362" r:id="rId35"/>
    <p:sldId id="2134806195" r:id="rId36"/>
    <p:sldId id="2147482351" r:id="rId37"/>
    <p:sldId id="2147482698" r:id="rId38"/>
    <p:sldId id="2147482699" r:id="rId39"/>
    <p:sldId id="2147482697" r:id="rId40"/>
    <p:sldId id="2147482495" r:id="rId41"/>
    <p:sldId id="2147482633" r:id="rId42"/>
    <p:sldId id="2147482343" r:id="rId43"/>
    <p:sldId id="2134806714" r:id="rId44"/>
    <p:sldId id="2134806715" r:id="rId45"/>
    <p:sldId id="2134806716" r:id="rId46"/>
    <p:sldId id="2134806717" r:id="rId47"/>
    <p:sldId id="2147482723" r:id="rId48"/>
    <p:sldId id="2147482492" r:id="rId49"/>
    <p:sldId id="2147482493" r:id="rId50"/>
    <p:sldId id="2147482641" r:id="rId51"/>
    <p:sldId id="2134806538" r:id="rId52"/>
    <p:sldId id="2147482340" r:id="rId53"/>
    <p:sldId id="2147482341" r:id="rId54"/>
    <p:sldId id="2147482700" r:id="rId55"/>
    <p:sldId id="2147482722" r:id="rId56"/>
    <p:sldId id="2147482719" r:id="rId57"/>
    <p:sldId id="2147482509" r:id="rId58"/>
    <p:sldId id="2147482715" r:id="rId59"/>
    <p:sldId id="2147482497" r:id="rId60"/>
    <p:sldId id="2147482498" r:id="rId61"/>
    <p:sldId id="2147482499" r:id="rId62"/>
    <p:sldId id="2147482716" r:id="rId63"/>
    <p:sldId id="2147482634" r:id="rId64"/>
    <p:sldId id="2147482635" r:id="rId65"/>
    <p:sldId id="2147482503" r:id="rId66"/>
    <p:sldId id="2147482636" r:id="rId67"/>
    <p:sldId id="2147482508" r:id="rId68"/>
    <p:sldId id="2134806930" r:id="rId69"/>
    <p:sldId id="2147482718" r:id="rId70"/>
    <p:sldId id="2147482344" r:id="rId71"/>
    <p:sldId id="2147482717" r:id="rId72"/>
    <p:sldId id="2147482650" r:id="rId73"/>
    <p:sldId id="2147482651" r:id="rId74"/>
    <p:sldId id="2147482720" r:id="rId75"/>
    <p:sldId id="2147482721" r:id="rId76"/>
    <p:sldId id="2147482627" r:id="rId77"/>
    <p:sldId id="2134806936" r:id="rId78"/>
    <p:sldId id="2134806939" r:id="rId79"/>
    <p:sldId id="2147482629" r:id="rId80"/>
    <p:sldId id="2147482628" r:id="rId81"/>
  </p:sldIdLst>
  <p:sldSz cx="9144000" cy="6858000" type="screen4x3"/>
  <p:notesSz cx="6858000" cy="9144000"/>
  <p:embeddedFontLst>
    <p:embeddedFont>
      <p:font typeface="Dosis" pitchFamily="2" charset="0"/>
      <p:regular r:id="rId83"/>
      <p:bold r:id="rId84"/>
    </p:embeddedFont>
    <p:embeddedFont>
      <p:font typeface="Dosis ExtraBold" pitchFamily="2" charset="0"/>
      <p:bold r:id="rId85"/>
    </p:embeddedFont>
    <p:embeddedFont>
      <p:font typeface="Dosis Medium" pitchFamily="2" charset="0"/>
      <p:regular r:id="rId86"/>
    </p:embeddedFont>
    <p:embeddedFont>
      <p:font typeface="Dosis SemiBold" pitchFamily="2" charset="0"/>
      <p:regular r:id="rId87"/>
      <p:bold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Modern Love" panose="04090805081005020601" pitchFamily="82" charset="0"/>
      <p:regular r:id="rId9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424D7C"/>
    <a:srgbClr val="4E7FBD"/>
    <a:srgbClr val="936D93"/>
    <a:srgbClr val="ECF8FB"/>
    <a:srgbClr val="257390"/>
    <a:srgbClr val="424D7A"/>
    <a:srgbClr val="424D7B"/>
    <a:srgbClr val="10658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5" autoAdjust="0"/>
    <p:restoredTop sz="95033" autoAdjust="0"/>
  </p:normalViewPr>
  <p:slideViewPr>
    <p:cSldViewPr snapToGrid="0">
      <p:cViewPr varScale="1">
        <p:scale>
          <a:sx n="71" d="100"/>
          <a:sy n="71" d="100"/>
        </p:scale>
        <p:origin x="1090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tableStyles" Target="tableStyle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font" Target="fonts/font3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font" Target="fonts/font4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font" Target="fonts/font5.fntdata"/><Relationship Id="rId61" Type="http://schemas.openxmlformats.org/officeDocument/2006/relationships/slide" Target="slides/slide55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09.571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12.473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80 75,'4'0,"1"-4,3-1,1-3,3-1,2 2,-1-3,-2-2,0 0,-1 6,-7 4,-7 7,-7 5,-5 2,0 2,-1 2,2 3,1-2,1-1,1-2,-3 0,-1-3,1 5,3-4,8-9,5-7,5-4,2-4,3-4,4-3,3 2,2 0,1 3,2 3,-8 5,-10 2,-9 3,-5 4,-3 6,-1 6,-2-1,3 2,2 1,0-1,1 3,2-5,3-5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27.882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24 281,'0'0,"0"-3,4 9,1 12,-1 17,0 7,-1 7,2 7,1 5,-1 0,-1 1,-1 0,-2-1,0-9,-1-9,0-7,3-7,2-1,3-5,1-2,-1-2,-3-7,-1-17,-2-16,-5-11,-2-8,-4-8,0 0,1 4,2 7,2 1,2 3,1 4,1 3,0 2,1 1,-1 1,0 1,-3-8,-2-2,0-4,2 0,0 3,1 3,1 2,1 3,0 1,0 1,0 0,1-3,-5 2,-1 1,0 2,2-1,-4 0,1 7,0 10,2 9,1 12,2 6,0 3,1 1,0-8,4-7,1-9,0-13,3-5,0-3,-2-3,-1-1,-2 7,-1 9,-2 14,0 9,0 5,0 3,0 1,-1-1,1 0,0-8,4-15,1-11,-1-9,4 0,-1-5,0-2,-2-1,-2 0,2 5,1 10,-1 10,-1 13,-1 8,-2 5,-4 1,-2 0,0 0,-3-5,3-5,4-11,0-8,6-8,1-7,0-6,-1-4,2 3,0 2,-1 2,2 3,-1 10,0 9,-3 12,-1 7,-2 5,0 2,-1-1,0 0,-1-9,1-11,-4-6,-1-7,0-6,-2-2,-1-4,1-4,-1 3,-4 0,8 5,16 7,9 13,6 6,1 1,-4 2,-2-1,-1-3,0-3,-5-11,-4-7,-4-7,-4-3,-2-2,-2-1,-4 3,-6 6,0-2,-3 1,-3 4,1 0,0 2,-6 3,-2 10,2 8,2 3,3 2,1-2,3 1,3 2,4 1,2 6,2 2,5-4,1-12,5-8,-1-9,-1-6,-2-5,-2-3,-5-2,-7 3,-6 5,-3 5,-4 4,3 7,3 7,6 6,3 5,3 6,2 2,5-3,5-5,6-7,3-4,3-5,5-2,-2-9,-5-7,-9 0,-7-2,-7 2,-7 3,-6 5,-3 2,-2 7,3 10,4 6,9 1,9-3,7-4,7-5,0-10,4-5,-1-5,-4-4,-8 1,-10 3,-8 4,-6 4,0 6,2 10,4 7,7 1,8-3,4-12,6-6,2-7,-6-2,-5-3,-7 2,-7 2,-3 7,2 11,1 8,6 1,4-9,8-7,3-6,-1-7,-6-1,-8 1,-7 4,-2 6,0 11,3 7,6 2,11-10,4-10,0-9,-7-2,-7 1,-8 3,-5 2,-6 7,3 10,2 8,9 0,8-2,9-5,5-3,4-4,-1-10,-5-7,-7-5,-10 0,-7 3,-6 1,-4 2,-3 4,4 6,0 4,4 5,4 10,8 4,8 0,7-5,5-4,4-5,2-3,-3-10,-5-7,-5-6,-8 1,-8 3,-3 0,-4 4,0-1,-1 1,-2 3,-2 3,2 6,0 3,3 4,3 5,4 8,3 3,5-1,10-6,7-5,4-5,1-10,-2-10,-6-5,-5-4,-9 2,-4 1,-6 3,-5 4,-4 9,0 8,0 3,3 4,3 8,5 4,5-3,8-4,6-5,5-5,3-10,2-6,-4-4,-4-5,-5-1,-8-3,-8-1,-7 4,-5 4,1 10,-1 4,3 8,4 5,4 5,6-1,4 5,6-2,4-4,4-4,-1-8,-3-8,-4-7,-3-5,-3-4,-6-2,-6 3,-1-2,-3 2,0 8,0 7,1 7,3 8,3 5,2 4,3 3,4-2,6-6,5-3,4-6,-1-5,-4-8,-3-6,-8-1,-8 3,-6 3,-2 7,2 7,3 7,3 9,6 0,7-2,6-6,1-7,-2-10,-3-7,-7-2,-7 1,-3 7,-1 11,6 5,7 0,6-5,10-7,0-8,-2-6,-9 1,-5-3,-8 2,-6 4,-2 8,2 7,2 8,6 1,3-5,2-8,1-7,-5-4,-6 2,-5 1,-1 6,2 8,7 2,3 3,7 1,5-3,1-5,-1-9,-3-6,-7-2,-6 2,-7 2,-2 7,3 8,6 2,4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7:39.634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46 92 0,'14'-34'0,"22"36"0,-64-25 0,41-10 0,-43 52 0,1-42 0,39 58 0,-41-15 0,67-18 0,-27 33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8:08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108 104 24575,'4'-1'0,"0"-1"0,-1 0 0,1 0 0,0-1 0,0 1 0,-1-1 0,0 1 0,1-1 0,-1 0 0,0-1 0,0 1 0,-1 0 0,1-1 0,-1 1 0,4-8 0,-6 10 0,1 0 0,-1 0 0,0 0 0,1 0 0,-1 0 0,0 0 0,0 0 0,0 0 0,0 0 0,0 1 0,0-1 0,0 0 0,0 0 0,0 0 0,0 0 0,-1 0 0,1 0 0,0 0 0,-1 0 0,1 0 0,0 0 0,-1 1 0,1-1 0,-1 0 0,1 0 0,-1 1 0,0-1 0,1 0 0,-2 0 0,0-1 0,-1 1 0,1 0 0,0-1 0,-1 1 0,0 0 0,1 0 0,-1 0 0,1 1 0,-1-1 0,-4 0 0,3 1 0,-1-1 0,1 1 0,-1 0 0,1 0 0,0 0 0,-1 1 0,1-1 0,0 1 0,-1 0 0,1 1 0,0-1 0,0 1 0,-7 3 0,10-4 0,0-1 0,1 1 0,-1 0 0,0-1 0,1 1 0,-1 0 0,0 0 0,1-1 0,-1 1 0,1 0 0,-1 0 0,1 0 0,-1 0 0,1 0 0,0 0 0,-1 0 0,1 0 0,0 0 0,0 0 0,0 0 0,0 0 0,0 0 0,0 0 0,0 0 0,0 0 0,1 1 0,-1 0 0,1-1 0,0 1 0,0-1 0,0 0 0,0 0 0,1 1 0,-1-1 0,0 0 0,1 0 0,-1 0 0,0 0 0,1 0 0,-1-1 0,3 2 0,3 1 0,1 0 0,-1-1 0,1 0 0,0 0 0,9 1 0,25-5 0,-54 2 0,0-1 0,-1 0 0,1-1 0,0-1 0,-23-7 0,36 7 0,-1 3 0,0 0 0,1-1 0,-1 1 0,0 0 0,0 0 0,0 0 0,1 0 0,-1-1 0,0 1 0,0 0 0,0 0 0,0-1 0,1 1 0,-1 0 0,0 0 0,0 0 0,0-1 0,0 1 0,0 0 0,0 0 0,0-1 0,0 1 0,0 0 0,0 0 0,0-1 0,0 1 0,0 0 0,0-1 0,0 1 0,0 0 0,0 0 0,0-1 0,0 1 0,0 0 0,0 0 0,0 0 0,-1-1 0,1 1 0,0 0 0,0 0 0,0-1 0,0 1 0,-1 0 0,1 0 0,0 0 0,0 0 0,0-1 0,-1 1 0,1 0 0,0 0 0,0 0 0,-1 0 0,1 0 0,0 0 0,0 0 0,-1 0 0,1 0 0,0-1 0,0 1 0,-1 0 0,1 0 0,-1 1 0,-66-52 0,92 57 0,22 6 0,-46-11 0,1 0 0,0-1 0,-1 1 0,1 0 0,-1 0 0,1 0 0,-1 0 0,1 0 0,-1 1 0,0-1 0,1 0 0,-1 1 0,0-1 0,0 1 0,0-1 0,0 1 0,0-1 0,-1 1 0,1 0 0,0-1 0,-1 1 0,1 3 0,0-4-5,-1 1 0,0-1 0,0 1 0,1-1-1,-1 0 1,1 1 0,-1-1 0,1 0 0,0 0 0,-1 1-1,1-1 1,0 0 0,0 0 0,0 0 0,0 0 0,0 0 0,0 0-1,0 0 1,0 0 0,0 0 0,1-1 0,-1 1 0,0 0-1,1-1 1,-1 1 0,0-1 0,1 1 0,-1-1 0,0 0-1,1 0 1,2 1 0,9 3-1195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11/12/2025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75633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2378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496" y="4453837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168419" y="3100065"/>
            <a:ext cx="1258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6589204" y="3144699"/>
            <a:ext cx="53640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5227AF-D1A4-D964-E22D-953C22830963}"/>
              </a:ext>
            </a:extLst>
          </p:cNvPr>
          <p:cNvSpPr txBox="1"/>
          <p:nvPr userDrawn="1"/>
        </p:nvSpPr>
        <p:spPr>
          <a:xfrm>
            <a:off x="1927940" y="434684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7539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500749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image" Target="../media/image7.bin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image" Target="../media/image7.bin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11/12/2025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8" r:id="rId15"/>
    <p:sldLayoutId id="21474837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  <p:sldLayoutId id="214748378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8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4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4.png"/><Relationship Id="rId7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4.png"/><Relationship Id="rId7" Type="http://schemas.openxmlformats.org/officeDocument/2006/relationships/image" Target="../media/image6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7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4.png"/><Relationship Id="rId7" Type="http://schemas.openxmlformats.org/officeDocument/2006/relationships/image" Target="../media/image7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4.png"/><Relationship Id="rId7" Type="http://schemas.openxmlformats.org/officeDocument/2006/relationships/image" Target="../media/image7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24.gif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7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customXml" Target="../ink/ink4.xml"/><Relationship Id="rId18" Type="http://schemas.openxmlformats.org/officeDocument/2006/relationships/image" Target="../media/image35.png"/><Relationship Id="rId21" Type="http://schemas.openxmlformats.org/officeDocument/2006/relationships/image" Target="../media/image91.png"/><Relationship Id="rId12" Type="http://schemas.openxmlformats.org/officeDocument/2006/relationships/image" Target="../media/image660.png"/><Relationship Id="rId17" Type="http://schemas.openxmlformats.org/officeDocument/2006/relationships/image" Target="../media/image34.png"/><Relationship Id="rId2" Type="http://schemas.openxmlformats.org/officeDocument/2006/relationships/customXml" Target="../ink/ink1.xml"/><Relationship Id="rId16" Type="http://schemas.openxmlformats.org/officeDocument/2006/relationships/image" Target="../media/image680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7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23" Type="http://schemas.openxmlformats.org/officeDocument/2006/relationships/image" Target="../media/image92.png"/><Relationship Id="rId10" Type="http://schemas.openxmlformats.org/officeDocument/2006/relationships/image" Target="../media/image650.png"/><Relationship Id="rId19" Type="http://schemas.openxmlformats.org/officeDocument/2006/relationships/image" Target="../media/image36.png"/><Relationship Id="rId9" Type="http://schemas.openxmlformats.org/officeDocument/2006/relationships/customXml" Target="../ink/ink2.xml"/><Relationship Id="rId14" Type="http://schemas.openxmlformats.org/officeDocument/2006/relationships/image" Target="../media/image670.png"/><Relationship Id="rId22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gif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1D446B-B491-4298-133E-ED70FBD0E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8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8CC01-8650-004D-A7F0-622BFED1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نصحح الواجب المنزلي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سأتنقل لأرى إنجازاتكم. من يقرأ جمله؟ سنختار أفضل الجمل. 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510F8D-608B-0FE4-9B72-F15169E2B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Espace réservé pour une image  3">
            <a:extLst>
              <a:ext uri="{FF2B5EF4-FFF2-40B4-BE49-F238E27FC236}">
                <a16:creationId xmlns:a16="http://schemas.microsoft.com/office/drawing/2014/main" id="{D91FF4FF-D5CB-6BBF-FE15-4A3BF2EE70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326" y="2525074"/>
            <a:ext cx="828000" cy="82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89381B-83B4-287C-763F-450449577F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8E2C55-EBC0-2369-8ABD-D218B967DB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4D8D0C-5E9C-0E9D-DE27-39C395478D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0F7D19-430C-A364-D0FF-0E676A39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34C1C1-8A5F-20CB-C4A6-4EF018F0954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605A7D-C85D-ECF7-5D7F-CEF12FFFBD61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F41675-8FA6-CDEF-9FDE-3028DCD21EDF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F4E126-2F80-203D-C84C-D3614855EAB0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DE6FB2D5-62A4-A0F8-CDE8-3720FBF2854F}"/>
              </a:ext>
            </a:extLst>
          </p:cNvPr>
          <p:cNvSpPr txBox="1"/>
          <p:nvPr/>
        </p:nvSpPr>
        <p:spPr>
          <a:xfrm>
            <a:off x="1404511" y="2631381"/>
            <a:ext cx="6934289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أُرَكِّبُ ٱلْكَلِماتِ ٱلتّالِيَةَ في جُمَلٍ:</a:t>
            </a:r>
          </a:p>
          <a:p>
            <a:pPr lvl="0" algn="ctr" defTabSz="914400" rtl="1">
              <a:buClr>
                <a:srgbClr val="A5A5A5"/>
              </a:buClr>
              <a:buSzPts val="1800"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lvl="0" algn="ctr" rtl="1"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خَفَقَ</a:t>
            </a:r>
            <a:r>
              <a:rPr lang="fr-FR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fr-FR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أَلَحَّ – أَخّاذٌ - تَباشيرُ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endParaRPr lang="ar-MA" sz="4400" b="1" kern="0" dirty="0">
              <a:solidFill>
                <a:srgbClr val="0070C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47495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20D3-92FE-0AB4-6240-7D8C41D7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68C29AF-0D3B-B5D6-F674-593AC1693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792576" y="2930854"/>
            <a:ext cx="3558848" cy="3558848"/>
          </a:xfrm>
          <a:prstGeom prst="rect">
            <a:avLst/>
          </a:prstGeom>
        </p:spPr>
      </p:pic>
      <p:grpSp>
        <p:nvGrpSpPr>
          <p:cNvPr id="14" name="Google Shape;646;p152">
            <a:extLst>
              <a:ext uri="{FF2B5EF4-FFF2-40B4-BE49-F238E27FC236}">
                <a16:creationId xmlns:a16="http://schemas.microsoft.com/office/drawing/2014/main" id="{BCBD8114-B90A-C68B-214A-02D626CFF44B}"/>
              </a:ext>
            </a:extLst>
          </p:cNvPr>
          <p:cNvGrpSpPr/>
          <p:nvPr/>
        </p:nvGrpSpPr>
        <p:grpSpPr>
          <a:xfrm>
            <a:off x="2219850" y="1409916"/>
            <a:ext cx="4863746" cy="1509340"/>
            <a:chOff x="1841956" y="2811974"/>
            <a:chExt cx="5272663" cy="3049297"/>
          </a:xfrm>
          <a:noFill/>
        </p:grpSpPr>
        <p:grpSp>
          <p:nvGrpSpPr>
            <p:cNvPr id="15" name="Google Shape;647;p152">
              <a:extLst>
                <a:ext uri="{FF2B5EF4-FFF2-40B4-BE49-F238E27FC236}">
                  <a16:creationId xmlns:a16="http://schemas.microsoft.com/office/drawing/2014/main" id="{86CD7F71-CAD2-EF31-BBA4-DE274FB55577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  <a:grpFill/>
          </p:grpSpPr>
          <p:sp>
            <p:nvSpPr>
              <p:cNvPr id="18" name="Google Shape;648;p152">
                <a:extLst>
                  <a:ext uri="{FF2B5EF4-FFF2-40B4-BE49-F238E27FC236}">
                    <a16:creationId xmlns:a16="http://schemas.microsoft.com/office/drawing/2014/main" id="{4D097A88-23DD-39DA-76CC-D000E07E9E6A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9" name="Google Shape;649;p152">
                <a:extLst>
                  <a:ext uri="{FF2B5EF4-FFF2-40B4-BE49-F238E27FC236}">
                    <a16:creationId xmlns:a16="http://schemas.microsoft.com/office/drawing/2014/main" id="{8686E240-4163-478A-A607-FD0EFDD4226D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0" name="Google Shape;650;p152">
                <a:extLst>
                  <a:ext uri="{FF2B5EF4-FFF2-40B4-BE49-F238E27FC236}">
                    <a16:creationId xmlns:a16="http://schemas.microsoft.com/office/drawing/2014/main" id="{510CD958-857C-D091-7CFA-47FAFFAE9A6E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1" name="Google Shape;651;p152">
                <a:extLst>
                  <a:ext uri="{FF2B5EF4-FFF2-40B4-BE49-F238E27FC236}">
                    <a16:creationId xmlns:a16="http://schemas.microsoft.com/office/drawing/2014/main" id="{8D9AD70A-CF43-CD9B-8AD7-5CC4BA354984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6" name="Google Shape;652;p152">
              <a:extLst>
                <a:ext uri="{FF2B5EF4-FFF2-40B4-BE49-F238E27FC236}">
                  <a16:creationId xmlns:a16="http://schemas.microsoft.com/office/drawing/2014/main" id="{9F21A6DE-4216-9F0E-1C88-CC2DED6E56AA}"/>
                </a:ext>
              </a:extLst>
            </p:cNvPr>
            <p:cNvSpPr/>
            <p:nvPr/>
          </p:nvSpPr>
          <p:spPr>
            <a:xfrm>
              <a:off x="2059355" y="3052889"/>
              <a:ext cx="4924404" cy="2632258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لُعْبَةُ </a:t>
              </a:r>
              <a:r>
                <a:rPr kumimoji="0" lang="ar-MA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ٱلْمُفْرَداتِ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7" name="Google Shape;653;p152">
              <a:extLst>
                <a:ext uri="{FF2B5EF4-FFF2-40B4-BE49-F238E27FC236}">
                  <a16:creationId xmlns:a16="http://schemas.microsoft.com/office/drawing/2014/main" id="{5613A688-65D1-4419-DBBC-91AEBE6AF634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grpFill/>
            <a:ln w="26725" cap="flat" cmpd="sng">
              <a:noFill/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85E6034-1B25-DAE1-F955-ADF5AC21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اخترت لكم اليوم لعبة المفردات. ستتدربون على تركيب كلمات انطلاقا من مقاطع.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FD3525-B92A-1C20-8F1D-2C1637C98B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313DEA-5D8D-89F0-CC34-0969F17EC0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978E65-D3AF-2FE7-48F2-7DF003DB48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F0B229-EA27-1D24-6C6D-53F403D904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715ACD-7EE7-39A3-D1D8-79909F271A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EBDAB-F178-4FB2-16F4-0CAE5E017FC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F15E8F-B685-7326-C288-3F7E3144437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94020-196E-E7D0-AFFA-FDE65B849F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9E09E7-E85D-6BBA-9295-DA3A2BF7166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95522443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>
            <a:extLst>
              <a:ext uri="{FF2B5EF4-FFF2-40B4-BE49-F238E27FC236}">
                <a16:creationId xmlns:a16="http://schemas.microsoft.com/office/drawing/2014/main" id="{DAB8BBF7-F97D-3285-4FEE-4F825C454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2899" y="1819835"/>
            <a:ext cx="3945196" cy="378003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27F0F1-5452-0069-5142-448A937711E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4A96B-21D7-69AF-E98C-40198312BA0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CDF57C3-6776-6048-1D58-85FAE53194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855B-E2F9-04B4-3279-BB2373A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5A365-2C27-2949-8B60-630DD414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باستعمال ثلاث بطاقات فقط، ركبوا كلمة. معكم 30 ثانية قبل رفع الألواح.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9E166F7-3144-1736-AB7A-F87D64125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408786"/>
              </p:ext>
            </p:extLst>
          </p:nvPr>
        </p:nvGraphicFramePr>
        <p:xfrm>
          <a:off x="967276" y="2742499"/>
          <a:ext cx="7209448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00389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87793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49926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9975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71589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28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حَـ</a:t>
                      </a:r>
                      <a:endParaRPr lang="fr-FR" sz="6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صَ</a:t>
                      </a:r>
                      <a:endParaRPr lang="fr-FR" sz="6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ـبٌ</a:t>
                      </a:r>
                      <a:endParaRPr lang="fr-FR" sz="6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ـخَـ</a:t>
                      </a:r>
                      <a:endParaRPr lang="fr-FR" sz="6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94F068-7B31-70E7-7987-71578BD10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9F2023-A531-71A6-56A5-E4B00C3998A2}"/>
              </a:ext>
            </a:extLst>
          </p:cNvPr>
          <p:cNvSpPr txBox="1"/>
          <p:nvPr/>
        </p:nvSpPr>
        <p:spPr>
          <a:xfrm>
            <a:off x="1946396" y="2801471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6C8C1C-1836-94D5-1756-CC9081855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7A115C-7845-8141-7566-AF6AA6B5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CE8037-2FAA-2930-B03F-2B389DB4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CC0310-A04A-A53F-5719-D09FCDC0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E158DE-BA7E-623D-3D3F-668B943C66C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DCA0A9-FDAE-DB74-DA02-4D0D6EFD5F7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863E5-978A-7735-CC3D-0A5DF8DDB86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1CF8F4-B909-2F31-8C3C-473582DC0B7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50621436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437BF-D02B-206D-DF46-13ECB0A8E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595CA-DC50-DFF4-4BD6-CA5EB3BD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ارفعوا. من وجد الكلمة التي نبحث عنها؟ ماذا تَعْني؟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08D6FFC6-8D7B-AA9F-66EC-A40E66896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143340"/>
              </p:ext>
            </p:extLst>
          </p:nvPr>
        </p:nvGraphicFramePr>
        <p:xfrm>
          <a:off x="967276" y="2742499"/>
          <a:ext cx="7209448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00389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87793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49926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9975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71589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28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حَـ</a:t>
                      </a:r>
                      <a:endParaRPr lang="fr-FR" sz="6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صَ</a:t>
                      </a:r>
                      <a:endParaRPr lang="fr-FR" sz="6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ـبٌ</a:t>
                      </a:r>
                      <a:endParaRPr lang="fr-FR" sz="6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ـخَـ</a:t>
                      </a:r>
                      <a:endParaRPr lang="fr-FR" sz="6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B805FC8-F1E3-C925-AC9D-4049B64A3C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EFCC21-58C2-E478-DFF2-18743A2D1552}"/>
              </a:ext>
            </a:extLst>
          </p:cNvPr>
          <p:cNvSpPr txBox="1"/>
          <p:nvPr/>
        </p:nvSpPr>
        <p:spPr>
          <a:xfrm>
            <a:off x="1441311" y="2729959"/>
            <a:ext cx="1896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8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صَخَبٌ</a:t>
            </a:r>
            <a:endParaRPr lang="fr-FR" sz="80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439C50-D910-FB4F-C76F-408F15B044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22FCC5-FCBC-FA46-9F53-616AF99557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C4189A-C315-C967-C0F0-09E705955F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4C1914-3726-7B32-75AE-066D90AA5C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15B4F-F701-FF46-256C-E1BBDA627AC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2533-7462-F5AC-5954-8DA7B94FFD9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83457B-68FA-AF0F-C25C-9E305F2A81F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0C0D9B-0D59-60CF-A35F-88414691AF0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8BBEBEA-0D30-9CBD-B4CB-7A37A0727D53}"/>
              </a:ext>
            </a:extLst>
          </p:cNvPr>
          <p:cNvGrpSpPr/>
          <p:nvPr/>
        </p:nvGrpSpPr>
        <p:grpSpPr>
          <a:xfrm>
            <a:off x="3928777" y="2809528"/>
            <a:ext cx="980864" cy="1318513"/>
            <a:chOff x="7194176" y="2796988"/>
            <a:chExt cx="980864" cy="1318513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1A17365-1B06-5283-C319-C51EC3568B1C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9AD8F26-FD58-3EE3-894E-D11517A586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0899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12DE4-709B-5A19-594C-F7F89795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AF90653-6B31-88BA-29EB-87708D3D8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331244"/>
              </p:ext>
            </p:extLst>
          </p:nvPr>
        </p:nvGraphicFramePr>
        <p:xfrm>
          <a:off x="1126785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حَـ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عـِ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 err="1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فا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وَ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ةٌ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0" name="Titre 9">
            <a:extLst>
              <a:ext uri="{FF2B5EF4-FFF2-40B4-BE49-F238E27FC236}">
                <a16:creationId xmlns:a16="http://schemas.microsoft.com/office/drawing/2014/main" id="{AA17CCB2-6FB9-D740-86FF-2633D9058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ركبوا كلمة لها معنى. انتبهوا هناك مقطع زائد.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EB655F-5B72-1595-4B56-74FB2C026E5F}"/>
              </a:ext>
            </a:extLst>
          </p:cNvPr>
          <p:cNvSpPr txBox="1"/>
          <p:nvPr/>
        </p:nvSpPr>
        <p:spPr>
          <a:xfrm>
            <a:off x="1946396" y="2801471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7215AC-D7F8-85DD-92C4-57B3D0AB9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803ADC-E08E-63B3-E8B6-CAB84F324C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855E66-B316-EC3E-D9C1-088743EF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CD69F6-61AB-2AD0-EEED-2BF9CCD94F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D5D98C-58AA-60EA-E76F-67168E406BB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81F4AF-0A04-0D1F-C3EE-9EA405AD14ED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E11CDD-91FF-5BC3-319D-C56ADE61FE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0AE0FE-56E9-12A7-3E9F-B8B7781AC522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C21CD74-2EE9-BE75-7F18-3E9DE5970F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176820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60D8-A506-BC71-7FFC-C3D96D5DE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6D20E76-C468-8619-2C1C-9141B0CDB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02950"/>
              </p:ext>
            </p:extLst>
          </p:nvPr>
        </p:nvGraphicFramePr>
        <p:xfrm>
          <a:off x="972369" y="2746982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حَـ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عـِ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 err="1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فا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وَ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ةٌ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0" name="Titre 9">
            <a:extLst>
              <a:ext uri="{FF2B5EF4-FFF2-40B4-BE49-F238E27FC236}">
                <a16:creationId xmlns:a16="http://schemas.microsoft.com/office/drawing/2014/main" id="{5EFF02C0-8C16-68E5-3A00-9742478A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ارفعوا. من وجد الكلمة التي نبحث عنها؟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E86B610-93F5-3B52-FBFC-173A83AF7E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6493" y="666244"/>
            <a:ext cx="828000" cy="828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0C58A0D-D128-1674-BF6B-F7FC676C5E16}"/>
              </a:ext>
            </a:extLst>
          </p:cNvPr>
          <p:cNvSpPr txBox="1"/>
          <p:nvPr/>
        </p:nvSpPr>
        <p:spPr>
          <a:xfrm>
            <a:off x="1223320" y="2801471"/>
            <a:ext cx="2081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حَفاوَةٌ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C7CF57-3106-BEED-D96E-EB0D9698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098800-B15D-EC79-CD5C-4EBC66132D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89CA84-0E36-BD5E-2564-3BF8DDE9DC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EA2998-AB58-85CF-6A1D-366243A105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46336F-42EA-B8A8-5CE6-115EEE64031F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D76989-0911-889E-4C3B-82F568E7858E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FD7233-C724-1817-2974-711CC667243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A11DC-43AC-EE05-4CF5-BF482C3D411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0AF346-887A-62EC-A44B-8984355E28C6}"/>
              </a:ext>
            </a:extLst>
          </p:cNvPr>
          <p:cNvGrpSpPr/>
          <p:nvPr/>
        </p:nvGrpSpPr>
        <p:grpSpPr>
          <a:xfrm>
            <a:off x="4079884" y="2801471"/>
            <a:ext cx="980864" cy="1318513"/>
            <a:chOff x="7194176" y="2796988"/>
            <a:chExt cx="980864" cy="131851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5B6D12F1-0173-20AD-B591-A1B090A2468B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E411AF1-9679-3175-4518-4150089D0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4967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57A2-9148-3C12-4782-DC5F5C03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F685419-3CD4-FDE4-0263-DC2D7104B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58759"/>
              </p:ext>
            </p:extLst>
          </p:nvPr>
        </p:nvGraphicFramePr>
        <p:xfrm>
          <a:off x="1136715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7427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943897">
                  <a:extLst>
                    <a:ext uri="{9D8B030D-6E8A-4147-A177-3AD203B41FA5}">
                      <a16:colId xmlns:a16="http://schemas.microsoft.com/office/drawing/2014/main" val="1707278945"/>
                    </a:ext>
                  </a:extLst>
                </a:gridCol>
                <a:gridCol w="1140542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5205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1130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48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...........</a:t>
                      </a:r>
                      <a:endParaRPr lang="fr-FR" sz="4800" dirty="0">
                        <a:solidFill>
                          <a:srgbClr val="424D7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ثِــــ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b="1" kern="1200" dirty="0" err="1">
                          <a:solidFill>
                            <a:srgbClr val="424D7C"/>
                          </a:solidFill>
                          <a:latin typeface="+mn-lt"/>
                          <a:ea typeface="+mn-ea"/>
                          <a:cs typeface="Microsoft Uighur" panose="02000000000000000000" pitchFamily="2" charset="-78"/>
                        </a:rPr>
                        <a:t>سا</a:t>
                      </a:r>
                      <a:endParaRPr lang="fr-FR" sz="6600" b="1" kern="1200" dirty="0">
                        <a:solidFill>
                          <a:srgbClr val="424D7C"/>
                        </a:solidFill>
                        <a:latin typeface="+mn-lt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ــرُ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مَـ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آ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D87443C7-6F50-EE4C-A981-9D4CAAC5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ركبوا كلمة لها معنى. انتبهوا هناك مقطع زائد.  - ارفعوا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069452-8FAD-2DD5-7832-DA8D9DA42364}"/>
              </a:ext>
            </a:extLst>
          </p:cNvPr>
          <p:cNvSpPr txBox="1"/>
          <p:nvPr/>
        </p:nvSpPr>
        <p:spPr>
          <a:xfrm>
            <a:off x="1658069" y="2742499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6E7CF3-3E64-4286-4B88-5C65D1E1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28DE77-F2CF-0478-E1EF-F9CC3EC7A5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632587-993B-8F91-1618-674B924579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9571D3-FAAD-E878-8E76-0D3B0C52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32BC41-5F24-C2C5-735D-A84ABA45E5D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D53D4A-C5FD-C409-0978-7178C5CFB0C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EFA456-09A4-BDBC-5B5E-175A503234AD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B70F3-ADEB-821C-00E0-17D1A4378A6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EED10B7-8474-AD19-918A-7065FBD487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666998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00DE7-B8A9-8644-BA22-83F2882E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1BB6D81-7E4E-014E-5A3B-7FDCE525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ماذا تعني "مَآثِرُ"؟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19DD99-304E-5DB6-F514-603286403F66}"/>
              </a:ext>
            </a:extLst>
          </p:cNvPr>
          <p:cNvSpPr txBox="1"/>
          <p:nvPr/>
        </p:nvSpPr>
        <p:spPr>
          <a:xfrm>
            <a:off x="1317523" y="2742499"/>
            <a:ext cx="1699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مَآثِرُ</a:t>
            </a:r>
            <a:endParaRPr lang="fr-FR" sz="6600" b="1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15D38A-A115-3091-5481-64B830D921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7745A0-6F21-CAEF-5608-D67CAC01C3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14F2A2-B461-F5D9-764F-72373B7B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B26A06-7829-3986-3D5A-5684D5C112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9BE834-5093-D280-1DE8-532825AFEB22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2DDD17-6D79-3B7A-7E7C-AE48CAFC01D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FD6730-3FA2-8A15-35A8-559FD3F5EFE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F361C6-BE37-0AB4-CCDF-C66A5082D29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D2BD9EF9-2915-379A-AEB4-0A29028E33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C0CFB4C9-2C94-54A1-9991-39DF3ECC9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946555"/>
              </p:ext>
            </p:extLst>
          </p:nvPr>
        </p:nvGraphicFramePr>
        <p:xfrm>
          <a:off x="1045934" y="2674212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7427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943897">
                  <a:extLst>
                    <a:ext uri="{9D8B030D-6E8A-4147-A177-3AD203B41FA5}">
                      <a16:colId xmlns:a16="http://schemas.microsoft.com/office/drawing/2014/main" val="1707278945"/>
                    </a:ext>
                  </a:extLst>
                </a:gridCol>
                <a:gridCol w="1140542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5205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1130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ثِــــ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b="1" kern="1200" dirty="0" err="1">
                          <a:solidFill>
                            <a:srgbClr val="424D7C"/>
                          </a:solidFill>
                          <a:latin typeface="+mn-lt"/>
                          <a:ea typeface="+mn-ea"/>
                          <a:cs typeface="Microsoft Uighur" panose="02000000000000000000" pitchFamily="2" charset="-78"/>
                        </a:rPr>
                        <a:t>سا</a:t>
                      </a:r>
                      <a:endParaRPr lang="fr-FR" sz="6600" b="1" kern="1200" dirty="0">
                        <a:solidFill>
                          <a:srgbClr val="424D7C"/>
                        </a:solidFill>
                        <a:latin typeface="+mn-lt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ــرُ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مَـ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آ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9E5CC0CD-E734-5A61-4EE7-F59A90786841}"/>
              </a:ext>
            </a:extLst>
          </p:cNvPr>
          <p:cNvGrpSpPr/>
          <p:nvPr/>
        </p:nvGrpSpPr>
        <p:grpSpPr>
          <a:xfrm>
            <a:off x="4081568" y="2728701"/>
            <a:ext cx="980864" cy="1318513"/>
            <a:chOff x="7194176" y="2796988"/>
            <a:chExt cx="980864" cy="1318513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557D045-789A-5887-9E09-9D2E2C7E35EC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3DABFA62-1C3A-DBC2-221A-C6779FFCAB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814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7187-E8C1-E5E2-AA19-C7A3CD7B4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AEFE19D-D72F-8B71-91BB-A5D53BC3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ركبوا كلمة لها معنى. انتبهوا هناك مقطع زائد.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3BC99A-41F1-665F-88DF-560FEF02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3EDCB2-B8A2-71C0-B225-175EC11062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7E0F6E-1659-FE51-80A4-A4EC721C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46D5B6-D528-7920-D002-118886DA6A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B30BD-E786-6808-FE8F-0B92903335A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0F14D-F932-3B09-5415-EA006B53C63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DB75F7-72E3-77E0-B48C-96A4D7F10926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731CFA-3779-B6A8-F5BE-9571760F6A7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4D8954B-8905-F6CA-54D2-28635239F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61553"/>
              </p:ext>
            </p:extLst>
          </p:nvPr>
        </p:nvGraphicFramePr>
        <p:xfrm>
          <a:off x="1097288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اَلْـ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جُ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ــهُـ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مُـ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رو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7E24E8BE-02CE-A5AE-2520-925445FAD035}"/>
              </a:ext>
            </a:extLst>
          </p:cNvPr>
          <p:cNvSpPr txBox="1"/>
          <p:nvPr/>
        </p:nvSpPr>
        <p:spPr>
          <a:xfrm>
            <a:off x="1946396" y="2801471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57FB381-84DC-4631-FCA0-F6B710E739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226565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4147-9D11-2B5E-9B98-8BD6BC769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7B02F7C-1819-EC2C-B470-9F824F508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ارفعوا. صححوا.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A592B5-5C9A-DDAC-C181-7755FAF222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A24E95-9331-AF0C-9FC7-3F5789E3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FF204C-AEFC-3CF6-D2BF-30708B6BDF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FE3BD6-7721-3AA8-2F5A-DF121EE878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606F64-719B-890D-64EF-772818F40D4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B0C8FD-ADA5-9564-3930-4BFEF1E55B6F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929E16-9F1F-3C28-CB8E-7B92295E44F0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83660C-CB20-71E5-D38C-7925B5CD1D1D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75B5A46-F4A0-E832-30E7-DB851010D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084419"/>
              </p:ext>
            </p:extLst>
          </p:nvPr>
        </p:nvGraphicFramePr>
        <p:xfrm>
          <a:off x="965593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اَلْـ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جُ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ــهُـ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مُـ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رو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26CC66FB-13C1-A600-B7D6-6AD6F1B7D32C}"/>
              </a:ext>
            </a:extLst>
          </p:cNvPr>
          <p:cNvSpPr txBox="1"/>
          <p:nvPr/>
        </p:nvSpPr>
        <p:spPr>
          <a:xfrm>
            <a:off x="1095721" y="2816920"/>
            <a:ext cx="1772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اَلْمُروجُ</a:t>
            </a:r>
            <a:endParaRPr lang="fr-FR" sz="6600" b="1" dirty="0">
              <a:solidFill>
                <a:srgbClr val="C0000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9F6B4F7-C135-9C4B-1B49-886A94D2919B}"/>
              </a:ext>
            </a:extLst>
          </p:cNvPr>
          <p:cNvGrpSpPr/>
          <p:nvPr/>
        </p:nvGrpSpPr>
        <p:grpSpPr>
          <a:xfrm>
            <a:off x="5117569" y="2816920"/>
            <a:ext cx="980864" cy="1318513"/>
            <a:chOff x="7194176" y="2796988"/>
            <a:chExt cx="980864" cy="1318513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172628F-240A-CAE9-5D24-750470E904E4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05CB907E-AE65-ADA4-5567-16AAA62A17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E0732174-2D3D-DE6B-977A-5F60B2B571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0548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7B23B-F6DB-9C7A-D6D1-0E7F0605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479999E-5653-3E50-3E18-BADBA1A4E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843006"/>
              </p:ext>
            </p:extLst>
          </p:nvPr>
        </p:nvGraphicFramePr>
        <p:xfrm>
          <a:off x="965593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290926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229033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317522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312124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48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...........</a:t>
                      </a:r>
                      <a:endParaRPr lang="fr-FR" sz="4800" dirty="0">
                        <a:solidFill>
                          <a:srgbClr val="424D7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 err="1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يَــخْ</a:t>
                      </a:r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ـفِـ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ــلُــ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b="1" kern="1200" dirty="0">
                          <a:solidFill>
                            <a:srgbClr val="424D7C"/>
                          </a:solidFill>
                          <a:latin typeface="+mn-lt"/>
                          <a:ea typeface="+mn-ea"/>
                          <a:cs typeface="Microsoft Uighur" panose="02000000000000000000" pitchFamily="2" charset="-78"/>
                        </a:rPr>
                        <a:t>ـبُ</a:t>
                      </a:r>
                      <a:endParaRPr lang="fr-FR" sz="6600" b="1" kern="1200" dirty="0">
                        <a:solidFill>
                          <a:srgbClr val="424D7C"/>
                        </a:solidFill>
                        <a:latin typeface="+mn-lt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57FB0D34-8A15-DA45-88FD-FE7ABB67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ركبوا كلمة لها معنى. انتبهوا هناك مقطع زائد. 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4BBA1F-F702-8EBC-61E0-43766E58C1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E2BE76-A6B7-5EFB-71F4-C5C8F4348B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1B2301-B1AB-9395-6610-2DCEA83F46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566E93-DF36-672A-1B7F-117867F181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91D75-D5D8-F09E-9750-A15149B42A3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3BA95A-FC91-8D4B-6CD6-393F7A260E7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EF8826-10FD-1A6D-0FD1-3DC1A071413E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6A3E06-E8A6-6D76-B957-8DD4205FC2D5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id="{4721A8AA-29C4-53B2-8D97-8AD87AA5C7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313000156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806E1-07EF-A6C4-404B-B604DA38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F9C79BA4-AEAC-69C2-DA97-FFBD30602E82}"/>
              </a:ext>
            </a:extLst>
          </p:cNvPr>
          <p:cNvSpPr txBox="1"/>
          <p:nvPr/>
        </p:nvSpPr>
        <p:spPr>
          <a:xfrm>
            <a:off x="1260727" y="3194421"/>
            <a:ext cx="145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يَخْلُبُ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C28310-2EF3-462B-6AC4-1424C80F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Espace réservé pour une image  19">
            <a:extLst>
              <a:ext uri="{FF2B5EF4-FFF2-40B4-BE49-F238E27FC236}">
                <a16:creationId xmlns:a16="http://schemas.microsoft.com/office/drawing/2014/main" id="{6621A2DB-5359-E1C2-B590-C6093C9FD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7561" y="684213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73A8D5-6B4F-CED5-8FD3-0F0A011355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71FBF9-3EC0-CCB1-A110-B86B47F2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969386-9690-6F5C-7605-691123CF9D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685067-7572-1302-C6FF-DEFB56F564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BBD8D7-D73E-4B43-AA42-7B8BA3111B1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4D53B-85B8-37E4-083A-B8B8F752F6E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DAB0C9-A9B9-26E5-3478-E671F67E1E2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94F934-40BC-2A7A-4593-AE8BCE6AECD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B2A85E0-D190-BCC5-CFF8-034CEF0AF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033700"/>
              </p:ext>
            </p:extLst>
          </p:nvPr>
        </p:nvGraphicFramePr>
        <p:xfrm>
          <a:off x="967276" y="3027635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290926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229033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317522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312124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48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...........</a:t>
                      </a:r>
                      <a:endParaRPr lang="fr-FR" sz="4800" dirty="0">
                        <a:solidFill>
                          <a:srgbClr val="424D7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 err="1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يَــخْ</a:t>
                      </a:r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ـفِـ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ــلُــ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6600" b="1" kern="1200" dirty="0">
                          <a:solidFill>
                            <a:srgbClr val="424D7C"/>
                          </a:solidFill>
                          <a:latin typeface="+mn-lt"/>
                          <a:ea typeface="+mn-ea"/>
                          <a:cs typeface="Microsoft Uighur" panose="02000000000000000000" pitchFamily="2" charset="-78"/>
                        </a:rPr>
                        <a:t>ـبُ</a:t>
                      </a:r>
                      <a:endParaRPr lang="fr-FR" sz="6600" b="1" kern="1200" dirty="0">
                        <a:solidFill>
                          <a:srgbClr val="424D7C"/>
                        </a:solidFill>
                        <a:latin typeface="+mn-lt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C355F303-5E0E-DB39-899A-6500309E2D25}"/>
              </a:ext>
            </a:extLst>
          </p:cNvPr>
          <p:cNvGrpSpPr/>
          <p:nvPr/>
        </p:nvGrpSpPr>
        <p:grpSpPr>
          <a:xfrm>
            <a:off x="4465328" y="3054879"/>
            <a:ext cx="980864" cy="1318513"/>
            <a:chOff x="7194176" y="2796988"/>
            <a:chExt cx="980864" cy="131851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13781AA7-B841-2776-ED63-9DED29CCE6E8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FB26A51C-CE69-FE6D-2DAD-A616336131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2497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ADAD-F39F-A213-1E0F-A3EC5DED0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C0047D10-32B8-EF06-5BED-318FC5AD7D38}"/>
              </a:ext>
            </a:extLst>
          </p:cNvPr>
          <p:cNvSpPr txBox="1"/>
          <p:nvPr/>
        </p:nvSpPr>
        <p:spPr>
          <a:xfrm>
            <a:off x="632373" y="2921168"/>
            <a:ext cx="8083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يَخْلُبُ – مُروجٌ – حَفاوَةٌ – مَآثِرُ - صَخَبٌ 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20C7844-176A-E723-8180-2C901D62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يقرأُ المفردات التالية</a:t>
            </a:r>
            <a:endParaRPr lang="fr-FR" sz="18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Espace réservé pour une image  19">
            <a:extLst>
              <a:ext uri="{FF2B5EF4-FFF2-40B4-BE49-F238E27FC236}">
                <a16:creationId xmlns:a16="http://schemas.microsoft.com/office/drawing/2014/main" id="{D4379FFB-C7E9-6D6A-8C8D-E93927B16D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7561" y="684213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04CACE-3908-AF5A-980F-39A8235B40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DAF249-50D4-C741-B02E-44AE7FC8E1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6BE0A1-E4B9-F28D-53AB-5B9EB7C373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A15FA5-2460-5B2F-10CA-2BF4D3E88A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3E02E3-F285-F2E4-9F9C-F72E0614A79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8F1CB-B2CB-9C4D-E461-231E51C5AC44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3248E2-5EC7-2865-5537-1CD1511CDDA4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D2A4CB-C687-2152-92B3-0BCB885CDFD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32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7283C-AFA1-9C70-1B62-12D92CC0D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7;p130">
            <a:extLst>
              <a:ext uri="{FF2B5EF4-FFF2-40B4-BE49-F238E27FC236}">
                <a16:creationId xmlns:a16="http://schemas.microsoft.com/office/drawing/2014/main" id="{F56429D0-CC76-F835-071D-62EEB9B4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92682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C1065FF3-DA34-416B-2347-440F94D6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52632"/>
            <a:ext cx="7886700" cy="720000"/>
          </a:xfrm>
        </p:spPr>
        <p:txBody>
          <a:bodyPr/>
          <a:lstStyle/>
          <a:p>
            <a:r>
              <a:rPr lang="ar-MA" dirty="0"/>
              <a:t>استماع وتحدث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9986783-6E38-79B0-BAF6-9C22C78AFF1A}"/>
              </a:ext>
            </a:extLst>
          </p:cNvPr>
          <p:cNvGrpSpPr/>
          <p:nvPr/>
        </p:nvGrpSpPr>
        <p:grpSpPr>
          <a:xfrm>
            <a:off x="1887677" y="3601289"/>
            <a:ext cx="5368645" cy="1013653"/>
            <a:chOff x="1748749" y="1791236"/>
            <a:chExt cx="5368645" cy="10136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C101538-767E-52CC-78B9-82D2ED288D6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286FB59-2323-0DD2-43A9-936AB31AE03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BBE8A3B-94BF-6018-616A-0C0DF8F4AB9C}"/>
              </a:ext>
            </a:extLst>
          </p:cNvPr>
          <p:cNvSpPr txBox="1">
            <a:spLocks/>
          </p:cNvSpPr>
          <p:nvPr/>
        </p:nvSpPr>
        <p:spPr>
          <a:xfrm>
            <a:off x="2144576" y="390762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الأجمل؟: السرد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A58144-6853-3EC2-CBC7-3CDDEA80546F}"/>
              </a:ext>
            </a:extLst>
          </p:cNvPr>
          <p:cNvSpPr txBox="1"/>
          <p:nvPr/>
        </p:nvSpPr>
        <p:spPr>
          <a:xfrm>
            <a:off x="4934359" y="3515652"/>
            <a:ext cx="169629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- 02</a:t>
            </a:r>
            <a:r>
              <a:rPr lang="ar-MA" dirty="0"/>
              <a:t>استماع وتحدث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9CE853-CE4D-F744-7D5C-3CFCE8535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6719921" y="3653618"/>
            <a:ext cx="536400" cy="540000"/>
          </a:xfrm>
          <a:prstGeom prst="rect">
            <a:avLst/>
          </a:prstGeom>
        </p:spPr>
      </p:pic>
      <p:pic>
        <p:nvPicPr>
          <p:cNvPr id="6" name="Espace réservé pour une image  21">
            <a:extLst>
              <a:ext uri="{FF2B5EF4-FFF2-40B4-BE49-F238E27FC236}">
                <a16:creationId xmlns:a16="http://schemas.microsoft.com/office/drawing/2014/main" id="{F3387C98-F07E-4B9A-EE84-D68815D30B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676264" y="3438675"/>
            <a:ext cx="468312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8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3FDB9C-28D0-3941-8D1F-5A54BA0B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نبدأ  حصة الاستماع والتحدث، ستتدربون على سرد أحداث الحكاية.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E10A88-F7A8-41F8-1291-C46A663A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08604-64F1-8537-816B-299197C6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775FA2-056D-22A9-490E-4B706F6B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EA1323-D204-C4B7-3800-541FB9BA1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0BB135-B817-3784-AFB9-D412C2AF29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12458-58D3-320C-3D53-C62379B903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8F53C-AB35-8A8C-EAD1-0D4E78676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09737-6D44-92C3-8A19-4FF231FFED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CAF147-85A9-96A6-3F5A-DAA898D4CA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8C5A63C-6D4D-91D9-D392-751CF5796960}"/>
              </a:ext>
            </a:extLst>
          </p:cNvPr>
          <p:cNvSpPr txBox="1"/>
          <p:nvPr/>
        </p:nvSpPr>
        <p:spPr>
          <a:xfrm>
            <a:off x="2674374" y="2635045"/>
            <a:ext cx="4100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سَرْدُ</a:t>
            </a:r>
            <a:r>
              <a:rPr lang="ar-MA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6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lang="fr-FR" sz="6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C71B4C8-4E61-2C4D-8068-0196E923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نجيب عن السؤالين. من يقرأ؟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27F6C120-51DE-03D8-DF5E-FF6B84A680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6493" y="666244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446E9F-6678-9F1E-4DDE-6617C61403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DE4C94-C668-0F9A-3AAF-913CD693C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68966-541E-F262-3F4E-1B986CB3B1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E280E9-5D4F-CD20-8960-4BB6D44F32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831CA7-1318-93E1-3B0C-41FC13B96C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4336BF-0E5E-6B27-57A9-7BABE8D9EEF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18542-C34E-DD0B-801F-6DD24854F4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EFC608-F100-FEA8-67D2-71D0DDC9A4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EAFA20-3A1D-666B-823D-BC07BE14CC55}"/>
              </a:ext>
            </a:extLst>
          </p:cNvPr>
          <p:cNvSpPr txBox="1"/>
          <p:nvPr/>
        </p:nvSpPr>
        <p:spPr>
          <a:xfrm>
            <a:off x="1248697" y="3028335"/>
            <a:ext cx="6621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إلامَ دَعا أَنْوَرُ إِسْماعيلَ؟</a:t>
            </a:r>
          </a:p>
          <a:p>
            <a:pPr algn="r"/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لماذا لا يَسْتَطيعُ إِسْماعيلُ مُغادَرَةَ </a:t>
            </a:r>
            <a:r>
              <a:rPr lang="ar-MA" sz="4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ٱلْقَرْيَةِ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46863974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2074-1B9C-8024-2528-99C27239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6DC1D3A-B2FB-3F4A-9023-2CFEE147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حكايتنا هو "ما الأجمل؟". من يذكرنا بأحداث بداية الحكاية؟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1F0706B-BB57-BBB3-0632-78AD3D8FC8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42BCC7-F6D6-BD98-06B0-A921DD54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62180E-1542-E175-830D-E87374432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505941-0C53-2B98-9C6C-588ABCEE62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5EBE1E-F1EE-1DD5-A341-E821579D5F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5B5EC-CD26-F7F9-E1B6-697395BAA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B9E08C-3B79-7B58-A43B-D4F1D39C57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F20ACC-3E8E-1169-662D-A7E865FF76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DDBD3-816D-0F8F-29B2-80973F2BCB0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Google Shape;1519;p67">
            <a:extLst>
              <a:ext uri="{FF2B5EF4-FFF2-40B4-BE49-F238E27FC236}">
                <a16:creationId xmlns:a16="http://schemas.microsoft.com/office/drawing/2014/main" id="{FB5C8C8C-3750-1666-FB17-75E08A20F967}"/>
              </a:ext>
            </a:extLst>
          </p:cNvPr>
          <p:cNvSpPr/>
          <p:nvPr/>
        </p:nvSpPr>
        <p:spPr>
          <a:xfrm>
            <a:off x="3184176" y="1546914"/>
            <a:ext cx="2621400" cy="6006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ar-MA" sz="4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 الأجْمَلُ؟</a:t>
            </a:r>
            <a:endParaRPr lang="ar-SA" sz="48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7DD63C0-7D36-2F6A-57F5-4BD8B7CCA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1" y="2717141"/>
            <a:ext cx="3599833" cy="2439190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BAE4E3B-B81E-4681-C932-3B49DF6B6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17142"/>
            <a:ext cx="4041059" cy="2439190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842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8A1F2-A179-8BDC-ED42-0A9A3204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43009D9-4D34-8B44-A933-76275216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ببعض مزايا الحياة في القرية وعيوبها التي وردت في الحكاية؟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4573FE89-B007-DD01-9B34-BBE136229E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BA9E50-91F2-B758-5BD6-E43A8F7E93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A14DB9-4F18-8A81-02DB-CAD0236E3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5E9421-03B2-A39A-C5ED-135EFE58B7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CDD9CA-B571-7591-0617-1CAC28945B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276BAC-A858-3DA3-3AA1-D6026A8CC4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CAC9F8-B8EC-2864-90C2-76D9106707E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B606AD-4BD5-360B-A6CC-CDFDFAB256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89009D-1940-5461-3CB7-3FB3B77C01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Image 16" descr="Une image contenant habits, ciel, bâtiment, plein air&#10;&#10;Le contenu généré par l’IA peut être incorrect.">
            <a:extLst>
              <a:ext uri="{FF2B5EF4-FFF2-40B4-BE49-F238E27FC236}">
                <a16:creationId xmlns:a16="http://schemas.microsoft.com/office/drawing/2014/main" id="{A05494DF-6D3D-263E-2BF1-0A89B76D7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31" y="2523096"/>
            <a:ext cx="3824436" cy="2288723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4AB5FB0-D272-97B6-C9EC-1E2BDA55C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56" y="2523096"/>
            <a:ext cx="3845334" cy="2288723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10900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A60A1-2008-21C2-D597-20217EE4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7F4AE2-DCA3-0D4F-8967-39B9AE6B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بمزايا وعيوب الحياة في المدينة؟ -استعدوا – سنعيد الاستماع للحكاية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830136FB-6E3C-F869-37E1-CC9B545A9D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540" y="666582"/>
            <a:ext cx="828000" cy="828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E4E17-0EBD-38D4-4FEA-663C3713E0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E67B9-6021-A247-C8E6-CAA07C1AF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44B4D1-99F1-39C2-236F-898EA1D1B7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1C5B7B-C464-DB26-A4AD-B3CA4FB8E2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8F00AF-CAFE-053A-CCF1-ABC3BE0680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36A132-7FC6-3EF0-6A6D-B1B690657DF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7AC97-FFF6-6873-6364-F9A303473A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BEC673-8A63-6538-BA83-A1FF259D03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 descr="Une image contenant ciel, Zone métropolitaine, Métropole, Zone urbaine&#10;&#10;Le contenu généré par l’IA peut être incorrect.">
            <a:extLst>
              <a:ext uri="{FF2B5EF4-FFF2-40B4-BE49-F238E27FC236}">
                <a16:creationId xmlns:a16="http://schemas.microsoft.com/office/drawing/2014/main" id="{D652D5FA-003D-F8F1-FC0C-112680D8C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34" y="2361478"/>
            <a:ext cx="2863718" cy="1859770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6B91266-7915-4219-5971-E39D005EB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05" y="2355557"/>
            <a:ext cx="3342696" cy="1865691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2E9627-113F-90A3-9DAD-14E9D5A9C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74" y="4383644"/>
            <a:ext cx="3795252" cy="2118280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9964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/>
              <a:t>تنظيم حصص الأسبوع</a:t>
            </a:r>
            <a:endParaRPr lang="fr-MA" sz="44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(50د)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(30د)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3 -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B42BC-8201-4A4A-B81E-3194CA7A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عرض فيديو الحكاية.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4F36B7-6DB8-A9EF-CF88-FB956DD198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5F9661-4ECE-B8F6-FC95-24F20F3E2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9CEC2B-5F29-65A0-CAB9-2AFEEFC08B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BD8B01-2881-11E6-2D6B-35A6F3FE57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CD970C-C43C-AFFF-1AAC-7200E8D14A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38712E-967B-436A-A8F3-5E6534A554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18F55C-EB82-E0AF-EAB3-DF4DB50B02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135FAE-7917-48D9-5E27-B733BC9D8E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6" name="Espace réservé pour une image  2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48B140D-28D2-8576-965F-D9DEEE13C9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FINALE - مَا الأجْمَلْ؟ V1 DONE-720p-251206">
            <a:hlinkClick r:id="" action="ppaction://media"/>
            <a:extLst>
              <a:ext uri="{FF2B5EF4-FFF2-40B4-BE49-F238E27FC236}">
                <a16:creationId xmlns:a16="http://schemas.microsoft.com/office/drawing/2014/main" id="{EC4DE3B9-0352-4A5A-0784-710ED1097C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507" y="1704227"/>
            <a:ext cx="8136555" cy="48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76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41B9F-BB4F-5884-C33D-F39C26402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5D64DC3-C0A5-5C40-87FF-DB092BF4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الصفحة 65. من يقرأ التعليمة رقم 4؟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92CDAFC4-8FD3-4352-8696-382F90AB4A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4FCA1A-89BC-6538-8BDE-6CF13EDD76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63FA66-4E68-3FB7-61E5-BBD209ABF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B34A43-D1DE-C744-A378-E322FAFB42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ABEF2C-B978-A395-F1DB-520C54A4E7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593408-C2DE-FA32-CD5A-CD8D6EFD30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77F3-2421-10C8-F88E-821BC9C020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3722D-4133-11D5-8B5D-21D0E9AD9B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1EB28-E9C3-F824-7713-10F584A47B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13F6479-01EF-13D4-AA13-C60D04D70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775" y="2123768"/>
            <a:ext cx="2481698" cy="3535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4062D969-19BC-64A5-77FD-015B987170DD}"/>
              </a:ext>
            </a:extLst>
          </p:cNvPr>
          <p:cNvSpPr/>
          <p:nvPr/>
        </p:nvSpPr>
        <p:spPr>
          <a:xfrm>
            <a:off x="6189203" y="4894919"/>
            <a:ext cx="600704" cy="20647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C869646-7E2A-4327-0A31-699BDE871E28}"/>
              </a:ext>
            </a:extLst>
          </p:cNvPr>
          <p:cNvSpPr/>
          <p:nvPr/>
        </p:nvSpPr>
        <p:spPr>
          <a:xfrm>
            <a:off x="3500775" y="4866195"/>
            <a:ext cx="2481698" cy="7927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632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E97C-2C2B-6813-773E-8BF74F1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8C2112D-6B14-9AD6-38E3-AD5915EB4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رتبوا مشاهد الحكاية بترقيمها من 1 إلى 5. أمامكم دقيقة واحدة.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72872B62-D608-59A3-C71F-3AA22EC0BC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3F435E-8C16-4FFC-98FD-A8A28BF59A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5B697E-9CCF-CEDD-559B-E688828E7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2CB6DD-5B02-246F-098E-E7C6FFB4BD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D5151D-D50B-87EF-CDCC-FB7D774DF5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151A2B-60B9-C7B5-F693-B6AC2ED093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1F42B-A371-137F-1C89-53ED1563DEB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BC298-082A-71DC-0BAB-01DC876F37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917248-0B9F-BFC5-FA1E-DDF5DA1432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753916A-A4C6-99B0-0F88-16E3C3071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69" y="2595714"/>
            <a:ext cx="8148661" cy="245847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987796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9105E-7C2F-5396-2D16-B7B9D4F0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6D11B30-A4D1-1AC9-119E-A0FABB2CC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نصحح. ما هي الصورة التي تمثل المشهد الأول؟ لماذا؟ هل أنتم متفقون؟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45D6B1A1-5BE5-98F7-F1DD-A78243A4E5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A8F615D-0AAD-35D2-E82A-4E6BAFC78E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1A5161-92B6-08EE-3A26-8ED49125C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0EA8E5-141C-6B10-726C-1BDA2CB10A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85762A-3879-23AD-F108-2FDE7DF6A0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FE31A1-02DB-5247-AD5C-3C2459A3E3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CB888-9F66-D631-FC06-4498E67C96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CC3F72-9D2B-2B8B-031F-0686A3C380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B22213-692D-AB70-ACA4-35ADD1A6C37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581F33-FC58-8931-70FC-EA04A237B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69" y="2595714"/>
            <a:ext cx="8148661" cy="245847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BABACF-8588-B4A9-EBC5-33F43B8F9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456" y="4499343"/>
            <a:ext cx="448281" cy="448281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3E56B0-F8B7-E27D-85F7-18C13936F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062" y="4477679"/>
            <a:ext cx="448281" cy="448281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9FD554A-E7A8-6DB7-7DBD-21D7BAB864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9966" y="4477679"/>
            <a:ext cx="448281" cy="448281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2A61E0-3CBC-DCA1-93B8-CD4BCD28C3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658" y="4494131"/>
            <a:ext cx="448281" cy="448281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E28A764-BD4A-B19F-8AE0-43AAD7FB8D6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157" y="4455591"/>
            <a:ext cx="448281" cy="4482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21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BEC1B-620E-AE00-8812-C5C1B9D8A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CC54B454-F2CD-C4C3-55AE-0673AFD6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نمر إلى سرد الحكاية. 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بدأ أولا، سأسرد أحداث الحكاية انطلاقا من المشهدين.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C15BEB57-3FFF-912B-68FB-EA7FAD4C00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CDB9ABB-86E7-9019-5E44-D629DADDF6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D68290-225E-E9AA-5E07-E19983488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9BB963-E46C-754B-DDE6-EE25FCDE7D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00FC45-B7EF-66BC-734B-28A8E4F70F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C2A4DA-17EA-2079-2D7C-A5096319E8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CB96CB-6ACF-8819-7A2E-93B8ECA6A0B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6BCC58-7F55-F050-E162-BE7C1DC83C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4E01F-983A-C91E-ECDC-B32C2A53E1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60B2A64-E64E-BDE6-C49F-9FBB64082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1" y="2717141"/>
            <a:ext cx="3599833" cy="2439190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5ABB05-2507-8639-8AE9-D3F3E809C1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17142"/>
            <a:ext cx="4041059" cy="2439190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72924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EC62B-7EC7-5197-01B5-D751492D6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53B8944A-E72C-1345-2139-87529496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92000"/>
            <a:ext cx="6840000" cy="612000"/>
          </a:xfrm>
        </p:spPr>
        <p:txBody>
          <a:bodyPr>
            <a:noAutofit/>
          </a:bodyPr>
          <a:lstStyle/>
          <a:p>
            <a:pPr lvl="0" algn="just" defTabSz="914400">
              <a:buClr>
                <a:srgbClr val="000000"/>
              </a:buClr>
              <a:defRPr/>
            </a:pPr>
            <a:r>
              <a:rPr lang="ar-MA" sz="18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عِنْدَما زارَ أَنْوَرُ </a:t>
            </a:r>
            <a:r>
              <a:rPr lang="ar-MA" sz="1800" b="1" kern="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ٱبْنَ</a:t>
            </a:r>
            <a:r>
              <a:rPr lang="ar-MA" sz="18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عَمِّهِ إِسْماعيلَ في </a:t>
            </a:r>
            <a:r>
              <a:rPr lang="ar-MA" sz="1800" b="1" kern="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ٱلْقَرْيَةِ،قاما</a:t>
            </a:r>
            <a:r>
              <a:rPr lang="ar-MA" sz="18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ذاتَ مَساءٍ بِجَوْلَةٍ بَيْنَ </a:t>
            </a:r>
            <a:r>
              <a:rPr lang="ar-MA" sz="1800" b="1" kern="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ٱلْحُقولِ</a:t>
            </a:r>
            <a:r>
              <a:rPr lang="ar-MA" sz="18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ثُمَّ جَلَسا تَحْتَ شَجَرَةٍ فَأَخَذا يَتَبادَلانِ أَطْرافَ </a:t>
            </a:r>
            <a:r>
              <a:rPr lang="ar-MA" sz="1800" b="1" kern="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ٱلْحَديثِ</a:t>
            </a:r>
            <a:r>
              <a:rPr lang="ar-MA" sz="18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7777709-DD81-157F-CD50-45F0C1C320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E0B339DE-7D34-642E-4ECC-D50F219C7EB2}"/>
              </a:ext>
            </a:extLst>
          </p:cNvPr>
          <p:cNvSpPr/>
          <p:nvPr/>
        </p:nvSpPr>
        <p:spPr>
          <a:xfrm>
            <a:off x="449865" y="2993603"/>
            <a:ext cx="4355691" cy="2004234"/>
          </a:xfrm>
          <a:prstGeom prst="wedgeRoundRectCallout">
            <a:avLst>
              <a:gd name="adj1" fmla="val -7860"/>
              <a:gd name="adj2" fmla="val 73265"/>
              <a:gd name="adj3" fmla="val 16667"/>
            </a:avLst>
          </a:prstGeom>
          <a:solidFill>
            <a:srgbClr val="ECF8FB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rtl="1">
              <a:buClr>
                <a:srgbClr val="000000"/>
              </a:buClr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عِنْدَما زارَ أَنْوَرُ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ٱبْنَ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عَمِّهِ إِسْماعيلَ في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ٱلْقَرْيَةِ،قاما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ذاتَ مَساءٍ بِجَوْلَةٍ 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بَيْنَ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ٱلْحُقولِ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ثُمَّ جَلَسا تَحْتَ شَجَرَةٍ 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فَأَخَذا يَتَبادَلانِ أَطْرافَ </a:t>
            </a:r>
            <a:r>
              <a:rPr lang="ar-MA" sz="3200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ٱلْحَديثِ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kumimoji="0" lang="ar-MA" sz="32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8D062A-3364-3FD6-C4BB-78DFE4761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44507A-2C86-36E5-172C-47DD60E37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456545-6783-515B-B909-E8ED520E0C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7B91CD-8D73-96FF-DE3E-90975EEB69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C2AE5C-CF0B-42D7-6F87-0A0618202A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C420E0-00CF-9BE9-D1F6-70D43816870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0B8526-D993-FA1B-D010-09EA7483A6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8E77-1D35-525A-16A2-AFDFAD4D81C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DF5718D-196B-A444-F993-9F71BBBE7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2" y="4263005"/>
            <a:ext cx="3165987" cy="1910995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FE43790-A18A-B8D8-CB8A-18FFC8F097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56" y="1986004"/>
            <a:ext cx="3165988" cy="1910996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20438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8090-13AE-7818-E286-B51654A0D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775C5BE-E5E7-4B0F-152A-377F8EB0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684000"/>
            <a:ext cx="6840000" cy="612000"/>
          </a:xfrm>
        </p:spPr>
        <p:txBody>
          <a:bodyPr>
            <a:noAutofit/>
          </a:bodyPr>
          <a:lstStyle/>
          <a:p>
            <a:pPr lvl="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يعيد سرد أحداث مقطع البداية؟   </a:t>
            </a:r>
          </a:p>
        </p:txBody>
      </p:sp>
      <p:pic>
        <p:nvPicPr>
          <p:cNvPr id="4" name="Espace réservé pour une image  21">
            <a:extLst>
              <a:ext uri="{FF2B5EF4-FFF2-40B4-BE49-F238E27FC236}">
                <a16:creationId xmlns:a16="http://schemas.microsoft.com/office/drawing/2014/main" id="{BD6D127D-B473-D2E7-CD2C-EEFA3F3FEA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FCBE49-732A-084C-410C-5035B96BEC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AD2224-32AE-ECAC-5673-E9E2520B8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1999E5-A2B9-BB89-42C9-5C79149658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0BA41A-B3E3-D10A-F38C-A9B44F2A34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DF3E36-AF74-9860-6661-EF42B587D0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76EA3-AE92-96BC-CAFF-09BA3665B4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C96F5-67BD-F894-BEF6-1A791A862D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88B1-5002-946C-3437-F01CA931D01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05E28E31-F6E9-96FC-C5C3-D768F0BA15AC}"/>
              </a:ext>
            </a:extLst>
          </p:cNvPr>
          <p:cNvSpPr/>
          <p:nvPr/>
        </p:nvSpPr>
        <p:spPr>
          <a:xfrm>
            <a:off x="449865" y="2993603"/>
            <a:ext cx="4355691" cy="2004234"/>
          </a:xfrm>
          <a:prstGeom prst="wedgeRoundRectCallout">
            <a:avLst>
              <a:gd name="adj1" fmla="val -7860"/>
              <a:gd name="adj2" fmla="val 73265"/>
              <a:gd name="adj3" fmla="val 16667"/>
            </a:avLst>
          </a:prstGeom>
          <a:solidFill>
            <a:srgbClr val="ECF8FB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rtl="1">
              <a:buClr>
                <a:srgbClr val="000000"/>
              </a:buClr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عِنْدَما زارَ أَنْوَرُ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ٱبْنَ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عَمِّهِ إِسْماعيلَ في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ٱلْقَرْيَةِ،قاما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ذاتَ مَساءٍ بِجَوْلَةٍ 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بَيْنَ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ٱلْحُقولِ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ثُمَّ جَلَسا تَحْتَ شَجَرَةٍ 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فَأَخَذا يَتَبادَلانِ أَطْرافَ </a:t>
            </a:r>
            <a:r>
              <a:rPr lang="ar-MA" sz="3200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ٱلْحَديثِ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kumimoji="0" lang="ar-MA" sz="32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FCF763-B37D-1331-5946-720C5D68F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2" y="4263005"/>
            <a:ext cx="3165987" cy="1910995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CC32EA-0FBA-87E5-28C9-7EFB8DF8B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56" y="1986004"/>
            <a:ext cx="3165988" cy="1910996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16961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E0FF1-F118-D4DB-B033-1C13B6820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F7150F4-DE04-E94B-92BD-60A0955F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كل واحد يسرد أحداث المشهد لزميله.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2538F15-6181-9B07-943C-56A8F0022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8345" y="658087"/>
            <a:ext cx="828000" cy="827999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B12CE0-F935-6518-20D5-B48F0B5201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C34646-D700-F3E2-96BC-468F0E1F6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05318D-AA98-E426-56C2-234F0E47B8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90096-9983-EE89-3516-D9A8DB8C99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6F0140-83E0-3B6D-F8F5-BC2891C743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9964C3-5748-32DE-972C-0CBA2F94386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A5AC7A-DE3A-C49C-C093-B33F971805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E63C31-8059-36D1-E908-05763A3FAD6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52963B78-BDCD-E812-A0FF-DE3FB625E9AA}"/>
              </a:ext>
            </a:extLst>
          </p:cNvPr>
          <p:cNvSpPr/>
          <p:nvPr/>
        </p:nvSpPr>
        <p:spPr>
          <a:xfrm>
            <a:off x="449865" y="2993603"/>
            <a:ext cx="4355691" cy="2004234"/>
          </a:xfrm>
          <a:prstGeom prst="wedgeRoundRectCallout">
            <a:avLst>
              <a:gd name="adj1" fmla="val -7860"/>
              <a:gd name="adj2" fmla="val 73265"/>
              <a:gd name="adj3" fmla="val 16667"/>
            </a:avLst>
          </a:prstGeom>
          <a:solidFill>
            <a:srgbClr val="ECF8FB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rtl="1">
              <a:buClr>
                <a:srgbClr val="000000"/>
              </a:buClr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عِنْدَما زارَ أَنْوَرُ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ٱبْنَ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عَمِّهِ إِسْماعيلَ في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ٱلْقَرْيَةِ،قاما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ذاتَ مَساءٍ بِجَوْلَةٍ 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بَيْنَ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ٱلْحُقولِ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ثُمَّ جَلَسا تَحْتَ شَجَرَةٍ 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فَأَخَذا يَتَبادَلانِ أَطْرافَ </a:t>
            </a:r>
            <a:r>
              <a:rPr lang="ar-MA" sz="3200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ٱلْحَديثِ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kumimoji="0" lang="ar-MA" sz="32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A4EC25-8D02-5D48-1C95-6DEEA6BC8F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2" y="4263005"/>
            <a:ext cx="3165987" cy="1910995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4538B5-50D2-E01C-035C-A55AA2E00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56" y="1986004"/>
            <a:ext cx="3165988" cy="1910996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49594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25DBA-2FAB-B7DA-8706-71DD975F4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3BDD49F-7B3F-BD40-87DA-D154DEA5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الآن لمسابقة تحدي السرد، انطلاقا من مشاهد الحكاية ستسردون أحداثها.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3A93C2-4C52-95E7-B46D-6A65462C7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49" y="684000"/>
            <a:ext cx="819059" cy="819059"/>
          </a:xfr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ED6191B-E026-4E0D-FBFE-3838D90C174F}"/>
              </a:ext>
            </a:extLst>
          </p:cNvPr>
          <p:cNvSpPr/>
          <p:nvPr/>
        </p:nvSpPr>
        <p:spPr>
          <a:xfrm>
            <a:off x="5372669" y="2497540"/>
            <a:ext cx="1524000" cy="75517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BC69953-EA2A-0E24-55E1-390637B668E0}"/>
              </a:ext>
            </a:extLst>
          </p:cNvPr>
          <p:cNvSpPr/>
          <p:nvPr/>
        </p:nvSpPr>
        <p:spPr>
          <a:xfrm>
            <a:off x="1976775" y="2436125"/>
            <a:ext cx="1524000" cy="75517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753B54F-9961-91AB-0AEA-05AA892D4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062" y="2253363"/>
            <a:ext cx="5534797" cy="3848637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54EC97C3-F9BF-B5DE-B419-464FFF974697}"/>
              </a:ext>
            </a:extLst>
          </p:cNvPr>
          <p:cNvSpPr/>
          <p:nvPr/>
        </p:nvSpPr>
        <p:spPr>
          <a:xfrm>
            <a:off x="7046200" y="1934594"/>
            <a:ext cx="1524000" cy="1085475"/>
          </a:xfrm>
          <a:prstGeom prst="wedgeEllipseCallout">
            <a:avLst>
              <a:gd name="adj1" fmla="val -53417"/>
              <a:gd name="adj2" fmla="val 70727"/>
            </a:avLst>
          </a:prstGeom>
          <a:noFill/>
          <a:ln w="57150">
            <a:solidFill>
              <a:srgbClr val="936D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76DDFDED-A206-8F1F-C524-25CCBA41FD76}"/>
              </a:ext>
            </a:extLst>
          </p:cNvPr>
          <p:cNvSpPr/>
          <p:nvPr/>
        </p:nvSpPr>
        <p:spPr>
          <a:xfrm flipH="1">
            <a:off x="732331" y="1934594"/>
            <a:ext cx="1524000" cy="1085475"/>
          </a:xfrm>
          <a:prstGeom prst="wedgeEllipseCallout">
            <a:avLst>
              <a:gd name="adj1" fmla="val -53417"/>
              <a:gd name="adj2" fmla="val 70727"/>
            </a:avLst>
          </a:prstGeom>
          <a:noFill/>
          <a:ln w="57150">
            <a:solidFill>
              <a:srgbClr val="4E7F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BEA6BDD-549C-0282-782C-714C648A92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49ADC48-61FF-9949-9242-54217A2D7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72AFBDB-D7D4-DD69-E39B-936197E5E3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E2DBAEE-136A-EAF0-EFA0-8BC4876875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1EFD60E-959E-D315-7346-88F8DC6A77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FD493E-576A-861A-77AB-A5B8FB0418C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83A59B-DAB7-1423-8350-29BFD816386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73AB83-939A-9F91-5D81-5F40AA7EFEA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45871912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004BE-9795-CA64-6A10-CA648DF1C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B2AFECC-0D92-4148-927B-6FEE7DA0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المشهد. أمامكم عشر ثوانٍ للتفكير.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يسرد ما يناسب المشهد؟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21">
            <a:extLst>
              <a:ext uri="{FF2B5EF4-FFF2-40B4-BE49-F238E27FC236}">
                <a16:creationId xmlns:a16="http://schemas.microsoft.com/office/drawing/2014/main" id="{B67D5312-160C-B4C3-5A6D-92715AB5B1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873C7D-94F3-893A-3AFD-7D577ED20E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FE6AA6-A84F-CC4F-E2C7-EA5254565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6C9B711-6ACF-0F8A-C736-9910D2F926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FEE54B-4B5E-1879-D397-873F04BED6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52D209A-7539-A79A-2728-BE5B1A0CC6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A05858-AAA0-D0BD-E9E2-5D8DA91288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906D1F-3218-BCAE-87CA-259FCF0AF9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837874-DD9A-E30D-9F71-A1F5D9F1D5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D70853-4F29-3552-7FDC-73B315B66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7465" y="2100311"/>
            <a:ext cx="2948845" cy="1908404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croquis, Dessin animé, Animation, peinture&#10;&#10;Le contenu généré par l’IA peut être incorrect.">
            <a:extLst>
              <a:ext uri="{FF2B5EF4-FFF2-40B4-BE49-F238E27FC236}">
                <a16:creationId xmlns:a16="http://schemas.microsoft.com/office/drawing/2014/main" id="{12BD8157-6828-80D9-9EFE-B78136146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430" y="4303618"/>
            <a:ext cx="1333616" cy="1928027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59FB6B05-5AA6-C80D-29EE-4DB1EB90B70E}"/>
              </a:ext>
            </a:extLst>
          </p:cNvPr>
          <p:cNvSpPr/>
          <p:nvPr/>
        </p:nvSpPr>
        <p:spPr>
          <a:xfrm>
            <a:off x="1258529" y="4303618"/>
            <a:ext cx="2948845" cy="1908404"/>
          </a:xfrm>
          <a:prstGeom prst="wedgeRoundRectCallout">
            <a:avLst>
              <a:gd name="adj1" fmla="val 114205"/>
              <a:gd name="adj2" fmla="val -962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4509DD-7D41-AE32-0AB1-3D20DDD1FC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64" y="2100311"/>
            <a:ext cx="3206351" cy="1908404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19913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هيكلة حصة اليوم</a:t>
            </a:r>
            <a:endParaRPr lang="fr-MA" dirty="0">
              <a:solidFill>
                <a:srgbClr val="424D7B"/>
              </a:solidFill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ar-MA" sz="1600" b="1" dirty="0">
                <a:cs typeface="Microsoft Uighur" panose="02000000000000000000" pitchFamily="2" charset="-78"/>
              </a:rPr>
              <a:t>ما الأجمل؟: السرد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2939825"/>
            <a:ext cx="468312" cy="468313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pPr>
              <a:buClrTx/>
            </a:pPr>
            <a:r>
              <a:rPr lang="ar-MA" sz="1600" b="1" dirty="0">
                <a:cs typeface="Microsoft Uighur" panose="02000000000000000000" pitchFamily="2" charset="-78"/>
              </a:rPr>
              <a:t>القراءات الفردية</a:t>
            </a:r>
            <a:r>
              <a:rPr lang="fr-FR" sz="1600" b="1" dirty="0">
                <a:cs typeface="Microsoft Uighur" panose="02000000000000000000" pitchFamily="2" charset="-78"/>
              </a:rPr>
              <a:t> </a:t>
            </a:r>
            <a:r>
              <a:rPr lang="ar-MA" sz="1600" b="1" dirty="0">
                <a:cs typeface="Microsoft Uighur" panose="02000000000000000000" pitchFamily="2" charset="-78"/>
              </a:rPr>
              <a:t>(نص "رحلة لا تنسى ج 1")</a:t>
            </a:r>
          </a:p>
          <a:p>
            <a:pPr>
              <a:buClrTx/>
            </a:pPr>
            <a:r>
              <a:rPr lang="ar-MA" sz="1600" b="1" dirty="0">
                <a:cs typeface="Microsoft Uighur" panose="02000000000000000000" pitchFamily="2" charset="-78"/>
              </a:rPr>
              <a:t>إستراتيجية الفهم -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550988" y="4210050"/>
            <a:ext cx="468312" cy="468313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لعبة المفردات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8406D-63B5-0049-29D8-E1CE7BE4C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F2E822B-9789-224C-AE99-AA02AD61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لاحظوا المشهد. أمامكم عشر ثوانٍ للتفكير. من يسرد؟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60D037-844A-3943-89A5-D5DB74A1C1A7}"/>
              </a:ext>
            </a:extLst>
          </p:cNvPr>
          <p:cNvSpPr txBox="1"/>
          <p:nvPr/>
        </p:nvSpPr>
        <p:spPr>
          <a:xfrm rot="19675668">
            <a:off x="5171531" y="4123180"/>
            <a:ext cx="105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0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سر الصداقة</a:t>
            </a:r>
            <a:endParaRPr lang="fr-FR" sz="20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53B56DCD-FAAE-B8A0-2D3F-DE1B7ED83F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0F8D74D-1FCF-B72C-05E4-576D7D9B9F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7443BC-FE54-2F53-AC36-C742CCEB8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56DBA6-4AC1-BB4A-0600-823CEB862D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9FE65F-B4CC-2FBC-04EE-9718DF2AE2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0815DD-4A98-9266-C188-E4C6EBCDA0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7B9015-C262-7BA0-1342-C57E48F863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7534A2-0B3A-03B0-2BB5-17162BA8E2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DDCDE7-81C9-C814-A3EA-150D3278E0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B37D1EAC-7F30-33DE-DE82-EEB8A7A93738}"/>
              </a:ext>
            </a:extLst>
          </p:cNvPr>
          <p:cNvSpPr/>
          <p:nvPr/>
        </p:nvSpPr>
        <p:spPr>
          <a:xfrm>
            <a:off x="1208430" y="4490431"/>
            <a:ext cx="2948845" cy="1908404"/>
          </a:xfrm>
          <a:prstGeom prst="wedgeRoundRectCallout">
            <a:avLst>
              <a:gd name="adj1" fmla="val 114205"/>
              <a:gd name="adj2" fmla="val -962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véhicule, Véhicule terrestre, bus, transport&#10;&#10;Le contenu généré par l’IA peut être incorrect.">
            <a:extLst>
              <a:ext uri="{FF2B5EF4-FFF2-40B4-BE49-F238E27FC236}">
                <a16:creationId xmlns:a16="http://schemas.microsoft.com/office/drawing/2014/main" id="{E2684BFA-02BE-343D-AC39-A923D9E89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333" y="1835437"/>
            <a:ext cx="3029213" cy="1894820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 descr="Une image contenant ciel, Zone métropolitaine, Métropole, Zone urbaine&#10;&#10;Le contenu généré par l’IA peut être incorrect.">
            <a:extLst>
              <a:ext uri="{FF2B5EF4-FFF2-40B4-BE49-F238E27FC236}">
                <a16:creationId xmlns:a16="http://schemas.microsoft.com/office/drawing/2014/main" id="{F8EB7B90-3A9C-D255-10D5-84543352F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243" y="1870487"/>
            <a:ext cx="2863718" cy="1859770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Une image contenant dessin, peinture, dessin humoristique, croquis&#10;&#10;Le contenu généré par l’IA peut être incorrect.">
            <a:extLst>
              <a:ext uri="{FF2B5EF4-FFF2-40B4-BE49-F238E27FC236}">
                <a16:creationId xmlns:a16="http://schemas.microsoft.com/office/drawing/2014/main" id="{216C894A-4892-CC32-1B86-1ACF464412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5670" y="4490431"/>
            <a:ext cx="1208524" cy="1882303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22110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E0EE-6CC2-388C-E5D6-8295E3A97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82ADCD6-079B-7645-AA95-844301BE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لاحظوا المشهد. أمامكم عشر ثوانٍ للتفكير. من يسرد؟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FC2AFF-8319-AC4D-8CF6-E36F8B632EB4}"/>
              </a:ext>
            </a:extLst>
          </p:cNvPr>
          <p:cNvSpPr txBox="1"/>
          <p:nvPr/>
        </p:nvSpPr>
        <p:spPr>
          <a:xfrm rot="1762627">
            <a:off x="6537783" y="4647891"/>
            <a:ext cx="1044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6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سر</a:t>
            </a:r>
            <a:endParaRPr lang="fr-FR" sz="1600" dirty="0">
              <a:solidFill>
                <a:schemeClr val="bg1"/>
              </a:solidFill>
              <a:latin typeface="Microsoft Uighur" panose="02000000000000000000" pitchFamily="2" charset="-78"/>
            </a:endParaRPr>
          </a:p>
          <a:p>
            <a:pPr algn="ctr"/>
            <a:r>
              <a:rPr lang="ar-MA" sz="14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الصداقة</a:t>
            </a:r>
            <a:endParaRPr lang="fr-FR" sz="14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447B9C1F-A5A9-030D-447B-9CCAD92B5B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34F27B-5850-55A6-E621-2E6C1C9C3F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217142-D601-ACE4-44F4-9C148E4A2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5E56EA-8151-5D16-64A8-1055476CD0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038712-C599-6A54-DD44-1E85321A3F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86519D-9229-4B49-36D8-EB3B1E5E39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0894D6-2430-B5A5-1C1F-D3D54C26D8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D5A403-337C-CB21-CE58-28D6E92BEBD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0B304B-F98D-8CD4-BFB9-C2E755FF6F1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EB894595-F412-46DC-365C-E860F458120D}"/>
              </a:ext>
            </a:extLst>
          </p:cNvPr>
          <p:cNvSpPr/>
          <p:nvPr/>
        </p:nvSpPr>
        <p:spPr>
          <a:xfrm>
            <a:off x="1208430" y="4490431"/>
            <a:ext cx="2948845" cy="1908404"/>
          </a:xfrm>
          <a:prstGeom prst="wedgeRoundRectCallout">
            <a:avLst>
              <a:gd name="adj1" fmla="val 114205"/>
              <a:gd name="adj2" fmla="val -962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dessin, peinture, dessin humoristique, croquis&#10;&#10;Le contenu généré par l’IA peut être incorrect.">
            <a:extLst>
              <a:ext uri="{FF2B5EF4-FFF2-40B4-BE49-F238E27FC236}">
                <a16:creationId xmlns:a16="http://schemas.microsoft.com/office/drawing/2014/main" id="{B3BC9FCD-6DE6-41E8-DCF7-740C07208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5670" y="4490431"/>
            <a:ext cx="1208524" cy="1882303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Véhicule terrestre, véhicule, voiture, croquis&#10;&#10;Le contenu généré par l’IA peut être incorrect.">
            <a:extLst>
              <a:ext uri="{FF2B5EF4-FFF2-40B4-BE49-F238E27FC236}">
                <a16:creationId xmlns:a16="http://schemas.microsoft.com/office/drawing/2014/main" id="{FF3AD79F-651B-A180-DC61-0C97FCAD3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7063" y="1709193"/>
            <a:ext cx="3505119" cy="2032472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97176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A3382-F8D3-7757-6B97-FFA67BCCB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0C93082-676B-0909-4DB9-8AB546A7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لاحظوا المشهد. أمامكم عشر ثوانٍ للتفكير. من يسرد؟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2FB781-2E7A-CA1F-6F30-03AF9358EC82}"/>
              </a:ext>
            </a:extLst>
          </p:cNvPr>
          <p:cNvSpPr txBox="1"/>
          <p:nvPr/>
        </p:nvSpPr>
        <p:spPr>
          <a:xfrm rot="1762627">
            <a:off x="6537783" y="4647891"/>
            <a:ext cx="1044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6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سر</a:t>
            </a:r>
            <a:endParaRPr lang="fr-FR" sz="1600" dirty="0">
              <a:solidFill>
                <a:schemeClr val="bg1"/>
              </a:solidFill>
              <a:latin typeface="Microsoft Uighur" panose="02000000000000000000" pitchFamily="2" charset="-78"/>
            </a:endParaRPr>
          </a:p>
          <a:p>
            <a:pPr algn="ctr"/>
            <a:r>
              <a:rPr lang="ar-MA" sz="14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الصداقة</a:t>
            </a:r>
            <a:endParaRPr lang="fr-FR" sz="14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FA4D0CDA-10FA-D151-E2B3-B81374B416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471B60-08FA-92F8-EFD6-679C667448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A702EB-8413-618D-A84C-F4346D575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C85E47-1825-B36D-302E-C8AD580A9E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5FE7F64-5840-7479-96C6-3DC9556E0A7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6DBE46-A412-9D73-1FAF-00F48E0622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43524D-304B-1104-4959-E47029D3EE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F37B9D-6639-BC53-CA1E-3F1F5C6836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0AF2B1-8A2D-7372-6B8B-35DF86BA7DB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2BF132B1-2BC7-74DB-2193-9DBEAB69EF77}"/>
              </a:ext>
            </a:extLst>
          </p:cNvPr>
          <p:cNvSpPr/>
          <p:nvPr/>
        </p:nvSpPr>
        <p:spPr>
          <a:xfrm>
            <a:off x="1208430" y="4490431"/>
            <a:ext cx="2948845" cy="1908404"/>
          </a:xfrm>
          <a:prstGeom prst="wedgeRoundRectCallout">
            <a:avLst>
              <a:gd name="adj1" fmla="val 114205"/>
              <a:gd name="adj2" fmla="val -962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0DC432-6F55-AC8D-4686-E1444E4F0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49" y="1418952"/>
            <a:ext cx="5185891" cy="2894451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Une image contenant croquis, Dessin animé, Animation, peinture&#10;&#10;Le contenu généré par l’IA peut être incorrect.">
            <a:extLst>
              <a:ext uri="{FF2B5EF4-FFF2-40B4-BE49-F238E27FC236}">
                <a16:creationId xmlns:a16="http://schemas.microsoft.com/office/drawing/2014/main" id="{5ABF421A-E6F3-5477-1B9E-C072D912E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27" y="4412541"/>
            <a:ext cx="1333616" cy="1928027"/>
          </a:xfrm>
          <a:prstGeom prst="roundRect">
            <a:avLst>
              <a:gd name="adj" fmla="val 1078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66341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E15EF-15BA-CF86-0815-77869783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أعددت لكم لغزا انتبهوا. هي كلمة تعني بقايا بنايات قديمة؟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61BCD7-89DB-8FD1-4D92-6DBE5738AADB}"/>
              </a:ext>
            </a:extLst>
          </p:cNvPr>
          <p:cNvSpPr txBox="1"/>
          <p:nvPr/>
        </p:nvSpPr>
        <p:spPr>
          <a:xfrm>
            <a:off x="1385556" y="3071637"/>
            <a:ext cx="68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بَقايا بِناياتٍ قَديمَةٍ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31E441-DD78-8FA2-5576-0878ED81CA0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13317C-7BA5-7CDB-2012-3E6281A390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091" y="675505"/>
            <a:ext cx="828000" cy="82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844207-EBFC-0A92-E9DE-D48B5B95AF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77D9AE-0BE5-C692-FCB3-6CBA2EC6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9C3D28-4F10-4460-FD93-C15B46499D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5A1639-DB6F-2A4C-443A-2A5CAFBD7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AE6DE5-6670-A236-B004-AFBEBF0A1B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62F152-5AA8-9CF0-41BA-9EB4121C4AB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3150F8-44F2-93F9-B73C-0ABDE9E55C9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1C95A-6C26-A2FE-7D4E-D00D2943A60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D120771E-C285-481E-9E08-0ADB116E8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0627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لغز آخر: هي كلمة تعني إظهار الترحيب والكرم. 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9D0E74-5A07-7029-F91A-DD87F99B3B84}"/>
              </a:ext>
            </a:extLst>
          </p:cNvPr>
          <p:cNvSpPr txBox="1"/>
          <p:nvPr/>
        </p:nvSpPr>
        <p:spPr>
          <a:xfrm>
            <a:off x="1549577" y="3405443"/>
            <a:ext cx="6044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إِظْهارُ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ٱلتَّرْحيبِ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وَٱلْكَرمِ</a:t>
            </a:r>
            <a:endParaRPr lang="fr-FR" sz="5400" b="1" dirty="0">
              <a:solidFill>
                <a:schemeClr val="bg2">
                  <a:lumMod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AD704A7B-A710-EB43-9770-5C100609D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C121DC-B22E-251E-4B26-FF3731648B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FAB04C-8E7A-4D8F-1A79-B3DB3A263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FF9BE5-4BA0-2461-F813-0E5AC34F7F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F4DEE92-6A71-9031-84A3-CBF30AB111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660759-83ED-67FF-E59E-E1DA8BE847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1D09F7-E41E-015D-A608-58E4C71400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04C09-7468-BCC1-4E0E-F4D6872A1A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590763-FBD2-05F9-725F-9CE417966C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Image 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5F000419-1839-E848-2822-D6EA7DC559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6222-EC40-22FE-CB3D-619B9B0EA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8;p130">
            <a:extLst>
              <a:ext uri="{FF2B5EF4-FFF2-40B4-BE49-F238E27FC236}">
                <a16:creationId xmlns:a16="http://schemas.microsoft.com/office/drawing/2014/main" id="{2ADB0C31-E564-5B34-08DD-9C28249D0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92682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52243335-0676-0595-69EE-59778CC7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52632"/>
            <a:ext cx="7886700" cy="720000"/>
          </a:xfrm>
        </p:spPr>
        <p:txBody>
          <a:bodyPr/>
          <a:lstStyle/>
          <a:p>
            <a:r>
              <a:rPr lang="ar-MA" dirty="0"/>
              <a:t>قراءة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2C3A7B9-7434-FB7A-2A16-FBAB40AF9A65}"/>
              </a:ext>
            </a:extLst>
          </p:cNvPr>
          <p:cNvGrpSpPr/>
          <p:nvPr/>
        </p:nvGrpSpPr>
        <p:grpSpPr>
          <a:xfrm>
            <a:off x="1887677" y="3601289"/>
            <a:ext cx="5368645" cy="1013653"/>
            <a:chOff x="1748749" y="1791236"/>
            <a:chExt cx="5368645" cy="10136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1A01F83-6EDB-D1C4-CA7D-34B7D59D203F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E62B4124-F771-92A7-B610-2F00F96444B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B94574A-2701-8C08-D8B4-807C343C1612}"/>
              </a:ext>
            </a:extLst>
          </p:cNvPr>
          <p:cNvSpPr txBox="1">
            <a:spLocks/>
          </p:cNvSpPr>
          <p:nvPr/>
        </p:nvSpPr>
        <p:spPr>
          <a:xfrm>
            <a:off x="2144576" y="390762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القراءات الفردية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إستراتيجية الكلمات المفاتيح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DB9B27-99BC-27E3-9531-11876A7B5A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009" y="3697450"/>
            <a:ext cx="536340" cy="54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AE2DB3-9068-E89A-135D-37785C8EEC47}"/>
              </a:ext>
            </a:extLst>
          </p:cNvPr>
          <p:cNvSpPr txBox="1"/>
          <p:nvPr/>
        </p:nvSpPr>
        <p:spPr>
          <a:xfrm>
            <a:off x="2072576" y="3505785"/>
            <a:ext cx="457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- 03</a:t>
            </a:r>
            <a:r>
              <a:rPr lang="ar-MA" dirty="0"/>
              <a:t>قراءة</a:t>
            </a:r>
            <a:endParaRPr lang="fr-FR" dirty="0"/>
          </a:p>
        </p:txBody>
      </p:sp>
      <p:pic>
        <p:nvPicPr>
          <p:cNvPr id="10" name="Espace réservé pour une image  23">
            <a:extLst>
              <a:ext uri="{FF2B5EF4-FFF2-40B4-BE49-F238E27FC236}">
                <a16:creationId xmlns:a16="http://schemas.microsoft.com/office/drawing/2014/main" id="{F3C1D0EF-E1DB-48FB-2BD1-D41E79C8F2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653520" y="3438675"/>
            <a:ext cx="468312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6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EE52B1C-4D84-CE41-8071-4240C059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67.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سنواصل التدرب على قراءة النص (رحلة لا تنسى)  قراءة معبرة.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777817-023F-B1B1-D252-C5EB035DE0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4FA5DB-0D8F-8D3A-FE81-2575BE08AF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96C9FF-9CC9-5D14-3523-4AC99A18A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A28FD0-5D90-518D-B71B-77B1ED7369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2B4B76-38FB-2889-6625-D61B872E8C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E2BC6-8E95-1CA7-EDE9-B68318F1DB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2BFAB7-9B25-080D-27B4-ECAB578A835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4CD6F3-822E-DC56-77F9-AF20503878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E7AFFFE-9999-7290-FC06-C74B767DAA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24C8F1-16CA-DAFC-9683-49A457CDB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275" y="2222702"/>
            <a:ext cx="2610700" cy="3730211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29114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18A9D-1240-B8A1-C7F6-BCC06839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715DC7B-B76A-5745-864D-3E60585F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معي، سأقرأ النص بشكل معبر؛ ارفعوا اليد في كل مرة أذكر شخصية من شخصيات الحكاية.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CDCF61-7BF3-E578-B664-DCA55FAFE4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C7CAAB-D7B8-31FD-4A33-DF38606AB5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06809FF-0385-0C18-6F6B-278BFCACCF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1656E73-50CC-2525-4D86-DFE9B9B31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E2BA7F-B22F-70DC-EB5D-3613A0BDA6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BB55330-91F8-92FC-B793-75AE79264D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4EACB7-9E0F-C41A-291F-10366E3BAB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70C723-B7E2-EAF2-E15E-ACD1762DFE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9C08DF-C664-538A-471F-C9320359F6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4F885F-A8F3-A09D-9D36-65C5063F1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275" y="2222702"/>
            <a:ext cx="2610700" cy="3730211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20243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>
            <a:extLst>
              <a:ext uri="{FF2B5EF4-FFF2-40B4-BE49-F238E27FC236}">
                <a16:creationId xmlns:a16="http://schemas.microsoft.com/office/drawing/2014/main" id="{F4DBBA5A-ECCB-F243-B8B3-0711998E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الأولى؟ من يواصل القراءة؟  تابع (ي) ... 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F392C69-81DC-7D8A-E4E9-4E19B1D3E6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C67A3F-E344-A128-414B-2ED0A25150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39D903-86A2-E5A9-9D72-4E08EAC4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DE3F65-609E-3A75-E044-5B64A58EF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F98DA3-AF83-AE28-1003-F81F741D19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B52F21-81DD-210B-5645-E44AE37521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FD625-1C75-74C5-BF39-7110908073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8CF69-9492-8915-4B5E-FB05FF245B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D9E16F-A34E-6882-4DAE-63943F95AF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2FB6FB-CAC3-D76A-3BEC-BA556AA6F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275" y="2222702"/>
            <a:ext cx="2610700" cy="3730211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53846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3E453-C108-6851-EEB5-51EDA528A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739C2-A5DD-1134-7F09-0096C1F3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1" y="756000"/>
            <a:ext cx="699059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تعلمنا في الحصص السابقة كيف نوظف الكلمات المفاتيح لاستخراج معلومة صريحة في النص.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B187AD3-4FD3-A314-600F-F9E51CBB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CFBA1F-E050-2DCA-FB3A-9B98827EB9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B047AEC-F828-FAAD-4A1E-DDF136AC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D321A13-69EE-C24E-D40D-BF7F1F641A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32FA9-147E-4D30-C9B6-FC62EA6C8D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44F066-4AD6-D787-FF53-8C9FF8B6A9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478516-8F71-2C71-395D-76E65A28C1A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31A6FE-67C3-0A65-68CE-B475E1CE442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DA1862-4A92-BEB2-CA30-B9BFFAD8FD37}"/>
              </a:ext>
            </a:extLst>
          </p:cNvPr>
          <p:cNvSpPr txBox="1"/>
          <p:nvPr/>
        </p:nvSpPr>
        <p:spPr>
          <a:xfrm>
            <a:off x="1386348" y="2991154"/>
            <a:ext cx="6371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اِسْتِخْراجُ مَعْلوماتٍ صَريحَةٍ في النَّصِّ</a:t>
            </a:r>
            <a:endParaRPr lang="fr-FR" sz="40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0EF83B1F-C9B1-6C87-8B7B-96FC93912B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643099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862653-85A9-B641-D4DC-94FF115D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4400" dirty="0"/>
              <a:t>عند نهاية الحصة</a:t>
            </a:r>
            <a:endParaRPr lang="fr-MA" sz="4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1213" y="3485626"/>
            <a:ext cx="7072574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1213" y="4651010"/>
            <a:ext cx="7126574" cy="8892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101213" y="2347228"/>
            <a:ext cx="7072574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67121" y="3179910"/>
              <a:ext cx="48755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سرد أحداث الحكاية (ما الأجمل؟)؛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2031507" y="3821491"/>
            <a:ext cx="4457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النص بطلاقة؛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1101213" y="4893879"/>
            <a:ext cx="5502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توظيف إستراتيجية الكلمات المفاتيح لاستنتاج معلومات من نص "رحلة لا تنسى ج 1".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2392532" y="176231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% 80 من المتعلمين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225054033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BC4E4-F932-20FE-6819-1E02C04FF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975DF2-2671-FC31-3628-687A23AB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1" y="756000"/>
            <a:ext cx="699059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اليوم ستتعلمون كيف توظفون الكلمات المفاتيح لاستنتاج معلومات ضمنية في النص.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F09B5B7-60A9-D6B4-7123-9D9A47F90B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A18B18-AFF0-0375-AA00-3E0632E373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5AF3FE-FE6E-BD19-9B5C-484E8C6C9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D691CD-0D37-B0B2-7DEE-EAAB54C83D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7123A8-2508-7492-24C8-934A8881AA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3C7D51-D840-BBFD-7438-672545D2F3B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B607C3-A7E3-DE9A-83B8-0F24022F86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321905-043A-870F-8BAE-01589013821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BE9693-F43C-727A-A3E6-32F43711A142}"/>
              </a:ext>
            </a:extLst>
          </p:cNvPr>
          <p:cNvSpPr txBox="1"/>
          <p:nvPr/>
        </p:nvSpPr>
        <p:spPr>
          <a:xfrm>
            <a:off x="1386349" y="3246792"/>
            <a:ext cx="6371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اِسْتِنْتاجُ مَعْلوماتٍ ضِمْنِيَّةٍ (غَيْرِ صَريحَةٍ) في النَّصِّ</a:t>
            </a:r>
            <a:endParaRPr lang="fr-FR" sz="40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A8A74A0C-A6F4-9E99-C28B-F81A78F3CE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00520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EECEF-BCF1-AB80-D715-AE2CD433E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A0C29-6DA9-9896-856C-563410221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1" y="756000"/>
            <a:ext cx="699059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عرض الفيديو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DEC16CD-7305-8922-7348-7A816683A3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76F228-2E08-7A61-7CE8-9F2DE9AD6C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04CFB14-D305-A986-2A30-B677D2780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20126AF-65D8-8CB4-BB74-6BA8AA1263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D01C8AE-7DD6-5684-EE40-F1D2516BA1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C4801B-0D56-7E1E-17F7-3841F5C00C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0DAF79-B651-6877-170F-9BEDE9AC0F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76711F-021E-96F7-4972-73415777D0C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BEF0AFE6-1A3F-B83D-A668-4D6120AE29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استنتاج معلومات">
            <a:hlinkClick r:id="" action="ppaction://media"/>
            <a:extLst>
              <a:ext uri="{FF2B5EF4-FFF2-40B4-BE49-F238E27FC236}">
                <a16:creationId xmlns:a16="http://schemas.microsoft.com/office/drawing/2014/main" id="{74BB2AFD-1528-0F41-14B4-A7AA1A2E5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954" y="1853193"/>
            <a:ext cx="7380298" cy="4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97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95D3-B8C1-7609-484D-9388AE94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6CA06-3351-0C70-D418-9C0FF6DC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1" y="756000"/>
            <a:ext cx="699059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أتذكر المقصود بمعلومات ضمنية أو  غير صريحة.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37646F-35A1-C7C0-DA55-57EAD0982A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C286C0-1F4C-2AA2-BE51-DE994921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AC9FBB-1906-923E-41B0-7C4728B08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E3BC94-2955-3938-4669-E3FF5C9DE2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25B1735-1EC5-68AD-0250-44433328D4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842E6B-1164-242A-3C4A-AD0E0389C6E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29D788-3C11-F940-65D9-39A1F58CE7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A2C424-CE6A-F942-C331-DC6FF2E7BDE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460DEF6-8A04-B803-4A44-9B576F3A01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6721B8F-F9C3-783D-8181-8CF005F9D8EB}"/>
              </a:ext>
            </a:extLst>
          </p:cNvPr>
          <p:cNvSpPr txBox="1"/>
          <p:nvPr/>
        </p:nvSpPr>
        <p:spPr>
          <a:xfrm>
            <a:off x="595695" y="2644170"/>
            <a:ext cx="74331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مَعْلوماتٌ ضِمْنِيَّةٌ (أَوْ غَيْرُ صَريحَةٍ) 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 مَعْلوماتٌ تَرِدُ في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بِشَكْلٍ غَيْرِ مُباشِرٍ عَلى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ٱلْقارِئِ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أَنْ يَسْتَنْتِجَها.</a:t>
            </a:r>
          </a:p>
        </p:txBody>
      </p:sp>
    </p:spTree>
    <p:extLst>
      <p:ext uri="{BB962C8B-B14F-4D97-AF65-F5344CB8AC3E}">
        <p14:creationId xmlns:p14="http://schemas.microsoft.com/office/powerpoint/2010/main" val="300447287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E040B-A6E1-DDC2-9993-097B94A5D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2B816A-C70B-8FB4-A667-AF5DB019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1" y="756000"/>
            <a:ext cx="6990592" cy="612000"/>
          </a:xfrm>
        </p:spPr>
        <p:txBody>
          <a:bodyPr>
            <a:noAutofit/>
          </a:bodyPr>
          <a:lstStyle/>
          <a:p>
            <a:pPr lvl="0" defTabSz="457200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أَتَذَكَّرُ  خُطْواتِ إسْتِراتِيجِيَّةِ الكَلِماتِ المَفَاتيحِ لاستنتاج معلومات غير صريحة في النص.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7A4953F-7BF4-7356-F1ED-95B6246CBC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9CA88E-DF90-D680-D09D-D8C463CEE9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80BEAE-EDBA-C9A7-44A9-9EA22C573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41EC16-E9D5-BE96-EBC4-88A09BFB0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02B224A-18C5-119C-4E05-281A9198BEB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D47E3D-0227-E964-4FD8-D47100B32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718AC1-8371-9E44-4AEF-225564D7E6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6AEB3-D2DC-6179-8CD4-56E7ED28C6C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CB94D9F-2C56-77C8-1FF4-D591BE5CC2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931786-6CF5-E8C3-D4CB-B95B5F3DF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254" y="2397508"/>
            <a:ext cx="6828112" cy="32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7622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37D5-661A-08E9-9297-AEBD2E11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9B7E44-77ED-F523-93F1-F2AC0CD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الآن؛ سنطبق الإستراتيجية خطوة خطوة للإجابة عن هذا السؤال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. نجيب عن السؤال التالي.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E54BC30-AFF5-B125-A66F-10F626F4B6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Google Shape;2107;p52">
            <a:extLst>
              <a:ext uri="{FF2B5EF4-FFF2-40B4-BE49-F238E27FC236}">
                <a16:creationId xmlns:a16="http://schemas.microsoft.com/office/drawing/2014/main" id="{E3017186-559F-D68A-D151-C1B40D05DFB3}"/>
              </a:ext>
            </a:extLst>
          </p:cNvPr>
          <p:cNvSpPr txBox="1"/>
          <p:nvPr/>
        </p:nvSpPr>
        <p:spPr>
          <a:xfrm flipH="1">
            <a:off x="864331" y="2996922"/>
            <a:ext cx="7550620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ٱلَّذي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يَدُلُّ في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ٱلنَّصِّ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حُلْمِ مَرْيَمَ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بِٱلسَّفَرِ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9B1BED-20E1-F2D8-D68B-D5E9C31CEB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D838A5-7377-9C49-57DC-97C0499647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5E59E1-CBA3-CFEC-0EDB-9256AD152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606378-93FD-25AF-93AC-4CC84F213D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93C3A4-C197-178F-D435-A25B886F26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8B565B-6088-92CA-DDAC-ACFE811099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A39E14-A76A-6413-C8A8-1BBB25B508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C655EB-E109-F140-D2A2-EE6EDB4D46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00847598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8DD1D-FAAB-FE14-CB58-CA4149BC5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99E593-435E-52A1-EE3A-D79D2ECF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85" y="756000"/>
            <a:ext cx="695368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علي أن أفعل في الخطوة الأولى؟ بداية أقرأ السؤال لأحدد الكلمات المفاتيح فيه.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B5FF31CF-E95E-C9DB-AF17-FA97B7F0F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0725" y="681039"/>
            <a:ext cx="828000" cy="827999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835F16-37E7-A956-B1FE-80081B2A532B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A393FC20-7620-7498-5E3D-6C42C0D60B7A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1</a:t>
            </a:r>
            <a:endParaRPr lang="fr-MA" sz="3200" b="1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486DF6A-365D-3103-D76A-118E081C1E94}"/>
              </a:ext>
            </a:extLst>
          </p:cNvPr>
          <p:cNvSpPr/>
          <p:nvPr/>
        </p:nvSpPr>
        <p:spPr>
          <a:xfrm>
            <a:off x="3240996" y="2138684"/>
            <a:ext cx="1994400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لِأَبْحَثَ عَنْ مُؤَشِّراتٍ </a:t>
            </a: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B893E3F2-4606-BEC0-E819-15C68FFCD7C9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E1245216-A374-9320-D851-F9473DD6E66E}"/>
              </a:ext>
            </a:extLst>
          </p:cNvPr>
          <p:cNvSpPr>
            <a:spLocks noChangeAspect="1"/>
          </p:cNvSpPr>
          <p:nvPr/>
        </p:nvSpPr>
        <p:spPr>
          <a:xfrm>
            <a:off x="2733695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9FD1B63-5F4E-C090-08EA-F086614482A4}"/>
              </a:ext>
            </a:extLst>
          </p:cNvPr>
          <p:cNvSpPr/>
          <p:nvPr/>
        </p:nvSpPr>
        <p:spPr>
          <a:xfrm>
            <a:off x="373626" y="2129220"/>
            <a:ext cx="2360069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أُقارِنُ الْمُؤَشِّراتِ بِمعارِفي وَأَسْتَنْتِجُ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4A87911-217D-F0E9-73E4-ED8263C51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8C186C4-A33C-3721-0C5B-D96699E3D4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0A607BA-F323-4FA9-AB29-B77E80BC7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D90499B-E762-5FBE-DB46-ACC71C928A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9D667BD-5A0D-08CD-61E8-B63933A4D2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AF0B3B-D149-FDC5-D966-710A7367A3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F39F7D-A90B-87E8-CC84-753A890E2DE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3FB0FE-F72A-E1C9-D562-7789E81B8F8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0C95F0CB-E0A8-8896-1EA0-450E0FE31FB0}"/>
              </a:ext>
            </a:extLst>
          </p:cNvPr>
          <p:cNvSpPr txBox="1"/>
          <p:nvPr/>
        </p:nvSpPr>
        <p:spPr>
          <a:xfrm flipH="1">
            <a:off x="903273" y="3537696"/>
            <a:ext cx="7550620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ٱلَّذي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يَدُلُّ في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ٱلنَّصِّ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حُلْمِ مَرْيَمَ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بِٱلسَّفَرِ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740612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5BB6D-0E48-E49A-0D05-DF5FD1B1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07091-98B2-4757-0CAE-FC5304AB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يبدأ السؤال ب "ما الذي". ما الذي أسأل بها عن شيء.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9EEE6C6-3C9F-3ECC-AA2D-BB46556B8F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B1DCFCA-F03E-F09F-EAFE-CED6773A84B6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46CAF4C-ECBC-DC19-2579-12E35C2D4F65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1</a:t>
            </a:r>
            <a:endParaRPr lang="fr-MA" sz="32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9F17985E-1A89-3F09-B3D8-37DBAEFCF6B0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F1F7C40E-47B6-FAEC-4CCC-E8882AA053F4}"/>
              </a:ext>
            </a:extLst>
          </p:cNvPr>
          <p:cNvSpPr>
            <a:spLocks noChangeAspect="1"/>
          </p:cNvSpPr>
          <p:nvPr/>
        </p:nvSpPr>
        <p:spPr>
          <a:xfrm>
            <a:off x="2638041" y="215425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07827C4-9E11-58AC-BEC8-170B539DF3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02DF123-40ED-FFFA-7F14-A4A2C9C05C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283CDAE-8315-6005-75C2-930E899CF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901E0DA-1D4A-22FF-F661-576807A7D5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497F97-2F6D-FC78-1B9C-4E73F3AEF4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17ED40-90C4-539D-D989-FCC8EE26D6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9F7B8F-CD9B-EF58-34FE-1901AEAE31D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C5D366-415E-92F6-CB26-553F7AE249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1E73C8FC-19AC-6B36-ACCD-83FF7B8BB1F5}"/>
              </a:ext>
            </a:extLst>
          </p:cNvPr>
          <p:cNvSpPr txBox="1"/>
          <p:nvPr/>
        </p:nvSpPr>
        <p:spPr>
          <a:xfrm flipH="1">
            <a:off x="762559" y="3323444"/>
            <a:ext cx="7550620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ٱلَّذي</a:t>
            </a: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يَدُلُّ في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ٱلنَّصِّ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حُلْمِ مَرْيَمَ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بِٱلسَّفَرِ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C7BB53B-81F7-E912-FB4F-C9615735CA07}"/>
              </a:ext>
            </a:extLst>
          </p:cNvPr>
          <p:cNvSpPr/>
          <p:nvPr/>
        </p:nvSpPr>
        <p:spPr>
          <a:xfrm>
            <a:off x="373626" y="2129220"/>
            <a:ext cx="2242909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أُقارِنُ الْمُؤَشِّراتِ بِمعارِفي وَأَسْتَنْتِجُ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2516805-5506-1E27-37B1-FEE5BD9B965E}"/>
              </a:ext>
            </a:extLst>
          </p:cNvPr>
          <p:cNvSpPr/>
          <p:nvPr/>
        </p:nvSpPr>
        <p:spPr>
          <a:xfrm>
            <a:off x="3240996" y="2138684"/>
            <a:ext cx="1994400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لِأَبْحَثَ عَنْ مُؤَشِّراتٍ </a:t>
            </a:r>
          </a:p>
        </p:txBody>
      </p:sp>
    </p:spTree>
    <p:extLst>
      <p:ext uri="{BB962C8B-B14F-4D97-AF65-F5344CB8AC3E}">
        <p14:creationId xmlns:p14="http://schemas.microsoft.com/office/powerpoint/2010/main" val="416086439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B8B3E-6439-31B9-CAA0-1C8CAF0B7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6002E-799E-8756-7897-C3C07506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الشيء يدل على أن مريم تفكر في السفر وتتمنى أن تحققه.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9917F4-85D2-C628-FC95-0366F44459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BE41560-1393-8FC7-DE35-36622779831F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55B42009-260D-3BCF-4268-EADC556492ED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1</a:t>
            </a:r>
            <a:endParaRPr lang="fr-MA" sz="32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3BBFED45-6D49-2007-632B-7117E518A191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7878064-52EE-429D-C230-B0CEBCBB830B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1628C93-C1C8-272A-1417-C80046A6CC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6B9B4D3-07E3-D26F-3494-608BCAC80D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17910C-1AB4-630A-EA8B-78659C35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B13CCE4-F184-DEDC-74EC-11B531C770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9B08042-F026-A424-A0F0-9A0B29122A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D60B48-1E59-9B21-FCBB-22594545674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A34003-A81E-A82A-8F2A-0838BD18CAF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D00002-119B-A20A-9B25-198A15DA42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68DD1DFC-6623-2178-F409-9D50E89AE26E}"/>
              </a:ext>
            </a:extLst>
          </p:cNvPr>
          <p:cNvSpPr txBox="1"/>
          <p:nvPr/>
        </p:nvSpPr>
        <p:spPr>
          <a:xfrm flipH="1">
            <a:off x="762559" y="3323444"/>
            <a:ext cx="7550620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ٱلَّذي</a:t>
            </a: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يَدُلُّ في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ٱلنَّصِّ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حُلْمِ مَرْيَمَ </a:t>
            </a:r>
            <a:r>
              <a:rPr lang="ar-MA" sz="54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بِٱلسَّفَرِ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AEDC9A0-CB51-C984-8686-31279FC7637A}"/>
              </a:ext>
            </a:extLst>
          </p:cNvPr>
          <p:cNvSpPr/>
          <p:nvPr/>
        </p:nvSpPr>
        <p:spPr>
          <a:xfrm>
            <a:off x="373626" y="2129220"/>
            <a:ext cx="2205863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أُقارِنُ الْمُؤَشِّراتِ بِمعارِفي وَأَسْتَنْتِجُ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EDCDF9-6669-0767-D27A-83DF2ED71722}"/>
              </a:ext>
            </a:extLst>
          </p:cNvPr>
          <p:cNvSpPr/>
          <p:nvPr/>
        </p:nvSpPr>
        <p:spPr>
          <a:xfrm>
            <a:off x="3240996" y="2138684"/>
            <a:ext cx="1994400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لِأَبْحَثَ عَنْ مُؤَشِّراتٍ. </a:t>
            </a:r>
          </a:p>
        </p:txBody>
      </p:sp>
    </p:spTree>
    <p:extLst>
      <p:ext uri="{BB962C8B-B14F-4D97-AF65-F5344CB8AC3E}">
        <p14:creationId xmlns:p14="http://schemas.microsoft.com/office/powerpoint/2010/main" val="3921891554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1FBEA-3A34-8E66-5144-6D46FA092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0EA3B-E011-FEE8-E46B-4BD601E4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علينا أن نفعل الآن؟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5839A58B-A16C-6272-4048-16A847FD176A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A4ABDB0E-4217-38A3-20B2-516DBEFE709B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38CD398D-0D4E-28C3-64E6-5E7AF36BE225}"/>
              </a:ext>
            </a:extLst>
          </p:cNvPr>
          <p:cNvSpPr>
            <a:spLocks noChangeAspect="1"/>
          </p:cNvSpPr>
          <p:nvPr/>
        </p:nvSpPr>
        <p:spPr>
          <a:xfrm>
            <a:off x="2770858" y="215425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F00746-7F0B-8ED3-D2C2-3D33717764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BC6907-AF7D-CC43-C3C4-6B64BE41E7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FCCFFF9-763C-7087-4675-18ADF94F5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7A84786-BCAD-4B77-455C-1FAE009A0F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83C01A9-0F74-E89D-78EC-EC0C282EB2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88BBC7-B9B7-781E-E7DF-73B54C0D3E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6AA20F-AF65-EA17-BA80-D2928D7792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2906BD-AF42-524F-4C3E-DC5855A3EBB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9069E87-62EF-F5C7-AEBF-8612F1DA23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FB4EAD2D-BE8E-1BC4-FD21-9CBE7F5CC29D}"/>
              </a:ext>
            </a:extLst>
          </p:cNvPr>
          <p:cNvSpPr txBox="1"/>
          <p:nvPr/>
        </p:nvSpPr>
        <p:spPr>
          <a:xfrm flipH="1">
            <a:off x="762559" y="3323444"/>
            <a:ext cx="7550620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ٱلَّذي</a:t>
            </a: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يَدُلُّ في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ٱلنَّصِّ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حُلْمِ مَرْيَمَ </a:t>
            </a:r>
            <a:r>
              <a:rPr lang="ar-MA" sz="54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بِٱلسَّفَرِ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DE09DE8-66F2-0CA7-69E4-D2D733347391}"/>
              </a:ext>
            </a:extLst>
          </p:cNvPr>
          <p:cNvSpPr/>
          <p:nvPr/>
        </p:nvSpPr>
        <p:spPr>
          <a:xfrm>
            <a:off x="343885" y="2092048"/>
            <a:ext cx="2426973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أُقارِنُ الْمُؤَشِّراتِ بِمعارِفي وَأَسْتَنْتِجُ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3CB665-023F-7DD7-04DA-2E06EEA9A68B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D2ABEB9-AE79-5278-8E50-5401709CDD60}"/>
              </a:ext>
            </a:extLst>
          </p:cNvPr>
          <p:cNvSpPr/>
          <p:nvPr/>
        </p:nvSpPr>
        <p:spPr>
          <a:xfrm>
            <a:off x="3240996" y="2138684"/>
            <a:ext cx="1994400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لِأَبْحَثَ عَنْ مُؤَشِّراتٍ </a:t>
            </a:r>
          </a:p>
        </p:txBody>
      </p:sp>
    </p:spTree>
    <p:extLst>
      <p:ext uri="{BB962C8B-B14F-4D97-AF65-F5344CB8AC3E}">
        <p14:creationId xmlns:p14="http://schemas.microsoft.com/office/powerpoint/2010/main" val="419751949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B046-63EA-9420-575D-192E2B187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EDFBE-E766-64D4-493B-FFF3145E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أمسح النص. من يتذكر أين قرأ "حلم مريم بالسفر" هل في بدايته؛ أم نهايَتِهِ؟ أم وسطه؟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ACC4294-8DF3-F198-3AE7-4E539C0363E3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28FED303-8D46-09D0-D2E1-4EA77A387476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D2F18C44-FA76-2873-203C-A7336FEC9582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6F5FCF54-D56B-B0BF-F2C8-A666A5FC46A7}"/>
              </a:ext>
            </a:extLst>
          </p:cNvPr>
          <p:cNvSpPr>
            <a:spLocks noChangeAspect="1"/>
          </p:cNvSpPr>
          <p:nvPr/>
        </p:nvSpPr>
        <p:spPr>
          <a:xfrm>
            <a:off x="2733695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4E51E07-1AE1-0DF4-B7F6-B28AC5B7C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02126BD-C0E0-ACB8-39F9-39154E6883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5D37B3B-4F5B-6D3F-9D31-1732411C7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D9ACCDD-719C-1BDB-9A6A-18DA974EC8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C7D00EE-C031-CBC5-8190-A438BAFBC7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CA0D60-28F4-162B-5E3B-E799274897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C09E2F-41D2-DC10-132A-D549B501EC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7B83C07-C223-3A31-FC21-683192C5E9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A5FB3C8-8635-A85A-9C5D-26493C6CFF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CDF5B41-4BAE-62AB-6738-84D52A21A29B}"/>
              </a:ext>
            </a:extLst>
          </p:cNvPr>
          <p:cNvSpPr/>
          <p:nvPr/>
        </p:nvSpPr>
        <p:spPr>
          <a:xfrm>
            <a:off x="498776" y="2008867"/>
            <a:ext cx="2108496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أُقارِنُ الْمُؤَشِّراتِ بِمعارِفي وَأَسْتَنْتِجُ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D8381B-A56B-DDEE-F86B-658BE5776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217" y="3035567"/>
            <a:ext cx="2144935" cy="3066433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A7A124A-5164-9F46-5E9E-173DAB208F8B}"/>
              </a:ext>
            </a:extLst>
          </p:cNvPr>
          <p:cNvSpPr/>
          <p:nvPr/>
        </p:nvSpPr>
        <p:spPr>
          <a:xfrm>
            <a:off x="3269747" y="2033984"/>
            <a:ext cx="1994400" cy="69263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لِأَبْحَثَ عَنْ مُؤَشِّراتٍ </a:t>
            </a:r>
          </a:p>
        </p:txBody>
      </p:sp>
    </p:spTree>
    <p:extLst>
      <p:ext uri="{BB962C8B-B14F-4D97-AF65-F5344CB8AC3E}">
        <p14:creationId xmlns:p14="http://schemas.microsoft.com/office/powerpoint/2010/main" val="356347999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5A08023-196C-0004-A436-464E056DEC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28B08B-9D42-303B-02B6-8963DB3A51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ABA6BAAE-56A9-CDEB-A378-ACDE574C3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id="{904D7367-E655-073F-5E56-A7ADFC8EFC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DF4B4-819A-BC42-0C7C-3AE9B4779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1F231E-9A78-7070-B6AB-0277BC1C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F8CE64-44AE-CBEB-2840-C2C0B900D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1DDEE1-5126-23F6-2021-FBE748B0A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E925E-596F-AF5F-FF79-4A84A0628D7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E726D-A4BC-77A0-B1FF-8E900E03724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2A52D-138C-70A2-4150-E53588CC5FC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5C1449-FCB0-32DA-CA41-B40738C2708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89677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2F020-3F77-0125-C320-2A8099356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0518D-284B-D9DC-352C-772627A9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امسحوا النص للبحث عن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مؤشرات تدل على حلم مريم بالسفر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أمامكم 10 ثوان.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4EFB95-64B8-3D42-B64C-0BFF7A2AD2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0323BC1-9D7C-7F92-A849-E02443FE8D31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528801D3-75B8-55B0-1692-54A4DB7CA302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CBDB604C-D9E5-9579-9BC5-C99D0B26C6B7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536781E-2E7E-ADF1-71EC-61EAA3D03F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A15B866-ADA4-2C50-4495-5787BC1321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98ED2DB-3614-8AAC-8CC1-B8DFE1024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4CC1743-B5D2-407E-05E7-38BF8B8011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2EC9CD8-BA62-D699-46D8-FDBCFFCD55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CDBEA8-7389-2957-0AC5-FEC309AC2C2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2816EB-F38A-D832-E553-ED717D84680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19FBDA-F738-9612-ACB2-A92F7F44E10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C96BACC1-8592-8AE1-F128-762F6FF639B2}"/>
              </a:ext>
            </a:extLst>
          </p:cNvPr>
          <p:cNvSpPr>
            <a:spLocks noChangeAspect="1"/>
          </p:cNvSpPr>
          <p:nvPr/>
        </p:nvSpPr>
        <p:spPr>
          <a:xfrm>
            <a:off x="2733695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945C0E8-2917-B39A-08BE-C57FB02EE734}"/>
              </a:ext>
            </a:extLst>
          </p:cNvPr>
          <p:cNvSpPr/>
          <p:nvPr/>
        </p:nvSpPr>
        <p:spPr>
          <a:xfrm>
            <a:off x="498776" y="2008867"/>
            <a:ext cx="2108496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أُقارِنُ الْمُؤَشِّراتِ بِمعارِفي وَأَسْتَنْتِجُ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F9909B-2DCE-62FA-8D9F-47D9D98DD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775" y="3035567"/>
            <a:ext cx="2144935" cy="3066433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9C81FD-0BBB-19D6-820F-2193906A3EDE}"/>
              </a:ext>
            </a:extLst>
          </p:cNvPr>
          <p:cNvSpPr/>
          <p:nvPr/>
        </p:nvSpPr>
        <p:spPr>
          <a:xfrm>
            <a:off x="3269747" y="2033984"/>
            <a:ext cx="1994400" cy="69263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لِأَبْحَثَ عَنْ مُؤَشِّراتٍ </a:t>
            </a:r>
          </a:p>
        </p:txBody>
      </p:sp>
    </p:spTree>
    <p:extLst>
      <p:ext uri="{BB962C8B-B14F-4D97-AF65-F5344CB8AC3E}">
        <p14:creationId xmlns:p14="http://schemas.microsoft.com/office/powerpoint/2010/main" val="36128876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F7F4C-9EC8-AA24-99BB-C2CD49F2D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5CD8E-F792-41A8-4F80-D01ADF79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أحسنتم؛ من يقرأ المقطع الذي وجد فيه المؤشرات الدالة على حلم مريم بالسفر؟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99DD81-2F58-8674-83C7-35D8780B4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0059933-EEA2-80D6-101B-B3648571A3BE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A7018568-A4E1-6782-F864-930854834B86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10D8FDC5-96C4-D521-687D-2ABB9BCAF40B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5B2A29E-AF4E-2407-8045-BE468160AC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8394067-700B-D120-5D38-F60D4E9EC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7443DCD-512B-0132-377F-44B302C03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BA0B423-E332-1B7C-47B7-FEA308E950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68AFD3D-6EF2-9C0B-31EF-E1B7221FD8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3BC183-4BEF-3F81-8557-EE121808F5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89CFB3-112A-A9B7-806B-84F0EB161A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1187BE-4105-B78F-6463-6CA5B9ACB7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978AA7E0-F53E-D0FA-123D-B77B7A503671}"/>
              </a:ext>
            </a:extLst>
          </p:cNvPr>
          <p:cNvSpPr>
            <a:spLocks noChangeAspect="1"/>
          </p:cNvSpPr>
          <p:nvPr/>
        </p:nvSpPr>
        <p:spPr>
          <a:xfrm>
            <a:off x="2733695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47DE657-BB36-CC8E-2B83-6FFA6BEF7EF8}"/>
              </a:ext>
            </a:extLst>
          </p:cNvPr>
          <p:cNvSpPr/>
          <p:nvPr/>
        </p:nvSpPr>
        <p:spPr>
          <a:xfrm>
            <a:off x="498776" y="2008867"/>
            <a:ext cx="2108496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أُقارِنُ الْمُؤَشِّراتِ بِمعارِفي وَأَسْتَنْتِجُ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FC1983-9F3A-5DB3-9848-3A44D6B76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42" y="3428999"/>
            <a:ext cx="7795936" cy="158882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43C5838-DEC6-FD65-FAD3-A9B475327C1F}"/>
              </a:ext>
            </a:extLst>
          </p:cNvPr>
          <p:cNvCxnSpPr>
            <a:cxnSpLocks/>
          </p:cNvCxnSpPr>
          <p:nvPr/>
        </p:nvCxnSpPr>
        <p:spPr>
          <a:xfrm flipH="1">
            <a:off x="864331" y="4463845"/>
            <a:ext cx="4371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43F0106-A772-A582-E945-F4D41140FD09}"/>
              </a:ext>
            </a:extLst>
          </p:cNvPr>
          <p:cNvCxnSpPr>
            <a:cxnSpLocks/>
          </p:cNvCxnSpPr>
          <p:nvPr/>
        </p:nvCxnSpPr>
        <p:spPr>
          <a:xfrm>
            <a:off x="7959174" y="5017820"/>
            <a:ext cx="574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BE39B36-6515-D82B-D7A9-69E6EE305BC0}"/>
              </a:ext>
            </a:extLst>
          </p:cNvPr>
          <p:cNvSpPr/>
          <p:nvPr/>
        </p:nvSpPr>
        <p:spPr>
          <a:xfrm>
            <a:off x="3269747" y="2033984"/>
            <a:ext cx="1994400" cy="69263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لِأَبْحَثَ عَنْ مُؤَشِّراتٍ </a:t>
            </a:r>
          </a:p>
        </p:txBody>
      </p:sp>
    </p:spTree>
    <p:extLst>
      <p:ext uri="{BB962C8B-B14F-4D97-AF65-F5344CB8AC3E}">
        <p14:creationId xmlns:p14="http://schemas.microsoft.com/office/powerpoint/2010/main" val="3803500044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AF681-1E1B-63CE-089D-1793E8C1C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9D4A0-E9A9-96F1-016F-3BD7C8A2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اَلآنَ؛ من يصوغ الجواب؟ </a:t>
            </a: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46975F8-2A35-8032-32EA-D4B4742620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56063" y="4187600"/>
            <a:ext cx="631873" cy="631873"/>
          </a:xfrm>
          <a:prstGeom prst="rect">
            <a:avLst/>
          </a:prstGeom>
        </p:spPr>
      </p:pic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724B2A-1DA6-5D40-C622-9A2B15DE9C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C9EF2B2-D14E-669E-7F17-F778BA1E9C1E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F8EE9569-C150-9214-A00A-7972E4DCEC4E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5BB6F38F-0104-1D40-5403-7346F5947646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679C0573-E9C5-5F0D-857D-6914291360A7}"/>
              </a:ext>
            </a:extLst>
          </p:cNvPr>
          <p:cNvSpPr>
            <a:spLocks noChangeAspect="1"/>
          </p:cNvSpPr>
          <p:nvPr/>
        </p:nvSpPr>
        <p:spPr>
          <a:xfrm>
            <a:off x="2733695" y="2150516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EE5C082-4253-C13A-5157-F3B8C1669036}"/>
              </a:ext>
            </a:extLst>
          </p:cNvPr>
          <p:cNvSpPr/>
          <p:nvPr/>
        </p:nvSpPr>
        <p:spPr>
          <a:xfrm>
            <a:off x="518685" y="2074523"/>
            <a:ext cx="2148106" cy="864156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أُقارِنُ الْمُؤَشِّراتِ بِمعارِفي وَأَسْتَنْتِجُ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9A296D9-A7B6-3916-8F0E-15517C6B67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AD8CF81-A42C-A858-182C-5E8D36ADAC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6B378B7-460E-4454-4788-9E7AFC980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5800652-CBF8-39E8-BFA0-06876E3A32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7B6F6D0-C7F4-ACE2-F69F-DC1760576D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C37799-C684-C7A9-2347-F98A49A78A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2F1378-C0AF-EC5F-EE61-86FECEC945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6653A-4173-9CA4-A8E9-028B6A8AE7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B43545FD-F674-BD4E-1E4A-7C6E02A7B7C3}"/>
              </a:ext>
            </a:extLst>
          </p:cNvPr>
          <p:cNvSpPr txBox="1"/>
          <p:nvPr/>
        </p:nvSpPr>
        <p:spPr>
          <a:xfrm flipH="1">
            <a:off x="762559" y="3323444"/>
            <a:ext cx="7550620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ٱلَّذي</a:t>
            </a: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يَدُلُّ في </a:t>
            </a:r>
            <a:r>
              <a:rPr lang="ar-MA" sz="54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ٱلنَّصِّ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5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حُلْمِ مَرْيَمَ </a:t>
            </a:r>
            <a:r>
              <a:rPr lang="ar-MA" sz="54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بِٱلسَّفَرِ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Google Shape;2107;p52">
            <a:extLst>
              <a:ext uri="{FF2B5EF4-FFF2-40B4-BE49-F238E27FC236}">
                <a16:creationId xmlns:a16="http://schemas.microsoft.com/office/drawing/2014/main" id="{07ED4F58-65F1-635D-904A-1242BF371683}"/>
              </a:ext>
            </a:extLst>
          </p:cNvPr>
          <p:cNvSpPr txBox="1"/>
          <p:nvPr/>
        </p:nvSpPr>
        <p:spPr>
          <a:xfrm flipH="1">
            <a:off x="982758" y="4819473"/>
            <a:ext cx="7550620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يَدُلُّ في </a:t>
            </a:r>
            <a:r>
              <a:rPr lang="ar-MA" sz="40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ٱلنَّصِّ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40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حُلْمِ مَرْيَمَ </a:t>
            </a:r>
            <a:r>
              <a:rPr lang="ar-MA" sz="40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بِٱلسَّفَرِ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هُوَ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ٱلْعِبارَةُ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لَطالَما كُنْتُ أُمَنّي نَفْسي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بِٱلسَّفَرِ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lang="fr-MA" sz="3600" b="1" dirty="0">
              <a:solidFill>
                <a:schemeClr val="accent1">
                  <a:lumMod val="50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E65C028-83E3-F662-8827-C18F9FDB5820}"/>
              </a:ext>
            </a:extLst>
          </p:cNvPr>
          <p:cNvSpPr/>
          <p:nvPr/>
        </p:nvSpPr>
        <p:spPr>
          <a:xfrm>
            <a:off x="3240996" y="2138684"/>
            <a:ext cx="1994400" cy="692638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لِأَبْحَثَ عَنْ مُؤَشِّراتٍ. </a:t>
            </a:r>
          </a:p>
        </p:txBody>
      </p:sp>
    </p:spTree>
    <p:extLst>
      <p:ext uri="{BB962C8B-B14F-4D97-AF65-F5344CB8AC3E}">
        <p14:creationId xmlns:p14="http://schemas.microsoft.com/office/powerpoint/2010/main" val="3859183197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3DF18-93E0-74E7-1A4F-DFC80B0AF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6CB1062-6A05-BB49-943D-82117807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25" y="831224"/>
            <a:ext cx="7359243" cy="512361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جيد.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68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التعليمة؟ من يقرأ المؤشرات التي تدل على الاستعداد للسفر؟  على حلم مريم بالسفر؟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AB042B-72B1-8F71-331B-8A9B52DC38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35DFF6-A997-9E1D-E24D-88C56784E1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FF0695-A02A-A812-7370-CC57CC46B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71A701-D926-638F-E9CA-F345FE9C6D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9F2957-6D6F-1B8F-D9A1-A73EDAE26E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926A9D-F177-237B-D490-546317EE08B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4B049F-44BB-7A4B-CD4A-93FF78496C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2F0AEB-E4AA-0C80-B901-FB79BC4FAC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82C39C-D49E-C67F-6DCB-E30D6861B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820" y="2223915"/>
            <a:ext cx="2639547" cy="3634285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5D7A53C-AC59-8507-6BEB-CF31ACCCA36B}"/>
              </a:ext>
            </a:extLst>
          </p:cNvPr>
          <p:cNvSpPr/>
          <p:nvPr/>
        </p:nvSpPr>
        <p:spPr>
          <a:xfrm>
            <a:off x="3141575" y="3657600"/>
            <a:ext cx="2639547" cy="9586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BFF2C033-542C-32B4-AEB5-CFF464425C6D}"/>
              </a:ext>
            </a:extLst>
          </p:cNvPr>
          <p:cNvSpPr/>
          <p:nvPr/>
        </p:nvSpPr>
        <p:spPr>
          <a:xfrm>
            <a:off x="5781122" y="4316360"/>
            <a:ext cx="1140788" cy="1966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A97FA81-11FA-3988-CC76-53B620A914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1715864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C75D0-9A33-179F-921C-8361CF740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6ECBCDC-AEDC-7061-B2C3-F5F14BAC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512361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ابحثوا بشكل فردي عن مؤشرات تدل على اعتياد مريم على السفر كل صيف. أمامكم 3 دقائق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E36C49D-6F9D-8900-2449-505D42ACB2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72E92D-4AD1-FB73-5090-68CAF5DD74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40D596-1EF4-C964-E054-5E79460B19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58523B-B0DB-7ADF-60E0-EF72DE260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405155-1830-6440-3A4F-7165488D62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660CA8-5A1A-346A-07C6-2823BD7C3C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EE112B-92EF-9F6F-1578-EE6CCCF0317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0F0485-0FB8-B887-300F-79A852D9FB4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BDAAF-F411-5333-2C82-6878B862352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449DC0-BF66-4C81-36A4-6D95CB0DC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820" y="2223915"/>
            <a:ext cx="2639547" cy="3634285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F8D68C-F173-7C33-D65A-A79FC318CB1A}"/>
              </a:ext>
            </a:extLst>
          </p:cNvPr>
          <p:cNvSpPr/>
          <p:nvPr/>
        </p:nvSpPr>
        <p:spPr>
          <a:xfrm>
            <a:off x="3362878" y="3657600"/>
            <a:ext cx="2418244" cy="9586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1287F988-AF70-950A-FD86-09E50D849C08}"/>
              </a:ext>
            </a:extLst>
          </p:cNvPr>
          <p:cNvSpPr/>
          <p:nvPr/>
        </p:nvSpPr>
        <p:spPr>
          <a:xfrm>
            <a:off x="5781122" y="4316360"/>
            <a:ext cx="1140788" cy="1966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744719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E3EDE-0738-F8FE-52AA-8763E3A1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F35C0F9-5603-0046-89E9-DB81143F0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2" y="756000"/>
            <a:ext cx="712031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تقاسموا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إ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جاباتكم ووضح لزميلك كيف توصلت إلى الجواب.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BB7892-553F-7026-074F-3C26B132F7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CD427B8-E5D3-2770-C104-3101AFDA12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151988-1166-75FE-7A19-3698EBC45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C89CC8-5E2D-FB65-CC61-53A50FDB5D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1081B2-3A94-CB95-E4B6-2F515F92D0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E6E4E1-6DBF-D351-C6EB-BF35EE8585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445D82-A637-48AC-C4D4-7928D2741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20B555-DE5B-E814-5431-4EB1A172F2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23281B-101A-2EA6-D10A-1BC71A958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449" y="2932378"/>
            <a:ext cx="7120312" cy="2340009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0413DD6F-9F6C-9D48-0454-E16C999A27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0BDCB4-5B4B-6EB6-FDF3-CEB8A5C0664E}"/>
              </a:ext>
            </a:extLst>
          </p:cNvPr>
          <p:cNvSpPr txBox="1"/>
          <p:nvPr/>
        </p:nvSpPr>
        <p:spPr>
          <a:xfrm>
            <a:off x="6449961" y="4792832"/>
            <a:ext cx="7374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000" b="1" dirty="0" err="1"/>
              <a:t>ٱلسَّفَرَ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880056173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BA644-C4E5-A713-90C1-E1675A1F7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7D21F8F4-98D1-B4EF-C9E2-D3A69DE3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2" y="756000"/>
            <a:ext cx="712031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جماعيا. سأعين من يجيب؟ هل أنتم متفقون؟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C49817-63A4-DB2E-4A8C-825347CA98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CAF3DB-62B3-E66F-D9A7-6A86DD08D4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718359-3DF7-E25C-E510-953D3C956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A7EAB2-B3CD-7665-4645-07435D0E8A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2DEB0C-7D7E-180C-CA97-BED5B39FA6F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F4014D-26E9-3A89-62A3-FC1E9791262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3478A4-FFAE-8EE0-5A54-0BE3018A50D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FA2187-DC3C-985A-64C4-5BD7B37C7AB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4491E1E-703E-3054-02BC-ED2EF51145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7681B9-1028-8B18-3E22-91A3B759B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31" y="2932378"/>
            <a:ext cx="7414430" cy="2340009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2107;p52">
            <a:extLst>
              <a:ext uri="{FF2B5EF4-FFF2-40B4-BE49-F238E27FC236}">
                <a16:creationId xmlns:a16="http://schemas.microsoft.com/office/drawing/2014/main" id="{EAA2779B-2190-6C05-03AF-F25A76ED52A0}"/>
              </a:ext>
            </a:extLst>
          </p:cNvPr>
          <p:cNvSpPr txBox="1"/>
          <p:nvPr/>
        </p:nvSpPr>
        <p:spPr>
          <a:xfrm flipH="1">
            <a:off x="864331" y="4503175"/>
            <a:ext cx="4316361" cy="602064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 سَن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ضي عُطْلَتَنا هذِهِ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ٱلْمَرَّةَ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يا أَبي؟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Google Shape;2107;p52">
            <a:extLst>
              <a:ext uri="{FF2B5EF4-FFF2-40B4-BE49-F238E27FC236}">
                <a16:creationId xmlns:a16="http://schemas.microsoft.com/office/drawing/2014/main" id="{990756E3-B4F1-B20B-7186-F71674C76275}"/>
              </a:ext>
            </a:extLst>
          </p:cNvPr>
          <p:cNvSpPr txBox="1"/>
          <p:nvPr/>
        </p:nvSpPr>
        <p:spPr>
          <a:xfrm flipH="1">
            <a:off x="1081548" y="4102382"/>
            <a:ext cx="4010909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لَطالَما كُنْتُ أُمَنّي نَفْسي بِٱلسَّفَرِ</a:t>
            </a:r>
            <a:r>
              <a:rPr lang="ar-MA" sz="32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32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kern="1200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lang="fr-MA" sz="3200" dirty="0">
              <a:solidFill>
                <a:srgbClr val="FF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kern="1200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lang="fr-MA" sz="4000" dirty="0"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4800" b="1" kern="1200" dirty="0">
                <a:solidFill>
                  <a:srgbClr val="00206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lang="fr-MA" sz="4000" dirty="0"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5E01AC-0BED-858A-4892-704D559F31AB}"/>
              </a:ext>
            </a:extLst>
          </p:cNvPr>
          <p:cNvSpPr txBox="1"/>
          <p:nvPr/>
        </p:nvSpPr>
        <p:spPr>
          <a:xfrm>
            <a:off x="6380305" y="4792832"/>
            <a:ext cx="7374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000" b="1" dirty="0" err="1"/>
              <a:t>ٱلسَّفَرَ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229975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8E065-9EE5-D824-AE76-5B71C00D6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3BF6DC4-C3E9-B8E0-DF68-E24B60CE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512361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ستنجزون فرديا. من يقرأ التعليمة؟ من يقرأ المثال الأول؟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75C5788-347A-DBD4-3F13-F00605E44C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31B7FD-E929-AED9-54B8-3AF28AE0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7FC242-0BD2-1080-AFAB-A6AAAC164F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8CA27E-1222-0AEC-A73A-84C53FB40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9E26D5F-DA84-A8EF-2F1B-72DD57D0D0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61147B-A6A9-C00E-095C-2107CD1C9B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8C2B14-090A-8F57-C432-E06B2F0DE6B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4FAD80-B72E-C174-DBCB-50F7DAABEA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76760-BAF1-3666-621B-85A666147E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920FB2-1798-1DD5-164F-8B30AC461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775" y="1958445"/>
            <a:ext cx="2512333" cy="3459129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365107E-483C-38C9-421B-F43B9D16EB83}"/>
              </a:ext>
            </a:extLst>
          </p:cNvPr>
          <p:cNvSpPr/>
          <p:nvPr/>
        </p:nvSpPr>
        <p:spPr>
          <a:xfrm>
            <a:off x="3471276" y="4296697"/>
            <a:ext cx="2541831" cy="7865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DA6F1D26-07D9-D016-36EB-A6F8AEA5376B}"/>
              </a:ext>
            </a:extLst>
          </p:cNvPr>
          <p:cNvSpPr/>
          <p:nvPr/>
        </p:nvSpPr>
        <p:spPr>
          <a:xfrm>
            <a:off x="6144820" y="4886631"/>
            <a:ext cx="1140788" cy="1966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537234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7D3AD-0660-CEC9-C33F-12CD51E1B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E6B9FB3-1EE9-607C-EBE8-17786981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756000"/>
            <a:ext cx="6951263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استنتجوا ما تدل عليه مؤشرات السطر الثاني. أمامكم دقيقتان.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32A6BD1-4925-E8E8-516F-EC22AFB47E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3361B2-54A5-FB68-BA71-BCD758F6C8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C0CC86-1FA6-ECB0-D6B5-1BB28687D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4EDEDC-88CB-364A-C1DE-9A863E23C0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6FE22C-303B-220B-BF12-F245585E0D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A7F308-1A80-3915-5CF3-816E9DB664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7B0220-B3F7-6FDB-0854-E2FD38C75F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DABDBE-5DE5-278F-54BB-145DCE0251A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001D99D-C4BD-AFF8-EAF2-5BE0CE1E7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582F69A1-311E-28BB-F0A5-9DA7D8005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853" y="2354486"/>
            <a:ext cx="6567948" cy="2331813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95344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06454-9DCD-DEF8-85F1-81C02683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07D8360D-D629-A421-C698-CF9C2F15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756000"/>
            <a:ext cx="6951263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نصحح جماعيا. سأعين من يقرأ المؤشر؟ ما الذي يدل عليه في النص؟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65E161D-F7C9-134A-91C2-F6FF4C57E3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32FB76-E689-BE1B-650D-A3212FC9A3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B39307-A64F-755E-CBE7-463E549B1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8B16C8-1BB0-DFA1-C977-4952A89E60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BA6B32-1557-2593-293B-6C31A68DA8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621A10-3896-DDA6-FF6F-19223A3908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A6189-9C9E-C6B5-3020-1F4390B6611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554D5F-C787-2510-0443-C5A9C549396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14B156B-92E6-8321-0241-DE95F46A79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E5E2B663-523C-78F7-B27F-5C57A4685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853" y="2354486"/>
            <a:ext cx="6567948" cy="2331813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74911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183" y="11247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8360" y="14184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76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F4DB-AB19-4F02-7126-B34602299C6A}"/>
              </a:ext>
            </a:extLst>
          </p:cNvPr>
          <p:cNvSpPr>
            <a:spLocks/>
          </p:cNvSpPr>
          <p:nvPr/>
        </p:nvSpPr>
        <p:spPr>
          <a:xfrm>
            <a:off x="474642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281188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Google Shape;1333;p8">
            <a:extLst>
              <a:ext uri="{FF2B5EF4-FFF2-40B4-BE49-F238E27FC236}">
                <a16:creationId xmlns:a16="http://schemas.microsoft.com/office/drawing/2014/main" id="{9F4E3A23-54BC-4612-29DE-2FA17712F338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2564A5A-664D-93E3-8B65-66DB8095EFB3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6AFBD3F-A971-4119-1389-C515DDC8FDD0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3686293-77C5-7D04-7955-A307D252D50D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2E2D60-2D16-EBCB-D07B-F72EFA2B82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0F3DFC9B-4F3E-1629-A3E5-F73F650D5B8A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خَوْفٍ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94B48-38F1-E5F4-A7BE-22711EAEA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BED0576-BE79-67FD-07ED-286EA08F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756000"/>
            <a:ext cx="6951263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D959B47-2880-9F1F-1739-09BE3535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6602B5-9A2D-99B3-FD23-CEC7BE26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703CE4-DAE3-3011-37D5-27F6C7B1E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B58771-2E5C-CE77-6EF8-A204123CEA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B53206-C807-307D-3111-F3385C20AD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DB0338-F86E-247D-6225-0E3313697BA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2255FD-9646-4534-AE19-19970D9028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54CF0-E4D1-7CED-341E-8CCF23F76A9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A442B6B-F106-D3FE-9B92-27814A4721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1C45B97C-F537-2485-8949-081E8A817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853" y="2354486"/>
            <a:ext cx="6567948" cy="2331813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9F1EA6FB-46D0-0C69-318A-ECB3DAEA0EFD}"/>
              </a:ext>
            </a:extLst>
          </p:cNvPr>
          <p:cNvCxnSpPr>
            <a:cxnSpLocks/>
          </p:cNvCxnSpPr>
          <p:nvPr/>
        </p:nvCxnSpPr>
        <p:spPr>
          <a:xfrm>
            <a:off x="6749423" y="4578249"/>
            <a:ext cx="89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107;p52">
            <a:extLst>
              <a:ext uri="{FF2B5EF4-FFF2-40B4-BE49-F238E27FC236}">
                <a16:creationId xmlns:a16="http://schemas.microsoft.com/office/drawing/2014/main" id="{80B3C52D-8930-5379-C2BC-011FF5EBBD69}"/>
              </a:ext>
            </a:extLst>
          </p:cNvPr>
          <p:cNvSpPr txBox="1"/>
          <p:nvPr/>
        </p:nvSpPr>
        <p:spPr>
          <a:xfrm flipH="1">
            <a:off x="521110" y="4108495"/>
            <a:ext cx="2938248" cy="657088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ٱلْصَّباحِ</a:t>
            </a:r>
            <a:r>
              <a:rPr lang="ar-MA" sz="32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000" dirty="0"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987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903010-D294-8F21-869B-F1C04424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6677"/>
            <a:ext cx="7886700" cy="1325563"/>
          </a:xfrm>
        </p:spPr>
        <p:txBody>
          <a:bodyPr/>
          <a:lstStyle/>
          <a:p>
            <a:pPr algn="ctr" rtl="1"/>
            <a:r>
              <a:rPr lang="tzm-Arab-MA" sz="6000" dirty="0"/>
              <a:t>اختــتام الحــصة</a:t>
            </a:r>
            <a:endParaRPr lang="fr-FR" sz="6000" dirty="0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16FB18EF-9A0F-3551-35C2-F240C78D2DED}"/>
              </a:ext>
            </a:extLst>
          </p:cNvPr>
          <p:cNvSpPr/>
          <p:nvPr/>
        </p:nvSpPr>
        <p:spPr>
          <a:xfrm>
            <a:off x="628650" y="2849249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B3F962A-8448-5DFB-B32D-B655C0A3266C}"/>
              </a:ext>
            </a:extLst>
          </p:cNvPr>
          <p:cNvSpPr/>
          <p:nvPr/>
        </p:nvSpPr>
        <p:spPr>
          <a:xfrm>
            <a:off x="628651" y="2849249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83D2D9-AF1D-379D-A736-EE976C962980}"/>
              </a:ext>
            </a:extLst>
          </p:cNvPr>
          <p:cNvSpPr txBox="1"/>
          <p:nvPr/>
        </p:nvSpPr>
        <p:spPr>
          <a:xfrm>
            <a:off x="753847" y="3593947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723C90-FF25-0E3D-9101-8F0DFE30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7FEFC4-F30B-5F9B-59D6-6B383C2877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064838-34C1-4BCA-71E1-E980002E73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D33841-EB83-5072-4C0E-B9226D490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535E88-1A78-9810-D4A6-1DE67E5236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EE5EB-1D20-A69C-20FD-F533C96E6CC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BE6C77-A1ED-2CEA-7701-D4C1FB5F8F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17133B-A3E0-170B-0EF5-D5F0DC76520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5139051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6010F3D-FFAB-7068-AD9F-3A82201DB026}"/>
              </a:ext>
            </a:extLst>
          </p:cNvPr>
          <p:cNvSpPr txBox="1"/>
          <p:nvPr/>
        </p:nvSpPr>
        <p:spPr>
          <a:xfrm>
            <a:off x="746798" y="1925193"/>
            <a:ext cx="7650404" cy="2678073"/>
          </a:xfrm>
          <a:prstGeom prst="roundRect">
            <a:avLst>
              <a:gd name="adj" fmla="val 8738"/>
            </a:avLst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حِصَّةِ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ٱلاِسْتِماعِ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وَٱلتَّحَدُّثِ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تَدَرَّبْتُ عَلى .............................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أَمّا في حِصَّةِ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وَظَّفْتُ إِسْتراتيجِيَّةَ .............................. الَّتي تُساعِدُني عَلى .............................................................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أَذْكُرُ خُطْواتِها: .................................................................</a:t>
            </a:r>
            <a:endParaRPr lang="fr-FR" sz="4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D877A9-0D0A-F944-74EC-2643AE164146}"/>
              </a:ext>
            </a:extLst>
          </p:cNvPr>
          <p:cNvGrpSpPr/>
          <p:nvPr/>
        </p:nvGrpSpPr>
        <p:grpSpPr>
          <a:xfrm>
            <a:off x="6030094" y="3111073"/>
            <a:ext cx="118080" cy="379800"/>
            <a:chOff x="6030094" y="3111073"/>
            <a:chExt cx="118080" cy="379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14:cNvPr>
                <p14:cNvContentPartPr/>
                <p14:nvPr/>
              </p14:nvContentPartPr>
              <p14:xfrm>
                <a:off x="6050614" y="3172273"/>
                <a:ext cx="36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41974" y="3118633"/>
                  <a:ext cx="21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14:cNvPr>
                <p14:cNvContentPartPr/>
                <p14:nvPr/>
              </p14:nvContentPartPr>
              <p14:xfrm>
                <a:off x="6030094" y="3145633"/>
                <a:ext cx="65160" cy="65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1094" y="3091633"/>
                  <a:ext cx="82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14:cNvPr>
                <p14:cNvContentPartPr/>
                <p14:nvPr/>
              </p14:nvContentPartPr>
              <p14:xfrm>
                <a:off x="6034414" y="3111073"/>
                <a:ext cx="113760" cy="3798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25774" y="3057073"/>
                  <a:ext cx="131400" cy="48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14:cNvPr>
              <p14:cNvContentPartPr/>
              <p14:nvPr/>
            </p14:nvContentPartPr>
            <p14:xfrm rot="940200">
              <a:off x="6444233" y="2562170"/>
              <a:ext cx="34282" cy="33286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40200">
                <a:off x="6435305" y="2508483"/>
                <a:ext cx="51780" cy="14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14:cNvPr>
              <p14:cNvContentPartPr/>
              <p14:nvPr/>
            </p14:nvContentPartPr>
            <p14:xfrm>
              <a:off x="6441574" y="2602393"/>
              <a:ext cx="60120" cy="378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2574" y="2593393"/>
                <a:ext cx="77760" cy="554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itre 30">
            <a:extLst>
              <a:ext uri="{FF2B5EF4-FFF2-40B4-BE49-F238E27FC236}">
                <a16:creationId xmlns:a16="http://schemas.microsoft.com/office/drawing/2014/main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منازلكم. أنجزوا التمرين ضمن "أستثمر معجم النص" ص 69.  اقرؤوا النص جيدا.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88992784-C123-4AD1-5148-3C8241654AFB}"/>
              </a:ext>
            </a:extLst>
          </p:cNvPr>
          <p:cNvSpPr/>
          <p:nvPr/>
        </p:nvSpPr>
        <p:spPr>
          <a:xfrm>
            <a:off x="5935843" y="2980297"/>
            <a:ext cx="786581" cy="2556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Espace réservé pour une image  3">
            <a:extLst>
              <a:ext uri="{FF2B5EF4-FFF2-40B4-BE49-F238E27FC236}">
                <a16:creationId xmlns:a16="http://schemas.microsoft.com/office/drawing/2014/main" id="{866D4C9A-1958-B6E3-61F4-3EB3AED4C5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125" y="2521798"/>
            <a:ext cx="828000" cy="827999"/>
          </a:xfrm>
          <a:prstGeom prst="rect">
            <a:avLst/>
          </a:prstGeom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0133851-E6BA-1E05-84E6-B52DAC2DE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73C859-213B-60E4-773D-35B977FF2A5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52869" y="2038744"/>
            <a:ext cx="2747794" cy="3926762"/>
          </a:xfrm>
          <a:prstGeom prst="round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46183C6-ED89-E306-FEC6-58A8047F4673}"/>
              </a:ext>
            </a:extLst>
          </p:cNvPr>
          <p:cNvSpPr/>
          <p:nvPr/>
        </p:nvSpPr>
        <p:spPr>
          <a:xfrm>
            <a:off x="3033549" y="2508348"/>
            <a:ext cx="2754129" cy="7031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CB4DA929-AB30-0A2A-2E5E-CF6C46B7D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869475" y="954736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33D7-7BFD-034D-8311-6367AA8D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Class AR_NV_03_1 (1)">
            <a:hlinkClick r:id="" action="ppaction://media"/>
            <a:extLst>
              <a:ext uri="{FF2B5EF4-FFF2-40B4-BE49-F238E27FC236}">
                <a16:creationId xmlns:a16="http://schemas.microsoft.com/office/drawing/2014/main" id="{ECB39B13-EBD1-6180-8A76-6F530ACFCBF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75" y="1871663"/>
            <a:ext cx="7038975" cy="3959225"/>
          </a:xfrm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AC90755-C090-5073-8EBF-C9F6F5904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0334A04-EA4C-AEDE-1D63-7D6F4A1EF2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685FC-0874-F193-D20E-4D7C583E27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A871E-4FA1-2FC9-9D70-A9EED74693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8D9B24-441B-6362-1B54-59704A1F34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F19C0-3DC9-3AD0-3D83-5D6FB5BC6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EBE46A-F953-F3E3-2F40-E581740BB30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AD00B-3DA8-EC9E-EC60-795D3AB9981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0241C-C405-98DA-0403-3E73605EF9A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90416-057D-5C6F-E685-FC023E74CB2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60623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BF26-EDEF-B814-D64A-62A7A6C6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B840715-8A37-7EDA-2070-470D476A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52632"/>
            <a:ext cx="7886700" cy="720000"/>
          </a:xfrm>
        </p:spPr>
        <p:txBody>
          <a:bodyPr/>
          <a:lstStyle/>
          <a:p>
            <a:r>
              <a:rPr lang="ar-MA" dirty="0"/>
              <a:t>افتتاح الحصة</a:t>
            </a:r>
            <a:endParaRPr lang="fr-MA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BC7D155-D303-AF66-4566-96626752B8D9}"/>
              </a:ext>
            </a:extLst>
          </p:cNvPr>
          <p:cNvGrpSpPr/>
          <p:nvPr/>
        </p:nvGrpSpPr>
        <p:grpSpPr>
          <a:xfrm>
            <a:off x="1887677" y="2723535"/>
            <a:ext cx="5368645" cy="1891407"/>
            <a:chOff x="1748749" y="1791236"/>
            <a:chExt cx="5368645" cy="10136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A0E85D7-EF6D-1DCC-6222-A5CF0ED25D49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5681889-3B2D-85D8-051B-8CF1B5CA716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2FB16753-488C-E5D8-6FDB-05B164788F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2134" y="2723535"/>
            <a:ext cx="544953" cy="540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9F349FD-F66A-A515-4321-2E9074AEB765}"/>
              </a:ext>
            </a:extLst>
          </p:cNvPr>
          <p:cNvSpPr txBox="1"/>
          <p:nvPr/>
        </p:nvSpPr>
        <p:spPr>
          <a:xfrm>
            <a:off x="4309241" y="2842759"/>
            <a:ext cx="21522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أنشطة اعتيادية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423F4F91-9448-30E0-1766-8E16CF800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807867" y="2666150"/>
            <a:ext cx="684000" cy="684000"/>
          </a:xfrm>
          <a:prstGeom prst="rect">
            <a:avLst/>
          </a:prstGeom>
        </p:spPr>
      </p:pic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8C263D1D-F33B-DE8B-06C1-8A4705AF7B28}"/>
              </a:ext>
            </a:extLst>
          </p:cNvPr>
          <p:cNvSpPr txBox="1">
            <a:spLocks/>
          </p:cNvSpPr>
          <p:nvPr/>
        </p:nvSpPr>
        <p:spPr>
          <a:xfrm>
            <a:off x="2059241" y="34075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لعبة المفردات</a:t>
            </a:r>
          </a:p>
        </p:txBody>
      </p:sp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8D120050-6B72-397B-A748-285F8BC9A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2334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32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16131</TotalTime>
  <Words>1997</Words>
  <Application>Microsoft Office PowerPoint</Application>
  <PresentationFormat>Affichage à l'écran (4:3)</PresentationFormat>
  <Paragraphs>583</Paragraphs>
  <Slides>75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75</vt:i4>
      </vt:variant>
    </vt:vector>
  </HeadingPairs>
  <TitlesOfParts>
    <vt:vector size="91" baseType="lpstr">
      <vt:lpstr>Microsoft Uighur</vt:lpstr>
      <vt:lpstr>Dosis ExtraBold</vt:lpstr>
      <vt:lpstr>Wingdings</vt:lpstr>
      <vt:lpstr>Calibri</vt:lpstr>
      <vt:lpstr>Dosis SemiBold</vt:lpstr>
      <vt:lpstr>Modern Love</vt:lpstr>
      <vt:lpstr>Arial</vt:lpstr>
      <vt:lpstr>Dosis</vt:lpstr>
      <vt:lpstr>Calibri Light</vt:lpstr>
      <vt:lpstr>Dosis Medium</vt:lpstr>
      <vt:lpstr>Thème Office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نصحح الواجب المنزلي سأتنقل لأرى إنجازاتكم. من يقرأ جمله؟ سنختار أفضل الجمل. </vt:lpstr>
      <vt:lpstr> اخترت لكم اليوم لعبة المفردات. ستتدربون على تركيب كلمات انطلاقا من مقاطع.</vt:lpstr>
      <vt:lpstr>خذوا ألواحكم.</vt:lpstr>
      <vt:lpstr>باستعمال ثلاث بطاقات فقط، ركبوا كلمة. معكم 30 ثانية قبل رفع الألواح. </vt:lpstr>
      <vt:lpstr>ارفعوا. من وجد الكلمة التي نبحث عنها؟ ماذا تَعْني؟  </vt:lpstr>
      <vt:lpstr>ركبوا كلمة لها معنى. انتبهوا هناك مقطع زائد. </vt:lpstr>
      <vt:lpstr>ارفعوا. من وجد الكلمة التي نبحث عنها؟ </vt:lpstr>
      <vt:lpstr>ركبوا كلمة لها معنى. انتبهوا هناك مقطع زائد.  - ارفعوا</vt:lpstr>
      <vt:lpstr>صححوا. ماذا تعني "مَآثِرُ"؟</vt:lpstr>
      <vt:lpstr>ركبوا كلمة لها معنى. انتبهوا هناك مقطع زائد. </vt:lpstr>
      <vt:lpstr>ارفعوا. صححوا. </vt:lpstr>
      <vt:lpstr>ركبوا كلمة لها معنى. انتبهوا هناك مقطع زائد. </vt:lpstr>
      <vt:lpstr>صححوا</vt:lpstr>
      <vt:lpstr>من يقرأُ المفردات التالية</vt:lpstr>
      <vt:lpstr>استماع وتحدث</vt:lpstr>
      <vt:lpstr>الآن؛ نبدأ  حصة الاستماع والتحدث، ستتدربون على سرد أحداث الحكاية.  </vt:lpstr>
      <vt:lpstr>قبل ذلك نجيب عن السؤالين. من يقرأ؟ </vt:lpstr>
      <vt:lpstr>عنوان حكايتنا هو "ما الأجمل؟". من يذكرنا بأحداث بداية الحكاية؟ </vt:lpstr>
      <vt:lpstr>من يذكرنا ببعض مزايا الحياة في القرية وعيوبها التي وردت في الحكاية؟ </vt:lpstr>
      <vt:lpstr>من يذكرنا بمزايا وعيوب الحياة في المدينة؟ -استعدوا – سنعيد الاستماع للحكاية </vt:lpstr>
      <vt:lpstr>عرض فيديو الحكاية. </vt:lpstr>
      <vt:lpstr>خذوا الكراسة الصفحة 65. من يقرأ التعليمة رقم 4؟</vt:lpstr>
      <vt:lpstr>رتبوا مشاهد الحكاية بترقيمها من 1 إلى 5. أمامكم دقيقة واحدة.</vt:lpstr>
      <vt:lpstr>نصحح. ما هي الصورة التي تمثل المشهد الأول؟ لماذا؟ هل أنتم متفقون؟</vt:lpstr>
      <vt:lpstr>نمر إلى سرد الحكاية. أبدأ أولا، سأسرد أحداث الحكاية انطلاقا من المشهدين. </vt:lpstr>
      <vt:lpstr>عِنْدَما زارَ أَنْوَرُ ٱبْنَ عَمِّهِ إِسْماعيلَ في ٱلْقَرْيَةِ،قاما ذاتَ مَساءٍ بِجَوْلَةٍ بَيْنَ ٱلْحُقولِ ثُمَّ جَلَسا تَحْتَ شَجَرَةٍ فَأَخَذا يَتَبادَلانِ أَطْرافَ ٱلْحَديثِ.</vt:lpstr>
      <vt:lpstr>من يعيد سرد أحداث مقطع البداية؟   </vt:lpstr>
      <vt:lpstr>الآن دوركم. كل واحد يسرد أحداث المشهد لزميله. </vt:lpstr>
      <vt:lpstr>نمر الآن لمسابقة تحدي السرد، انطلاقا من مشاهد الحكاية ستسردون أحداثها. </vt:lpstr>
      <vt:lpstr> لاحظوا المشهد. أمامكم عشر ثوانٍ للتفكير. من يسرد ما يناسب المشهد؟ </vt:lpstr>
      <vt:lpstr>لاحظوا المشهد. أمامكم عشر ثوانٍ للتفكير. من يسرد؟</vt:lpstr>
      <vt:lpstr>لاحظوا المشهد. أمامكم عشر ثوانٍ للتفكير. من يسرد؟</vt:lpstr>
      <vt:lpstr>لاحظوا المشهد. أمامكم عشر ثوانٍ للتفكير. من يسرد؟</vt:lpstr>
      <vt:lpstr>أعددت لكم لغزا انتبهوا. هي كلمة تعني بقايا بنايات قديمة؟</vt:lpstr>
      <vt:lpstr>لغز آخر: هي كلمة تعني إظهار الترحيب والكرم. </vt:lpstr>
      <vt:lpstr>قراءة</vt:lpstr>
      <vt:lpstr>خذوا الصفحة 67. سنواصل التدرب على قراءة النص (رحلة لا تنسى)  قراءة معبرة.</vt:lpstr>
      <vt:lpstr>تابعوا معي، سأقرأ النص بشكل معبر؛ ارفعوا اليد في كل مرة أذكر شخصية من شخصيات الحكاية. </vt:lpstr>
      <vt:lpstr>من يقرأ الفقرة الأولى؟ من يواصل القراءة؟  تابع (ي) ... </vt:lpstr>
      <vt:lpstr>تعلمنا في الحصص السابقة كيف نوظف الكلمات المفاتيح لاستخراج معلومة صريحة في النص.</vt:lpstr>
      <vt:lpstr>اليوم ستتعلمون كيف توظفون الكلمات المفاتيح لاستنتاج معلومات ضمنية في النص.</vt:lpstr>
      <vt:lpstr>عرض الفيديو</vt:lpstr>
      <vt:lpstr>أتذكر المقصود بمعلومات ضمنية أو  غير صريحة.</vt:lpstr>
      <vt:lpstr>أَتَذَكَّرُ  خُطْواتِ إسْتِراتِيجِيَّةِ الكَلِماتِ المَفَاتيحِ لاستنتاج معلومات غير صريحة في النص.</vt:lpstr>
      <vt:lpstr>الآن؛ سنطبق الإستراتيجية خطوة خطوة للإجابة عن هذا السؤال. نجيب عن السؤال التالي.</vt:lpstr>
      <vt:lpstr>ماذا علي أن أفعل في الخطوة الأولى؟ بداية أقرأ السؤال لأحدد الكلمات المفاتيح فيه. </vt:lpstr>
      <vt:lpstr>يبدأ السؤال ب "ما الذي". ما الذي أسأل بها عن شيء. </vt:lpstr>
      <vt:lpstr>هذا الشيء يدل على أن مريم تفكر في السفر وتتمنى أن تحققه. </vt:lpstr>
      <vt:lpstr>ماذا علينا أن نفعل الآن؟  </vt:lpstr>
      <vt:lpstr>أمسح النص. من يتذكر أين قرأ "حلم مريم بالسفر" هل في بدايته؛ أم نهايَتِهِ؟ أم وسطه؟ </vt:lpstr>
      <vt:lpstr>امسحوا النص للبحث عن مؤشرات تدل على حلم مريم بالسفر. أمامكم 10 ثوان. </vt:lpstr>
      <vt:lpstr>أحسنتم؛ من يقرأ المقطع الذي وجد فيه المؤشرات الدالة على حلم مريم بالسفر؟ </vt:lpstr>
      <vt:lpstr>اَلآنَ؛ من يصوغ الجواب؟ </vt:lpstr>
      <vt:lpstr>جيد. خذوا الصفحة 68. من يقرأ التعليمة؟ من يقرأ المؤشرات التي تدل على الاستعداد للسفر؟  على حلم مريم بالسفر؟</vt:lpstr>
      <vt:lpstr>الآن ابحثوا بشكل فردي عن مؤشرات تدل على اعتياد مريم على السفر كل صيف. أمامكم 3 دقائق. </vt:lpstr>
      <vt:lpstr>في ثنائيات تقاسموا إجاباتكم ووضح لزميلك كيف توصلت إلى الجواب.</vt:lpstr>
      <vt:lpstr>نصحح جماعيا. سأعين من يجيب؟ هل أنتم متفقون؟ </vt:lpstr>
      <vt:lpstr>الآن ستنجزون فرديا. من يقرأ التعليمة؟ من يقرأ المثال الأول؟ </vt:lpstr>
      <vt:lpstr>استنتجوا ما تدل عليه مؤشرات السطر الثاني. أمامكم دقيقتان.</vt:lpstr>
      <vt:lpstr> نصحح جماعيا. سأعين من يقرأ المؤشر؟ ما الذي يدل عليه في النص؟</vt:lpstr>
      <vt:lpstr> صححوا</vt:lpstr>
      <vt:lpstr>اختــتام الحــصة</vt:lpstr>
      <vt:lpstr>ماذا تعلمتم اليوم؟</vt:lpstr>
      <vt:lpstr>في منازلكم. أنجزوا التمرين ضمن "أستثمر معجم النص" ص 69.  اقرؤوا النص جيدا.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GENIE BENI MELLAL</dc:creator>
  <cp:lastModifiedBy>EL HAMDOUNI BTIHAJ</cp:lastModifiedBy>
  <cp:revision>27</cp:revision>
  <dcterms:created xsi:type="dcterms:W3CDTF">2023-09-20T21:35:22Z</dcterms:created>
  <dcterms:modified xsi:type="dcterms:W3CDTF">2025-12-11T20:11:22Z</dcterms:modified>
</cp:coreProperties>
</file>