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88" r:id="rId2"/>
    <p:sldMasterId id="2147483672" r:id="rId3"/>
    <p:sldMasterId id="2147483695" r:id="rId4"/>
    <p:sldMasterId id="2147483713" r:id="rId5"/>
    <p:sldMasterId id="2147483736" r:id="rId6"/>
    <p:sldMasterId id="2147483763" r:id="rId7"/>
  </p:sldMasterIdLst>
  <p:notesMasterIdLst>
    <p:notesMasterId r:id="rId83"/>
  </p:notesMasterIdLst>
  <p:sldIdLst>
    <p:sldId id="2147482684" r:id="rId8"/>
    <p:sldId id="2147482617" r:id="rId9"/>
    <p:sldId id="2147482470" r:id="rId10"/>
    <p:sldId id="2147482516" r:id="rId11"/>
    <p:sldId id="2147482615" r:id="rId12"/>
    <p:sldId id="2147482480" r:id="rId13"/>
    <p:sldId id="2134806929" r:id="rId14"/>
    <p:sldId id="2147482639" r:id="rId15"/>
    <p:sldId id="2147482481" r:id="rId16"/>
    <p:sldId id="2147482653" r:id="rId17"/>
    <p:sldId id="2147482632" r:id="rId18"/>
    <p:sldId id="2134806896" r:id="rId19"/>
    <p:sldId id="2147482685" r:id="rId20"/>
    <p:sldId id="2147482686" r:id="rId21"/>
    <p:sldId id="2147482687" r:id="rId22"/>
    <p:sldId id="2147482690" r:id="rId23"/>
    <p:sldId id="2147482691" r:id="rId24"/>
    <p:sldId id="2147482688" r:id="rId25"/>
    <p:sldId id="2147482689" r:id="rId26"/>
    <p:sldId id="2147482640" r:id="rId27"/>
    <p:sldId id="2134806145" r:id="rId28"/>
    <p:sldId id="2134806657" r:id="rId29"/>
    <p:sldId id="2147482348" r:id="rId30"/>
    <p:sldId id="2147482361" r:id="rId31"/>
    <p:sldId id="2147482362" r:id="rId32"/>
    <p:sldId id="2147482695" r:id="rId33"/>
    <p:sldId id="2147482694" r:id="rId34"/>
    <p:sldId id="2147482693" r:id="rId35"/>
    <p:sldId id="2147482692" r:id="rId36"/>
    <p:sldId id="2147482696" r:id="rId37"/>
    <p:sldId id="2147482697" r:id="rId38"/>
    <p:sldId id="2147482698" r:id="rId39"/>
    <p:sldId id="2147482699" r:id="rId40"/>
    <p:sldId id="2147482700" r:id="rId41"/>
    <p:sldId id="2147482351" r:id="rId42"/>
    <p:sldId id="2147482660" r:id="rId43"/>
    <p:sldId id="2147482701" r:id="rId44"/>
    <p:sldId id="2147482702" r:id="rId45"/>
    <p:sldId id="2147482663" r:id="rId46"/>
    <p:sldId id="2147482664" r:id="rId47"/>
    <p:sldId id="2147482493" r:id="rId48"/>
    <p:sldId id="2147482703" r:id="rId49"/>
    <p:sldId id="2147482665" r:id="rId50"/>
    <p:sldId id="2134806880" r:id="rId51"/>
    <p:sldId id="2147482704" r:id="rId52"/>
    <p:sldId id="2147482666" r:id="rId53"/>
    <p:sldId id="2147482715" r:id="rId54"/>
    <p:sldId id="2147482716" r:id="rId55"/>
    <p:sldId id="2147482717" r:id="rId56"/>
    <p:sldId id="2147482719" r:id="rId57"/>
    <p:sldId id="2147482720" r:id="rId58"/>
    <p:sldId id="2147482721" r:id="rId59"/>
    <p:sldId id="2147482723" r:id="rId60"/>
    <p:sldId id="2147482706" r:id="rId61"/>
    <p:sldId id="2147482705" r:id="rId62"/>
    <p:sldId id="2147482683" r:id="rId63"/>
    <p:sldId id="2147482707" r:id="rId64"/>
    <p:sldId id="2134806866" r:id="rId65"/>
    <p:sldId id="2134806874" r:id="rId66"/>
    <p:sldId id="2134806899" r:id="rId67"/>
    <p:sldId id="2147482710" r:id="rId68"/>
    <p:sldId id="2147482711" r:id="rId69"/>
    <p:sldId id="2147482712" r:id="rId70"/>
    <p:sldId id="2147482713" r:id="rId71"/>
    <p:sldId id="2134806792" r:id="rId72"/>
    <p:sldId id="2147482675" r:id="rId73"/>
    <p:sldId id="2147482677" r:id="rId74"/>
    <p:sldId id="2147482724" r:id="rId75"/>
    <p:sldId id="2147482676" r:id="rId76"/>
    <p:sldId id="2147482714" r:id="rId77"/>
    <p:sldId id="2147482627" r:id="rId78"/>
    <p:sldId id="2134806939" r:id="rId79"/>
    <p:sldId id="2134806936" r:id="rId80"/>
    <p:sldId id="2147482629" r:id="rId81"/>
    <p:sldId id="2147482628" r:id="rId82"/>
  </p:sldIdLst>
  <p:sldSz cx="9144000" cy="6858000" type="screen4x3"/>
  <p:notesSz cx="6858000" cy="9144000"/>
  <p:embeddedFontLst>
    <p:embeddedFont>
      <p:font typeface="Dosis" pitchFamily="2" charset="0"/>
      <p:regular r:id="rId84"/>
      <p:bold r:id="rId85"/>
    </p:embeddedFont>
    <p:embeddedFont>
      <p:font typeface="Dosis ExtraBold" pitchFamily="2" charset="0"/>
      <p:bold r:id="rId86"/>
    </p:embeddedFont>
    <p:embeddedFont>
      <p:font typeface="Dosis Medium" pitchFamily="2" charset="0"/>
      <p:regular r:id="rId87"/>
    </p:embeddedFont>
    <p:embeddedFont>
      <p:font typeface="Dosis SemiBold" pitchFamily="2" charset="0"/>
      <p:regular r:id="rId88"/>
      <p:bold r:id="rId89"/>
    </p:embeddedFont>
    <p:embeddedFont>
      <p:font typeface="Microsoft Uighur" panose="02000000000000000000" pitchFamily="2" charset="-78"/>
      <p:regular r:id="rId90"/>
      <p:bold r:id="rId91"/>
    </p:embeddedFont>
    <p:embeddedFont>
      <p:font typeface="Modern Love" panose="04090805081005020601" pitchFamily="82" charset="0"/>
      <p:regular r:id="rId9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97B2"/>
    <a:srgbClr val="4E7FBD"/>
    <a:srgbClr val="936D93"/>
    <a:srgbClr val="ECF8FB"/>
    <a:srgbClr val="257390"/>
    <a:srgbClr val="424D7A"/>
    <a:srgbClr val="424D7B"/>
    <a:srgbClr val="10658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94673" autoAdjust="0"/>
  </p:normalViewPr>
  <p:slideViewPr>
    <p:cSldViewPr snapToGrid="0">
      <p:cViewPr varScale="1">
        <p:scale>
          <a:sx n="71" d="100"/>
          <a:sy n="71" d="100"/>
        </p:scale>
        <p:origin x="1090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7.fntdata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font" Target="fonts/font2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font" Target="fonts/font3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font" Target="fonts/font4.fntdata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09.571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1,'4'0,"1"0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12.473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80 75,'4'0,"1"-4,3-1,1-3,3-1,2 2,-1-3,-2-2,0 0,-1 6,-7 4,-7 7,-7 5,-5 2,0 2,-1 2,2 3,1-2,1-1,1-2,-3 0,-1-3,1 5,3-4,8-9,5-7,5-4,2-4,3-4,4-3,3 2,2 0,1 3,2 3,-8 5,-10 2,-9 3,-5 4,-3 6,-1 6,-2-1,3 2,2 1,0-1,1 3,2-5,3-5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27.882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24 281,'0'0,"0"-3,4 9,1 12,-1 17,0 7,-1 7,2 7,1 5,-1 0,-1 1,-1 0,-2-1,0-9,-1-9,0-7,3-7,2-1,3-5,1-2,-1-2,-3-7,-1-17,-2-16,-5-11,-2-8,-4-8,0 0,1 4,2 7,2 1,2 3,1 4,1 3,0 2,1 1,-1 1,0 1,-3-8,-2-2,0-4,2 0,0 3,1 3,1 2,1 3,0 1,0 1,0 0,1-3,-5 2,-1 1,0 2,2-1,-4 0,1 7,0 10,2 9,1 12,2 6,0 3,1 1,0-8,4-7,1-9,0-13,3-5,0-3,-2-3,-1-1,-2 7,-1 9,-2 14,0 9,0 5,0 3,0 1,-1-1,1 0,0-8,4-15,1-11,-1-9,4 0,-1-5,0-2,-2-1,-2 0,2 5,1 10,-1 10,-1 13,-1 8,-2 5,-4 1,-2 0,0 0,-3-5,3-5,4-11,0-8,6-8,1-7,0-6,-1-4,2 3,0 2,-1 2,2 3,-1 10,0 9,-3 12,-1 7,-2 5,0 2,-1-1,0 0,-1-9,1-11,-4-6,-1-7,0-6,-2-2,-1-4,1-4,-1 3,-4 0,8 5,16 7,9 13,6 6,1 1,-4 2,-2-1,-1-3,0-3,-5-11,-4-7,-4-7,-4-3,-2-2,-2-1,-4 3,-6 6,0-2,-3 1,-3 4,1 0,0 2,-6 3,-2 10,2 8,2 3,3 2,1-2,3 1,3 2,4 1,2 6,2 2,5-4,1-12,5-8,-1-9,-1-6,-2-5,-2-3,-5-2,-7 3,-6 5,-3 5,-4 4,3 7,3 7,6 6,3 5,3 6,2 2,5-3,5-5,6-7,3-4,3-5,5-2,-2-9,-5-7,-9 0,-7-2,-7 2,-7 3,-6 5,-3 2,-2 7,3 10,4 6,9 1,9-3,7-4,7-5,0-10,4-5,-1-5,-4-4,-8 1,-10 3,-8 4,-6 4,0 6,2 10,4 7,7 1,8-3,4-12,6-6,2-7,-6-2,-5-3,-7 2,-7 2,-3 7,2 11,1 8,6 1,4-9,8-7,3-6,-1-7,-6-1,-8 1,-7 4,-2 6,0 11,3 7,6 2,11-10,4-10,0-9,-7-2,-7 1,-8 3,-5 2,-6 7,3 10,2 8,9 0,8-2,9-5,5-3,4-4,-1-10,-5-7,-7-5,-10 0,-7 3,-6 1,-4 2,-3 4,4 6,0 4,4 5,4 10,8 4,8 0,7-5,5-4,4-5,2-3,-3-10,-5-7,-5-6,-8 1,-8 3,-3 0,-4 4,0-1,-1 1,-2 3,-2 3,2 6,0 3,3 4,3 5,4 8,3 3,5-1,10-6,7-5,4-5,1-10,-2-10,-6-5,-5-4,-9 2,-4 1,-6 3,-5 4,-4 9,0 8,0 3,3 4,3 8,5 4,5-3,8-4,6-5,5-5,3-10,2-6,-4-4,-4-5,-5-1,-8-3,-8-1,-7 4,-5 4,1 10,-1 4,3 8,4 5,4 5,6-1,4 5,6-2,4-4,4-4,-1-8,-3-8,-4-7,-3-5,-3-4,-6-2,-6 3,-1-2,-3 2,0 8,0 7,1 7,3 8,3 5,2 4,3 3,4-2,6-6,5-3,4-6,-1-5,-4-8,-3-6,-8-1,-8 3,-6 3,-2 7,2 7,3 7,3 9,6 0,7-2,6-6,1-7,-2-10,-3-7,-7-2,-7 1,-3 7,-1 11,6 5,7 0,6-5,10-7,0-8,-2-6,-9 1,-5-3,-8 2,-6 4,-2 8,2 7,2 8,6 1,3-5,2-8,1-7,-5-4,-6 2,-5 1,-1 6,2 8,7 2,3 3,7 1,5-3,1-5,-1-9,-3-6,-7-2,-6 2,-7 2,-2 7,3 8,6 2,4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7:39.634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46 92 0,'14'-34'0,"22"36"0,-64-25 0,41-10 0,-43 52 0,1-42 0,39 58 0,-41-15 0,67-18 0,-27 33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8:08.9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108 104 24575,'4'-1'0,"0"-1"0,-1 0 0,1 0 0,0-1 0,0 1 0,-1-1 0,0 1 0,1-1 0,-1 0 0,0-1 0,0 1 0,-1 0 0,1-1 0,-1 1 0,4-8 0,-6 10 0,1 0 0,-1 0 0,0 0 0,1 0 0,-1 0 0,0 0 0,0 0 0,0 0 0,0 0 0,0 1 0,0-1 0,0 0 0,0 0 0,0 0 0,0 0 0,-1 0 0,1 0 0,0 0 0,-1 0 0,1 0 0,0 0 0,-1 1 0,1-1 0,-1 0 0,1 0 0,-1 1 0,0-1 0,1 0 0,-2 0 0,0-1 0,-1 1 0,1 0 0,0-1 0,-1 1 0,0 0 0,1 0 0,-1 0 0,1 1 0,-1-1 0,-4 0 0,3 1 0,-1-1 0,1 1 0,-1 0 0,1 0 0,0 0 0,-1 1 0,1-1 0,0 1 0,-1 0 0,1 1 0,0-1 0,0 1 0,-7 3 0,10-4 0,0-1 0,1 1 0,-1 0 0,0-1 0,1 1 0,-1 0 0,0 0 0,1-1 0,-1 1 0,1 0 0,-1 0 0,1 0 0,-1 0 0,1 0 0,0 0 0,-1 0 0,1 0 0,0 0 0,0 0 0,0 0 0,0 0 0,0 0 0,0 0 0,0 0 0,0 0 0,1 1 0,-1 0 0,1-1 0,0 1 0,0-1 0,0 0 0,0 0 0,1 1 0,-1-1 0,0 0 0,1 0 0,-1 0 0,0 0 0,1 0 0,-1-1 0,3 2 0,3 1 0,1 0 0,-1-1 0,1 0 0,0 0 0,9 1 0,25-5 0,-54 2 0,0-1 0,-1 0 0,1-1 0,0-1 0,-23-7 0,36 7 0,-1 3 0,0 0 0,1-1 0,-1 1 0,0 0 0,0 0 0,0 0 0,1 0 0,-1-1 0,0 1 0,0 0 0,0 0 0,0-1 0,1 1 0,-1 0 0,0 0 0,0 0 0,0-1 0,0 1 0,0 0 0,0 0 0,0-1 0,0 1 0,0 0 0,0 0 0,0-1 0,0 1 0,0 0 0,0-1 0,0 1 0,0 0 0,0 0 0,0-1 0,0 1 0,0 0 0,0 0 0,0 0 0,-1-1 0,1 1 0,0 0 0,0 0 0,0-1 0,0 1 0,-1 0 0,1 0 0,0 0 0,0 0 0,0-1 0,-1 1 0,1 0 0,0 0 0,0 0 0,-1 0 0,1 0 0,0 0 0,0 0 0,-1 0 0,1 0 0,0-1 0,0 1 0,-1 0 0,1 0 0,-1 1 0,-66-52 0,92 57 0,22 6 0,-46-11 0,1 0 0,0-1 0,-1 1 0,1 0 0,-1 0 0,1 0 0,-1 0 0,1 0 0,-1 1 0,0-1 0,1 0 0,-1 1 0,0-1 0,0 1 0,0-1 0,0 1 0,0-1 0,-1 1 0,1 0 0,0-1 0,-1 1 0,1 3 0,0-4-5,-1 1 0,0-1 0,0 1 0,1-1-1,-1 0 1,1 1 0,-1-1 0,1 0 0,0 0 0,-1 1-1,1-1 1,0 0 0,0 0 0,0 0 0,0 0 0,0 0 0,0 0-1,0 0 1,0 0 0,0 0 0,1-1 0,-1 1 0,0 0-1,1-1 1,-1 1 0,0-1 0,1 1 0,-1-1 0,0 0-1,1 0 1,2 1 0,9 3-1195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11/12/2025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75633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96482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7257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84225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083621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908477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152072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996875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51733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69957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74876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03796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04240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23782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45327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74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496" y="4453837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710233" y="3100065"/>
            <a:ext cx="716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6589204" y="3144699"/>
            <a:ext cx="53640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5227AF-D1A4-D964-E22D-953C22830963}"/>
              </a:ext>
            </a:extLst>
          </p:cNvPr>
          <p:cNvSpPr txBox="1"/>
          <p:nvPr userDrawn="1"/>
        </p:nvSpPr>
        <p:spPr>
          <a:xfrm>
            <a:off x="1927940" y="434684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7539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4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D2515-B63B-581A-D6CE-6A2B21F4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D3E635-95A8-F188-95EB-C6AE2DCE0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D5B4E7-B887-70C4-61DD-4D4019D2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0A0767-BD01-0D61-064E-0F681D5D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9E8AFE-6E6A-8D16-ED87-31BF6632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66663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5B97F-BCCD-0373-A608-EB39B7F8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A70F1B-06E4-A3CF-5C16-86A48AAAB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680C35-5C66-EB82-FB7F-88F1A70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167AC5-6CF8-77CB-DD8B-F53839224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6C2EE4-CEE5-3197-5EBE-E64746E7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69912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CF03D-1E3A-9A3D-9E60-22D2015D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CE548-BC12-688D-2BD4-9443E07FC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29817B-F4CF-3EC7-741B-A9172F4E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5CBC5C-B206-70C8-134B-99B18E7A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2F5200-7D3B-5C7D-5015-D1444D53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8346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FCE903-B7D2-2362-4413-16C15A926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7C4EAF-1568-9F48-EED4-384DDCD3E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6AD30B-BB59-2DF8-EC84-95C2F9588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CE14C5-F2DE-9285-32AC-3963D593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6545A5-E1B4-C27B-07B1-B004AF08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6084E6-11AB-40A1-2138-5D7AC89A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39780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B9B4B-6257-A94C-B6D5-796BD66D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958739-9827-1B24-A689-C5519E76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C3AF9A-6D64-F244-00C4-DBF443F1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85A8E4-436E-E7E3-AA45-7A85B71EE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5BB7B5-C74B-0C50-87A4-45122F7DA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A81BAD-6080-A4E6-EBD3-C8126F4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ED983E3-A0E5-CA3D-7735-A0E70AEA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D39494-40D4-C92B-B8C7-129A585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39801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0369C7-1A8A-6D19-CD77-7EB0BA6F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55C69B-5ED6-1B92-EDFA-B2852578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30B985-8865-AFB6-CE63-A3146357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D6FE85-BB5C-147D-CB0F-A4744855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55965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A56D19-954C-484B-8F06-94E33817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B234B4-1A5A-55CD-C4B9-DD767EFE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D878D9-6877-E92E-F4EE-A20B09EEC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10173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638F6-A522-5679-8388-7397401B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4032D1-9D68-46DB-D341-1943310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024AEF-9785-B64B-BD7B-00B3DBAD1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9825EB-B39F-D4EC-5F49-D0F38456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A15159-B72A-3164-75F9-E5C0CCE03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DC9770-5B39-6C59-583C-0E8F5C91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91890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CB20E-FD9D-3D67-A00B-670393EC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49EC82A-058E-92BF-E198-78AA689A2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900A00-A934-5CD2-6654-D9B9F901D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CE9B80-291D-8E5A-3BBB-66111FB2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77B945-E6BE-A437-3973-2B1F1AD8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C5FE3-AA63-AAD4-046D-5908F3A3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60933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A71D6E-566E-F7B8-50C0-2F1CF6B1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D117E6-A398-71B9-F614-226D109F8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CABEBB-BC5F-0BE9-8044-3FC47703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5C015C-60F0-EDC3-A587-8E18B640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D5751C-2E09-203D-1B48-FEAB3312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03091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FDF4DE-5485-F205-90C2-01763C9C2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5D7E94-86E0-E9B0-6A1C-E95130330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72777F-3B92-93DC-D6A8-06AE2297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5F38C0-7BDE-F4F3-BFC3-32CE0E33A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0CAF57-2F46-5E5A-5340-FFB2DC7B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65229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00533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6658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DFCEB7-C262-8E01-8E9E-64D03ED1F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49" y="3105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7.bin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11/12/2025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84" r:id="rId13"/>
    <p:sldLayoutId id="2147483777" r:id="rId14"/>
    <p:sldLayoutId id="2147483778" r:id="rId15"/>
    <p:sldLayoutId id="2147483779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B1FB8E-0505-EE4E-2E0C-F59C6E692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FAA306-F211-A0DB-2A42-A91527F61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AECCB9-C6F6-B0B8-833E-11DADF4D5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7ED5-FEDB-4640-81E6-00B357C93949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CF13CB-1FEF-E2AA-7C82-FF3548C63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A8C5BD-8487-952F-E769-3506261CD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63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8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8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8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gif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9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9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9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24.gif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gif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13" Type="http://schemas.openxmlformats.org/officeDocument/2006/relationships/customXml" Target="../ink/ink4.xml"/><Relationship Id="rId18" Type="http://schemas.openxmlformats.org/officeDocument/2006/relationships/image" Target="../media/image35.png"/><Relationship Id="rId21" Type="http://schemas.openxmlformats.org/officeDocument/2006/relationships/image" Target="../media/image52.png"/><Relationship Id="rId12" Type="http://schemas.openxmlformats.org/officeDocument/2006/relationships/image" Target="../media/image660.png"/><Relationship Id="rId17" Type="http://schemas.openxmlformats.org/officeDocument/2006/relationships/image" Target="../media/image34.png"/><Relationship Id="rId2" Type="http://schemas.openxmlformats.org/officeDocument/2006/relationships/customXml" Target="../ink/ink1.xml"/><Relationship Id="rId16" Type="http://schemas.openxmlformats.org/officeDocument/2006/relationships/image" Target="../media/image680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10.xml"/><Relationship Id="rId11" Type="http://schemas.openxmlformats.org/officeDocument/2006/relationships/customXml" Target="../ink/ink3.xml"/><Relationship Id="rId15" Type="http://schemas.openxmlformats.org/officeDocument/2006/relationships/customXml" Target="../ink/ink5.xml"/><Relationship Id="rId23" Type="http://schemas.openxmlformats.org/officeDocument/2006/relationships/image" Target="../media/image65.png"/><Relationship Id="rId10" Type="http://schemas.openxmlformats.org/officeDocument/2006/relationships/image" Target="../media/image650.png"/><Relationship Id="rId19" Type="http://schemas.openxmlformats.org/officeDocument/2006/relationships/image" Target="../media/image36.png"/><Relationship Id="rId9" Type="http://schemas.openxmlformats.org/officeDocument/2006/relationships/customXml" Target="../ink/ink2.xml"/><Relationship Id="rId14" Type="http://schemas.openxmlformats.org/officeDocument/2006/relationships/image" Target="../media/image670.png"/><Relationship Id="rId22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CCBA80-1FAB-F9C3-3CD5-7DC00C6D5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5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2B84A-A70B-0A2B-DC10-C15868B4B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8170A-A9CF-B6C9-F6B8-ED897AF1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هذه كلمات تعرفنا عليها هذا الأسبوع. ستتدربون على توظيفها. من يقرؤها؟</a:t>
            </a:r>
          </a:p>
        </p:txBody>
      </p:sp>
      <p:pic>
        <p:nvPicPr>
          <p:cNvPr id="4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7158E6-220A-E25B-3507-BC3C2F3DD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D70491-EACD-BDFF-1E1F-21CAA32F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07E44E-1E3D-C08F-0CC5-CE727A4343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DE667A-EC83-6E70-16E3-DB653C7FA2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1712B9-E33B-E261-713E-77EBC03029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CF0CDE-BA67-6D99-3CE2-65589294251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6D8AF-F60B-AE5D-DBB9-2D0838EC0BE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2FC514-AA55-C0AD-CF93-57219B1A985F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3A1282-1E18-22E0-67EF-B03ED7BEF93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" name="Google Shape;1205;p183">
            <a:extLst>
              <a:ext uri="{FF2B5EF4-FFF2-40B4-BE49-F238E27FC236}">
                <a16:creationId xmlns:a16="http://schemas.microsoft.com/office/drawing/2014/main" id="{E053AE62-ACD3-4072-D936-BEAC8DF7D0AA}"/>
              </a:ext>
            </a:extLst>
          </p:cNvPr>
          <p:cNvSpPr txBox="1"/>
          <p:nvPr/>
        </p:nvSpPr>
        <p:spPr>
          <a:xfrm>
            <a:off x="574686" y="2266705"/>
            <a:ext cx="8084273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مَآثِرُ – حَفاوَةٌ –  صَخَبٌ - 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ٱلْمَهيبُ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–   أَلَحَّ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/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يُلِحُّ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غَمَرَ/ يَغْمُرُ – مُزَرْكَشٌ – تَباشيرُ – رَبَّتَ – أَخّاذٌ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ثُغاءٌ – اَلْمُروجُ – 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خَلَبَ/ يَخْلُبُ – مَزايا  – عُيوبٌ 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90777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>
            <a:extLst>
              <a:ext uri="{FF2B5EF4-FFF2-40B4-BE49-F238E27FC236}">
                <a16:creationId xmlns:a16="http://schemas.microsoft.com/office/drawing/2014/main" id="{DAB8BBF7-F97D-3285-4FEE-4F825C454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2899" y="1819835"/>
            <a:ext cx="3945196" cy="378003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1C0BF-0033-ADA1-3493-E78CE1956018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F56039-606F-DBF0-9C64-F2979DEA0F62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26A2A37-1048-9090-4C4B-C8037C8A26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78132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855B-E2F9-04B4-3279-BB2373AC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5A365-2C27-2949-8B60-630DD414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اكتبوا الكلمة المناسبة لإتمام الجملة. أمامكم 20 ثانية.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94F068-7B31-70E7-7987-71578BD10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6C8C1C-1836-94D5-1756-CC9081855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7A115C-7845-8141-7566-AF6AA6B5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CE8037-2FAA-2930-B03F-2B389DB4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CC0310-A04A-A53F-5719-D09FCDC0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E158DE-BA7E-623D-3D3F-668B943C66C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9863E5-978A-7735-CC3D-0A5DF8DDB86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4DA61714-46E0-8228-1A1E-DD9D596160F7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BFBD9F-71ED-E959-C3B2-E34EDFAA4CA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F86258-6992-9DEC-A574-2A99D73A422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Google Shape;676;p154">
            <a:extLst>
              <a:ext uri="{FF2B5EF4-FFF2-40B4-BE49-F238E27FC236}">
                <a16:creationId xmlns:a16="http://schemas.microsoft.com/office/drawing/2014/main" id="{521166EA-E1A1-D3FB-657A-E8AAD4D945BE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205;p183">
            <a:extLst>
              <a:ext uri="{FF2B5EF4-FFF2-40B4-BE49-F238E27FC236}">
                <a16:creationId xmlns:a16="http://schemas.microsoft.com/office/drawing/2014/main" id="{16F322F8-A041-23B0-C072-7D73D9DD281D}"/>
              </a:ext>
            </a:extLst>
          </p:cNvPr>
          <p:cNvSpPr txBox="1"/>
          <p:nvPr/>
        </p:nvSpPr>
        <p:spPr>
          <a:xfrm>
            <a:off x="437822" y="4849604"/>
            <a:ext cx="8084273" cy="1015622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إِنَّ 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ٱلْمَنْظَرَ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 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لِلْجِبالِ يَخْلُبُ 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ٱلْعُقولَ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21" name="Google Shape;1205;p183">
            <a:extLst>
              <a:ext uri="{FF2B5EF4-FFF2-40B4-BE49-F238E27FC236}">
                <a16:creationId xmlns:a16="http://schemas.microsoft.com/office/drawing/2014/main" id="{80511367-0CA5-DB68-D042-2CACFDC9262D}"/>
              </a:ext>
            </a:extLst>
          </p:cNvPr>
          <p:cNvSpPr txBox="1"/>
          <p:nvPr/>
        </p:nvSpPr>
        <p:spPr>
          <a:xfrm>
            <a:off x="415817" y="2435018"/>
            <a:ext cx="80842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مَآثِرِ – حَفاوَةٌ – صَخَبُ -   ٱلْمَهيبَ – أَلَحَّ - غَمَرَ</a:t>
            </a:r>
          </a:p>
        </p:txBody>
      </p:sp>
    </p:spTree>
    <p:extLst>
      <p:ext uri="{BB962C8B-B14F-4D97-AF65-F5344CB8AC3E}">
        <p14:creationId xmlns:p14="http://schemas.microsoft.com/office/powerpoint/2010/main" val="150621436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41388-9A44-96A1-F7DD-F8E5B17F7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89740-895A-DFD3-5376-BF8353B9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A41BF8-5D4A-BAA1-F8BF-C7AADBAD44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43080B-1C5E-50D0-4DB2-AA6F6D9664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884CB0-53F6-F676-1872-B723908C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70FF19-4C2F-416B-9624-BC6C91D5C2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D94DC0-4E3C-817F-2D90-939E40A96CE3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39E7C8-6885-77D1-D8DF-A9619C2A523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A8DA6220-0733-3F0B-E0F7-023729BFB402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EF38D7-2400-13A4-55DB-2853E17CC84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7C1916D-FAB9-AE22-3D4F-2E33CA6A552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Google Shape;1205;p183">
            <a:extLst>
              <a:ext uri="{FF2B5EF4-FFF2-40B4-BE49-F238E27FC236}">
                <a16:creationId xmlns:a16="http://schemas.microsoft.com/office/drawing/2014/main" id="{8946F9C5-77E5-6B4B-2D5A-61D518BA2794}"/>
              </a:ext>
            </a:extLst>
          </p:cNvPr>
          <p:cNvSpPr txBox="1"/>
          <p:nvPr/>
        </p:nvSpPr>
        <p:spPr>
          <a:xfrm>
            <a:off x="356358" y="4842961"/>
            <a:ext cx="8084273" cy="1015622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إِنَّ 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ٱلْمَنْظَرَ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           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لِلْجِبالِ يَخْلُبُ </a:t>
            </a:r>
            <a:r>
              <a:rPr kumimoji="0" lang="ar-MA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ٱلْعُقولَ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13" name="Google Shape;1205;p183">
            <a:extLst>
              <a:ext uri="{FF2B5EF4-FFF2-40B4-BE49-F238E27FC236}">
                <a16:creationId xmlns:a16="http://schemas.microsoft.com/office/drawing/2014/main" id="{E7742A0E-9D24-E253-EA4D-8C23553AF087}"/>
              </a:ext>
            </a:extLst>
          </p:cNvPr>
          <p:cNvSpPr txBox="1"/>
          <p:nvPr/>
        </p:nvSpPr>
        <p:spPr>
          <a:xfrm>
            <a:off x="415817" y="2435018"/>
            <a:ext cx="80842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مَآثِرِ – حَفاوَةٌ – صَخَبُ -   ٱلْمَهيبَ – أَلَحَّ - غَمَرَ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CBB5A9-4A42-0101-4653-AC7FE8B849F6}"/>
              </a:ext>
            </a:extLst>
          </p:cNvPr>
          <p:cNvSpPr txBox="1"/>
          <p:nvPr/>
        </p:nvSpPr>
        <p:spPr>
          <a:xfrm>
            <a:off x="4741439" y="4773387"/>
            <a:ext cx="1634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kern="0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ٱلْمَهيبَ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E6D72FF-BDA7-E0F3-BC54-283AB75573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6024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9BC82-E92C-3545-4A6F-7057BD7CB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C9455-580F-020D-4D14-BA8D551F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المناسبة لإتمامها. أمامكم 20 ثانية.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2BA0F4C-4765-7FF6-882A-9957EC0346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04BD38-B14A-12E4-6150-D659B67DFC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01ABCB-17EB-D45B-1BB4-372E418735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F2D928-36E4-AC15-DD80-0CC9AC4B83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F4528D-3388-E72E-79FC-01A48EED14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64A57B-F6B8-4AD5-8E1B-797FA7C6DC5A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28BA45-19EA-F8B2-2584-FD653FDB5CB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5CA34FD2-4408-E4A2-9907-01334A013501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843F92-6608-FD1C-D422-B7CB1F635E00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D9C99-B900-4A53-785D-9AA3045D51F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Google Shape;1205;p183">
            <a:extLst>
              <a:ext uri="{FF2B5EF4-FFF2-40B4-BE49-F238E27FC236}">
                <a16:creationId xmlns:a16="http://schemas.microsoft.com/office/drawing/2014/main" id="{2B404D54-09C6-41ED-817E-C5645A3045C7}"/>
              </a:ext>
            </a:extLst>
          </p:cNvPr>
          <p:cNvSpPr txBox="1"/>
          <p:nvPr/>
        </p:nvSpPr>
        <p:spPr>
          <a:xfrm>
            <a:off x="529862" y="4941937"/>
            <a:ext cx="8084273" cy="830956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buSzPts val="4400"/>
              <a:defRPr/>
            </a:pP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تُعَدُّ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ٱلْأَهْراماتُ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مِنْ أَعْظَمِ ..........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ٱلْحَضارَةِ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ٱلْفِرْعَوْنِيَّةِ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4" name="Google Shape;1205;p183">
            <a:extLst>
              <a:ext uri="{FF2B5EF4-FFF2-40B4-BE49-F238E27FC236}">
                <a16:creationId xmlns:a16="http://schemas.microsoft.com/office/drawing/2014/main" id="{7606B218-E560-5383-554E-2927CBA8C106}"/>
              </a:ext>
            </a:extLst>
          </p:cNvPr>
          <p:cNvSpPr txBox="1"/>
          <p:nvPr/>
        </p:nvSpPr>
        <p:spPr>
          <a:xfrm>
            <a:off x="415817" y="2435018"/>
            <a:ext cx="80842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مَآثِرِ – حَفاوَةٌ – صَخَبُ -   ٱلْمَهيبَ – أَلَحَّ - غَمَرَ</a:t>
            </a:r>
          </a:p>
        </p:txBody>
      </p:sp>
    </p:spTree>
    <p:extLst>
      <p:ext uri="{BB962C8B-B14F-4D97-AF65-F5344CB8AC3E}">
        <p14:creationId xmlns:p14="http://schemas.microsoft.com/office/powerpoint/2010/main" val="170926541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A6155-0004-1321-B3D4-05DA68E4A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BC4CE-5612-8C60-420D-D9277112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ABCE14C-5BF6-9809-091D-4E1A518CA1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34D88B-3A9B-7BE3-5AD0-3DB6D5ACBB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D370CA-E92D-7ED6-5108-CCCA49CC89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8189EA-5304-F1DF-B36E-9DF3D8F5B9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78C8D5-1500-4A38-8DD5-3BEF59891B2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28A54-28A9-D6C2-239F-4E0EC0C4214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C8AA36FC-4A2D-C0D5-6F6B-4A0342C62626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56CF39E-DF34-C62A-8CA5-636C71B82210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8D17AE-708D-030A-FF6B-7C181740EB0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794029-44D8-79CA-BD88-CDA570D80669}"/>
              </a:ext>
            </a:extLst>
          </p:cNvPr>
          <p:cNvSpPr txBox="1"/>
          <p:nvPr/>
        </p:nvSpPr>
        <p:spPr>
          <a:xfrm>
            <a:off x="3693019" y="4833658"/>
            <a:ext cx="1182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مآثِرِ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2035C4D-782F-B039-D1D5-71ACD88522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Google Shape;1205;p183">
            <a:extLst>
              <a:ext uri="{FF2B5EF4-FFF2-40B4-BE49-F238E27FC236}">
                <a16:creationId xmlns:a16="http://schemas.microsoft.com/office/drawing/2014/main" id="{92902736-B705-D12D-38AB-EC16424EDC25}"/>
              </a:ext>
            </a:extLst>
          </p:cNvPr>
          <p:cNvSpPr txBox="1"/>
          <p:nvPr/>
        </p:nvSpPr>
        <p:spPr>
          <a:xfrm>
            <a:off x="529862" y="4941937"/>
            <a:ext cx="8084273" cy="830956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buSzPts val="4400"/>
              <a:defRPr/>
            </a:pP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تُعَدُّ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ٱلْأَهْراماتُ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مِنْ أَعْظَمِ             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ٱلْحَضارَةِ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ٱلْفِرْعَوْنِيَّةِ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14" name="Google Shape;1205;p183">
            <a:extLst>
              <a:ext uri="{FF2B5EF4-FFF2-40B4-BE49-F238E27FC236}">
                <a16:creationId xmlns:a16="http://schemas.microsoft.com/office/drawing/2014/main" id="{D4E7FF07-578F-A480-8614-65D6844739BF}"/>
              </a:ext>
            </a:extLst>
          </p:cNvPr>
          <p:cNvSpPr txBox="1"/>
          <p:nvPr/>
        </p:nvSpPr>
        <p:spPr>
          <a:xfrm>
            <a:off x="415817" y="2435018"/>
            <a:ext cx="80842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مَآثِرِ – حَفاوَةٌ – صَخَبُ -   ٱلْمَهيبَ – أَلَحَّ - غَمَرَ</a:t>
            </a:r>
          </a:p>
        </p:txBody>
      </p:sp>
    </p:spTree>
    <p:extLst>
      <p:ext uri="{BB962C8B-B14F-4D97-AF65-F5344CB8AC3E}">
        <p14:creationId xmlns:p14="http://schemas.microsoft.com/office/powerpoint/2010/main" val="42264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0A785-A134-351D-7541-83536087D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BCA6FB-E242-A313-CD90-EA39FD047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المناسبة لإتمامها. أمامكم 20 ثانية.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C8BE4D1-07BF-D7C5-3338-ACF0CC89D8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6B6556-F770-D5FB-E59E-E82F12A8E5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2D01F0-2571-F280-5DE6-0AB1FE2C97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006097-B06B-9C73-E286-74110B6450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4EF661-675F-7E1E-2EBC-1888FA80E2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325893-9836-73AE-C58F-309352DF6A3D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F5F9EE-3955-162D-5107-9CE1316D081F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80EBC9B7-64A0-2B60-7742-D15D048AC3D8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E026AE-4149-B63A-0B1B-2B4F13914E54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7BEBB8-2EEE-C40A-D28C-6E2E4466956F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" name="Google Shape;1205;p183">
            <a:extLst>
              <a:ext uri="{FF2B5EF4-FFF2-40B4-BE49-F238E27FC236}">
                <a16:creationId xmlns:a16="http://schemas.microsoft.com/office/drawing/2014/main" id="{B29E896B-24E9-5B70-4E51-136C77489E24}"/>
              </a:ext>
            </a:extLst>
          </p:cNvPr>
          <p:cNvSpPr txBox="1"/>
          <p:nvPr/>
        </p:nvSpPr>
        <p:spPr>
          <a:xfrm>
            <a:off x="529862" y="4941937"/>
            <a:ext cx="8084273" cy="830956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buSzPts val="4400"/>
              <a:defRPr/>
            </a:pP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ٱلتِّلْميذُ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في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ٱلسُّؤالِ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لِيَفْهَمَ بِوُضوحٍ.</a:t>
            </a:r>
          </a:p>
        </p:txBody>
      </p:sp>
      <p:sp>
        <p:nvSpPr>
          <p:cNvPr id="4" name="Google Shape;1205;p183">
            <a:extLst>
              <a:ext uri="{FF2B5EF4-FFF2-40B4-BE49-F238E27FC236}">
                <a16:creationId xmlns:a16="http://schemas.microsoft.com/office/drawing/2014/main" id="{9D3DF7BF-A204-A847-9916-572A03144E5F}"/>
              </a:ext>
            </a:extLst>
          </p:cNvPr>
          <p:cNvSpPr txBox="1"/>
          <p:nvPr/>
        </p:nvSpPr>
        <p:spPr>
          <a:xfrm>
            <a:off x="415817" y="2435018"/>
            <a:ext cx="80842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مَآثِرِ – حَفاوَةٌ – صَخَبُ -   ٱلْمَهيبَ – أَلَحَّ - غَمَرَ</a:t>
            </a:r>
          </a:p>
        </p:txBody>
      </p:sp>
    </p:spTree>
    <p:extLst>
      <p:ext uri="{BB962C8B-B14F-4D97-AF65-F5344CB8AC3E}">
        <p14:creationId xmlns:p14="http://schemas.microsoft.com/office/powerpoint/2010/main" val="58163656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0DF1A-FA59-EFF5-67C9-69560CEED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35E03B-C754-1F39-1CE1-36E3388F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53A9C8-7949-9EEC-57B6-298E15DA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15B1EA-BB25-F703-5AB9-31C0C3F397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5A7C45-1E1C-B82E-5815-CA3A58EB1B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824B56-AA1E-BE05-F4D3-A8213AFBF1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F1146E-DA1C-2D1F-74F1-3F7A816930C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4EFC95-4450-AF61-DD3B-723B982F034D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C8DB279A-25FF-76F1-9A07-BC999C20FBBB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5D36EC-C1D6-B4D5-AB23-C812BD1E83D2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092BBE-428D-3B27-5B94-E5965191607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BFCCB80-F248-1361-24FE-93440386F1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1205;p183">
            <a:extLst>
              <a:ext uri="{FF2B5EF4-FFF2-40B4-BE49-F238E27FC236}">
                <a16:creationId xmlns:a16="http://schemas.microsoft.com/office/drawing/2014/main" id="{37B24E60-2E36-C24A-58F3-FF10099D0C2A}"/>
              </a:ext>
            </a:extLst>
          </p:cNvPr>
          <p:cNvSpPr txBox="1"/>
          <p:nvPr/>
        </p:nvSpPr>
        <p:spPr>
          <a:xfrm>
            <a:off x="529862" y="4941937"/>
            <a:ext cx="8084273" cy="830956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buSzPts val="4400"/>
              <a:defRPr/>
            </a:pP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ٱلتِّلْميذُ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في </a:t>
            </a:r>
            <a:r>
              <a:rPr lang="ar-MA" sz="4800" b="1" kern="0" dirty="0" err="1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ٱلسُّؤالِ</a:t>
            </a:r>
            <a:r>
              <a:rPr lang="ar-MA" sz="48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لِيَفْهَمَ بِوُضوحٍ.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B3B50B-8704-D60C-C05F-E76CBEFB8C9F}"/>
              </a:ext>
            </a:extLst>
          </p:cNvPr>
          <p:cNvSpPr txBox="1"/>
          <p:nvPr/>
        </p:nvSpPr>
        <p:spPr>
          <a:xfrm>
            <a:off x="6396907" y="4773387"/>
            <a:ext cx="129191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60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أَلَحَّ</a:t>
            </a:r>
            <a:endParaRPr lang="fr-FR" sz="6000" dirty="0">
              <a:solidFill>
                <a:srgbClr val="FF0000"/>
              </a:solidFill>
            </a:endParaRPr>
          </a:p>
        </p:txBody>
      </p:sp>
      <p:sp>
        <p:nvSpPr>
          <p:cNvPr id="10" name="Google Shape;1205;p183">
            <a:extLst>
              <a:ext uri="{FF2B5EF4-FFF2-40B4-BE49-F238E27FC236}">
                <a16:creationId xmlns:a16="http://schemas.microsoft.com/office/drawing/2014/main" id="{9CBEE387-6C99-070F-8813-81D7C2E3863C}"/>
              </a:ext>
            </a:extLst>
          </p:cNvPr>
          <p:cNvSpPr txBox="1"/>
          <p:nvPr/>
        </p:nvSpPr>
        <p:spPr>
          <a:xfrm>
            <a:off x="415817" y="2435018"/>
            <a:ext cx="80842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مَآثِرِ – حَفاوَةٌ – صَخَبُ -   ٱلْمَهيبَ – أَلَحَّ - غَمَرَ</a:t>
            </a:r>
          </a:p>
        </p:txBody>
      </p:sp>
    </p:spTree>
    <p:extLst>
      <p:ext uri="{BB962C8B-B14F-4D97-AF65-F5344CB8AC3E}">
        <p14:creationId xmlns:p14="http://schemas.microsoft.com/office/powerpoint/2010/main" val="225508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6880-0992-A04D-EDB1-DA896C306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88EDB4-81A9-1ADC-A702-DFE51052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أمامكم 20 ثانية.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859EC7-F773-1700-7ADA-5939092785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AA8AA7-F2A3-83AD-C83A-07517DD562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203BF3-78BA-E847-B4C1-01FE6CC7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8DBACC-5F52-CE88-F7F8-D471DF0847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D9D1B5-11A4-EA01-B401-AA10F052E7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A7E6C3-B84A-E9C5-732E-5437910A889D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45B56C-851F-9517-F01A-1BE6D5ED7FD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5730CA8B-5111-9C51-B785-BAD0AAE8E742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347175-CC9B-F906-85C3-C03D96A1AC6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A8401A-6516-946C-78B7-C90C86D6E73F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Google Shape;676;p154">
            <a:extLst>
              <a:ext uri="{FF2B5EF4-FFF2-40B4-BE49-F238E27FC236}">
                <a16:creationId xmlns:a16="http://schemas.microsoft.com/office/drawing/2014/main" id="{1DBBBBA3-BAA1-9505-498A-12840E588869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1205;p183">
            <a:extLst>
              <a:ext uri="{FF2B5EF4-FFF2-40B4-BE49-F238E27FC236}">
                <a16:creationId xmlns:a16="http://schemas.microsoft.com/office/drawing/2014/main" id="{898ED875-18D0-0761-35DE-1FED049C4B61}"/>
              </a:ext>
            </a:extLst>
          </p:cNvPr>
          <p:cNvSpPr txBox="1"/>
          <p:nvPr/>
        </p:nvSpPr>
        <p:spPr>
          <a:xfrm>
            <a:off x="537807" y="4895770"/>
            <a:ext cx="8168369" cy="923289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يُزْعِجُني ............. وَسائِلِ ٱلنَّقْلِ في ٱلْمَدينَةِ.</a:t>
            </a:r>
          </a:p>
        </p:txBody>
      </p:sp>
      <p:sp>
        <p:nvSpPr>
          <p:cNvPr id="4" name="Google Shape;1205;p183">
            <a:extLst>
              <a:ext uri="{FF2B5EF4-FFF2-40B4-BE49-F238E27FC236}">
                <a16:creationId xmlns:a16="http://schemas.microsoft.com/office/drawing/2014/main" id="{70D8CFBC-6C98-46E2-C836-B9645D2B9ED0}"/>
              </a:ext>
            </a:extLst>
          </p:cNvPr>
          <p:cNvSpPr txBox="1"/>
          <p:nvPr/>
        </p:nvSpPr>
        <p:spPr>
          <a:xfrm>
            <a:off x="415817" y="2435018"/>
            <a:ext cx="80842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مَآثِرِ – حَفاوَةٌ – صَخَبُ -   ٱلْمَهيبَ – أَلَحَّ - غَمَرَ</a:t>
            </a:r>
          </a:p>
        </p:txBody>
      </p:sp>
    </p:spTree>
    <p:extLst>
      <p:ext uri="{BB962C8B-B14F-4D97-AF65-F5344CB8AC3E}">
        <p14:creationId xmlns:p14="http://schemas.microsoft.com/office/powerpoint/2010/main" val="94087718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8801B-D410-2346-CB30-D923A9641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7D28A-64BB-0300-2573-2AF40020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2ED36B-9CFF-5418-72AA-F5D01F8B1D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86A9E0-FFEF-A26E-4EA2-3A323AD589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012618-4228-0A62-E97B-0C30F7A0B6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F96FFB-9EF8-4E85-E077-A5E5B47F61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F85FF5-654B-7E17-75D3-C73126E10005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67AF19-7BFD-2228-A65A-7E349EAE22E6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56328A76-16E9-307A-6663-9A0A570AFE7D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AEA187-9003-4BA8-05E8-D5E1622B2D3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917BBD-418B-C510-D64A-DC33831F6E04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1168E1B-DEFF-C60B-586A-71BB0AEE1E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Google Shape;1205;p183">
            <a:extLst>
              <a:ext uri="{FF2B5EF4-FFF2-40B4-BE49-F238E27FC236}">
                <a16:creationId xmlns:a16="http://schemas.microsoft.com/office/drawing/2014/main" id="{26A3FC7D-65BB-6A91-028D-9D1067C9E0C6}"/>
              </a:ext>
            </a:extLst>
          </p:cNvPr>
          <p:cNvSpPr txBox="1"/>
          <p:nvPr/>
        </p:nvSpPr>
        <p:spPr>
          <a:xfrm>
            <a:off x="415817" y="2435018"/>
            <a:ext cx="80842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مَآثِرِ – حَفاوَةٌ – صَخَبُ -   ٱلْمَهيبَ – أَلَحَّ - غَمَرَ</a:t>
            </a:r>
          </a:p>
        </p:txBody>
      </p:sp>
      <p:sp>
        <p:nvSpPr>
          <p:cNvPr id="10" name="Google Shape;1205;p183">
            <a:extLst>
              <a:ext uri="{FF2B5EF4-FFF2-40B4-BE49-F238E27FC236}">
                <a16:creationId xmlns:a16="http://schemas.microsoft.com/office/drawing/2014/main" id="{71F201D3-6E99-2A20-68BD-5086C5F2DA73}"/>
              </a:ext>
            </a:extLst>
          </p:cNvPr>
          <p:cNvSpPr txBox="1"/>
          <p:nvPr/>
        </p:nvSpPr>
        <p:spPr>
          <a:xfrm>
            <a:off x="537807" y="4895770"/>
            <a:ext cx="8168369" cy="923289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يُزْعِجُني ............. وَسائِلِ ٱلنَّقْلِ في ٱلْمَدينَةِ.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AB1A09-0B93-2255-68EB-523FEAD1B2D1}"/>
              </a:ext>
            </a:extLst>
          </p:cNvPr>
          <p:cNvSpPr txBox="1"/>
          <p:nvPr/>
        </p:nvSpPr>
        <p:spPr>
          <a:xfrm>
            <a:off x="5281109" y="4849582"/>
            <a:ext cx="163464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60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صَخَبُ</a:t>
            </a:r>
            <a:endParaRPr lang="fr-FR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20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4C0FA16-792F-43AA-AD5D-D1B55211C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7283C-AFA1-9C70-1B62-12D92CC0D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7;p130">
            <a:extLst>
              <a:ext uri="{FF2B5EF4-FFF2-40B4-BE49-F238E27FC236}">
                <a16:creationId xmlns:a16="http://schemas.microsoft.com/office/drawing/2014/main" id="{F56429D0-CC76-F835-071D-62EEB9B4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92682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C1065FF3-DA34-416B-2347-440F94D6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52632"/>
            <a:ext cx="7886700" cy="720000"/>
          </a:xfrm>
        </p:spPr>
        <p:txBody>
          <a:bodyPr/>
          <a:lstStyle/>
          <a:p>
            <a:r>
              <a:rPr lang="ar-MA" dirty="0"/>
              <a:t>قراءة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A0DEB7A0-B3DB-E9F3-18AC-1A1CBC74CEFD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73B8B99-BAE2-A58D-C16C-03D00CB8F962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A9364D8B-6E65-C499-9754-8EEC5D8E794E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000" b="1" dirty="0">
                <a:cs typeface="Microsoft Uighur" panose="02000000000000000000" pitchFamily="2" charset="-78"/>
              </a:rPr>
              <a:t>رحلة لا تنسى ج 1: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قراءات فردية (15د)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 (35د)</a:t>
            </a:r>
          </a:p>
        </p:txBody>
      </p:sp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id="{43C13006-999D-BD48-9565-B878495E4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0025" y="2788388"/>
            <a:ext cx="715006" cy="7150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9A247-A51D-1153-27B4-EE454CC9BA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390" y="3055673"/>
            <a:ext cx="536340" cy="54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38380E8-1D79-37BC-9C87-F8E2ECD4BACE}"/>
              </a:ext>
            </a:extLst>
          </p:cNvPr>
          <p:cNvSpPr txBox="1"/>
          <p:nvPr/>
        </p:nvSpPr>
        <p:spPr>
          <a:xfrm>
            <a:off x="2729771" y="30842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dirty="0">
                <a:solidFill>
                  <a:srgbClr val="424D7B"/>
                </a:solidFill>
              </a:rPr>
              <a:t>02 - </a:t>
            </a:r>
            <a:r>
              <a:rPr lang="ar-MA" sz="1800" dirty="0">
                <a:solidFill>
                  <a:srgbClr val="424D7B"/>
                </a:solidFill>
              </a:rPr>
              <a:t>قراءة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4788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3FDB9C-28D0-3941-8D1F-5A54BA0B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النص ص 67. نبدأ بتذكر معاني المفردات. ضعوا الكلمة المناسبة أمام كل تعريف.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E10A88-F7A8-41F8-1291-C46A663A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08604-64F1-8537-816B-299197C6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775FA2-056D-22A9-490E-4B706F6B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EA1323-D204-C4B7-3800-541FB9BA1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0BB135-B817-3784-AFB9-D412C2AF29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8F53C-AB35-8A8C-EAD1-0D4E78676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250CA-1CB4-C27C-CFAD-73F130478D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96195-F291-D651-5DCC-7E6183BC284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B0925265-F643-62D9-CDF2-462AE2A8DB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1E159F-6FFF-D6F7-2258-26F11D1E3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293" y="2172751"/>
            <a:ext cx="2456910" cy="351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4985E5-C546-028B-831D-FD29C2BC6600}"/>
              </a:ext>
            </a:extLst>
          </p:cNvPr>
          <p:cNvSpPr/>
          <p:nvPr/>
        </p:nvSpPr>
        <p:spPr>
          <a:xfrm>
            <a:off x="3732293" y="2477728"/>
            <a:ext cx="2498507" cy="4719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ِ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1C02-076D-8F98-8898-F73630DC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C71B4C8-4E61-2C4D-8068-0196E923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07" y="756000"/>
            <a:ext cx="7041352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قراءة معبرة. أنصتوا لقراءة زميلكم. في كل مرة يقرأ اسم شخصية ارفعوا يدكم. </a:t>
            </a:r>
            <a:endParaRPr lang="fr-FR" sz="2400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27F6C120-51DE-03D8-DF5E-FF6B84A680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6493" y="666244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446E9F-6678-9F1E-4DDE-6617C61403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DE4C94-C668-0F9A-3AAF-913CD693C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68966-541E-F262-3F4E-1B986CB3B1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E280E9-5D4F-CD20-8960-4BB6D44F32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831CA7-1318-93E1-3B0C-41FC13B96C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18542-C34E-DD0B-801F-6DD24854F4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103D7-4510-DA5D-931F-F96AFB3C07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14A012-49A8-4B86-E3AA-F95ECEA01BB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5F566D-17E3-D083-1E1E-9D544AB2A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293" y="2172751"/>
            <a:ext cx="2456910" cy="351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63974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2074-1B9C-8024-2528-99C27239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6DC1D3A-B2FB-3F4A-9023-2CFEE147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80584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cs typeface="Microsoft Uighur" panose="02000000000000000000" pitchFamily="2" charset="-78"/>
              </a:rPr>
              <a:t>ستعيدون قراءة النص؛ في هذه المرة كلما قرأ صديقكم كلمة لا تفهمونها ا ارفعوا أيديكم لنشرحها.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42BCC7-F6D6-BD98-06B0-A921DD547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62180E-1542-E175-830D-E87374432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505941-0C53-2B98-9C6C-588ABCEE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5EBE1E-F1EE-1DD5-A341-E821579D5F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5B5EC-CD26-F7F9-E1B6-697395BAA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F20ACC-3E8E-1169-662D-A7E865FF76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03C833-F323-E75F-FBEB-08A07587B36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1AC18-8830-3EE8-9632-AF1504E6912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3530F0A5-FE1C-6AAB-A782-467E48481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51F114-C29F-2834-3994-E6F069A61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293" y="2172751"/>
            <a:ext cx="2456910" cy="351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842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8A1F2-A179-8BDC-ED42-0A9A3204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43009D9-4D34-8B44-A933-76275216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7" y="756000"/>
            <a:ext cx="713633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 الواجب المنزلي. خذوا ص 69. سأتحقق من إنجازاتكم. ما ضد: هدوء؟ مرادف انتهت؟ 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BA9E50-91F2-B758-5BD6-E43A8F7E93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A14DB9-4F18-8A81-02DB-CAD0236E3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5E9421-03B2-A39A-C5ED-135EFE58B7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CDD9CA-B571-7591-0617-1CAC28945B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276BAC-A858-3DA3-3AA1-D6026A8CC4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B606AD-4BD5-360B-A6CC-CDFDFAB256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A523BE6-1D75-909A-9216-9E165993B0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389C34-0FF6-ACFC-F66E-D10C77F2B0A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86AC6F-D9AC-6EFE-A528-A15CC2FB01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Flèche : gauche 1">
            <a:extLst>
              <a:ext uri="{FF2B5EF4-FFF2-40B4-BE49-F238E27FC236}">
                <a16:creationId xmlns:a16="http://schemas.microsoft.com/office/drawing/2014/main" id="{AB06F9E3-6C22-5F98-3A6E-EC41A6BA18D9}"/>
              </a:ext>
            </a:extLst>
          </p:cNvPr>
          <p:cNvSpPr/>
          <p:nvPr/>
        </p:nvSpPr>
        <p:spPr>
          <a:xfrm>
            <a:off x="5935843" y="2980297"/>
            <a:ext cx="786581" cy="2556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pour une image  3">
            <a:extLst>
              <a:ext uri="{FF2B5EF4-FFF2-40B4-BE49-F238E27FC236}">
                <a16:creationId xmlns:a16="http://schemas.microsoft.com/office/drawing/2014/main" id="{47537CA7-2128-61D7-9F0D-953CB8770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125" y="2521798"/>
            <a:ext cx="828000" cy="8279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A2692C9-DBC7-6ACA-7255-1670B5746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2869" y="2038744"/>
            <a:ext cx="2747794" cy="392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719CEA1-128A-9361-8640-805B84507C2A}"/>
              </a:ext>
            </a:extLst>
          </p:cNvPr>
          <p:cNvSpPr/>
          <p:nvPr/>
        </p:nvSpPr>
        <p:spPr>
          <a:xfrm>
            <a:off x="3033549" y="2508348"/>
            <a:ext cx="2754129" cy="7031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10900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A60A1-2008-21C2-D597-20217EE4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07F4AE2-DCA3-0D4F-8967-39B9AE6B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ماذا نسمي المعلومات التي ترد في النص بشكل غير مباشر؟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7E4E17-0EBD-38D4-4FEA-663C3713E0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E67B9-6021-A247-C8E6-CAA07C1A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44B4D1-99F1-39C2-236F-898EA1D1B7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1C5B7B-C464-DB26-A4AD-B3CA4FB8E2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8F00AF-CAFE-053A-CCF1-ABC3BE0680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7AC97-FFF6-6873-6364-F9A303473A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79606C-D55F-5158-DC8A-5D07B51EBD7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009A7-D32A-142F-CB13-90315EFD47C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AE392B4-ABE1-C092-6283-4E07CCF46D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Image 19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BF001BA9-1D37-9381-1099-F83860ED6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8257" y="2171683"/>
            <a:ext cx="2851912" cy="28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9643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37858-A1F4-3F8E-AC5A-0E345AA66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46D0D67-5A32-8D22-08E8-94B04401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نتذكر. من يقرأ؟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4059BB-FC6F-4759-8CF4-D71CD4CEDD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00FB3C-4FC4-35B2-9251-52CC34F92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4770ED-C8BE-F194-F95F-5893FE7311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9D690E-F6E3-E7AC-C47F-AA0E2A41CA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F1A3AF-DF90-0D44-D0C5-426B7442BC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65201C-6DC7-E8CA-F132-28E65B58EF0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3DB34C-111C-18EF-36C5-3EB8E2290A5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2B0AFB-C8BD-0E7B-625F-294F8A04095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D5F9DA4-4497-034F-D65F-904FDFCB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82427D0-B2C1-0BD5-2E71-5154F215F0A9}"/>
              </a:ext>
            </a:extLst>
          </p:cNvPr>
          <p:cNvSpPr txBox="1"/>
          <p:nvPr/>
        </p:nvSpPr>
        <p:spPr>
          <a:xfrm>
            <a:off x="855406" y="2654003"/>
            <a:ext cx="74331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اَلْمَعْلوماتُ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ٱلضِّمْنِيَّةُ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أَوْ غَيْرُ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ٱلصَّريحَةِ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هِيَ مَعْلوماتٌ تَرِدُ في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بِشَكْلٍ غَيْرِ مُباشِرٍ عَلى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ٱلْقارِئِ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أَنْ يَسْتَنْتِجَها.</a:t>
            </a:r>
          </a:p>
        </p:txBody>
      </p:sp>
    </p:spTree>
    <p:extLst>
      <p:ext uri="{BB962C8B-B14F-4D97-AF65-F5344CB8AC3E}">
        <p14:creationId xmlns:p14="http://schemas.microsoft.com/office/powerpoint/2010/main" val="16132409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47FE6-48BF-2747-1655-F47DEC0B9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E6847A02-B266-AD20-84B2-57B2B562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يذكر بخطوات توظيف الكلمات المفاتيح لاستنتاج معلومات ضمنية في النص؟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339848-6C33-2EB8-052D-8874E976D1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DF7135-0489-288B-9EE5-316DDCC19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6E296F-35E2-BE1D-5386-0B9534BDC3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54BDB0-3914-DE81-474E-584F8D5A15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4F88D6-15BB-EDA8-5FEB-492E0C9B5F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F61B9-5961-6668-253C-99430BA6C71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67179D-15BA-2FA6-FAE5-B1E12EFCEC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1AFBF-B4AC-D3D6-D426-41C212C4E0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3477D71-041C-00FB-96CD-63F6AEA726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83530A9-4D6C-E804-090C-BB105C613D62}"/>
              </a:ext>
            </a:extLst>
          </p:cNvPr>
          <p:cNvSpPr txBox="1"/>
          <p:nvPr/>
        </p:nvSpPr>
        <p:spPr>
          <a:xfrm>
            <a:off x="2556387" y="2959510"/>
            <a:ext cx="4513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اِسْتِنْتاجُ مَعْلوماتٍ ضِمْنِيَّةٍ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861259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B2253-51CC-743F-BE51-19E8B8F76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98B635F-A268-02E4-030A-793DA539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يقرأ؟ انتبهوا جيدا.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40B880-D6E0-FF39-52F2-FAB91849F5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3CDE35-B756-A59D-F710-C6C91200A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53A171-9F7E-BF21-6505-6FE0E67925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1E6A9C-2E59-FD46-4A67-B6530F38B2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C291AC-988E-63C7-0440-3ED075D243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B82825-2CD2-1BB9-B2DB-4E177B8D8DF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A1635-6053-C157-9F23-97648ED33AA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E30E8-C1D1-962F-3447-61ABF7E227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0D069F76-3157-B362-E655-2FFE9BCD9E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D4EFBC44-C5BF-213A-1089-881F5D9E5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694" y="2371699"/>
            <a:ext cx="6642555" cy="306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70462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B9431-8BB9-3160-BCDD-3C2E2711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12B9D69-D738-2357-A93A-5174F365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69. ستطبقون الإستراتيجية. من يقرأ التعليمة 1؟ -أنجزوا.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071B92-67D8-E30F-4BCF-FF097E3BE0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BFB9DB-591F-DF2D-FC95-98AD9AEBF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3805D9-5EF0-8830-D195-FDFF435E59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42B2BC-9B4C-242B-605C-ED4EB4FCA1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0FE377-FB95-32CA-480D-EA881A762C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16D1B4-DA43-F2B9-3CE7-C281AFF5BCA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26E5D3-AFE4-FB43-16F5-88886599AA9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AAC2F-D8E6-6C71-B87B-1591F4C1A97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DB905776-EA3E-6BBC-2412-C39DF67B38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lèche : gauche 1">
            <a:extLst>
              <a:ext uri="{FF2B5EF4-FFF2-40B4-BE49-F238E27FC236}">
                <a16:creationId xmlns:a16="http://schemas.microsoft.com/office/drawing/2014/main" id="{83214CD7-B3C3-7B9C-1E5A-77067EBB91D6}"/>
              </a:ext>
            </a:extLst>
          </p:cNvPr>
          <p:cNvSpPr/>
          <p:nvPr/>
        </p:nvSpPr>
        <p:spPr>
          <a:xfrm>
            <a:off x="6039390" y="3429000"/>
            <a:ext cx="786581" cy="2556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25F0000-4B39-CF1F-5313-34FA39F99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869" y="2038744"/>
            <a:ext cx="2747794" cy="392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43D1F4F-9EDB-00E3-E60A-24096778FDAB}"/>
              </a:ext>
            </a:extLst>
          </p:cNvPr>
          <p:cNvSpPr/>
          <p:nvPr/>
        </p:nvSpPr>
        <p:spPr>
          <a:xfrm>
            <a:off x="3052869" y="3205236"/>
            <a:ext cx="2754129" cy="135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021BDC-7A08-2BEE-2B4D-35F389725E3F}"/>
              </a:ext>
            </a:extLst>
          </p:cNvPr>
          <p:cNvSpPr txBox="1"/>
          <p:nvPr/>
        </p:nvSpPr>
        <p:spPr>
          <a:xfrm>
            <a:off x="4296310" y="1183334"/>
            <a:ext cx="3160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يتم تعديل الاختيار ب في السؤال الأول.</a:t>
            </a:r>
            <a:endParaRPr lang="fr-FR" sz="24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31198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الإنتاج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الإنتاج الكتابي: (30د)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ورشة القراءة: استثمار النص (50د)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إملاء (25د)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CF75A-D4AB-A9AE-D41D-1DE91B4E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90F131A-C4FF-D1F5-3304-C7172CA2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الأول؟ ما المطلوب بالضبط في السؤال؟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E27E65-C4A5-2023-5571-0A8CA4BC00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51DBC6-220C-2571-EB01-D5F805695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2233E5-303B-B356-F2DD-D6B6266B3E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874F1E-80C9-DB3F-D27D-BFF6EC93BF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C75431-CD0B-3A10-0803-45A58D9C0D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508E40-3CF3-C202-DE09-12508AF17B4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847FD6-B108-57AA-ED79-42039B10886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309DFC-9706-6EF4-E754-B32C6E5F8D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63D6F053-350A-23CE-B0A0-D5570F56BE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2D4D4D71-50C1-8BA8-0B9A-EC1A434C1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826" y="2261453"/>
            <a:ext cx="6453018" cy="340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1EBEA2D8-284D-83BF-2530-ED77886239B5}"/>
              </a:ext>
            </a:extLst>
          </p:cNvPr>
          <p:cNvSpPr/>
          <p:nvPr/>
        </p:nvSpPr>
        <p:spPr>
          <a:xfrm>
            <a:off x="8045844" y="2871019"/>
            <a:ext cx="488556" cy="20647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20223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FC6D-0697-E73D-85BC-3FFEEB564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CE4AC3A7-A61B-D0AA-ACA2-E764E1285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3" y="756000"/>
            <a:ext cx="7047736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نبحث عن زمان سفر الأسرة. هل وردت الإجابة بشكل صريح في النص؟ ماذا فعلتم إذاً؟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71492F-D056-98E1-3B43-96AF175C3B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7E182C-E8F0-E288-A69B-CDF88EE5B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F58151-290E-3B30-BDB3-1DF155DED8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C88388-4C11-4884-E0BE-5EBA3E2896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739EAF-F67E-C436-0C5A-3D7A8FBD81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208526-B12F-9F76-9C15-D4C0173DC07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D0D71-993B-5559-2F1B-E21DC0B228F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91146-500A-5066-F49A-A2A78557E3D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63302581-ADCB-CA8E-8E3F-B69BDF5F74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6BEAD375-FCEA-A629-4724-39A154221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826" y="2261453"/>
            <a:ext cx="6453018" cy="340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938A4EE4-52DD-7AB6-C6B1-E0A7123B8343}"/>
              </a:ext>
            </a:extLst>
          </p:cNvPr>
          <p:cNvSpPr/>
          <p:nvPr/>
        </p:nvSpPr>
        <p:spPr>
          <a:xfrm>
            <a:off x="8045844" y="2871019"/>
            <a:ext cx="488556" cy="20647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21368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B0D6D-DCF5-8B8C-7ACB-F9846DC6E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3C1E76F-CA02-987C-D7A8-9EEB59FBC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3" y="756000"/>
            <a:ext cx="7047736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يقدم جوابه؟ ما المؤشرات التي تدل على جوابك؟ هل أنتم متفقون؟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E4881F-343A-42DE-DD53-DA378ABEBE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9A0253-D8B2-0509-004E-C6608CE14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A9BEA1-B644-3367-D212-569E079A6D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FA958D-088D-32D4-5526-9CB1804505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871A67-4283-2BFA-EDA7-FD8D2231B0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DEAEFC-69A6-26F6-2FF1-F5E97B86076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8189F4-952F-B989-9196-23241A69AD8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CA2947-69F9-EED0-7CBA-B1E8E083F7B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B04792DA-6442-5CF6-A122-96ADB5A7EA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9B52AD8-B12E-0994-FF9B-ED19C5230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826" y="2261453"/>
            <a:ext cx="6453018" cy="340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3DBBC117-ECE1-4B83-0357-641EF777A8E3}"/>
              </a:ext>
            </a:extLst>
          </p:cNvPr>
          <p:cNvSpPr/>
          <p:nvPr/>
        </p:nvSpPr>
        <p:spPr>
          <a:xfrm>
            <a:off x="8045844" y="2871019"/>
            <a:ext cx="488556" cy="20647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10230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0C43D-3383-8D33-E43C-4A76C64C4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13D2EC9-7237-06DC-7360-1B78D8058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3" y="756000"/>
            <a:ext cx="7047736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الثاني؟  من يجيب؟ ما المؤشرات الدالة على ذلك في النص؟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A06484-B45B-AD9A-E764-6B8DBEB78C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4CECE3-920A-83A7-0E00-B08BF1DF0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936E19-BEC2-483E-181C-009CD463CA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737F03-CB2E-7682-0376-76C2FB32CA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1D06A0-B29A-1D99-C1C3-BF51A4561C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D0FFCF-DD6F-24F2-3E0F-A224FA72A3B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24AC71-8ACA-AE0E-0B76-28947EBDB6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A502B-D1FE-DFC4-CAAE-D9346F7656A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33024B1F-5E8A-1433-D6BC-D52EEAEC14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D97785BA-A76F-77C0-AECC-CC56872C3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826" y="2261453"/>
            <a:ext cx="6453018" cy="340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7D6F6DD2-3F31-19CA-8D9F-5538DC4A1BE6}"/>
              </a:ext>
            </a:extLst>
          </p:cNvPr>
          <p:cNvSpPr/>
          <p:nvPr/>
        </p:nvSpPr>
        <p:spPr>
          <a:xfrm>
            <a:off x="8045844" y="3860609"/>
            <a:ext cx="488556" cy="20647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40316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DF275-DE85-CFEA-B4BC-898A2C650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52A470F-4E4E-4C99-436A-B7C9765A4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23" y="756000"/>
            <a:ext cx="7047736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A94077-063B-BCCA-945D-6742155C92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1EE875-D860-ACB6-ED0E-549BECF6D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A298AE-BA95-0BB0-FCF8-47169A5DC0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6DE859-3271-53EE-475E-28DEF8EC63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2237FB-F7E5-7B56-D87D-0759A38D9F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317FF2-C2FB-B745-22BA-63F4F32B1DD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34F14D-8442-A408-A1F1-BBE822FAA2F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6D30B2-2A15-F56B-A3F8-8EC321CE3C2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6C59C6B-E90C-5531-4159-4C61A21E74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Image 2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895872D-2577-BADD-CFC4-982010D0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9932" y="2052111"/>
            <a:ext cx="6137937" cy="347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5685FFD-AFC7-C7FE-3D82-DFA382495D85}"/>
              </a:ext>
            </a:extLst>
          </p:cNvPr>
          <p:cNvSpPr txBox="1"/>
          <p:nvPr/>
        </p:nvSpPr>
        <p:spPr>
          <a:xfrm>
            <a:off x="5081061" y="3429000"/>
            <a:ext cx="7089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4A5C0BA-4E1D-6320-E0D0-DDA43644B52C}"/>
              </a:ext>
            </a:extLst>
          </p:cNvPr>
          <p:cNvSpPr txBox="1"/>
          <p:nvPr/>
        </p:nvSpPr>
        <p:spPr>
          <a:xfrm>
            <a:off x="5165168" y="4817842"/>
            <a:ext cx="540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127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41B9F-BB4F-5884-C33D-F39C26402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5D64DC3-C0A5-5C40-87FF-DB092BF4A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نمر إلى السؤال الثاني. من يقرأ؟ - أنجزوا سأمر بين الصفوف. أمامكم 4 دقائق.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4FCA1A-89BC-6538-8BDE-6CF13EDD76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63FA66-4E68-3FB7-61E5-BBD209ABF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B34A43-D1DE-C744-A378-E322FAFB42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ABEF2C-B978-A395-F1DB-520C54A4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593408-C2DE-FA32-CD5A-CD8D6EFD30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B77F3-2421-10C8-F88E-821BC9C020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3722D-4133-11D5-8B5D-21D0E9AD9B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1EB28-E9C3-F824-7713-10F584A47B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09B2FACE-E747-8456-75ED-55B2654097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sp>
        <p:nvSpPr>
          <p:cNvPr id="11" name="Flèche : gauche 10">
            <a:extLst>
              <a:ext uri="{FF2B5EF4-FFF2-40B4-BE49-F238E27FC236}">
                <a16:creationId xmlns:a16="http://schemas.microsoft.com/office/drawing/2014/main" id="{CFE6464D-6F68-15B7-D011-0103586E564C}"/>
              </a:ext>
            </a:extLst>
          </p:cNvPr>
          <p:cNvSpPr/>
          <p:nvPr/>
        </p:nvSpPr>
        <p:spPr>
          <a:xfrm>
            <a:off x="5934947" y="4608871"/>
            <a:ext cx="786581" cy="2556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142E31C-F127-88E9-8D40-D8A153EBCA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869" y="2038744"/>
            <a:ext cx="2747794" cy="392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4BA0F33-D4A0-31CF-90DD-6DB4E4E0BE3D}"/>
              </a:ext>
            </a:extLst>
          </p:cNvPr>
          <p:cNvSpPr/>
          <p:nvPr/>
        </p:nvSpPr>
        <p:spPr>
          <a:xfrm>
            <a:off x="3046534" y="4522759"/>
            <a:ext cx="2754129" cy="61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258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419EE-3F58-8B24-9AFA-03B314D16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17C818-6BDE-F6C9-45A0-E758DCC8AA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C6C9DD-3284-7AEA-E891-A6DFBB4D9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17CD87-E3B9-B8EA-660D-5DF7BBB0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2AA5AF-E855-2214-C695-CA1B654F11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924EC4-BBC2-72CC-CFBC-7879D4F5A8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29B55-57EA-AAF7-C092-07BCD7884A0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146C9-FD7B-CAE9-7A7A-0AE5913560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8A068-EC7A-64B4-E2C0-22A774306F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4627F8D8-038B-26B9-9D1F-D207DD094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انتهى الوقت. من يقرأ السؤال؟ من يجيب؟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3FA7C04F-8B1A-69D1-44A9-14794E57A9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D5812876-2DE8-FDFE-3F61-17383FD72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90" y="2782842"/>
            <a:ext cx="8166019" cy="175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0B1DB34-6101-B103-EAEE-03115B0E80CF}"/>
              </a:ext>
            </a:extLst>
          </p:cNvPr>
          <p:cNvSpPr txBox="1"/>
          <p:nvPr/>
        </p:nvSpPr>
        <p:spPr>
          <a:xfrm>
            <a:off x="786581" y="3296609"/>
            <a:ext cx="76784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يُمْكِنُ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ٱسْتِنْتاجُ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أَنَّ مَرْيَمَ تُحِبُّ مَدينَتَها وَتُلاحِظُ تَفاصيلَها، وَفي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ٱلْوَقْتِ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نَفْسِهِ مُتَشَوِّقَةٌ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لِٱكْتِشافِ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أَماكِنَ جَديدَةٍ.</a:t>
            </a:r>
            <a:endParaRPr lang="fr-FR" sz="3600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B7683C1-F4A4-C114-5318-6BE28C6E3A8D}"/>
              </a:ext>
            </a:extLst>
          </p:cNvPr>
          <p:cNvCxnSpPr/>
          <p:nvPr/>
        </p:nvCxnSpPr>
        <p:spPr>
          <a:xfrm>
            <a:off x="2806722" y="3298095"/>
            <a:ext cx="2979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068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87D3-50FB-D2D5-58B0-B2874598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7C6965C-C798-4ACD-9856-AEE413ABA0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8C684D-06D2-BAB0-9ED4-D28636360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6FCD23-214A-4D56-A005-939B801263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182ECBB-C199-B259-E45A-0A38A1447E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E66740-E79E-B500-5E34-C7E4A20EB3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D375CF-326C-0FB7-22E6-9C44168A658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FB3659-4B3B-10A4-4EB6-21476FA1026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141951-C127-105B-1654-7DD88F21EC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CBD62BA5-244E-8CB1-8258-5F574C02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التعليمة؟ - أجيبوا على دفاتر القسم. أمامكم 5 دقائق.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B10BD5-66B6-14AE-0800-DA294EF55950}"/>
              </a:ext>
            </a:extLst>
          </p:cNvPr>
          <p:cNvSpPr txBox="1"/>
          <p:nvPr/>
        </p:nvSpPr>
        <p:spPr>
          <a:xfrm>
            <a:off x="1291666" y="1866255"/>
            <a:ext cx="671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أُرَتِّبُ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ٱلْأَفْكارَ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ٱلتّالِيَةَ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1 إِلى 4 حَسَبَ تَرْتيبِها في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494F436B-D175-5475-FDC0-D87E34656E18}"/>
              </a:ext>
            </a:extLst>
          </p:cNvPr>
          <p:cNvSpPr/>
          <p:nvPr/>
        </p:nvSpPr>
        <p:spPr>
          <a:xfrm>
            <a:off x="7870183" y="2694088"/>
            <a:ext cx="561624" cy="637865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D84BDD21-B1BE-9853-62BB-C294930F71BC}"/>
              </a:ext>
            </a:extLst>
          </p:cNvPr>
          <p:cNvSpPr/>
          <p:nvPr/>
        </p:nvSpPr>
        <p:spPr>
          <a:xfrm>
            <a:off x="7895409" y="5404050"/>
            <a:ext cx="561624" cy="637865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AB3E5DAE-AD5F-789A-F575-0284923BECEC}"/>
              </a:ext>
            </a:extLst>
          </p:cNvPr>
          <p:cNvSpPr/>
          <p:nvPr/>
        </p:nvSpPr>
        <p:spPr>
          <a:xfrm>
            <a:off x="7900182" y="4494644"/>
            <a:ext cx="561624" cy="637865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39E9C9E3-F7B6-9D4F-D1F5-7A6997B695C3}"/>
              </a:ext>
            </a:extLst>
          </p:cNvPr>
          <p:cNvSpPr/>
          <p:nvPr/>
        </p:nvSpPr>
        <p:spPr>
          <a:xfrm>
            <a:off x="7870183" y="3590679"/>
            <a:ext cx="561624" cy="637865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CD7583B8-F2CD-800C-8F54-3C0CD29B79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7AC286C-5DCF-D94E-2EED-36B7675AC0F1}"/>
              </a:ext>
            </a:extLst>
          </p:cNvPr>
          <p:cNvSpPr txBox="1"/>
          <p:nvPr/>
        </p:nvSpPr>
        <p:spPr>
          <a:xfrm>
            <a:off x="1291666" y="4487270"/>
            <a:ext cx="6441289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شَوْقُ مَرْيَمَ وَإِلْحاحُها لِمَعْرِفَةِ وِجْهَةِ سَفَرِها مَعَ أُسْرَتِها.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90050F8-E67A-A063-026F-3CA4FD20ABFA}"/>
              </a:ext>
            </a:extLst>
          </p:cNvPr>
          <p:cNvSpPr txBox="1"/>
          <p:nvPr/>
        </p:nvSpPr>
        <p:spPr>
          <a:xfrm>
            <a:off x="1291666" y="3590679"/>
            <a:ext cx="6441287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حُلولُ مَوْعِدِ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ٱلسَّفَرِ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وَٱسْتِعْدادُ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ٱلْأُسْرَةِ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لِلرِّحْلَةِ؛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289F3FE-A6DF-33BD-70B7-61098179547D}"/>
              </a:ext>
            </a:extLst>
          </p:cNvPr>
          <p:cNvSpPr txBox="1"/>
          <p:nvPr/>
        </p:nvSpPr>
        <p:spPr>
          <a:xfrm>
            <a:off x="1291666" y="2694088"/>
            <a:ext cx="6441287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اِنْطِلاقُ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ٱلرِّحْلَةِ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وَٱلِابْتِعادُ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9F683A0-2485-E91D-3E10-AACDC0AC1DAF}"/>
              </a:ext>
            </a:extLst>
          </p:cNvPr>
          <p:cNvSpPr txBox="1"/>
          <p:nvPr/>
        </p:nvSpPr>
        <p:spPr>
          <a:xfrm>
            <a:off x="1291667" y="5455669"/>
            <a:ext cx="6441286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تَحَمُّسُ مَرْيَمَ وَسُؤالُها أَباها عَنْ وِجْهَةِ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ٱلسَّفَرِ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63826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24660-0685-C1E6-B9E1-499DDFE5C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5F3F39-81D7-B643-353F-533B8284E7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D0CF17-F1FD-628A-28F5-6A1BB7F67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D130D0-0E11-FC1D-C179-6FD29DEA3B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36F284-22FE-219B-703A-4573043BD3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595B2E-6E26-6C63-5167-BC6F042CFD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4BB4BB-8972-0A66-9B9A-97BB81B165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E89A3-8B2A-A6A6-8979-0763A7C927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322306-E79C-5D48-ADD4-45226B4436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43B6F9DE-173E-1692-B3E4-389CA7F1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نصحح. ما الفكرة الأولى التي وردت في النص؟</a:t>
            </a:r>
            <a:endParaRPr lang="fr-FR" sz="2400" dirty="0"/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B7894CFC-DC8A-01E3-3E82-EF11C63238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ACB7DB3-DD15-61AD-CDF1-B4AA9CD71556}"/>
              </a:ext>
            </a:extLst>
          </p:cNvPr>
          <p:cNvSpPr txBox="1"/>
          <p:nvPr/>
        </p:nvSpPr>
        <p:spPr>
          <a:xfrm>
            <a:off x="1291666" y="1866255"/>
            <a:ext cx="671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أُرَتِّبُ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ٱلْأَفْكارَ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ٱلتّالِيَةَ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1 إِلى 4 حَسَبَ تَرْتيبِها في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88B1687-F0A7-98D8-57D1-0EEFB2B90AAC}"/>
              </a:ext>
            </a:extLst>
          </p:cNvPr>
          <p:cNvSpPr txBox="1"/>
          <p:nvPr/>
        </p:nvSpPr>
        <p:spPr>
          <a:xfrm>
            <a:off x="1291666" y="4487270"/>
            <a:ext cx="6441289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شَوْقُ مَرْيَمَ وَإِلْحاحُها لِمَعْرِفَةِ وِجْهَةِ سَفَرِها مَعَ أُسْرَتِها.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646AF62-ECEA-73B9-6512-FD8745045129}"/>
              </a:ext>
            </a:extLst>
          </p:cNvPr>
          <p:cNvSpPr txBox="1"/>
          <p:nvPr/>
        </p:nvSpPr>
        <p:spPr>
          <a:xfrm>
            <a:off x="1291666" y="3590679"/>
            <a:ext cx="6441287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حُلولُ مَوْعِدِ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ٱلسَّفَرِ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وَٱسْتِعْدادُ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ٱلْأُسْرَةِ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لِلرِّحْلَةِ؛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9D752FA-66F2-2B49-0204-8BC55A6072D5}"/>
              </a:ext>
            </a:extLst>
          </p:cNvPr>
          <p:cNvSpPr txBox="1"/>
          <p:nvPr/>
        </p:nvSpPr>
        <p:spPr>
          <a:xfrm>
            <a:off x="1291666" y="2694088"/>
            <a:ext cx="6441287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اِنْطِلاقُ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ٱلرِّحْلَةِ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وَٱلِابْتِعادُ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ٱلْمَدينَةِ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DAA2F8-6CD0-6860-FF9D-831579C5AD0B}"/>
              </a:ext>
            </a:extLst>
          </p:cNvPr>
          <p:cNvSpPr txBox="1"/>
          <p:nvPr/>
        </p:nvSpPr>
        <p:spPr>
          <a:xfrm>
            <a:off x="1291667" y="5455669"/>
            <a:ext cx="6441286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تَحَمُّسُ مَرْيَمَ وَسُؤالُها أَباها عَنْ وِجْهَةِ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ٱلسَّفَرِ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A4A380-C675-4DE5-405E-82FB477F6F0C}"/>
              </a:ext>
            </a:extLst>
          </p:cNvPr>
          <p:cNvSpPr txBox="1"/>
          <p:nvPr/>
        </p:nvSpPr>
        <p:spPr>
          <a:xfrm>
            <a:off x="8000862" y="4466048"/>
            <a:ext cx="37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19DC11-24F7-D474-5363-50338768F55B}"/>
              </a:ext>
            </a:extLst>
          </p:cNvPr>
          <p:cNvSpPr txBox="1"/>
          <p:nvPr/>
        </p:nvSpPr>
        <p:spPr>
          <a:xfrm>
            <a:off x="8009245" y="3598053"/>
            <a:ext cx="37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9647FA-C62D-5070-B32B-D87F5854C5D8}"/>
              </a:ext>
            </a:extLst>
          </p:cNvPr>
          <p:cNvSpPr txBox="1"/>
          <p:nvPr/>
        </p:nvSpPr>
        <p:spPr>
          <a:xfrm>
            <a:off x="8009217" y="5370013"/>
            <a:ext cx="37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3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2813BB0-84DB-C1B8-CF7F-14597299CF31}"/>
              </a:ext>
            </a:extLst>
          </p:cNvPr>
          <p:cNvSpPr txBox="1"/>
          <p:nvPr/>
        </p:nvSpPr>
        <p:spPr>
          <a:xfrm>
            <a:off x="7943254" y="2672429"/>
            <a:ext cx="37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4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335F3DBF-C00B-21A4-C703-757A3566D3C4}"/>
              </a:ext>
            </a:extLst>
          </p:cNvPr>
          <p:cNvSpPr/>
          <p:nvPr/>
        </p:nvSpPr>
        <p:spPr>
          <a:xfrm>
            <a:off x="7870183" y="2694088"/>
            <a:ext cx="561624" cy="637865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57D660CF-5AB1-0210-890A-3BD4DBB8EA19}"/>
              </a:ext>
            </a:extLst>
          </p:cNvPr>
          <p:cNvSpPr/>
          <p:nvPr/>
        </p:nvSpPr>
        <p:spPr>
          <a:xfrm>
            <a:off x="7895409" y="5404050"/>
            <a:ext cx="561624" cy="637865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83839D4D-E16B-0E9C-F4D3-294693EA980C}"/>
              </a:ext>
            </a:extLst>
          </p:cNvPr>
          <p:cNvSpPr/>
          <p:nvPr/>
        </p:nvSpPr>
        <p:spPr>
          <a:xfrm>
            <a:off x="7900182" y="4494644"/>
            <a:ext cx="561624" cy="637865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80CBBCDC-E6B1-CAD8-162C-1E6BB86CA8DE}"/>
              </a:ext>
            </a:extLst>
          </p:cNvPr>
          <p:cNvSpPr/>
          <p:nvPr/>
        </p:nvSpPr>
        <p:spPr>
          <a:xfrm>
            <a:off x="7870183" y="3590679"/>
            <a:ext cx="561624" cy="637865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750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94A1B-8D22-094A-EB02-887B28874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7CB498B-DEBA-601E-DA20-12E0E14A4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E769B81-E9C5-BB51-EB5C-34F21419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4C614D-59D2-835B-0A58-90F51A4C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34C922-8EB7-A8C6-5602-C1A9BC70DD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1E6D8C-4B4A-447A-AA03-6C2CFEDAD3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7F0151-AD63-3881-77E8-71432A4DE8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598B02-BE20-4B92-5BFA-DF121CC254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F222D-CA9A-5B59-E476-728422DDF3A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18FBAD-E74B-0FC7-D4B8-41922AF2D07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BF6EFE3C-4CFE-A776-E56C-6FED7775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نجيب شفهيا عن السؤال التالي. على ماذا يدل إلحاح مريم في السؤال؟</a:t>
            </a:r>
            <a:endParaRPr lang="fr-FR" sz="2000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45CFD6F-C5A1-4F5F-0994-0A445A4F2155}"/>
              </a:ext>
            </a:extLst>
          </p:cNvPr>
          <p:cNvSpPr txBox="1"/>
          <p:nvPr/>
        </p:nvSpPr>
        <p:spPr>
          <a:xfrm>
            <a:off x="1533832" y="2715990"/>
            <a:ext cx="6336351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على ماذا يَدُلُّ إِلْحاحُ مَرْيَمَ في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ٱلسُّؤالِ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؟</a:t>
            </a:r>
            <a:endParaRPr lang="fr-F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7914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هيكلة حصة اليومِ</a:t>
            </a:r>
            <a:endParaRPr lang="fr-MA" dirty="0">
              <a:solidFill>
                <a:srgbClr val="424D7B"/>
              </a:solidFill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توظيف المعجم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id="{041789BA-64BF-6314-FC3E-0A51F498CC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b="6419"/>
          <a:stretch>
            <a:fillRect/>
          </a:stretch>
        </p:blipFill>
        <p:spPr>
          <a:xfrm>
            <a:off x="1470025" y="2862263"/>
            <a:ext cx="466725" cy="468312"/>
          </a:xfrm>
          <a:prstGeom prst="rect">
            <a:avLst/>
          </a:prstGeom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E93A7909-D15F-8A7A-5FF6-07955D09A89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" b="6394"/>
          <a:stretch>
            <a:fillRect/>
          </a:stretch>
        </p:blipFill>
        <p:spPr>
          <a:xfrm>
            <a:off x="1470025" y="4138613"/>
            <a:ext cx="466725" cy="468312"/>
          </a:xfrm>
          <a:prstGeom prst="rect">
            <a:avLst/>
          </a:prstGeom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1555CFB2-9599-D58E-1A2A-FFD14595FAD3}"/>
              </a:ext>
            </a:extLst>
          </p:cNvPr>
          <p:cNvSpPr txBox="1">
            <a:spLocks/>
          </p:cNvSpPr>
          <p:nvPr/>
        </p:nvSpPr>
        <p:spPr>
          <a:xfrm>
            <a:off x="2122822" y="33703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النص: رحلة لا تنسى ج 1،</a:t>
            </a:r>
          </a:p>
          <a:p>
            <a:pPr lvl="1">
              <a:buClrTx/>
            </a:pPr>
            <a:r>
              <a:rPr lang="ar-MA" dirty="0"/>
              <a:t>قراءات فردية</a:t>
            </a:r>
          </a:p>
          <a:p>
            <a:pPr lvl="1">
              <a:buClrTx/>
            </a:pPr>
            <a:r>
              <a:rPr lang="ar-MA" dirty="0"/>
              <a:t>استثمار النص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43CC7B8-DCF9-DD4D-F675-05D3E09088AF}"/>
              </a:ext>
            </a:extLst>
          </p:cNvPr>
          <p:cNvSpPr txBox="1">
            <a:spLocks/>
          </p:cNvSpPr>
          <p:nvPr/>
        </p:nvSpPr>
        <p:spPr>
          <a:xfrm>
            <a:off x="2122822" y="464709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التاء المربوطة والتاء المبسوطة</a:t>
            </a:r>
          </a:p>
        </p:txBody>
      </p:sp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E30E-5B01-082A-4B2A-806AC9D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72CDF0-27BE-9535-5703-E1D857C35152}"/>
              </a:ext>
            </a:extLst>
          </p:cNvPr>
          <p:cNvSpPr txBox="1"/>
          <p:nvPr/>
        </p:nvSpPr>
        <p:spPr>
          <a:xfrm>
            <a:off x="3248660" y="1202266"/>
            <a:ext cx="2815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فسحة قصيرة 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iddle 3">
            <a:hlinkClick r:id="" action="ppaction://media"/>
            <a:extLst>
              <a:ext uri="{FF2B5EF4-FFF2-40B4-BE49-F238E27FC236}">
                <a16:creationId xmlns:a16="http://schemas.microsoft.com/office/drawing/2014/main" id="{E3D1B4E6-B711-C2A8-D098-A9F7AE3BC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36" y="2033263"/>
            <a:ext cx="6753013" cy="379857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DE4D3D5-1DE2-25CA-737C-F4F429D69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لعبة الأضداد. ما ضد الكلمات التالية؟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9D0E74-5A07-7029-F91A-DD87F99B3B84}"/>
              </a:ext>
            </a:extLst>
          </p:cNvPr>
          <p:cNvSpPr txBox="1"/>
          <p:nvPr/>
        </p:nvSpPr>
        <p:spPr>
          <a:xfrm>
            <a:off x="1030184" y="2338521"/>
            <a:ext cx="6839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اَلْخَيْرُ </a:t>
            </a:r>
            <a:r>
              <a:rPr lang="ar-MA" sz="5400" b="1" dirty="0">
                <a:solidFill>
                  <a:srgbClr val="424D7C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≠ ..........</a:t>
            </a:r>
          </a:p>
          <a:p>
            <a:pPr algn="ctr" rtl="1"/>
            <a:r>
              <a:rPr lang="ar-MA" sz="5400" b="1" dirty="0">
                <a:solidFill>
                  <a:srgbClr val="424D7C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        اَلْقُوَّةُ ≠ .................</a:t>
            </a:r>
          </a:p>
          <a:p>
            <a:pPr algn="ctr" rtl="1"/>
            <a:r>
              <a:rPr lang="ar-MA" sz="5400" b="1" dirty="0">
                <a:solidFill>
                  <a:srgbClr val="424D7C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صَخَبٌ ≠ ...............</a:t>
            </a: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id="{AD704A7B-A710-EB43-9770-5C100609D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C121DC-B22E-251E-4B26-FF3731648B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FAB04C-8E7A-4D8F-1A79-B3DB3A263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FF9BE5-4BA0-2461-F813-0E5AC34F7F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F4DEE92-6A71-9031-84A3-CBF30AB111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660759-83ED-67FF-E59E-E1DA8BE847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1D09F7-E41E-015D-A608-58E4C71400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04C09-7468-BCC1-4E0E-F4D6872A1A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590763-FBD2-05F9-725F-9CE417966C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D3568F77-6952-E777-BD3F-3A969F56A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0D74F-41E1-252B-0088-CFD786CC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070F65-7D8F-61B0-406F-449AC466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تأكدوا من أجوبتكم. من يريد أن يقدم كلمة وضدها؟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01033A-1919-CF72-4333-9DE62A615289}"/>
              </a:ext>
            </a:extLst>
          </p:cNvPr>
          <p:cNvSpPr txBox="1"/>
          <p:nvPr/>
        </p:nvSpPr>
        <p:spPr>
          <a:xfrm>
            <a:off x="1030184" y="2338521"/>
            <a:ext cx="6839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اَلْخَيْرُ </a:t>
            </a:r>
            <a:r>
              <a:rPr lang="ar-MA" sz="5400" b="1" dirty="0">
                <a:solidFill>
                  <a:srgbClr val="424D7C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≠ </a:t>
            </a:r>
            <a:r>
              <a:rPr lang="ar-MA" sz="5400" b="1" dirty="0">
                <a:solidFill>
                  <a:srgbClr val="FF0000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اَلشَّرُّ</a:t>
            </a:r>
          </a:p>
          <a:p>
            <a:pPr algn="ctr" rtl="1"/>
            <a:r>
              <a:rPr lang="ar-MA" sz="5400" b="1" dirty="0">
                <a:solidFill>
                  <a:srgbClr val="424D7C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        اَلْقُوَّةُ ≠ </a:t>
            </a:r>
            <a:r>
              <a:rPr lang="ar-MA" sz="5400" b="1" dirty="0">
                <a:solidFill>
                  <a:srgbClr val="FF0000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اَلضَّعْفُ</a:t>
            </a:r>
          </a:p>
          <a:p>
            <a:pPr algn="ctr" rtl="1"/>
            <a:r>
              <a:rPr lang="ar-MA" sz="5400" b="1" dirty="0">
                <a:solidFill>
                  <a:srgbClr val="424D7C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صَخَبٌ ≠ </a:t>
            </a:r>
            <a:r>
              <a:rPr lang="ar-MA" sz="5400" b="1" dirty="0">
                <a:solidFill>
                  <a:srgbClr val="FF0000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اَلْهُدوءُ، اَلصَّمْتُ.</a:t>
            </a: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id="{662C654A-BF68-E80B-278E-0E6F49D770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87B4AE-842D-44BC-D598-BCC28D1781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FDCD4D-EF25-1133-BE6D-0EBA8B746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84A4AC-85F6-FCA1-1F76-4BF5D5AD4B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C8E7A4-437E-7FC2-D260-BEEA969E7A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035530-4D25-2D28-9712-8CC3E40FBA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E9DB0E-F944-39C9-6688-44E8303752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4B3C57-7541-E14B-FC66-F7293D1A1B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466E69-8F87-4A2C-03CE-948C65E2035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06663556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0426A-FBB2-0E7D-E60E-5F11CF012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33589CC2-AEE9-7E82-FD2B-50CF31CD0FFF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315276E-52C1-F28B-F77D-4A017638B858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E6A1C0-65C9-1108-A1F3-081126EDC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إملاء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BCC3B7A-32D5-469E-FBDB-9FA344B5AEA1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التاء المربوطة والتاء المبسوطة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D949C7-CEE2-D12F-074D-7A61936FB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390" y="3055673"/>
            <a:ext cx="53634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B64109-8DB6-3773-06C6-510978A8FE75}"/>
              </a:ext>
            </a:extLst>
          </p:cNvPr>
          <p:cNvSpPr txBox="1"/>
          <p:nvPr/>
        </p:nvSpPr>
        <p:spPr>
          <a:xfrm>
            <a:off x="2843059" y="29642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01 - إملاء</a:t>
            </a:r>
            <a:endParaRPr lang="fr-FR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0D0AE3AB-2C43-0A2C-2386-117182E24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342169" y="2847159"/>
            <a:ext cx="648000" cy="64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30E5C3-E0A6-874F-AF1E-B8F240C652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770" y="1503424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927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EBAD-5E93-BA63-09C7-E9B2C1C8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E5C1594-B7AA-444C-A69D-8F0500A7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درسنا اليوم في الإملاء هو كتابة التاء آخر الكلمات.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69D8F4E-A8BE-C075-1695-E53DB73D18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104D96-05E1-F5F0-AB24-DA84D44401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AF509-EAE0-C64D-3C05-566680E0AD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AF847-65B2-57FA-36BD-0FF456C3B13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C36F5-4682-DB4E-92D0-3E98584654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D732EF-AA09-688C-FA50-C5A1435EBF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D20846-F3C0-0CA7-4BA0-B50FF14E1C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EC4ED40-0079-DA46-40F7-F8DF1D6C41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AA48FBD-0ABA-2C05-1289-DD94CD041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7BC3C1A-C0B9-ABC1-F8EE-AC43523C0C1A}"/>
              </a:ext>
            </a:extLst>
          </p:cNvPr>
          <p:cNvSpPr txBox="1"/>
          <p:nvPr/>
        </p:nvSpPr>
        <p:spPr>
          <a:xfrm>
            <a:off x="6316260" y="2173637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ب</a:t>
            </a:r>
            <a:r>
              <a:rPr lang="ar-MA" dirty="0"/>
              <a:t>ِن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ْ</a:t>
            </a:r>
            <a:r>
              <a:rPr lang="ar-MA" dirty="0">
                <a:solidFill>
                  <a:srgbClr val="FF0000"/>
                </a:solidFill>
              </a:rPr>
              <a:t>تٌ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B86BAF-83D5-07FE-583A-7B097366974E}"/>
              </a:ext>
            </a:extLst>
          </p:cNvPr>
          <p:cNvSpPr txBox="1"/>
          <p:nvPr/>
        </p:nvSpPr>
        <p:spPr>
          <a:xfrm>
            <a:off x="3659950" y="2182239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/>
              <a:t>مَدْرَسَـ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ـ</a:t>
            </a:r>
            <a:r>
              <a:rPr lang="ar-MA" dirty="0">
                <a:solidFill>
                  <a:srgbClr val="FF0000"/>
                </a:solidFill>
              </a:rPr>
              <a:t>ـةٌ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3B66C2-479D-98E5-14A3-BDA08E5E88EE}"/>
              </a:ext>
            </a:extLst>
          </p:cNvPr>
          <p:cNvSpPr txBox="1"/>
          <p:nvPr/>
        </p:nvSpPr>
        <p:spPr>
          <a:xfrm>
            <a:off x="1003640" y="2182239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صَلا</a:t>
            </a:r>
            <a:r>
              <a:rPr lang="ar-MA" dirty="0">
                <a:solidFill>
                  <a:srgbClr val="FF0000"/>
                </a:solidFill>
              </a:rPr>
              <a:t>ةٌ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2460E5-825B-CA49-C0D7-F805654BAFE3}"/>
              </a:ext>
            </a:extLst>
          </p:cNvPr>
          <p:cNvSpPr txBox="1"/>
          <p:nvPr/>
        </p:nvSpPr>
        <p:spPr>
          <a:xfrm>
            <a:off x="4959558" y="3556005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  كَتَبَـ</a:t>
            </a:r>
            <a:r>
              <a:rPr lang="ar-MA" dirty="0">
                <a:solidFill>
                  <a:srgbClr val="FF0000"/>
                </a:solidFill>
              </a:rPr>
              <a:t>ـتْ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5B55AF-F2BF-75A6-500E-3898DCF18B8A}"/>
              </a:ext>
            </a:extLst>
          </p:cNvPr>
          <p:cNvSpPr txBox="1"/>
          <p:nvPr/>
        </p:nvSpPr>
        <p:spPr>
          <a:xfrm>
            <a:off x="2298385" y="3583161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/>
              <a:t>قَِصّـــ</a:t>
            </a:r>
            <a:r>
              <a:rPr lang="ar-MA" dirty="0">
                <a:solidFill>
                  <a:srgbClr val="FF0000"/>
                </a:solidFill>
              </a:rPr>
              <a:t>ةٌ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E0E2563-270A-AEB0-0936-7E116ABEE883}"/>
              </a:ext>
            </a:extLst>
          </p:cNvPr>
          <p:cNvSpPr txBox="1"/>
          <p:nvPr/>
        </p:nvSpPr>
        <p:spPr>
          <a:xfrm>
            <a:off x="3659950" y="4857078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  جَلَسْ</a:t>
            </a:r>
            <a:r>
              <a:rPr lang="ar-MA" dirty="0">
                <a:solidFill>
                  <a:srgbClr val="FF0000"/>
                </a:solidFill>
              </a:rPr>
              <a:t>ـتُ</a:t>
            </a:r>
            <a:r>
              <a:rPr lang="ar-M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467040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2C6FE-966B-9FBF-47B9-AE0C175D6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8F218D1-CACC-C7C2-FDEC-C4AC7960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كلمات تبتدئ بتاء مبسوطة. من يقرؤها؟ وهذه كلمات تنتهي بتاء مربوطة. من يقرأ؟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FDEF60-723C-5E25-A376-913E8277C7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0665E7-236F-DCE1-CCAD-50DCF3EE7F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59752B-C66D-4DCD-AFC0-E27D9752812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9D1507-EB1C-A042-2F79-193223068DC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AE2140-D232-BA82-7779-FD2E0ACCF4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D0531AC-5913-DCD9-676A-3FBEA9E2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C015A7-7F5F-3775-A8C6-4BB65B1B6D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12F16B9-CF97-B29A-D83B-65FAD5C5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FDA9BF4-04FC-7840-3C59-19092516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C616173-0C69-D515-6CAF-13090EB5BF35}"/>
              </a:ext>
            </a:extLst>
          </p:cNvPr>
          <p:cNvSpPr/>
          <p:nvPr/>
        </p:nvSpPr>
        <p:spPr>
          <a:xfrm>
            <a:off x="1264198" y="1873827"/>
            <a:ext cx="2340000" cy="132797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تاءٌ مَرْبوطَةٌ</a:t>
            </a:r>
          </a:p>
          <a:p>
            <a:pPr algn="ct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ـــة - ة</a:t>
            </a:r>
            <a:endParaRPr lang="fr-FR" sz="3600" b="1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9C25E48D-1F4B-9792-7EE2-51C0552D1A1C}"/>
              </a:ext>
            </a:extLst>
          </p:cNvPr>
          <p:cNvSpPr/>
          <p:nvPr/>
        </p:nvSpPr>
        <p:spPr>
          <a:xfrm>
            <a:off x="5311827" y="1873827"/>
            <a:ext cx="2518880" cy="132797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تاءٌ مَبْسوطَةٌ</a:t>
            </a:r>
          </a:p>
          <a:p>
            <a:pPr algn="ct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(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)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C5F94C6-B96C-ED13-DE7F-06F0290F6C4F}"/>
              </a:ext>
            </a:extLst>
          </p:cNvPr>
          <p:cNvCxnSpPr>
            <a:cxnSpLocks/>
          </p:cNvCxnSpPr>
          <p:nvPr/>
        </p:nvCxnSpPr>
        <p:spPr>
          <a:xfrm flipH="1">
            <a:off x="4572000" y="3297385"/>
            <a:ext cx="0" cy="2855259"/>
          </a:xfrm>
          <a:prstGeom prst="line">
            <a:avLst/>
          </a:prstGeom>
          <a:ln w="38100">
            <a:solidFill>
              <a:srgbClr val="565F8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1E954AA-6669-772B-7289-08758B3580EA}"/>
              </a:ext>
            </a:extLst>
          </p:cNvPr>
          <p:cNvSpPr txBox="1"/>
          <p:nvPr/>
        </p:nvSpPr>
        <p:spPr>
          <a:xfrm>
            <a:off x="1468320" y="4207876"/>
            <a:ext cx="1824102" cy="919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/>
              <a:t>مَدْرَسَـ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ـ</a:t>
            </a:r>
            <a:r>
              <a:rPr lang="ar-MA" dirty="0">
                <a:solidFill>
                  <a:srgbClr val="FF0000"/>
                </a:solidFill>
              </a:rPr>
              <a:t>ـةٌ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6A82C0-5BBE-E88C-DD38-5C0057B5A518}"/>
              </a:ext>
            </a:extLst>
          </p:cNvPr>
          <p:cNvSpPr txBox="1"/>
          <p:nvPr/>
        </p:nvSpPr>
        <p:spPr>
          <a:xfrm>
            <a:off x="1453823" y="5127232"/>
            <a:ext cx="1824102" cy="919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صَلا</a:t>
            </a:r>
            <a:r>
              <a:rPr lang="ar-MA" dirty="0">
                <a:solidFill>
                  <a:srgbClr val="FF0000"/>
                </a:solidFill>
              </a:rPr>
              <a:t>ةٌ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A0A179A-07AF-17B4-1755-253801078DE7}"/>
              </a:ext>
            </a:extLst>
          </p:cNvPr>
          <p:cNvSpPr txBox="1"/>
          <p:nvPr/>
        </p:nvSpPr>
        <p:spPr>
          <a:xfrm>
            <a:off x="1503171" y="3249662"/>
            <a:ext cx="1824102" cy="919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/>
              <a:t>قَِصَّـــ</a:t>
            </a:r>
            <a:r>
              <a:rPr lang="ar-MA" dirty="0">
                <a:solidFill>
                  <a:srgbClr val="FF0000"/>
                </a:solidFill>
              </a:rPr>
              <a:t>ةٌ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1855108-717D-4833-AA37-C08E8BAD0B54}"/>
              </a:ext>
            </a:extLst>
          </p:cNvPr>
          <p:cNvSpPr txBox="1"/>
          <p:nvPr/>
        </p:nvSpPr>
        <p:spPr>
          <a:xfrm>
            <a:off x="5674614" y="4207876"/>
            <a:ext cx="1824102" cy="919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dirty="0"/>
              <a:t>بِن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ْ</a:t>
            </a:r>
            <a:r>
              <a:rPr lang="ar-MA" dirty="0">
                <a:solidFill>
                  <a:srgbClr val="FF0000"/>
                </a:solidFill>
              </a:rPr>
              <a:t>تٌ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585ABE4-FA1C-F3F0-3C49-EF8B8D1FC97F}"/>
              </a:ext>
            </a:extLst>
          </p:cNvPr>
          <p:cNvSpPr txBox="1"/>
          <p:nvPr/>
        </p:nvSpPr>
        <p:spPr>
          <a:xfrm>
            <a:off x="5674614" y="3290719"/>
            <a:ext cx="1824102" cy="919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  كَتَبَـ</a:t>
            </a:r>
            <a:r>
              <a:rPr lang="ar-MA" dirty="0">
                <a:solidFill>
                  <a:srgbClr val="FF0000"/>
                </a:solidFill>
              </a:rPr>
              <a:t>ـتْ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18F18FD-1173-9AB5-0F1D-2CA08CAF883A}"/>
              </a:ext>
            </a:extLst>
          </p:cNvPr>
          <p:cNvSpPr txBox="1"/>
          <p:nvPr/>
        </p:nvSpPr>
        <p:spPr>
          <a:xfrm>
            <a:off x="5546015" y="5182644"/>
            <a:ext cx="1824102" cy="919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just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dirty="0"/>
              <a:t>جَلَسْـ</a:t>
            </a:r>
            <a:r>
              <a:rPr lang="ar-MA" dirty="0">
                <a:solidFill>
                  <a:srgbClr val="FF0000"/>
                </a:solidFill>
              </a:rPr>
              <a:t>تُ</a:t>
            </a:r>
            <a:r>
              <a:rPr lang="ar-M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185142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CDF89-6938-868D-46D1-3D8C806E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D7A48AB-AFAC-967B-0079-CF0A31C1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سنتعلم كيف نرسم التاء بشكل صحيح آخر الكلمات. مستعدون؟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30A5C4-3B9B-F6F0-AFD0-29F8A47A01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3678A9-6A4E-453C-B4D4-E38D890BE7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39A72C-8536-4817-A3CA-DB699EEF5B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785CE4-568D-0BEC-2E1E-A7D479C3E1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709475-3822-E3B0-4FC9-722C239698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6206D9F-9833-0AEA-64AA-A2299E26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8D29ED7-40CF-1576-3472-59B948DF34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0156F3-30B2-60B4-7DFB-522B0D56F8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6AA5E4A-D787-B81B-6BB8-D494B9903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01C38BE-A533-36C1-C7BF-F49F14B577E7}"/>
              </a:ext>
            </a:extLst>
          </p:cNvPr>
          <p:cNvSpPr txBox="1"/>
          <p:nvPr/>
        </p:nvSpPr>
        <p:spPr>
          <a:xfrm>
            <a:off x="2124331" y="3015049"/>
            <a:ext cx="5030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اَلتّاءُ آخِرَ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833487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4A7C5-3F63-F80A-1053-E94266DEA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AF57E9D-B791-769F-D613-6B85569C7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أريد أن أرسم التاء في الكلمة (القريـ...)  بشكل سليم.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737A04-A3AB-EC19-5CDC-7FC56D5A2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B3A6D4-0136-C736-EBA2-4A71801A5E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41E537-2F4F-8B57-731B-65DD7C0A3E1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7B6CA-593E-F0D5-51C6-3EC49F71747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388F7B-2716-BE02-C0C9-2907A101351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3144F03-5AF0-0F08-51C1-98F3CD183B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0421F8-68E6-581E-10B1-ACBD48ED9D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B9F6B7-2C22-A866-1637-676D83DC3E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0C38B04-7C02-D249-8D61-4C0D6A504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 de texte 9">
            <a:extLst>
              <a:ext uri="{FF2B5EF4-FFF2-40B4-BE49-F238E27FC236}">
                <a16:creationId xmlns:a16="http://schemas.microsoft.com/office/drawing/2014/main" id="{663F3756-B6C7-0BCC-D5E5-D93B9E6694DB}"/>
              </a:ext>
            </a:extLst>
          </p:cNvPr>
          <p:cNvSpPr txBox="1"/>
          <p:nvPr/>
        </p:nvSpPr>
        <p:spPr>
          <a:xfrm>
            <a:off x="1956487" y="2896393"/>
            <a:ext cx="6095999" cy="132343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514350" rtl="1">
              <a:lnSpc>
                <a:spcPct val="107000"/>
              </a:lnSpc>
              <a:spcAft>
                <a:spcPts val="450"/>
              </a:spcAft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 هادِئٌ في </a:t>
            </a:r>
            <a:r>
              <a:rPr kumimoji="0" lang="ar-MA" sz="7200" b="1" i="0" u="none" strike="noStrike" kern="1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ٱلْقَرْيَ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</a:t>
            </a:r>
            <a:r>
              <a:rPr lang="ar-MA" sz="72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</a:t>
            </a: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1E4A4F14-F0E2-6969-1577-DDF528F02D8B}"/>
              </a:ext>
            </a:extLst>
          </p:cNvPr>
          <p:cNvSpPr/>
          <p:nvPr/>
        </p:nvSpPr>
        <p:spPr>
          <a:xfrm>
            <a:off x="2596774" y="4114425"/>
            <a:ext cx="620587" cy="992635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241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F6AB3-F44F-A93E-A3E9-B4D70B90D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070DCFC-F111-5E5F-213B-4D2E23F1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أسمع آخر الكلمة تاء. هل سأرسمها تاء مبسوطة أو تاء مربوطة؟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6033BE4-C4D6-0422-B982-3897C080B3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B3FA64-6677-4FA7-C125-0FE7F1893A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A4680A-DCF6-A95B-6868-D66391EED7C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09FBC-41EC-EFC1-F2A3-8E201A2A1C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5638D8-B12E-444D-643F-4614F5239A2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DFCF73-BB8E-5D16-F5B4-B0738B3DF9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1AC3EE3-A4C2-167F-3766-546BFA56AB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168C83D-83A3-D2AA-5C3C-1941D1E171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ECD107B-85A7-6A98-008E-503543C49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 de texte 9">
            <a:extLst>
              <a:ext uri="{FF2B5EF4-FFF2-40B4-BE49-F238E27FC236}">
                <a16:creationId xmlns:a16="http://schemas.microsoft.com/office/drawing/2014/main" id="{AC6CB56C-8FD1-3B51-C7FC-6A120144C488}"/>
              </a:ext>
            </a:extLst>
          </p:cNvPr>
          <p:cNvSpPr txBox="1"/>
          <p:nvPr/>
        </p:nvSpPr>
        <p:spPr>
          <a:xfrm>
            <a:off x="1956487" y="2896393"/>
            <a:ext cx="6095999" cy="132343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514350" rtl="1">
              <a:lnSpc>
                <a:spcPct val="107000"/>
              </a:lnSpc>
              <a:spcAft>
                <a:spcPts val="450"/>
              </a:spcAft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 هادِئٌ في </a:t>
            </a:r>
            <a:r>
              <a:rPr kumimoji="0" lang="ar-MA" sz="7200" b="1" i="0" u="none" strike="noStrike" kern="1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ٱلْقَرْيَ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</a:t>
            </a:r>
            <a:r>
              <a:rPr lang="ar-MA" sz="72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</a:t>
            </a: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214A3E8C-655D-F954-21C6-EE3BF4E1FE84}"/>
              </a:ext>
            </a:extLst>
          </p:cNvPr>
          <p:cNvSpPr/>
          <p:nvPr/>
        </p:nvSpPr>
        <p:spPr>
          <a:xfrm>
            <a:off x="2596774" y="4114425"/>
            <a:ext cx="620587" cy="992635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5AC429A0-3B2A-A779-B125-5D9B0323C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802" y="1698579"/>
            <a:ext cx="1669058" cy="16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21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95A5E-D32B-977B-9724-62B2440C6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A3871C1-3509-FE68-0E5F-BEE1D199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لدي حيلة تساعدني على تحديد نوع التاء. أنطق الكلمة مع تحويل التاء هاء ساكنة.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القريهْ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640092-3E58-955C-EC92-1240562BDC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F7468C-C0B2-3DEF-F21C-CB1C8F61F6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2249BE-46BB-0CCE-ED9E-473CE3F744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8F5B0-26D5-C3F2-CC0B-1CD8F385A9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FAAC0-6090-16B3-9FDC-B6373AAC885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961789C-1F5D-6416-2CB0-CE37F0CC4E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EE096D-7A25-EDDC-806C-E0A4024D3C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26448ED-EDDC-324C-C08C-D894243AA7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9B1F6DE-597D-3382-8B0E-3C5C6F809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0A0F9F-D3EC-05ED-5320-DCBAD58BA711}"/>
              </a:ext>
            </a:extLst>
          </p:cNvPr>
          <p:cNvSpPr txBox="1"/>
          <p:nvPr/>
        </p:nvSpPr>
        <p:spPr>
          <a:xfrm>
            <a:off x="5225079" y="2183739"/>
            <a:ext cx="292317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اَلْقَرْيَ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ـ... (ةُ/تُ)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B72F8BC-23CC-E160-0C2F-2CEDF424DD2F}"/>
              </a:ext>
            </a:extLst>
          </p:cNvPr>
          <p:cNvSpPr txBox="1"/>
          <p:nvPr/>
        </p:nvSpPr>
        <p:spPr>
          <a:xfrm>
            <a:off x="662744" y="2183739"/>
            <a:ext cx="292317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اَلْقَرْيَ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ـهْ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412935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862653-85A9-B641-D4DC-94FF115D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4400" dirty="0"/>
              <a:t>عند نهاية الحصة</a:t>
            </a:r>
            <a:endParaRPr lang="fr-MA" sz="4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EA94C1-8A27-6602-E8FB-96363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787" y="3485626"/>
            <a:ext cx="6696000" cy="889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431C5-AFD7-ABEB-A0E8-11EA6ACB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1787" y="4651010"/>
            <a:ext cx="6696000" cy="8892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C04A6D-1262-D651-1180-642768D81E0D}"/>
              </a:ext>
            </a:extLst>
          </p:cNvPr>
          <p:cNvGrpSpPr/>
          <p:nvPr/>
        </p:nvGrpSpPr>
        <p:grpSpPr>
          <a:xfrm>
            <a:off x="1477787" y="2347228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4B3437-3357-A149-69CD-74CEF4C8F7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20BE6-A554-4E93-7EA0-6FA486659C8B}"/>
                </a:ext>
              </a:extLst>
            </p:cNvPr>
            <p:cNvSpPr/>
            <p:nvPr/>
          </p:nvSpPr>
          <p:spPr>
            <a:xfrm>
              <a:off x="1467121" y="3179910"/>
              <a:ext cx="48755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المعجم؛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9D1298F-06A4-84DC-347F-FC3C5FCE4387}"/>
              </a:ext>
            </a:extLst>
          </p:cNvPr>
          <p:cNvSpPr txBox="1"/>
          <p:nvPr/>
        </p:nvSpPr>
        <p:spPr>
          <a:xfrm>
            <a:off x="2031507" y="3821491"/>
            <a:ext cx="4457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النص القرائي "رحلة لا تنسى الجزء 1"؛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6BD926-B302-F718-C33A-065EF768B52B}"/>
              </a:ext>
            </a:extLst>
          </p:cNvPr>
          <p:cNvSpPr txBox="1"/>
          <p:nvPr/>
        </p:nvSpPr>
        <p:spPr>
          <a:xfrm>
            <a:off x="2031507" y="48938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كتابة التاء في آخر الكلمات بشكل صحيح.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A1A04-942C-EFF4-E7DC-796DD152E346}"/>
              </a:ext>
            </a:extLst>
          </p:cNvPr>
          <p:cNvSpPr txBox="1"/>
          <p:nvPr/>
        </p:nvSpPr>
        <p:spPr>
          <a:xfrm>
            <a:off x="2392532" y="176231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% 80 من المتعلمين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</p:spTree>
    <p:extLst>
      <p:ext uri="{BB962C8B-B14F-4D97-AF65-F5344CB8AC3E}">
        <p14:creationId xmlns:p14="http://schemas.microsoft.com/office/powerpoint/2010/main" val="225054033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09523-1CBA-5EBE-5A73-46FDCF359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3418D8B-5CAC-54F8-7E60-C9F17ABD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عند تحويل التاء هاء. احتفظت الكلمة بمعناها. إذا أرسم التاء مربوطة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7E2F2E-DB79-0549-028B-FF4F69E72C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1FB32F-0437-E588-4E39-29ED0157FE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9903F2-B0BF-7345-530F-FCEB87DDF85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C1683A-0BD4-32F7-2452-4ED5D1BFE2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E5EDA-79F1-C8F1-72BC-0C00BE1D367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91D6B9-F766-AF6A-DF93-AE6F941AD4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63F542-FD89-29D8-9F9C-4CBC228159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988C3DE-6842-12E8-DB3B-6B5BB7E71B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D08BD86-D590-8376-CF24-9AE82498F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F806C5-C1C3-C9E2-94AE-A7C90F8B72C0}"/>
              </a:ext>
            </a:extLst>
          </p:cNvPr>
          <p:cNvSpPr txBox="1"/>
          <p:nvPr/>
        </p:nvSpPr>
        <p:spPr>
          <a:xfrm>
            <a:off x="5228478" y="1822541"/>
            <a:ext cx="292317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اَلْقَرْيَ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ـ... (ةُ/تُ)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6FCB44-DCFF-6F9E-F57E-EBAB5D4E5711}"/>
              </a:ext>
            </a:extLst>
          </p:cNvPr>
          <p:cNvSpPr txBox="1"/>
          <p:nvPr/>
        </p:nvSpPr>
        <p:spPr>
          <a:xfrm>
            <a:off x="666143" y="1822541"/>
            <a:ext cx="292317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اَلْقَرْيَ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ـهْ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F94EAD-5180-A0FF-31E8-7CEB3690119C}"/>
              </a:ext>
            </a:extLst>
          </p:cNvPr>
          <p:cNvSpPr txBox="1"/>
          <p:nvPr/>
        </p:nvSpPr>
        <p:spPr>
          <a:xfrm>
            <a:off x="3152819" y="3637063"/>
            <a:ext cx="292317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اَل</a:t>
            </a:r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ْمَعْنى نَفْسُهُ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A77A344-F365-1EF7-C314-D579B0D613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17656">
            <a:off x="5643484" y="3003125"/>
            <a:ext cx="859236" cy="685543"/>
          </a:xfrm>
          <a:prstGeom prst="rect">
            <a:avLst/>
          </a:prstGeom>
          <a:ln>
            <a:noFill/>
          </a:ln>
        </p:spPr>
      </p:pic>
      <p:pic>
        <p:nvPicPr>
          <p:cNvPr id="18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E0D2D23-42E4-5CAA-3A05-2D5F8C2223C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72617">
            <a:off x="3102835" y="2974954"/>
            <a:ext cx="866397" cy="685543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5462BDC-4313-70A8-94F2-FE2C5F8DA6CE}"/>
              </a:ext>
            </a:extLst>
          </p:cNvPr>
          <p:cNvSpPr txBox="1"/>
          <p:nvPr/>
        </p:nvSpPr>
        <p:spPr>
          <a:xfrm>
            <a:off x="2352576" y="5451585"/>
            <a:ext cx="5037839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اَلْجَوُّ هادِئٌ في </a:t>
            </a:r>
            <a:r>
              <a:rPr kumimoji="0" lang="ar-MA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ٱ</a:t>
            </a:r>
            <a:r>
              <a:rPr kumimoji="0" lang="ar-MA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لْقَرْيَ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ـةِ.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42A8E3E-B697-33C5-6E34-04F2BDC6F1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99106" y="4625106"/>
            <a:ext cx="859236" cy="68554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884292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443BD-F352-5351-AD9C-C5AC82F01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29C073E-08B6-65FE-EB52-279C3231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أريد أن أرسم التاء في كلمة زيــ....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DBAE108-DD82-C41D-1290-C0D81BF3D4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27DA71-8293-659A-8685-E3FF18B727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A43549-7DDF-C063-EE1E-619101B7B01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A7A369-08BA-810F-D066-5E875E5F15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2B0B5E-730B-06CF-AEC5-2C93BE4435D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BA42AF-47D8-FD67-FF16-42FFF08E4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91001F0-83BE-A44F-222A-B1526FEB3A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5C1EB04-5343-2C5B-5BCD-320306B88F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0BDDE42-B819-9F19-299B-5506C3A5E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Flèche : haut 5">
            <a:extLst>
              <a:ext uri="{FF2B5EF4-FFF2-40B4-BE49-F238E27FC236}">
                <a16:creationId xmlns:a16="http://schemas.microsoft.com/office/drawing/2014/main" id="{64721577-BCD1-9651-5781-C087A5DF2B8B}"/>
              </a:ext>
            </a:extLst>
          </p:cNvPr>
          <p:cNvSpPr/>
          <p:nvPr/>
        </p:nvSpPr>
        <p:spPr>
          <a:xfrm>
            <a:off x="5813276" y="4090719"/>
            <a:ext cx="620587" cy="992635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 de texte 9">
            <a:extLst>
              <a:ext uri="{FF2B5EF4-FFF2-40B4-BE49-F238E27FC236}">
                <a16:creationId xmlns:a16="http://schemas.microsoft.com/office/drawing/2014/main" id="{6A6A6A06-A4EF-CC10-88CA-E1D28AFDF9C8}"/>
              </a:ext>
            </a:extLst>
          </p:cNvPr>
          <p:cNvSpPr txBox="1"/>
          <p:nvPr/>
        </p:nvSpPr>
        <p:spPr>
          <a:xfrm>
            <a:off x="1361328" y="2767280"/>
            <a:ext cx="6508855" cy="132343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514350" rtl="1">
              <a:lnSpc>
                <a:spcPct val="107000"/>
              </a:lnSpc>
              <a:spcAft>
                <a:spcPts val="450"/>
              </a:spcAft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زَيْـ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</a:t>
            </a:r>
            <a:r>
              <a:rPr lang="ar-MA" sz="7200" b="1" kern="1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7200" b="1" kern="1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ٱلزَّيْتونِ</a:t>
            </a:r>
            <a:r>
              <a:rPr lang="ar-MA" sz="7200" b="1" kern="1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مُغَذِّيَةٌ.</a:t>
            </a:r>
          </a:p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0530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EDAD-F096-F2CB-82EB-18C8A7068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446429E-3975-9ED1-B091-1101B9896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أوظف الحيلة نفسها. أنطق الكلمة مع تحويل التاء هاء ساكنة: </a:t>
            </a:r>
            <a:r>
              <a:rPr lang="ar-MA" sz="32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زَيْهْ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5E3B3AB-BEC2-A001-ABA1-C972489364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97B29C-D2EB-5FB6-6491-77CF91BF59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DE30B2-10E8-5A97-F711-86C76DE642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3E9355-04C5-16B8-9BCF-9AC4D4AFCB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A3FA8C-A1A2-2B3F-0C15-108B3218E2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4A7D936-4583-F435-869F-7FE982CC74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8126250-6DB0-73E0-2EC9-8F3AAB3641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D6C8DFF-95D1-33B8-D25E-3CB250B2FA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ACBB053-1F6C-866D-4FC2-95F974572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53B6AA5C-C52C-7737-1001-019BA9B0E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802" y="1698579"/>
            <a:ext cx="1669058" cy="16690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448C5C-E0EC-731D-8C42-E0ED98934ACE}"/>
              </a:ext>
            </a:extLst>
          </p:cNvPr>
          <p:cNvSpPr txBox="1"/>
          <p:nvPr/>
        </p:nvSpPr>
        <p:spPr>
          <a:xfrm>
            <a:off x="5481119" y="3236551"/>
            <a:ext cx="292317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زَيْـــ  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(ةْ/تْ)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451FF0-571A-4907-7120-8686B400A60F}"/>
              </a:ext>
            </a:extLst>
          </p:cNvPr>
          <p:cNvSpPr txBox="1"/>
          <p:nvPr/>
        </p:nvSpPr>
        <p:spPr>
          <a:xfrm>
            <a:off x="918784" y="3236551"/>
            <a:ext cx="292317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MA" sz="54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زَيْـــ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</a:t>
            </a:r>
            <a:r>
              <a:rPr lang="ar-MA" sz="54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ْ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227644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F5FFB-19BA-427A-CCA1-320C9F7F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763613A-81BE-09CE-212D-DD818883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عند تحويل التاء هاء. لم تحتفظ الكلمة بالمعنى. إذا أرسم التاء مبسوطة.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8494C4B-9EB8-C064-B546-E5FDF01491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2046F-DE24-44B9-3D11-1D86BB25131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C07E57-8D57-7F56-DAF1-2DD3EF1EA63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FAE5E-5179-0258-E3AA-7708EC19D97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A5FF2C-FA7A-C915-54CA-80C954A8F7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734F15-39AB-4F33-FC07-E62D29CBCC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2F8F830-EE1E-CA9F-05CB-02FF8955C64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80BAAF1-9A8D-6184-90AB-58CC9FBBE8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6AFC8A8-70B4-3020-FE39-BDCBD773F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E3A7000-0346-CD67-5323-ED19E84C3AED}"/>
              </a:ext>
            </a:extLst>
          </p:cNvPr>
          <p:cNvSpPr txBox="1"/>
          <p:nvPr/>
        </p:nvSpPr>
        <p:spPr>
          <a:xfrm>
            <a:off x="1545130" y="3507194"/>
            <a:ext cx="605374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لَمْ تَحْتَفِظِ </a:t>
            </a:r>
            <a:r>
              <a:rPr lang="ar-MA" sz="4800" b="1" kern="1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لْكَلِمَةُ بِمَعْناها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5070A85-4BED-618B-70F9-7CDC7880C4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17656">
            <a:off x="5329256" y="2870202"/>
            <a:ext cx="859236" cy="685543"/>
          </a:xfrm>
          <a:prstGeom prst="rect">
            <a:avLst/>
          </a:prstGeom>
          <a:ln>
            <a:noFill/>
          </a:ln>
        </p:spPr>
      </p:pic>
      <p:pic>
        <p:nvPicPr>
          <p:cNvPr id="18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FA11288-C57F-4FB0-E0F6-6C0894A3E6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72617">
            <a:off x="2788607" y="2842031"/>
            <a:ext cx="866397" cy="685543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7996F7-F09B-BCCD-0EFB-38D77E2910F1}"/>
              </a:ext>
            </a:extLst>
          </p:cNvPr>
          <p:cNvSpPr txBox="1"/>
          <p:nvPr/>
        </p:nvSpPr>
        <p:spPr>
          <a:xfrm>
            <a:off x="5001383" y="1731692"/>
            <a:ext cx="2923173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زَيْـــ  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(ةْ/تْ)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A4DC0A-78AE-D8F7-CD02-F2910341E651}"/>
              </a:ext>
            </a:extLst>
          </p:cNvPr>
          <p:cNvSpPr txBox="1"/>
          <p:nvPr/>
        </p:nvSpPr>
        <p:spPr>
          <a:xfrm>
            <a:off x="1034901" y="1698641"/>
            <a:ext cx="2923173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MA" sz="54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زَيْـــ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</a:t>
            </a:r>
            <a:r>
              <a:rPr lang="ar-MA" sz="54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ْ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C6C784-EEEA-5527-E834-DD04A4618DC5}"/>
              </a:ext>
            </a:extLst>
          </p:cNvPr>
          <p:cNvSpPr txBox="1"/>
          <p:nvPr/>
        </p:nvSpPr>
        <p:spPr>
          <a:xfrm>
            <a:off x="2009804" y="5387395"/>
            <a:ext cx="50378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زَيْــ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تُ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000" b="1" kern="1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ٱلزَّيْتونِ</a:t>
            </a:r>
            <a:r>
              <a:rPr lang="ar-MA" sz="4000" b="1" kern="1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مُغَذِّيَةٌ.</a:t>
            </a:r>
            <a:endParaRPr lang="ar-MA" sz="3200" b="1" kern="1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AE3E7D7-4201-DC72-C0EE-D021E5B2E7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99106" y="4625106"/>
            <a:ext cx="859236" cy="685543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221300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3BB41-6427-9796-F442-B99F47F0F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FFDF6F9-2CE2-5069-7C56-7098035B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 خطوات كتابة التاء آخر الكلمة بشكل صحيح.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0B7F67-2B4F-F0BE-AA0F-355A3C2B05D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3BC3BE-C50F-7E4B-8598-F33CDE979A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428341-6E3F-F848-9B6F-8385A139DDC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9BCB52-721E-B949-F9FE-0BC6A6309CA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4D815A6-0DB0-68EE-0221-1935EE48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A02AEED-24C5-3DA9-E051-BE646BAC4F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D4C3E05-5082-FE1F-CDD1-8495D738C1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C66DC73-5DA4-3BCB-2CBC-687E8F956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CFED4CD8-FAFB-F627-B034-5B33678821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169EC1F4-6A9B-9C46-F1C1-3009031ED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864" y="2045850"/>
            <a:ext cx="7139388" cy="3735518"/>
          </a:xfrm>
          <a:prstGeom prst="roundRect">
            <a:avLst>
              <a:gd name="adj" fmla="val 16667"/>
            </a:avLst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313150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21975-3652-628A-6630-C0C676F9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87F7122-2AE6-90DE-85C8-FEF30D57E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نطبق جماعة. هذه كلمة نسمع في آخرها تاء.  كيف نرسم التاء في آخرها؟ ماذا سنفعل؟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083267-1E3C-071A-8AD0-2B0A2CF61A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C93C6B-0A07-C573-6507-475D85D91C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482EEB-EAC1-FCB5-0BC6-93149406E9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86CC88-B668-D538-A8E8-9ECF0412D65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93C1F4-451D-F269-88C7-C2B40D4C79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392AA3B-8985-9743-1A63-5B2BEC6A1E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D7E685-8EEF-2247-A41C-3D2A1676F5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9838B13-8EF5-AA58-3475-218CB3221D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C223EF0-4054-1BCA-6649-4603F3B0A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D9F138-0292-3969-9CFE-7AA53C11DB0B}"/>
              </a:ext>
            </a:extLst>
          </p:cNvPr>
          <p:cNvSpPr txBox="1"/>
          <p:nvPr/>
        </p:nvSpPr>
        <p:spPr>
          <a:xfrm>
            <a:off x="2124331" y="3015049"/>
            <a:ext cx="5030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عَجَلَـ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FR" sz="80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3287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AD7AA-2E06-03F0-D406-3A0D05BDE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4F7A69B-8679-DB33-BC69-1856B562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0070C0"/>
                </a:solidFill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نعم</a:t>
            </a:r>
            <a:r>
              <a:rPr lang="ar-MA" sz="2400" b="1" dirty="0">
                <a:solidFill>
                  <a:srgbClr val="0070C0"/>
                </a:solidFill>
                <a:cs typeface="Microsoft Uighur" panose="02000000000000000000" pitchFamily="2" charset="-78"/>
                <a:sym typeface="Calibri"/>
              </a:rPr>
              <a:t>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ننطِقُ الْكَلِمَةَ مَعَ تَحْويلِ التّاءِ هاءً ساكِنَةً.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8E8F7B-5396-1D94-2F49-E4C524C546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47DCAB-1F10-9411-F146-FF94EAC006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2FC75-F414-45BD-07C6-48D3AD09B67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1EFD68-4DD6-3120-B7B6-23AABCCA99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B219D3-73E3-CE31-B556-1D946C6A0E7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52F0762-035D-D1F0-9870-5A24C1DF11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AEB087-A109-49BE-0264-52068215CC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3B7AB6-64E2-9C9E-C7D0-F5D1B1A2A0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776715D-0F31-1CB5-2437-70A5671A6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5B27F5-5158-5B6E-0D8F-F6026B7C88B5}"/>
              </a:ext>
            </a:extLst>
          </p:cNvPr>
          <p:cNvSpPr txBox="1"/>
          <p:nvPr/>
        </p:nvSpPr>
        <p:spPr>
          <a:xfrm>
            <a:off x="5041359" y="2965888"/>
            <a:ext cx="2303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عَجَلَـ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FR" sz="80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083B81-1A83-7745-431A-32D528DD5E62}"/>
              </a:ext>
            </a:extLst>
          </p:cNvPr>
          <p:cNvSpPr txBox="1"/>
          <p:nvPr/>
        </p:nvSpPr>
        <p:spPr>
          <a:xfrm>
            <a:off x="1659168" y="3044546"/>
            <a:ext cx="2423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عَجَلَـ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هْ</a:t>
            </a:r>
            <a:endParaRPr lang="fr-FR" sz="80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832079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A3A4E-16CE-E45B-8AF2-A71104AE6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707E111-281E-FF6A-D513-EF91FAC5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64" y="748424"/>
            <a:ext cx="7131108" cy="612000"/>
          </a:xfrm>
        </p:spPr>
        <p:txBody>
          <a:bodyPr>
            <a:normAutofit fontScale="90000"/>
          </a:bodyPr>
          <a:lstStyle/>
          <a:p>
            <a:pPr lvl="0" defTabSz="457200">
              <a:defRPr/>
            </a:pPr>
            <a:r>
              <a:rPr lang="ar-MA" sz="2400" b="1" dirty="0">
                <a:solidFill>
                  <a:srgbClr val="0070C0"/>
                </a:solidFill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عِنْدَ تَحْويلِ التاءِ هاءً، اِحْتَفَظَتِ الْكَلِمَةُ بِمَعْناها. عَجَلَةٌ - عَجلهْ:  لا يَتَغَيَّرُ الْمَعْنى. إذاً: أَرْسُمُ التاءَ مَرْبوطَةً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17BB57-25ED-ADBC-C3C2-8F4083AE8D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64D2A3-0F16-1749-4676-3BE80F9B8F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F2B006-A7BC-55C8-572A-8DDF227892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ADA832-C26C-ED0D-03D8-55B0D223BE2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53AB2-BF60-81C7-F9C5-0A3B365C71C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7A06AD9-4A3A-3DD6-A22F-CFE4E9E31D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5C6341-46A5-035B-C7D6-550897B9B7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0AFD541-19EE-FC5F-4119-E177AAC769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885391F-2DA2-F892-3FC6-BF1E17EDB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2C18DE-0754-7916-0A87-46E874AF0BD1}"/>
              </a:ext>
            </a:extLst>
          </p:cNvPr>
          <p:cNvSpPr txBox="1"/>
          <p:nvPr/>
        </p:nvSpPr>
        <p:spPr>
          <a:xfrm>
            <a:off x="5005896" y="2297294"/>
            <a:ext cx="2303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عَجَلَـ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FR" sz="80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0134CF-9DA8-AE8D-017F-6573B21C95C1}"/>
              </a:ext>
            </a:extLst>
          </p:cNvPr>
          <p:cNvSpPr txBox="1"/>
          <p:nvPr/>
        </p:nvSpPr>
        <p:spPr>
          <a:xfrm>
            <a:off x="1623705" y="2375952"/>
            <a:ext cx="2423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عَجَلَـ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هْ</a:t>
            </a:r>
            <a:endParaRPr lang="fr-FR" sz="80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35134A-74FE-D011-E043-1DF775577E9C}"/>
              </a:ext>
            </a:extLst>
          </p:cNvPr>
          <p:cNvSpPr txBox="1"/>
          <p:nvPr/>
        </p:nvSpPr>
        <p:spPr>
          <a:xfrm>
            <a:off x="1484671" y="4663026"/>
            <a:ext cx="2423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عَجَلَـ</a:t>
            </a:r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endParaRPr lang="fr-FR" sz="80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E19033B-5FBC-261B-F240-C0A6EDA7D7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53505" y="3899992"/>
            <a:ext cx="685543" cy="68554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63488134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316E-2704-522B-3F57-9B371577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0C3F047-F12B-A143-B25A-F1CEF6B8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دوركم  لتكتبوا كلمات تنتهي بتاء. خذوا ألواحكم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3" name="Espace réservé pour une image  11">
            <a:extLst>
              <a:ext uri="{FF2B5EF4-FFF2-40B4-BE49-F238E27FC236}">
                <a16:creationId xmlns:a16="http://schemas.microsoft.com/office/drawing/2014/main" id="{39DFA105-0D49-875F-936D-C3282EDC4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730" y="1975011"/>
            <a:ext cx="3350539" cy="335053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A1C240D-9475-92A1-F25B-BAA179D6B8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5ED32A-8E39-1567-AD93-7BDA9948AF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87C6DD-F638-656B-3399-B49DA43F1A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55CC8A-265E-A4D0-364E-AF91602777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3BD5104-6816-378D-FBA6-C47FDFB5BA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CB2FE3F-AE0D-9FC6-FC49-7AC2378692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4A8BC7F-F5C8-939D-5C70-FC8D63E0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CBAFF94-C5E7-F9CB-5BA3-1BA21F953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94C42CF-55C6-5D78-9C5E-436B3EB887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087123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35495-27E5-67F1-1E0F-3DC57B4B8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88DB0169-4118-B6B9-8BB2-726B2B78C545}"/>
              </a:ext>
            </a:extLst>
          </p:cNvPr>
          <p:cNvSpPr txBox="1"/>
          <p:nvPr/>
        </p:nvSpPr>
        <p:spPr>
          <a:xfrm>
            <a:off x="2747291" y="4177727"/>
            <a:ext cx="2935754" cy="1124115"/>
          </a:xfrm>
          <a:prstGeom prst="roundRect">
            <a:avLst/>
          </a:prstGeom>
          <a:noFill/>
          <a:ln w="28575">
            <a:solidFill>
              <a:srgbClr val="424D7C"/>
            </a:solidFill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غُرْفَــ</a:t>
            </a:r>
            <a:r>
              <a:rPr lang="ar-MA" sz="66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A7B16AE-66F3-1346-B473-3803F30D3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نطق الكلمة، اكتبوا التاء بشكل صحيح. –ارفعوا الألواح عند الإشارة. 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37" name="Zone de texte 10">
            <a:extLst>
              <a:ext uri="{FF2B5EF4-FFF2-40B4-BE49-F238E27FC236}">
                <a16:creationId xmlns:a16="http://schemas.microsoft.com/office/drawing/2014/main" id="{91AA37DF-9213-1483-6C11-460B61D7759C}"/>
              </a:ext>
            </a:extLst>
          </p:cNvPr>
          <p:cNvSpPr txBox="1"/>
          <p:nvPr/>
        </p:nvSpPr>
        <p:spPr>
          <a:xfrm>
            <a:off x="4980554" y="2010369"/>
            <a:ext cx="2425812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تاءٌ مَبْسوطَةٌ (ت)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Zone de texte 10">
            <a:extLst>
              <a:ext uri="{FF2B5EF4-FFF2-40B4-BE49-F238E27FC236}">
                <a16:creationId xmlns:a16="http://schemas.microsoft.com/office/drawing/2014/main" id="{CC02885C-FAD5-2499-1CF8-C276ABC0C39D}"/>
              </a:ext>
            </a:extLst>
          </p:cNvPr>
          <p:cNvSpPr txBox="1"/>
          <p:nvPr/>
        </p:nvSpPr>
        <p:spPr>
          <a:xfrm>
            <a:off x="776748" y="2010368"/>
            <a:ext cx="28003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تاءٌ مَرْبوطَةٌ (ــة – ة)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E499BC-116A-42AB-FFDA-B29F0B3B7B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9BC73-6469-3548-D301-44C4A3F1B4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FC2CD-B5CC-6094-B264-53BE3C3F16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91A5A3-203A-9F91-B8E1-2BC222DE4DB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52682EB-AEEE-809E-61B2-43149F01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F60BA4-9D2A-8D1C-4E03-AAFE1EB92E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EE3A61-AB6C-0BE4-F1E7-343551FA6C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2D7067-0FF5-91EA-134D-C70F59D3E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BA8FFF1C-FF63-9068-F08F-2600C71C38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81283EE-D108-1460-0ED8-766ADD451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377" y="3647945"/>
            <a:ext cx="2437872" cy="17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107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5A08023-196C-0004-A436-464E056DEC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28B08B-9D42-303B-02B6-8963DB3A51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ABA6BAAE-56A9-CDEB-A378-ACDE574C3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id="{904D7367-E655-073F-5E56-A7ADFC8EFC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3DF4B4-819A-BC42-0C7C-3AE9B4779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1F231E-9A78-7070-B6AB-0277BC1C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F8CE64-44AE-CBEB-2840-C2C0B900D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1DDEE1-5126-23F6-2021-FBE748B0A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E925E-596F-AF5F-FF79-4A84A0628D7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E726D-A4BC-77A0-B1FF-8E900E03724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2A52D-138C-70A2-4150-E53588CC5FC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5C1449-FCB0-32DA-CA41-B40738C2708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89677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5C20E-44EC-CE33-FD5A-1AFE10C6D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3FFBC12-1D23-C940-BC69-1A16106A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2" name="Zone de texte 10">
            <a:extLst>
              <a:ext uri="{FF2B5EF4-FFF2-40B4-BE49-F238E27FC236}">
                <a16:creationId xmlns:a16="http://schemas.microsoft.com/office/drawing/2014/main" id="{D66FBA17-25C5-5843-365F-DA05239109C7}"/>
              </a:ext>
            </a:extLst>
          </p:cNvPr>
          <p:cNvSpPr txBox="1"/>
          <p:nvPr/>
        </p:nvSpPr>
        <p:spPr>
          <a:xfrm>
            <a:off x="3061081" y="2034906"/>
            <a:ext cx="26030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تاءٌ مَرْبوطَةٌ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5C56FD-E176-28C6-3DD0-4E5D124B4A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E4B93-7355-35EF-4130-B79584AAB5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855094-4F7D-E55B-374B-F91FD3AEE95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B190DE-44FC-7455-BF7F-5C0855F931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90E4E3E-AEC0-DA4C-3F1C-0EDEC7AC20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910E06-378A-C7AD-DF43-C7791008F2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53783EC-1CAC-BE97-1A73-83AA871C7F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F49F332-6FB7-B6D5-7AB6-2D70C0A49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10C79C46-6727-6C33-5352-0C56D7ECAD46}"/>
              </a:ext>
            </a:extLst>
          </p:cNvPr>
          <p:cNvSpPr/>
          <p:nvPr/>
        </p:nvSpPr>
        <p:spPr>
          <a:xfrm>
            <a:off x="4046918" y="2949677"/>
            <a:ext cx="259611" cy="4439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C24A337-E493-FCA0-FCBA-D44087198F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10">
            <a:extLst>
              <a:ext uri="{FF2B5EF4-FFF2-40B4-BE49-F238E27FC236}">
                <a16:creationId xmlns:a16="http://schemas.microsoft.com/office/drawing/2014/main" id="{E3189E25-3A71-584A-B80B-8B1BE3CB2366}"/>
              </a:ext>
            </a:extLst>
          </p:cNvPr>
          <p:cNvSpPr txBox="1"/>
          <p:nvPr/>
        </p:nvSpPr>
        <p:spPr>
          <a:xfrm>
            <a:off x="2747291" y="4177727"/>
            <a:ext cx="2935754" cy="1124115"/>
          </a:xfrm>
          <a:prstGeom prst="roundRect">
            <a:avLst/>
          </a:prstGeom>
          <a:noFill/>
          <a:ln w="28575">
            <a:solidFill>
              <a:srgbClr val="424D7C"/>
            </a:solidFill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غُرْفَــ</a:t>
            </a:r>
            <a:r>
              <a:rPr lang="ar-MA" sz="66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ــةٌ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1A601C-0D01-E6EE-8E2F-028114240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377" y="3647945"/>
            <a:ext cx="2437872" cy="17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85157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74775-F08B-E8DC-0610-7CD6E7B30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D365EF40-9931-1C09-3930-B62CC8DA1DE3}"/>
              </a:ext>
            </a:extLst>
          </p:cNvPr>
          <p:cNvSpPr txBox="1"/>
          <p:nvPr/>
        </p:nvSpPr>
        <p:spPr>
          <a:xfrm>
            <a:off x="2747291" y="4177727"/>
            <a:ext cx="2935754" cy="1124115"/>
          </a:xfrm>
          <a:prstGeom prst="roundRect">
            <a:avLst/>
          </a:prstGeom>
          <a:noFill/>
          <a:ln w="28575">
            <a:solidFill>
              <a:srgbClr val="424D7C"/>
            </a:solidFill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بَيْــ</a:t>
            </a:r>
            <a:r>
              <a:rPr lang="ar-MA" sz="66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3F5EE583-458F-9E40-618A-192F8B6F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نطق الكلمة، اكتبوا الهمزة بشكل صحيح. –ارفعوا الألواح عند الإشارة. 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37" name="Zone de texte 10">
            <a:extLst>
              <a:ext uri="{FF2B5EF4-FFF2-40B4-BE49-F238E27FC236}">
                <a16:creationId xmlns:a16="http://schemas.microsoft.com/office/drawing/2014/main" id="{4559415D-82E7-C70B-6C6D-3F80D3AC1E67}"/>
              </a:ext>
            </a:extLst>
          </p:cNvPr>
          <p:cNvSpPr txBox="1"/>
          <p:nvPr/>
        </p:nvSpPr>
        <p:spPr>
          <a:xfrm>
            <a:off x="4980554" y="2010369"/>
            <a:ext cx="2425812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تاءٌ مَبْسوطَةٌ (ت)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Zone de texte 10">
            <a:extLst>
              <a:ext uri="{FF2B5EF4-FFF2-40B4-BE49-F238E27FC236}">
                <a16:creationId xmlns:a16="http://schemas.microsoft.com/office/drawing/2014/main" id="{8B17B501-29F4-FE7A-73ED-A12A33DF0370}"/>
              </a:ext>
            </a:extLst>
          </p:cNvPr>
          <p:cNvSpPr txBox="1"/>
          <p:nvPr/>
        </p:nvSpPr>
        <p:spPr>
          <a:xfrm>
            <a:off x="776748" y="2010368"/>
            <a:ext cx="28003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تاءٌ مَرْبوطَةٌ (ــة – ة)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A643C4-A7D4-7F24-61F3-BAD64F6912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07BAF4-B02A-5DD1-9604-3E6775E39EC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C73462-1D8F-D4AC-6EA1-3519299AB1B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5161BC-C76C-971D-A5BC-48FCFDA251A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3CF754F-1074-C34A-423F-06E7AD2FEB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A1CA83-B1AD-DA83-7126-B7BAFDBE7F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0AE0B77-5ED0-24E5-B18B-FCF5CE7A80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7C60E55-EC84-16C9-FE2F-0C43EABB2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B65FE89-D980-7205-F9EA-5F0A2C3B94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bâtiment, maison&#10;&#10;Description générée automatiquement">
            <a:extLst>
              <a:ext uri="{FF2B5EF4-FFF2-40B4-BE49-F238E27FC236}">
                <a16:creationId xmlns:a16="http://schemas.microsoft.com/office/drawing/2014/main" id="{A9C7B939-88A5-0AD3-B395-58E9E54C9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15" y="3801319"/>
            <a:ext cx="1939237" cy="15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0460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03005-A889-5067-BD85-B29B7AC8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4C511CB-46F9-0BB1-A82E-6AF864FF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2" name="Zone de texte 10">
            <a:extLst>
              <a:ext uri="{FF2B5EF4-FFF2-40B4-BE49-F238E27FC236}">
                <a16:creationId xmlns:a16="http://schemas.microsoft.com/office/drawing/2014/main" id="{5DE82151-0F93-27F9-B192-F9CE62764007}"/>
              </a:ext>
            </a:extLst>
          </p:cNvPr>
          <p:cNvSpPr txBox="1"/>
          <p:nvPr/>
        </p:nvSpPr>
        <p:spPr>
          <a:xfrm>
            <a:off x="3061081" y="2034906"/>
            <a:ext cx="26030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تاءٌ مَ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بْس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وطَةٌ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405EE-8568-DD81-5E9B-60328BF2CD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CBA43-6B1C-3611-10BC-1D3D312E21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01591F-FD38-7F03-81EA-6974F1858FF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79BEB2-3514-E755-C0A7-2589979C64B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81BDE2D-6D44-CE60-8801-57E5EFCFAD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1B353D8-01C8-A1DA-277A-C4BC343374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71EAAAC-2B1F-5DEF-A26D-BCA18C97EF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669C395-C3D5-3212-0096-6E805D12E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4B189906-A21E-B46C-58C1-C09B8303498B}"/>
              </a:ext>
            </a:extLst>
          </p:cNvPr>
          <p:cNvSpPr/>
          <p:nvPr/>
        </p:nvSpPr>
        <p:spPr>
          <a:xfrm>
            <a:off x="4046918" y="2949677"/>
            <a:ext cx="259611" cy="4439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8B5D561-5D4F-09EF-1478-30E2933C32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 de texte 10">
            <a:extLst>
              <a:ext uri="{FF2B5EF4-FFF2-40B4-BE49-F238E27FC236}">
                <a16:creationId xmlns:a16="http://schemas.microsoft.com/office/drawing/2014/main" id="{C6241FA9-358B-AD68-7CC6-BB724748D5D4}"/>
              </a:ext>
            </a:extLst>
          </p:cNvPr>
          <p:cNvSpPr txBox="1"/>
          <p:nvPr/>
        </p:nvSpPr>
        <p:spPr>
          <a:xfrm>
            <a:off x="2747291" y="4177727"/>
            <a:ext cx="2935754" cy="1124115"/>
          </a:xfrm>
          <a:prstGeom prst="roundRect">
            <a:avLst/>
          </a:prstGeom>
          <a:noFill/>
          <a:ln w="28575">
            <a:solidFill>
              <a:srgbClr val="424D7C"/>
            </a:solidFill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بَيْــ</a:t>
            </a:r>
            <a:r>
              <a:rPr lang="ar-MA" sz="66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تٌ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 descr="Une image contenant bâtiment, maison&#10;&#10;Description générée automatiquement">
            <a:extLst>
              <a:ext uri="{FF2B5EF4-FFF2-40B4-BE49-F238E27FC236}">
                <a16:creationId xmlns:a16="http://schemas.microsoft.com/office/drawing/2014/main" id="{9E46C4EA-8609-C66D-3947-8D4A41ACBC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15" y="3801319"/>
            <a:ext cx="1939237" cy="15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48065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F920-B481-C5E7-3E78-E58E2D3EB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877DFE4D-B01A-F262-7224-16F823FCE1B3}"/>
              </a:ext>
            </a:extLst>
          </p:cNvPr>
          <p:cNvSpPr txBox="1"/>
          <p:nvPr/>
        </p:nvSpPr>
        <p:spPr>
          <a:xfrm>
            <a:off x="2747291" y="4177727"/>
            <a:ext cx="2935754" cy="1124115"/>
          </a:xfrm>
          <a:prstGeom prst="roundRect">
            <a:avLst/>
          </a:prstGeom>
          <a:noFill/>
          <a:ln w="28575">
            <a:solidFill>
              <a:srgbClr val="424D7C"/>
            </a:solidFill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أُسْتاذَ</a:t>
            </a:r>
            <a:r>
              <a:rPr lang="ar-MA" sz="66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5AB26D21-AAB8-646B-9E02-796E6717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نطق الكلمة، اكتبوا الهمزة بشكل صحيح. –ارفعوا الألواح عند الإشارة. 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37" name="Zone de texte 10">
            <a:extLst>
              <a:ext uri="{FF2B5EF4-FFF2-40B4-BE49-F238E27FC236}">
                <a16:creationId xmlns:a16="http://schemas.microsoft.com/office/drawing/2014/main" id="{72C63FED-B9F2-E639-C399-1E393A718F81}"/>
              </a:ext>
            </a:extLst>
          </p:cNvPr>
          <p:cNvSpPr txBox="1"/>
          <p:nvPr/>
        </p:nvSpPr>
        <p:spPr>
          <a:xfrm>
            <a:off x="4980554" y="2010369"/>
            <a:ext cx="2425812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تاءٌ مَبْسوطَةٌ (ت)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Zone de texte 10">
            <a:extLst>
              <a:ext uri="{FF2B5EF4-FFF2-40B4-BE49-F238E27FC236}">
                <a16:creationId xmlns:a16="http://schemas.microsoft.com/office/drawing/2014/main" id="{8DA3A21A-A6D0-8A2C-6E34-DCA44F386917}"/>
              </a:ext>
            </a:extLst>
          </p:cNvPr>
          <p:cNvSpPr txBox="1"/>
          <p:nvPr/>
        </p:nvSpPr>
        <p:spPr>
          <a:xfrm>
            <a:off x="776748" y="2010368"/>
            <a:ext cx="28003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تاءٌ مَرْبوطَةٌ (ــة – ة)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A84C51-6163-E362-8E98-16B7E4839E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05C58-1512-A848-9788-789EE2E7DF7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31987-6548-5DB2-80A0-ED6909CADE3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74C4D8-ABDC-0653-CEB1-2F75F7936D2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D9C72AD-2C7E-902A-EDBC-299BBC9D17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46D723-252C-C675-7323-1146ADE065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697326-FB31-D5AE-F982-1B3A95E999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285B33-7861-44DC-1AF7-805E39D97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20666891-6DDA-C2E1-A1FD-522F5353E7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09B444C-470A-78F5-14E3-B07202AE8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918" y="3260069"/>
            <a:ext cx="835734" cy="20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10692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D3B2B-82AC-E7E2-4020-BC6EFF383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2B4696D-BB7D-3A5D-75A9-515A0B80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2" name="Zone de texte 10">
            <a:extLst>
              <a:ext uri="{FF2B5EF4-FFF2-40B4-BE49-F238E27FC236}">
                <a16:creationId xmlns:a16="http://schemas.microsoft.com/office/drawing/2014/main" id="{C68D2AE5-BB44-A683-E6F1-FE5910FD7AB8}"/>
              </a:ext>
            </a:extLst>
          </p:cNvPr>
          <p:cNvSpPr txBox="1"/>
          <p:nvPr/>
        </p:nvSpPr>
        <p:spPr>
          <a:xfrm>
            <a:off x="3061081" y="2034906"/>
            <a:ext cx="26030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تاءٌ مَرْبوطَةٌ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A81016-6B76-1582-4DAF-8A8AEA6BF7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EC0D15-ABC8-748B-4956-16AB135DE0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D12121-671B-9045-DC7A-7E53A6A6C36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867441-866E-D5E2-A71C-3A9E4EC05D3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0DA542A-79A3-51A9-8454-9C94DFE01C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FF8595-6271-87BE-37CF-406F605563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0D516C7-7908-4D7C-5F96-8ADF83F8DE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233453E-5180-D708-96D7-4CE61F03D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6856DEF5-757F-D34A-50CF-24A3FA987B9A}"/>
              </a:ext>
            </a:extLst>
          </p:cNvPr>
          <p:cNvSpPr/>
          <p:nvPr/>
        </p:nvSpPr>
        <p:spPr>
          <a:xfrm>
            <a:off x="4046918" y="2949677"/>
            <a:ext cx="259611" cy="4439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37B888E-F00E-FDE1-B5F5-1E10A03A5E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10">
            <a:extLst>
              <a:ext uri="{FF2B5EF4-FFF2-40B4-BE49-F238E27FC236}">
                <a16:creationId xmlns:a16="http://schemas.microsoft.com/office/drawing/2014/main" id="{91FEF596-B1E1-C921-076D-3C47382A3BB8}"/>
              </a:ext>
            </a:extLst>
          </p:cNvPr>
          <p:cNvSpPr txBox="1"/>
          <p:nvPr/>
        </p:nvSpPr>
        <p:spPr>
          <a:xfrm>
            <a:off x="2747291" y="4177727"/>
            <a:ext cx="2935754" cy="1124115"/>
          </a:xfrm>
          <a:prstGeom prst="roundRect">
            <a:avLst/>
          </a:prstGeom>
          <a:noFill/>
          <a:ln w="28575">
            <a:solidFill>
              <a:srgbClr val="424D7C"/>
            </a:solidFill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أُسْتاذَ</a:t>
            </a:r>
            <a:r>
              <a:rPr lang="ar-MA" sz="66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ةٌ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171DDB-E48E-2EFA-96B8-BA32A3975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918" y="3260069"/>
            <a:ext cx="835734" cy="20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18285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C0C7F-78A6-3716-81B7-3BDA5196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6DEE2-00BE-624A-96D8-B5722EC5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0" y="756000"/>
            <a:ext cx="705756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71. من يقرأ تعليمة النشاط "أنجز مع زملائي"؟</a:t>
            </a:r>
            <a:r>
              <a:rPr lang="fr-FR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</a:t>
            </a: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(دقيقتان)</a:t>
            </a:r>
            <a:endParaRPr lang="fr-F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53B1D-428A-FD27-55CB-971379890A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4483B-DDDB-FFA8-4C1F-6E63B53F9E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20E19D-A2C4-4F09-B897-190B55D8BF2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93A004-6D89-930B-6051-9C1A18E602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0BF39EF-26B4-B767-3C0D-579AA007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2C4FDA-5E3E-0B0F-C156-C077EFDE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7CAE3B-53FA-04B0-9B80-A83B55FF85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72D432-9199-702E-79C4-77F666660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472ACC3C-02F5-F6D7-5AC7-2311941048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E76552B-502D-8E86-BCEC-20E568BDF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775" y="2306442"/>
            <a:ext cx="2575217" cy="359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10EE3DD-B6B4-C49E-757E-3F79BA6D2C92}"/>
              </a:ext>
            </a:extLst>
          </p:cNvPr>
          <p:cNvSpPr/>
          <p:nvPr/>
        </p:nvSpPr>
        <p:spPr>
          <a:xfrm>
            <a:off x="3577620" y="3664804"/>
            <a:ext cx="2359337" cy="8383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34680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FA5E4-5E7C-D559-D7DF-854B4B2CD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ED2DBE-6A1E-3821-90DD-4813F2718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انتهى الوقت. في ثنائيات ناقشوا إجاباتكم. أمامكم دقيقة واحدة.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DCF54-7137-00D4-D303-8B7DBDF802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8B32DE-A2A5-EB18-AFA7-1EAFE2CBB7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726E2F-A1E5-67EB-354B-29820A8C90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4E37AB-57C4-0871-3723-1FF0348D23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C755D0-F0C2-7020-4481-4587976291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820EA0E-C139-635F-F957-7374B871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2F3D3A-C22A-D98D-29CA-01E0F10A3E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6E0438-0612-17F0-18C3-C9654C83D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F18C1D1F-8430-7732-DD20-FBA474E69D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3CCB8F74-CE2E-7C86-4E03-D8D9DF0C7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819" y="2459576"/>
            <a:ext cx="6595058" cy="2259907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78F0EA-6E3A-007C-DB7E-CBE39BC116DB}"/>
              </a:ext>
            </a:extLst>
          </p:cNvPr>
          <p:cNvSpPr txBox="1"/>
          <p:nvPr/>
        </p:nvSpPr>
        <p:spPr>
          <a:xfrm>
            <a:off x="4515534" y="4031960"/>
            <a:ext cx="715227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2000" dirty="0">
                <a:solidFill>
                  <a:srgbClr val="343153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اَلصَّبِيَّةُ</a:t>
            </a:r>
            <a:endParaRPr lang="fr-FR" sz="1100" dirty="0">
              <a:solidFill>
                <a:srgbClr val="343153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6371395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19DC3-A1D1-60B6-9CA9-7285A1CE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ACF965-D3A3-88F5-FBC3-6A43AD65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</a:t>
            </a: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كلمة كلمة.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يتقاسم جوابه؟ -هل أنتم متفقون؟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E3ADEFE-15D6-2998-1AB3-1464BCD9AB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76C261-F7B9-9D7E-A690-0BCC0AD4A4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EC2AB8-20A1-F374-453D-F3B1D90F455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224974-7A09-B70E-4010-3A40E67EF38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50B1B5-CD01-4EA8-3BDB-344699F124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088C36D-1E01-9333-9F1A-18867B845F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DF9EFF-2DBD-F2BF-C8EB-A973576B91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05C870E-A0D2-8AD2-2E6B-A307A4200B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D75B9C2-B451-9148-C053-D1B625280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75431EC4-5356-73CC-6462-926544F23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819" y="2459576"/>
            <a:ext cx="6595058" cy="2259907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7E146C-8E71-C33D-1BEF-6731CDC1E47F}"/>
              </a:ext>
            </a:extLst>
          </p:cNvPr>
          <p:cNvSpPr txBox="1"/>
          <p:nvPr/>
        </p:nvSpPr>
        <p:spPr>
          <a:xfrm>
            <a:off x="4515534" y="4031960"/>
            <a:ext cx="715227" cy="44267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2000" dirty="0">
                <a:solidFill>
                  <a:srgbClr val="343153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اَلصَّبِيَّةُ</a:t>
            </a:r>
            <a:endParaRPr lang="fr-FR" sz="1100" dirty="0">
              <a:solidFill>
                <a:srgbClr val="343153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4506361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1EB11-D712-3204-3039-1A664255C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FB7DF1D1-6291-C194-6C09-9AE70999D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19" y="2459576"/>
            <a:ext cx="6595058" cy="2259907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0ECDF4-1723-407E-ABCC-F2A9AF5C7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تأكدوا من إجاباتكم.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427E0-A76A-E77C-1E8B-6772E738EC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74807E-1E21-E941-2B84-C3044891804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944D26-FC38-5CB5-7B4C-C33C8CE1A35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C0116A-DABC-A268-EBE2-E20F92382E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0C82DC0-54E1-231F-F8C2-C8545A3576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1ED3794-A113-21B8-F84D-98207CA739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E4F9C1-3BE3-5E7A-3A6A-937BA0B57D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D7E708E-7F4D-44CE-8600-9FAB7A386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F18ED1-D420-6EF2-EE82-C5E203D52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953" y="3501891"/>
            <a:ext cx="252393" cy="2638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2C059DA-A811-3EBF-4436-3FC24901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163" y="3457597"/>
            <a:ext cx="252393" cy="26386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4FD672F-067F-4142-54E3-4C40F9622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9951" y="4110687"/>
            <a:ext cx="252393" cy="26386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0AF7C4A-242D-E184-1484-2E3D6682A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8943" y="4110687"/>
            <a:ext cx="252393" cy="26386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7DDFDC9-F072-4CB4-D313-C20655418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8942" y="3457597"/>
            <a:ext cx="252393" cy="26386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A28DF2F-3BF6-750D-AF4C-CA16B8F33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859" y="4110687"/>
            <a:ext cx="252393" cy="26386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2434A5B-14C7-0355-9838-6C5AB0D4A00D}"/>
              </a:ext>
            </a:extLst>
          </p:cNvPr>
          <p:cNvSpPr txBox="1"/>
          <p:nvPr/>
        </p:nvSpPr>
        <p:spPr>
          <a:xfrm>
            <a:off x="2318817" y="3121296"/>
            <a:ext cx="792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502BA3A-13F9-BDFB-60E2-2DEA7696EBD3}"/>
              </a:ext>
            </a:extLst>
          </p:cNvPr>
          <p:cNvSpPr txBox="1"/>
          <p:nvPr/>
        </p:nvSpPr>
        <p:spPr>
          <a:xfrm>
            <a:off x="2380370" y="3898433"/>
            <a:ext cx="720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3E34CBC-3004-4197-0267-BA2C21F5BB74}"/>
              </a:ext>
            </a:extLst>
          </p:cNvPr>
          <p:cNvSpPr txBox="1"/>
          <p:nvPr/>
        </p:nvSpPr>
        <p:spPr>
          <a:xfrm>
            <a:off x="5550379" y="3774386"/>
            <a:ext cx="792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DFBD18A-939F-7E4E-D004-EDBA20737BC7}"/>
              </a:ext>
            </a:extLst>
          </p:cNvPr>
          <p:cNvSpPr txBox="1"/>
          <p:nvPr/>
        </p:nvSpPr>
        <p:spPr>
          <a:xfrm>
            <a:off x="4515534" y="4031960"/>
            <a:ext cx="900357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2800" dirty="0">
                <a:solidFill>
                  <a:srgbClr val="343153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اَلصَّبِيَّةُ</a:t>
            </a:r>
            <a:endParaRPr lang="fr-FR" sz="1400" dirty="0">
              <a:solidFill>
                <a:srgbClr val="343153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50F279EC-E66E-7F29-037A-606AD4896A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3914872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67CCC-B0C1-AB2D-27A7-136AB7322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9A772-3683-31CF-B1D5-3841A504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التمرين رقم 1 ضمن "أنجز بمفردي"؟ - أنجزوا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بين الصفوف ويصحح كتابيا.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D75906-D6BD-D569-7CE9-609A34B8B9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14EBBD-7828-F88A-0BDE-FACBB264A2D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6AD492-8739-F2F7-AE58-FEF814758A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D9A8F-57B2-A7C9-5614-88703F790C8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759D41B-E5F6-1F62-D814-B13B41C4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0579118-D7EC-2957-A24C-409F5E94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845547-FFE5-2416-92D1-79479F1E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D2103C-B554-FFB5-F226-605DA8035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630BD97B-88E6-2503-6158-AA72C77DB3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86AD061-7C1D-7F4B-1585-9A5832B56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339" y="2424429"/>
            <a:ext cx="2575217" cy="359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08AF59A-6BF4-271E-DEB2-CE8A1BAF99E6}"/>
              </a:ext>
            </a:extLst>
          </p:cNvPr>
          <p:cNvSpPr/>
          <p:nvPr/>
        </p:nvSpPr>
        <p:spPr>
          <a:xfrm>
            <a:off x="3490339" y="4559540"/>
            <a:ext cx="2494885" cy="7203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41207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F33D7-7BFD-034D-8311-6367AA8D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Class AR_NV_03_1 (1)">
            <a:hlinkClick r:id="" action="ppaction://media"/>
            <a:extLst>
              <a:ext uri="{FF2B5EF4-FFF2-40B4-BE49-F238E27FC236}">
                <a16:creationId xmlns:a16="http://schemas.microsoft.com/office/drawing/2014/main" id="{ECB39B13-EBD1-6180-8A76-6F530ACFCBF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75" y="1871663"/>
            <a:ext cx="7038975" cy="3959225"/>
          </a:xfrm>
        </p:spPr>
      </p:pic>
      <p:pic>
        <p:nvPicPr>
          <p:cNvPr id="6" name="Espace réservé pour une image  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AC90755-C090-5073-8EBF-C9F6F5904F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0334A04-EA4C-AEDE-1D63-7D6F4A1EF2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4685FC-0874-F193-D20E-4D7C583E27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0A871E-4FA1-2FC9-9D70-A9EED74693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8D9B24-441B-6362-1B54-59704A1F34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3F19C0-3DC9-3AD0-3D83-5D6FB5BC6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EBE46A-F953-F3E3-2F40-E581740BB30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AD00B-3DA8-EC9E-EC60-795D3AB9981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0241C-C405-98DA-0403-3E73605EF9AC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90416-057D-5C6F-E685-FC023E74CB24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60623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763E-7E69-7EE4-BD54-9A6FE5A17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AD8F1-BF20-3C03-0326-003E99B3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A98DE7-17AE-29B2-4A5A-3A539F1D81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2C6388-830E-B3B0-18EF-D375179AF4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CECD0B-69F3-7276-95BC-EA1C1D49FCF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ADA60F-430A-423D-98DA-C07833B8368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883B966-7879-C33A-DE1A-B6D7342C95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45FDBC2-8DC8-FE3C-BAE7-7194961DDE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CFE546-C665-8D08-5C5B-2DDE0B366D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621F5C6-07E2-A9B2-2B02-C2BEC2927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FEEEA20-C39B-6DDF-C3CB-960283387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4DE64A-4C8C-B9A7-0F5E-0B0599246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65" y="2419281"/>
            <a:ext cx="8267767" cy="2599527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6A62343-0A55-62CC-2BD2-C06E8E163165}"/>
              </a:ext>
            </a:extLst>
          </p:cNvPr>
          <p:cNvSpPr txBox="1"/>
          <p:nvPr/>
        </p:nvSpPr>
        <p:spPr>
          <a:xfrm>
            <a:off x="6580531" y="3013501"/>
            <a:ext cx="558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ةُ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7C4443-1F68-F311-FC48-F73928CCAE4D}"/>
              </a:ext>
            </a:extLst>
          </p:cNvPr>
          <p:cNvSpPr txBox="1"/>
          <p:nvPr/>
        </p:nvSpPr>
        <p:spPr>
          <a:xfrm>
            <a:off x="4716153" y="3002972"/>
            <a:ext cx="696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ــــةَ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66D203-B7C5-8A59-5DE2-9386E4A74A27}"/>
              </a:ext>
            </a:extLst>
          </p:cNvPr>
          <p:cNvSpPr txBox="1"/>
          <p:nvPr/>
        </p:nvSpPr>
        <p:spPr>
          <a:xfrm>
            <a:off x="2851775" y="3002971"/>
            <a:ext cx="696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ــــةٍ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5B461D-B489-4E5F-13AF-DD904773A4B7}"/>
              </a:ext>
            </a:extLst>
          </p:cNvPr>
          <p:cNvSpPr txBox="1"/>
          <p:nvPr/>
        </p:nvSpPr>
        <p:spPr>
          <a:xfrm>
            <a:off x="943168" y="3002970"/>
            <a:ext cx="696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ــــةٍ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7544F7-3AF1-7A5B-D57E-EEC0CD0CF4FE}"/>
              </a:ext>
            </a:extLst>
          </p:cNvPr>
          <p:cNvSpPr txBox="1"/>
          <p:nvPr/>
        </p:nvSpPr>
        <p:spPr>
          <a:xfrm>
            <a:off x="5366430" y="3626564"/>
            <a:ext cx="696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تِ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82E5C6-86BE-9F36-F277-474282410D99}"/>
              </a:ext>
            </a:extLst>
          </p:cNvPr>
          <p:cNvSpPr txBox="1"/>
          <p:nvPr/>
        </p:nvSpPr>
        <p:spPr>
          <a:xfrm>
            <a:off x="3856386" y="3626563"/>
            <a:ext cx="696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ـــــةِ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5BCFA4-4A27-57EF-55C1-2A207AF7BA5C}"/>
              </a:ext>
            </a:extLst>
          </p:cNvPr>
          <p:cNvSpPr txBox="1"/>
          <p:nvPr/>
        </p:nvSpPr>
        <p:spPr>
          <a:xfrm>
            <a:off x="1983435" y="3626562"/>
            <a:ext cx="696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ـــــةِ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EB3E10E-760A-6489-8725-2C3BD0798BEE}"/>
              </a:ext>
            </a:extLst>
          </p:cNvPr>
          <p:cNvSpPr txBox="1"/>
          <p:nvPr/>
        </p:nvSpPr>
        <p:spPr>
          <a:xfrm>
            <a:off x="4673461" y="4270798"/>
            <a:ext cx="696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ـــــةِ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3C2C812-DC73-F1A2-C830-705664FBA497}"/>
              </a:ext>
            </a:extLst>
          </p:cNvPr>
          <p:cNvSpPr txBox="1"/>
          <p:nvPr/>
        </p:nvSpPr>
        <p:spPr>
          <a:xfrm>
            <a:off x="2834946" y="4270221"/>
            <a:ext cx="696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ـــــةِ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593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4" grpId="0"/>
      <p:bldP spid="16" grpId="0"/>
      <p:bldP spid="17" grpId="0"/>
      <p:bldP spid="2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903010-D294-8F21-869B-F1C04424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6677"/>
            <a:ext cx="7886700" cy="1325563"/>
          </a:xfrm>
        </p:spPr>
        <p:txBody>
          <a:bodyPr/>
          <a:lstStyle/>
          <a:p>
            <a:pPr algn="ctr" rtl="1"/>
            <a:r>
              <a:rPr lang="tzm-Arab-MA" sz="6000" dirty="0"/>
              <a:t>اختــتام الحــصة</a:t>
            </a:r>
            <a:endParaRPr lang="fr-FR" sz="6000" dirty="0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16FB18EF-9A0F-3551-35C2-F240C78D2DED}"/>
              </a:ext>
            </a:extLst>
          </p:cNvPr>
          <p:cNvSpPr/>
          <p:nvPr/>
        </p:nvSpPr>
        <p:spPr>
          <a:xfrm>
            <a:off x="628650" y="2849249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B3F962A-8448-5DFB-B32D-B655C0A3266C}"/>
              </a:ext>
            </a:extLst>
          </p:cNvPr>
          <p:cNvSpPr/>
          <p:nvPr/>
        </p:nvSpPr>
        <p:spPr>
          <a:xfrm>
            <a:off x="628651" y="2849249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83D2D9-AF1D-379D-A736-EE976C962980}"/>
              </a:ext>
            </a:extLst>
          </p:cNvPr>
          <p:cNvSpPr txBox="1"/>
          <p:nvPr/>
        </p:nvSpPr>
        <p:spPr>
          <a:xfrm>
            <a:off x="753847" y="3593947"/>
            <a:ext cx="755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723C90-FF25-0E3D-9101-8F0DFE30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D33841-EB83-5072-4C0E-B9226D4902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535E88-1A78-9810-D4A6-1DE67E5236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BE6C77-A1ED-2CEA-7701-D4C1FB5F8F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234D66-B96B-3D48-251E-A8EC0A10A7B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15D68A-6F0D-8D0F-4A9E-15879F3B86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7470E42-4A9E-3470-C597-86175E80DD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203791-2185-3A32-9DB2-E36D746C8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9051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D877A9-0D0A-F944-74EC-2643AE164146}"/>
              </a:ext>
            </a:extLst>
          </p:cNvPr>
          <p:cNvGrpSpPr/>
          <p:nvPr/>
        </p:nvGrpSpPr>
        <p:grpSpPr>
          <a:xfrm>
            <a:off x="6030094" y="3111073"/>
            <a:ext cx="118080" cy="379800"/>
            <a:chOff x="6030094" y="3111073"/>
            <a:chExt cx="118080" cy="379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14:cNvPr>
                <p14:cNvContentPartPr/>
                <p14:nvPr/>
              </p14:nvContentPartPr>
              <p14:xfrm>
                <a:off x="6050614" y="3172273"/>
                <a:ext cx="360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41974" y="3118633"/>
                  <a:ext cx="21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14:cNvPr>
                <p14:cNvContentPartPr/>
                <p14:nvPr/>
              </p14:nvContentPartPr>
              <p14:xfrm>
                <a:off x="6030094" y="3145633"/>
                <a:ext cx="65160" cy="65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1094" y="3091633"/>
                  <a:ext cx="82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14:cNvPr>
                <p14:cNvContentPartPr/>
                <p14:nvPr/>
              </p14:nvContentPartPr>
              <p14:xfrm>
                <a:off x="6034414" y="3111073"/>
                <a:ext cx="113760" cy="37980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25774" y="3057073"/>
                  <a:ext cx="131400" cy="48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14:cNvPr>
              <p14:cNvContentPartPr/>
              <p14:nvPr/>
            </p14:nvContentPartPr>
            <p14:xfrm rot="940200">
              <a:off x="6444233" y="2562170"/>
              <a:ext cx="34282" cy="33286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940200">
                <a:off x="6435305" y="2508483"/>
                <a:ext cx="51780" cy="140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14:cNvPr>
              <p14:cNvContentPartPr/>
              <p14:nvPr/>
            </p14:nvContentPartPr>
            <p14:xfrm>
              <a:off x="6441574" y="2602393"/>
              <a:ext cx="60120" cy="378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32574" y="2593393"/>
                <a:ext cx="77760" cy="554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itre 30">
            <a:extLst>
              <a:ext uri="{FF2B5EF4-FFF2-40B4-BE49-F238E27FC236}">
                <a16:creationId xmlns:a16="http://schemas.microsoft.com/office/drawing/2014/main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أمام النشاط.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88992784-C123-4AD1-5148-3C8241654AFB}"/>
              </a:ext>
            </a:extLst>
          </p:cNvPr>
          <p:cNvSpPr/>
          <p:nvPr/>
        </p:nvSpPr>
        <p:spPr>
          <a:xfrm rot="10800000">
            <a:off x="2623426" y="5324167"/>
            <a:ext cx="786581" cy="2556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Espace réservé pour une image  3">
            <a:extLst>
              <a:ext uri="{FF2B5EF4-FFF2-40B4-BE49-F238E27FC236}">
                <a16:creationId xmlns:a16="http://schemas.microsoft.com/office/drawing/2014/main" id="{866D4C9A-1958-B6E3-61F4-3EB3AED4C5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4238" y="2085895"/>
            <a:ext cx="828000" cy="827999"/>
          </a:xfrm>
          <a:prstGeom prst="rect">
            <a:avLst/>
          </a:prstGeom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60133851-E6BA-1E05-84E6-B52DAC2DE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2D28D9A0-BC39-01D8-7719-A461CEB921F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72957" y="2276945"/>
            <a:ext cx="2575217" cy="359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73637C5-E548-425C-166F-5A6246E25E39}"/>
              </a:ext>
            </a:extLst>
          </p:cNvPr>
          <p:cNvSpPr/>
          <p:nvPr/>
        </p:nvSpPr>
        <p:spPr>
          <a:xfrm>
            <a:off x="3625887" y="5102941"/>
            <a:ext cx="2359337" cy="6980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6010F3D-FFAB-7068-AD9F-3A82201DB026}"/>
              </a:ext>
            </a:extLst>
          </p:cNvPr>
          <p:cNvSpPr txBox="1"/>
          <p:nvPr/>
        </p:nvSpPr>
        <p:spPr>
          <a:xfrm>
            <a:off x="746798" y="2753095"/>
            <a:ext cx="7650404" cy="2032754"/>
          </a:xfrm>
          <a:prstGeom prst="roundRect">
            <a:avLst>
              <a:gd name="adj" fmla="val 8738"/>
            </a:avLst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تَدَرَّبْتُ في حِصَّةِ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.............................................</a:t>
            </a:r>
          </a:p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أَمّا في حِصَّةِ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ٱلْإِمْلاءِ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فَتَعَلَّمْتُ كَيْفَ .....................................</a:t>
            </a:r>
          </a:p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بِاسْتِعْمالِ حيلَةٍ هِيَ: .........................................................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الختام من يذكرنا بأهم العناصر التي تعلمناها خلال حصة اليوم؟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B52BAF84-E432-D2E6-AEE7-19C0B574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869475" y="954736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0617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4BF26-EDEF-B814-D64A-62A7A6C6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B840715-8A37-7EDA-2070-470D476A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47" y="1552632"/>
            <a:ext cx="6223821" cy="720000"/>
          </a:xfrm>
        </p:spPr>
        <p:txBody>
          <a:bodyPr/>
          <a:lstStyle/>
          <a:p>
            <a:r>
              <a:rPr lang="ar-MA" dirty="0"/>
              <a:t>افتتاح الحصة</a:t>
            </a:r>
            <a:endParaRPr lang="fr-MA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BC7D155-D303-AF66-4566-96626752B8D9}"/>
              </a:ext>
            </a:extLst>
          </p:cNvPr>
          <p:cNvGrpSpPr/>
          <p:nvPr/>
        </p:nvGrpSpPr>
        <p:grpSpPr>
          <a:xfrm>
            <a:off x="1887677" y="2851355"/>
            <a:ext cx="5368645" cy="1763587"/>
            <a:chOff x="1748749" y="1791236"/>
            <a:chExt cx="5368645" cy="10136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A0E85D7-EF6D-1DCC-6222-A5CF0ED25D49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85681889-3B2D-85D8-051B-8CF1B5CA716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2FB16753-488C-E5D8-6FDB-05B164788F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7972" y="2904957"/>
            <a:ext cx="544953" cy="540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9F349FD-F66A-A515-4321-2E9074AEB765}"/>
              </a:ext>
            </a:extLst>
          </p:cNvPr>
          <p:cNvSpPr txBox="1"/>
          <p:nvPr/>
        </p:nvSpPr>
        <p:spPr>
          <a:xfrm>
            <a:off x="4492304" y="2885903"/>
            <a:ext cx="21522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- 01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أنشطة اعتيادية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423F4F91-9448-30E0-1766-8E16CF800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808502" y="2756182"/>
            <a:ext cx="657527" cy="657527"/>
          </a:xfrm>
          <a:prstGeom prst="rect">
            <a:avLst/>
          </a:prstGeom>
        </p:spPr>
      </p:pic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8C263D1D-F33B-DE8B-06C1-8A4705AF7B28}"/>
              </a:ext>
            </a:extLst>
          </p:cNvPr>
          <p:cNvSpPr txBox="1">
            <a:spLocks/>
          </p:cNvSpPr>
          <p:nvPr/>
        </p:nvSpPr>
        <p:spPr>
          <a:xfrm>
            <a:off x="2082661" y="340008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توظيف مفردات المعجم</a:t>
            </a:r>
          </a:p>
        </p:txBody>
      </p:sp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8D120050-6B72-397B-A748-285F8BC9A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2334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32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20D3-92FE-0AB4-6240-7D8C41D7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E6034-1B25-DAE1-F955-ADF5AC21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سنتدرب اليوم على توظيف الكلمات البصرية. من يذكر بمعجم هذا الأسبوع؟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313DEA-5D8D-89F0-CC34-0969F17EC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978E65-D3AF-2FE7-48F2-7DF003DB4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F0B229-EA27-1D24-6C6D-53F403D904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715ACD-7EE7-39A3-D1D8-79909F271A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EBDAB-F178-4FB2-16F4-0CAE5E017FC6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794020-196E-E7D0-AFFA-FDE65B849F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70259B-D356-21B3-9A11-A09019381467}"/>
              </a:ext>
            </a:extLst>
          </p:cNvPr>
          <p:cNvSpPr txBox="1"/>
          <p:nvPr/>
        </p:nvSpPr>
        <p:spPr>
          <a:xfrm>
            <a:off x="1816443" y="2767914"/>
            <a:ext cx="56559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أُوَظِّفُ مُفْرَداتِ </a:t>
            </a:r>
            <a:r>
              <a:rPr lang="ar-MA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ٱلْمُعْجَمِ</a:t>
            </a:r>
            <a:endParaRPr lang="fr-FR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1F1ECF-750D-60CA-DB22-C338805058E4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CFB2E9-7815-5C59-151F-A2A8584DFAD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3" name="Espace réservé pour une image  9">
            <a:extLst>
              <a:ext uri="{FF2B5EF4-FFF2-40B4-BE49-F238E27FC236}">
                <a16:creationId xmlns:a16="http://schemas.microsoft.com/office/drawing/2014/main" id="{5F0C2BC2-E43C-4308-1A8D-CF70CC469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43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19487</TotalTime>
  <Words>2082</Words>
  <Application>Microsoft Office PowerPoint</Application>
  <PresentationFormat>Affichage à l'écran (4:3)</PresentationFormat>
  <Paragraphs>505</Paragraphs>
  <Slides>75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75</vt:i4>
      </vt:variant>
    </vt:vector>
  </HeadingPairs>
  <TitlesOfParts>
    <vt:vector size="93" baseType="lpstr">
      <vt:lpstr>Wingdings</vt:lpstr>
      <vt:lpstr>Microsoft Uighur</vt:lpstr>
      <vt:lpstr>Dosis ExtraBold</vt:lpstr>
      <vt:lpstr>Calibri</vt:lpstr>
      <vt:lpstr>Aptos</vt:lpstr>
      <vt:lpstr>Modern Love</vt:lpstr>
      <vt:lpstr>Dosis SemiBold</vt:lpstr>
      <vt:lpstr>Arial</vt:lpstr>
      <vt:lpstr>Calibri Light</vt:lpstr>
      <vt:lpstr>Dosis</vt:lpstr>
      <vt:lpstr>Dosis Medium</vt:lpstr>
      <vt:lpstr>Thème Office</vt:lpstr>
      <vt:lpstr>Conception personnalisée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تنظيم حصص الأسبوع</vt:lpstr>
      <vt:lpstr>هيكلة حصة اليومِ</vt:lpstr>
      <vt:lpstr>عند نهاية الحصة</vt:lpstr>
      <vt:lpstr>مرحبا بكم. سننطلق في حصة اللغة العربية.</vt:lpstr>
      <vt:lpstr>ضعوا اللوحة والكراسة في القمطر.</vt:lpstr>
      <vt:lpstr>افتتاح الحصة</vt:lpstr>
      <vt:lpstr>سنتدرب اليوم على توظيف الكلمات البصرية. من يذكر بمعجم هذا الأسبوع؟</vt:lpstr>
      <vt:lpstr>هذه كلمات تعرفنا عليها هذا الأسبوع. ستتدربون على توظيفها. من يقرؤها؟</vt:lpstr>
      <vt:lpstr>خذوا ألواحكم.</vt:lpstr>
      <vt:lpstr>اكتبوا الكلمة المناسبة لإتمام الجملة. أمامكم 20 ثانية.</vt:lpstr>
      <vt:lpstr>من وجد الكلمة المناسبة لمعنى الجملة؟ ما رأيكم؟ - صححوا</vt:lpstr>
      <vt:lpstr>هذه جملة أخرى. اكتبوا الكلمة المناسبة لإتمامها. أمامكم 20 ثانية.</vt:lpstr>
      <vt:lpstr>من وجد الكلمة المناسبة لمعنى الجملة؟ ما رأيكم؟ - صححوا</vt:lpstr>
      <vt:lpstr>هذه جملة أخرى. اكتبوا الكلمة المناسبة لإتمامها. أمامكم 20 ثانية.</vt:lpstr>
      <vt:lpstr>من وجد الكلمة المناسبة لمعنى الجملة؟ ما رأيكم؟ - صححوا</vt:lpstr>
      <vt:lpstr>هذه جملة أخرى. أمامكم 20 ثانية.</vt:lpstr>
      <vt:lpstr>من وجد الكلمة المناسبة لمعنى الجملة؟ ما رأيكم؟ - صححوا</vt:lpstr>
      <vt:lpstr>قراءة</vt:lpstr>
      <vt:lpstr>خذوا النص ص 67. نبدأ بتذكر معاني المفردات. ضعوا الكلمة المناسبة أمام كل تعريف.</vt:lpstr>
      <vt:lpstr>سأعين من يقرأ قراءة معبرة. أنصتوا لقراءة زميلكم. في كل مرة يقرأ اسم شخصية ارفعوا يدكم. </vt:lpstr>
      <vt:lpstr>ستعيدون قراءة النص؛ في هذه المرة كلما قرأ صديقكم كلمة لا تفهمونها ا ارفعوا أيديكم لنشرحها. </vt:lpstr>
      <vt:lpstr>نصحح الواجب المنزلي. خذوا ص 69. سأتحقق من إنجازاتكم. ما ضد: هدوء؟ مرادف انتهت؟  </vt:lpstr>
      <vt:lpstr>ماذا نسمي المعلومات التي ترد في النص بشكل غير مباشر؟</vt:lpstr>
      <vt:lpstr>نتذكر. من يقرأ؟</vt:lpstr>
      <vt:lpstr>من يذكر بخطوات توظيف الكلمات المفاتيح لاستنتاج معلومات ضمنية في النص؟</vt:lpstr>
      <vt:lpstr>من يقرأ؟ انتبهوا جيدا.</vt:lpstr>
      <vt:lpstr>خذوا كراساتكم الصفحة 69. ستطبقون الإستراتيجية. من يقرأ التعليمة 1؟ -أنجزوا.</vt:lpstr>
      <vt:lpstr>من يقرأ السؤال الأول؟ ما المطلوب بالضبط في السؤال؟</vt:lpstr>
      <vt:lpstr>نبحث عن زمان سفر الأسرة. هل وردت الإجابة بشكل صريح في النص؟ ماذا فعلتم إذاً؟</vt:lpstr>
      <vt:lpstr>من يقدم جوابه؟ ما المؤشرات التي تدل على جوابك؟ هل أنتم متفقون؟</vt:lpstr>
      <vt:lpstr>من يقرأ السؤال الثاني؟  من يجيب؟ ما المؤشرات الدالة على ذلك في النص؟</vt:lpstr>
      <vt:lpstr>صححوا.</vt:lpstr>
      <vt:lpstr>نمر إلى السؤال الثاني. من يقرأ؟ - أنجزوا سأمر بين الصفوف. أمامكم 4 دقائق. </vt:lpstr>
      <vt:lpstr>انتهى الوقت. من يقرأ السؤال؟ من يجيب؟ </vt:lpstr>
      <vt:lpstr>من يقرأ التعليمة؟ - أجيبوا على دفاتر القسم. أمامكم 5 دقائق.</vt:lpstr>
      <vt:lpstr>نصحح. ما الفكرة الأولى التي وردت في النص؟</vt:lpstr>
      <vt:lpstr>نجيب شفهيا عن السؤال التالي. على ماذا يدل إلحاح مريم في السؤال؟</vt:lpstr>
      <vt:lpstr>Présentation PowerPoint</vt:lpstr>
      <vt:lpstr>لعبة الأضداد. ما ضد الكلمات التالية؟</vt:lpstr>
      <vt:lpstr>تأكدوا من أجوبتكم. من يريد أن يقدم كلمة وضدها؟</vt:lpstr>
      <vt:lpstr>إملاء</vt:lpstr>
      <vt:lpstr>درسنا اليوم في الإملاء هو كتابة التاء آخر الكلمات. </vt:lpstr>
      <vt:lpstr>هذه كلمات تبتدئ بتاء مبسوطة. من يقرؤها؟ وهذه كلمات تنتهي بتاء مربوطة. من يقرأ؟ </vt:lpstr>
      <vt:lpstr>في هذه الحصة سنتعلم كيف نرسم التاء بشكل صحيح آخر الكلمات. مستعدون؟</vt:lpstr>
      <vt:lpstr>أريد أن أرسم التاء في الكلمة (القريـ...)  بشكل سليم.</vt:lpstr>
      <vt:lpstr>أسمع آخر الكلمة تاء. هل سأرسمها تاء مبسوطة أو تاء مربوطة؟</vt:lpstr>
      <vt:lpstr>لدي حيلة تساعدني على تحديد نوع التاء. أنطق الكلمة مع تحويل التاء هاء ساكنة. القريهْ</vt:lpstr>
      <vt:lpstr>عند تحويل التاء هاء. احتفظت الكلمة بمعناها. إذا أرسم التاء مربوطة</vt:lpstr>
      <vt:lpstr>الآن أريد أن أرسم التاء في كلمة زيــ.... </vt:lpstr>
      <vt:lpstr>أوظف الحيلة نفسها. أنطق الكلمة مع تحويل التاء هاء ساكنة: زَيْهْ</vt:lpstr>
      <vt:lpstr>عند تحويل التاء هاء. لم تحتفظ الكلمة بالمعنى. إذا أرسم التاء مبسوطة.</vt:lpstr>
      <vt:lpstr>نتذكر خطوات كتابة التاء آخر الكلمة بشكل صحيح.</vt:lpstr>
      <vt:lpstr>نطبق جماعة. هذه كلمة نسمع في آخرها تاء.  كيف نرسم التاء في آخرها؟ ماذا سنفعل؟</vt:lpstr>
      <vt:lpstr> نعم. ننطِقُ الْكَلِمَةَ مَعَ تَحْويلِ التّاءِ هاءً ساكِنَةً. </vt:lpstr>
      <vt:lpstr> عِنْدَ تَحْويلِ التاءِ هاءً، اِحْتَفَظَتِ الْكَلِمَةُ بِمَعْناها. عَجَلَةٌ - عَجلهْ:  لا يَتَغَيَّرُ الْمَعْنى. إذاً: أَرْسُمُ التاءَ مَرْبوطَةً</vt:lpstr>
      <vt:lpstr>الآن، دوركم  لتكتبوا كلمات تنتهي بتاء. خذوا ألواحكم</vt:lpstr>
      <vt:lpstr>سأنطق الكلمة، اكتبوا التاء بشكل صحيح. –ارفعوا الألواح عند الإشارة.  يبرر المتعلمون اختياراتهم.</vt:lpstr>
      <vt:lpstr>صححوا</vt:lpstr>
      <vt:lpstr>سأنطق الكلمة، اكتبوا الهمزة بشكل صحيح. –ارفعوا الألواح عند الإشارة.  يبرر المتعلمون اختياراتهم.</vt:lpstr>
      <vt:lpstr>صححوا</vt:lpstr>
      <vt:lpstr>سأنطق الكلمة، اكتبوا الهمزة بشكل صحيح. –ارفعوا الألواح عند الإشارة.  يبرر المتعلمون اختياراتهم.</vt:lpstr>
      <vt:lpstr>صححوا</vt:lpstr>
      <vt:lpstr>خذوا كراساتكم على الصفحة 71. من يقرأ تعليمة النشاط "أنجز مع زملائي"؟ -أنجزوا (دقيقتان)</vt:lpstr>
      <vt:lpstr>انتهى الوقت. في ثنائيات ناقشوا إجاباتكم. أمامكم دقيقة واحدة.</vt:lpstr>
      <vt:lpstr>نصحح. كلمة كلمة.  من يتقاسم جوابه؟ -هل أنتم متفقون؟</vt:lpstr>
      <vt:lpstr>تأكدوا من إجاباتكم.</vt:lpstr>
      <vt:lpstr>من يقرأ التمرين رقم 1 ضمن "أنجز بمفردي"؟ - أنجزوا يمر الأستاذ بين الصفوف ويصحح كتابيا.</vt:lpstr>
      <vt:lpstr>انتبهوا للتصحيح.</vt:lpstr>
      <vt:lpstr>اختــتام الحــصة</vt:lpstr>
      <vt:lpstr>ضعوا علامة أمام النشاط. </vt:lpstr>
      <vt:lpstr>في الختام من يذكرنا بأهم العناصر التي تعلمناها خلال حصة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EL HAMDOUNI BTIHAJ</cp:lastModifiedBy>
  <cp:revision>42</cp:revision>
  <dcterms:created xsi:type="dcterms:W3CDTF">2023-09-20T21:35:22Z</dcterms:created>
  <dcterms:modified xsi:type="dcterms:W3CDTF">2025-12-11T20:30:45Z</dcterms:modified>
</cp:coreProperties>
</file>