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2" r:id="rId4"/>
    <p:sldMasterId id="2147483730" r:id="rId5"/>
    <p:sldMasterId id="2147483753" r:id="rId6"/>
    <p:sldMasterId id="2147483779" r:id="rId7"/>
  </p:sldMasterIdLst>
  <p:notesMasterIdLst>
    <p:notesMasterId r:id="rId67"/>
  </p:notesMasterIdLst>
  <p:sldIdLst>
    <p:sldId id="2147482743" r:id="rId8"/>
    <p:sldId id="2147482608" r:id="rId9"/>
    <p:sldId id="2147482463" r:id="rId10"/>
    <p:sldId id="2147482697" r:id="rId11"/>
    <p:sldId id="2147482693" r:id="rId12"/>
    <p:sldId id="2134806141" r:id="rId13"/>
    <p:sldId id="2147482704" r:id="rId14"/>
    <p:sldId id="2134806601" r:id="rId15"/>
    <p:sldId id="2147482691" r:id="rId16"/>
    <p:sldId id="2147482514" r:id="rId17"/>
    <p:sldId id="2147482717" r:id="rId18"/>
    <p:sldId id="2147482644" r:id="rId19"/>
    <p:sldId id="2147482526" r:id="rId20"/>
    <p:sldId id="2147482527" r:id="rId21"/>
    <p:sldId id="2147482744" r:id="rId22"/>
    <p:sldId id="2147482745" r:id="rId23"/>
    <p:sldId id="2147482528" r:id="rId24"/>
    <p:sldId id="2147482705" r:id="rId25"/>
    <p:sldId id="2134806145" r:id="rId26"/>
    <p:sldId id="2147482487" r:id="rId27"/>
    <p:sldId id="2147482488" r:id="rId28"/>
    <p:sldId id="2147482490" r:id="rId29"/>
    <p:sldId id="2147482711" r:id="rId30"/>
    <p:sldId id="2147482712" r:id="rId31"/>
    <p:sldId id="2147482509" r:id="rId32"/>
    <p:sldId id="2147482510" r:id="rId33"/>
    <p:sldId id="2147482746" r:id="rId34"/>
    <p:sldId id="2147482491" r:id="rId35"/>
    <p:sldId id="2147482492" r:id="rId36"/>
    <p:sldId id="2147482499" r:id="rId37"/>
    <p:sldId id="2147482747" r:id="rId38"/>
    <p:sldId id="2147482500" r:id="rId39"/>
    <p:sldId id="2147482501" r:id="rId40"/>
    <p:sldId id="2147482664" r:id="rId41"/>
    <p:sldId id="2147482741" r:id="rId42"/>
    <p:sldId id="2147482702" r:id="rId43"/>
    <p:sldId id="2134806538" r:id="rId44"/>
    <p:sldId id="2134806905" r:id="rId45"/>
    <p:sldId id="2134806886" r:id="rId46"/>
    <p:sldId id="2134806907" r:id="rId47"/>
    <p:sldId id="2147482748" r:id="rId48"/>
    <p:sldId id="2147482749" r:id="rId49"/>
    <p:sldId id="2134806730" r:id="rId50"/>
    <p:sldId id="2147482751" r:id="rId51"/>
    <p:sldId id="2134806687" r:id="rId52"/>
    <p:sldId id="2147482752" r:id="rId53"/>
    <p:sldId id="2147482750" r:id="rId54"/>
    <p:sldId id="2147482753" r:id="rId55"/>
    <p:sldId id="2147482754" r:id="rId56"/>
    <p:sldId id="2147482714" r:id="rId57"/>
    <p:sldId id="2147482756" r:id="rId58"/>
    <p:sldId id="2147482483" r:id="rId59"/>
    <p:sldId id="2147482757" r:id="rId60"/>
    <p:sldId id="2147482484" r:id="rId61"/>
    <p:sldId id="2147482703" r:id="rId62"/>
    <p:sldId id="2134806712" r:id="rId63"/>
    <p:sldId id="2134806809" r:id="rId64"/>
    <p:sldId id="2134806149" r:id="rId65"/>
    <p:sldId id="2147482522" r:id="rId66"/>
  </p:sldIdLst>
  <p:sldSz cx="9144000" cy="6858000" type="screen4x3"/>
  <p:notesSz cx="6858000" cy="9144000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regular r:id="rId72"/>
      <p:bold r:id="rId73"/>
    </p:embeddedFont>
    <p:embeddedFont>
      <p:font typeface="Microsoft Uighur" panose="02000000000000000000" pitchFamily="2" charset="-78"/>
      <p:regular r:id="rId74"/>
      <p:bold r:id="rId75"/>
    </p:embeddedFont>
    <p:embeddedFont>
      <p:font typeface="Modern Love" panose="04090805081005020601" pitchFamily="82" charset="0"/>
      <p:regular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591" userDrawn="1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pos="748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7" pos="46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6D93"/>
    <a:srgbClr val="424D7C"/>
    <a:srgbClr val="507FBD"/>
    <a:srgbClr val="0097B2"/>
    <a:srgbClr val="203864"/>
    <a:srgbClr val="424D7B"/>
    <a:srgbClr val="000000"/>
    <a:srgbClr val="257390"/>
    <a:srgbClr val="565F88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4663" autoAdjust="0"/>
  </p:normalViewPr>
  <p:slideViewPr>
    <p:cSldViewPr snapToGrid="0">
      <p:cViewPr varScale="1">
        <p:scale>
          <a:sx n="71" d="100"/>
          <a:sy n="71" d="100"/>
        </p:scale>
        <p:origin x="1304" y="28"/>
      </p:cViewPr>
      <p:guideLst>
        <p:guide pos="4876"/>
        <p:guide orient="horz" pos="709"/>
        <p:guide orient="horz" pos="2591"/>
        <p:guide pos="5035"/>
        <p:guide pos="748"/>
        <p:guide orient="horz" pos="1230"/>
        <p:guide pos="462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font" Target="fonts/font1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664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25518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42161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83452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8935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12500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82618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17010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336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2928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0311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1136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57631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662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7777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8923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978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087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39848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51093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13753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26132634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491819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68435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51119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0808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8383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95787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52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9096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20570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95463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00974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4490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1197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685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812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18630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669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70725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0686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3857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9128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5250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06706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4623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676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2903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134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272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12775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6454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19875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5460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14919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78636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962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61616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04364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850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1986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77214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98402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14774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99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57697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72206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9864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94933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6070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703739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2222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7569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5004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35494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01306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8193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87159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08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4765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83905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51430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59039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446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886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16121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5267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6427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3820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489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569510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55104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45787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6399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42175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4253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8813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66583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9348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6897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92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0824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88275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46873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42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78872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4551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73957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28512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8442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92732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4330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6071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9544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2950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998599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0315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2.bin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88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20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7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5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9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0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55.png"/><Relationship Id="rId5" Type="http://schemas.openxmlformats.org/officeDocument/2006/relationships/image" Target="../media/image9.pn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gif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4.gif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E85E12-0DA9-55B4-2C31-6F64F75C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1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49357-59F8-166C-4FBB-194C4395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33DF97-99C7-448C-B3CE-D736F369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5" y="756000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بالواجب المنزلي. سأعين من يقرأ جمله. نبدأ بالكلمة "أمام".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بالنسبة للنص، يدعو  التلاميذ لمواصلة التدرب في المنزل لبلوغ درجة الطلاقة.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4800AA-2B22-4FC4-8D74-CABF1EE7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1C2C2F-1D8B-2161-D2A1-0C87512B18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9968E7-FDBA-A803-8242-0B4FBA94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0525DD-DCCE-4400-8D5C-E341FA1E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401022-0665-87E9-62AF-488348E662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39C000-EA2C-B15B-C5F3-93D57CBADBC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1AD71-B060-7DBB-8F80-37DD59F655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B6775-1B2C-8E18-A76A-5CC13D2B439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A98CD3-F25D-6A26-0424-48DD7889E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8F9D420B-2DDE-21B1-DC5C-8CD9BF84B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3729" y="2275252"/>
            <a:ext cx="828000" cy="82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2E3915-E849-4B49-FD5F-7D021DB79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4" y="2275252"/>
            <a:ext cx="2717615" cy="38267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DE2E720-79F7-01C8-BC8E-C147E1D7A264}"/>
              </a:ext>
            </a:extLst>
          </p:cNvPr>
          <p:cNvSpPr/>
          <p:nvPr/>
        </p:nvSpPr>
        <p:spPr>
          <a:xfrm>
            <a:off x="3216654" y="4834890"/>
            <a:ext cx="2717615" cy="12671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56075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التدرب على قراءة فقرة بدقة وسرعة. نتذكر شروط القراءة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FD0A715-88BB-A48E-9FC8-A5E2147771D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9F52CF9-D03C-8619-9041-15E555CA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E57E78-4A2F-1EB1-1AB4-8A781D3D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4BA84E-057F-2A46-3FE4-61266D54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25E8C69-9CD2-2FCF-5957-8C4A2C43FB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A6BCCE-BE5B-07C2-3B7F-EF115D9B9F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75CAEF-1704-ED2F-D505-F0844D51BC7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3378FB-CFFC-F2FB-F685-99937CF74C7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D6A6DF-3572-6FD6-2236-07C1904CF86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862ABE-DF4D-0D3F-6BFB-F8A2280E3CB1}"/>
              </a:ext>
            </a:extLst>
          </p:cNvPr>
          <p:cNvSpPr txBox="1"/>
          <p:nvPr/>
        </p:nvSpPr>
        <p:spPr>
          <a:xfrm>
            <a:off x="1134784" y="1905506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053F71-0C6C-6D43-7483-BB993A5019AE}"/>
              </a:ext>
            </a:extLst>
          </p:cNvPr>
          <p:cNvSpPr txBox="1"/>
          <p:nvPr/>
        </p:nvSpPr>
        <p:spPr>
          <a:xfrm>
            <a:off x="1044180" y="266930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بَعْضها بِبَعْضٍ؛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63E1C1-146D-7E2C-1F0F-81F10707F3B9}"/>
              </a:ext>
            </a:extLst>
          </p:cNvPr>
          <p:cNvSpPr txBox="1"/>
          <p:nvPr/>
        </p:nvSpPr>
        <p:spPr>
          <a:xfrm>
            <a:off x="1044180" y="344608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1688A01-63BF-8A4E-FCA4-600C63F23DFB}"/>
              </a:ext>
            </a:extLst>
          </p:cNvPr>
          <p:cNvSpPr txBox="1"/>
          <p:nvPr/>
        </p:nvSpPr>
        <p:spPr>
          <a:xfrm>
            <a:off x="1090103" y="4202921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9AD2DD5-DF54-2994-03BF-9D2C4F6A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53" y="214100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9F43493-392F-0889-E04E-B42C3EDCB1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29048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4270C9-00F5-D07D-BFA4-F2FCE7AD5C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368158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8D5C99-46D9-1091-77E8-4F0F4FD7E1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4438382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F3DE237-F8AA-1B88-8494-1CBF4244F37E}"/>
              </a:ext>
            </a:extLst>
          </p:cNvPr>
          <p:cNvSpPr txBox="1"/>
          <p:nvPr/>
        </p:nvSpPr>
        <p:spPr>
          <a:xfrm>
            <a:off x="1134784" y="4879612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بِشَكْلٍ مُعَبِّرٍ.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F4D553F-9302-60EE-0E49-8324D98EF3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5103682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78569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7643-221E-4C7D-00C7-FFBC597E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9C933-DC91-DCE0-219A-A240385B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78991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التدرب على قراءة فقرة بدقة وسرعة. سأقرأ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جيدا 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B0903E-0759-23C8-D32B-C653DC5AD1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232882-7FB9-FC87-576A-83A1A44D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0E35D7-78DE-26A8-AF31-094FD3DE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01EBB5-E529-A383-DFB3-5B60D34C0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60D788-12B1-5AC2-185E-5A364A5457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914FCE-B609-54DB-0E24-DB725E0DDB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C3E6A5-C6DC-9082-3CED-B0501082616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BD22E-2085-FCF2-D374-891BDFDF502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B47CF-DC69-FD93-B4AE-C07B329D47B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8E80CA-ADEC-695E-65C1-4B12CD108F7A}"/>
              </a:ext>
            </a:extLst>
          </p:cNvPr>
          <p:cNvSpPr txBox="1"/>
          <p:nvPr/>
        </p:nvSpPr>
        <p:spPr>
          <a:xfrm>
            <a:off x="498559" y="1947016"/>
            <a:ext cx="81468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اَلْمَغْرِبُ بَلَدٌ فَري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دٌ.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يَنْبَهِرُ زائِرُهُ بِتَنَوُّعِ مَناطِقِهِ حَيْثُ يَرى فيهِ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ٱلْجِبالَ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ٱلْمَهيبَةَ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تَكْسوها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ٱلثُّلوجُ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ٱلشِّتا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وَٱلصَّحاري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ٱلْفَسيحَةَ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تَلْمَعُ رِمالُها تَحْتَ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ٱلشَّمْ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كُلِّ مَكانٍ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بِٱلْمَغْرِ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يَسْتَقْبِلُ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ٱلنّاسُ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ٱلزّائِرينَ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بِٱلْبَشاشَةِ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وَٱلْحَفاوَ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وَيُعامِلونَ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ٱلضَّيْفَ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كَما لَوْ كانَ فَرْداً مِنَ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ٱلْعائِلَ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حَقّاً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اَلْمَغْرِبُ بَلَدٌ شامِخٌ بِأَخْلاقِ أَهْلِهِ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ٱلنَّبيلَةِ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وَجَمالِ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55964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9937FFD-83EA-9170-0AC0-3973DBBC2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6D005D-9A12-C21B-9D15-FCA2A7FEF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3BDBFA-39B5-A83E-0790-CC04254DED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F6DA8B-6B24-6AC3-CBB1-AEFA5A126D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9588A-1EB7-4F91-5D0D-CAEB8C035E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5A95DD-D589-887B-6922-E1C93ADB8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41272-ADCC-8794-7277-1CBB2B606C1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6D8BB-5545-776F-01FC-34F0B17980C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E9E5E-F442-9ACA-FC76-B4377A2EA7A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714"/>
            <a:ext cx="743756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 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C7E53D-3D72-37CF-45FE-D2749594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5DE84D6-EB37-C553-3703-8F34CC5881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69360C3-6E78-12C4-EE69-DBD719A0CA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9EE9A3B-AE36-FD7B-EA07-BDCCF98246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156102C-25DA-3DD0-C6B1-A84EC483E0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6FF955-9DE5-22F7-868E-53F23C5A804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DD7BB5-811B-1F09-3B6D-ED656FC0238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1B8FF5-AD0A-7220-77D9-D964F5C886E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F35743-4759-A7EB-7D16-2B2819956003}"/>
              </a:ext>
            </a:extLst>
          </p:cNvPr>
          <p:cNvSpPr txBox="1"/>
          <p:nvPr/>
        </p:nvSpPr>
        <p:spPr>
          <a:xfrm>
            <a:off x="498559" y="1947016"/>
            <a:ext cx="81468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اَلْمَغْرِبُ بَلَدٌ فَري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دٌ.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يَنْبَهِرُ زائِرُهُ بِتَنَوُّعِ مَناطِقِهِ حَيْثُ يَرى فيهِ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ٱلْجِبالَ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ٱلْمَهيبَةَ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تَكْسوها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ٱلثُّلوجُ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ٱلشِّتا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وَٱلصَّحاري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ٱلْفَسيحَةَ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تَلْمَعُ رِمالُها تَحْتَ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ٱلشَّمْ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كُلِّ مَكانٍ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بِٱلْمَغْرِ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يَسْتَقْبِلُ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ٱلنّاسُ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ٱلزّائِرينَ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بِٱلْبَشاشَةِ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وَٱلْحَفاوَ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وَيُعامِلونَ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ٱلضَّيْفَ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كَما لَوْ كانَ فَرْداً مِنَ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ٱلْعائِلَ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حَقّاً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اَلْمَغْرِبُ بَلَدٌ شامِخٌ بِأَخْلاقِ أَهْلِهِ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ٱلنَّبيلَةِ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وَجَمالِ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9218A-574B-68C0-4CE1-A74795D8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C4323-23CF-C13F-E187-4DC8208A5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714"/>
            <a:ext cx="743756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 (20 ثانية للتفكير) بم عرفتم ذلك؟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F8B3C9A-26EE-9B3E-5753-22709B980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8D6C071-E5F1-DE77-4A65-95574C1DF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771905F-56BC-C77F-6396-81BBDEF147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1EF2F01-BED8-CC12-37B4-A0D836E878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244286-451A-B4CF-533F-A4841C9F7D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1EF3AD-E72A-C226-31AA-E27305DF4FD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250A92-0D43-91D5-5922-8AB83C8EDFA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103C35-7844-77BE-B6F2-4D067CA4E1B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3DA6C9-50F2-C791-AFBC-A3489C78A80D}"/>
              </a:ext>
            </a:extLst>
          </p:cNvPr>
          <p:cNvSpPr txBox="1"/>
          <p:nvPr/>
        </p:nvSpPr>
        <p:spPr>
          <a:xfrm>
            <a:off x="4480560" y="1734709"/>
            <a:ext cx="2957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اَلْكاتِبُ في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ٱلْفِقْرَةِ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7EE8AB-3FB3-8C58-6736-E9930EA96B68}"/>
              </a:ext>
            </a:extLst>
          </p:cNvPr>
          <p:cNvSpPr txBox="1"/>
          <p:nvPr/>
        </p:nvSpPr>
        <p:spPr>
          <a:xfrm>
            <a:off x="1903816" y="2599411"/>
            <a:ext cx="4882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يَصِفُ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يَتَحَدَّثُ عَنْ زِيارَتِهِ لِلْمَغْرِبِ؛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 مَنْ يَزورُ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يَحْكي قِصَّةً عَنِ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070A7F-6BA0-3FB0-238F-97287B01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292793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9667D3-0A2F-6B0C-7398-08459478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368472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DDC1EE-868E-C160-5A4A-BC20F3A7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44615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20D82E-3F23-932C-79C0-00661D0C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521830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51F0682-44AC-FEF6-EA20-08B3FE31FD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52897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0539-9B14-92F1-E7AD-DCBC0B3C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9078F-8A8C-DB35-7920-31FFCCDA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714"/>
            <a:ext cx="743756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97514BE-2972-A2E7-9D3B-309ECE991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0860BC-D389-36DB-6398-C316F711A9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2293F7F-5D2A-7957-66AB-824FB87D64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371F887-2689-5362-D565-2B3CB89862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07D8C11-6D6E-38D9-2A2F-83AD9DE16A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B3078A-D107-C9E9-F557-FB62D147E38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2DEB5A-8CA4-797F-98FA-AB82C4171B4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58FD93-A3A1-6F2F-6277-38D970B14AD0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EC8267-AB85-384D-36D8-A6217F0D8AEC}"/>
              </a:ext>
            </a:extLst>
          </p:cNvPr>
          <p:cNvSpPr txBox="1"/>
          <p:nvPr/>
        </p:nvSpPr>
        <p:spPr>
          <a:xfrm>
            <a:off x="4480560" y="1734709"/>
            <a:ext cx="2957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اَلْكاتِبُ في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ٱلْفِقْرَةِ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DBD1AC-180F-AA31-D3B3-A62B78A071B6}"/>
              </a:ext>
            </a:extLst>
          </p:cNvPr>
          <p:cNvSpPr txBox="1"/>
          <p:nvPr/>
        </p:nvSpPr>
        <p:spPr>
          <a:xfrm>
            <a:off x="1602658" y="2599411"/>
            <a:ext cx="5183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يَصِفُ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يَتَحَدَّثُ عَنْ زِيارَتِهِ لِلْمَغْرِبِ؛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يَنْصَحُ مَنْ يَزورُ </a:t>
            </a:r>
            <a:r>
              <a:rPr lang="ar-MA" sz="4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ٱلْمَغْرِبَ</a:t>
            </a: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lvl="0"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يَحْكي قِصَّةً عَنِ </a:t>
            </a:r>
            <a:r>
              <a:rPr lang="ar-MA" sz="4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</a:t>
            </a: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904DEB-EC1C-4166-00B5-7026794A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292093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CCC1ED-426C-70CA-3C64-C17B967A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368472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D9223B-6B3E-7573-995F-31047ECF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44615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8E7970-7F5E-BACE-9A18-33DF32F664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83" y="521830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14FDA2D-1407-ACCA-35E8-29599D62DF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786666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اليوم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FB4A7C-DDD5-D266-2B85-E437944D88C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1AA8EE-18E2-4F04-C7FA-9D41BDB5F2A4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AB80D3B-5378-ECFA-AFF4-5D3251DBF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9DDBFB-C67B-32BB-DE31-800E11D94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041A11-9BEF-B73A-AA88-729B9C0EAE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FAB468-1AC4-7105-B3F9-987E100AB8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2B93B8-96EF-EE2D-B773-D439C5C4E6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A83D11-6D82-A487-AEFF-D521BB1473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FA9515-6C50-B4D7-5BE3-74916C582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E53C68-7357-0D32-BCEC-058379A888F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581CD-365B-ABA8-99E5-039BC6D30A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ما الأجمل؟: توظيف الفعل الكلامي </a:t>
            </a:r>
            <a:r>
              <a:rPr lang="ar-S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أصف» وتشخيص الحكاية.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483AAA-1865-9F4E-862A-7DBD109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الاستماع والتحدث، ستتدربون على «الوصف» ثم تشخيص بعض مقاطع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AF2EA6-7C88-FEF1-7C78-EE6D548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6F7C4-008D-6E11-5FD6-B5820B87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AD9078-2116-7FC8-AB2E-1418B92A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D1EFC-A4B9-F583-5A50-6582DCE538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533503-890C-D6F8-C32E-9594E72F29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F6E-170D-0BDB-C21D-4FFD1FCE64F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39ED24-8B0E-ECAD-5524-BCA05181468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61F154-56FA-6CD2-EC90-95DE88F7B94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A902500-4FF2-CDAA-C4D1-4F832B1D3943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ٱلْأَجْمَلُ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20B9AE6E-7FDF-18BF-6BB1-9CDCF61B94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4" y="5606678"/>
            <a:ext cx="2183546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ar-MA" b="1" dirty="0"/>
              <a:t>المرور بين الصفوف للمساعدة </a:t>
            </a:r>
            <a:endParaRPr lang="fr-FR" b="1" dirty="0"/>
          </a:p>
          <a:p>
            <a:pPr>
              <a:spcBef>
                <a:spcPts val="0"/>
              </a:spcBef>
            </a:pPr>
            <a:r>
              <a:rPr lang="ar-MA" b="1" dirty="0"/>
              <a:t>و تصحيح الإنجازات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16E15-FC87-7A8A-A420-F686E43A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85C84D-6AE2-3EDF-893F-977A6D24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عندما نصف شيئا: مكانا أو شخصا، نوظف صفات وجمل. هذه أمثلة من يقرؤها؟ (دقيقة)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9A8830C-B5AE-EA3D-24C6-BBED61C12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272" y="65529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EABC61-4AF1-A0B7-06A1-491F95D3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A212FC-D9FF-EE5A-3010-D8ECDB4F8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9CECB3-8FC4-DC0C-6015-4A2FE6045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32BD8F-2A0C-2047-B788-1771F98C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6B3CD-015A-FEBC-1695-F9493C4F4C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50C1EE-08A0-239D-30FC-DBF44B93C45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A98CEA-957F-C8EE-F0FB-985FE105AF0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334B7B-FB85-BBB7-FE71-686F4A9BE02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Image 4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B2C2E844-DF07-F6E4-C98E-5E108A4D8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" y="1424579"/>
            <a:ext cx="782030" cy="90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616F86-8D24-73D8-F6A0-8D31D456B847}"/>
              </a:ext>
            </a:extLst>
          </p:cNvPr>
          <p:cNvSpPr txBox="1"/>
          <p:nvPr/>
        </p:nvSpPr>
        <p:spPr>
          <a:xfrm>
            <a:off x="7054615" y="233927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صَغيرٌ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67B43A-F448-C001-00D3-62DADE0D67C9}"/>
              </a:ext>
            </a:extLst>
          </p:cNvPr>
          <p:cNvSpPr txBox="1"/>
          <p:nvPr/>
        </p:nvSpPr>
        <p:spPr>
          <a:xfrm>
            <a:off x="5122349" y="233927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مَليئَةٌ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60B59A-EE74-D2EF-6328-47633FA290E4}"/>
              </a:ext>
            </a:extLst>
          </p:cNvPr>
          <p:cNvSpPr txBox="1"/>
          <p:nvPr/>
        </p:nvSpPr>
        <p:spPr>
          <a:xfrm>
            <a:off x="3384810" y="2324579"/>
            <a:ext cx="114824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عالِيَةٌٌ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363862-0FA3-921D-F71B-864BDD96CFDF}"/>
              </a:ext>
            </a:extLst>
          </p:cNvPr>
          <p:cNvSpPr txBox="1"/>
          <p:nvPr/>
        </p:nvSpPr>
        <p:spPr>
          <a:xfrm>
            <a:off x="1452544" y="2339277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حَزينٌ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B3B71D-9625-3044-8B57-59558F2EB916}"/>
              </a:ext>
            </a:extLst>
          </p:cNvPr>
          <p:cNvSpPr txBox="1"/>
          <p:nvPr/>
        </p:nvSpPr>
        <p:spPr>
          <a:xfrm>
            <a:off x="7130842" y="3376794"/>
            <a:ext cx="114542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مُثْمِرَةٌ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D2A73A-C018-BBC8-3CE3-35BCC027FD81}"/>
              </a:ext>
            </a:extLst>
          </p:cNvPr>
          <p:cNvSpPr txBox="1"/>
          <p:nvPr/>
        </p:nvSpPr>
        <p:spPr>
          <a:xfrm>
            <a:off x="5147685" y="336145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واسِعٌ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61CE887-C233-823C-A105-3415E5B92C9F}"/>
              </a:ext>
            </a:extLst>
          </p:cNvPr>
          <p:cNvSpPr txBox="1"/>
          <p:nvPr/>
        </p:nvSpPr>
        <p:spPr>
          <a:xfrm>
            <a:off x="3384810" y="3361458"/>
            <a:ext cx="114824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هادِئَةٌ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7DB2904-A122-CBA7-191A-E56CD9B548EC}"/>
              </a:ext>
            </a:extLst>
          </p:cNvPr>
          <p:cNvSpPr txBox="1"/>
          <p:nvPr/>
        </p:nvSpPr>
        <p:spPr>
          <a:xfrm>
            <a:off x="1467389" y="3361457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نَظيفٌ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A2707C5-9915-29D6-6B57-B201AEFF69E1}"/>
              </a:ext>
            </a:extLst>
          </p:cNvPr>
          <p:cNvSpPr txBox="1"/>
          <p:nvPr/>
        </p:nvSpPr>
        <p:spPr>
          <a:xfrm>
            <a:off x="6871610" y="4420609"/>
            <a:ext cx="158766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يَعْمَلونَ بِجِدٍّ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815836F-3A79-302E-667A-A4CF7BE7DE1B}"/>
              </a:ext>
            </a:extLst>
          </p:cNvPr>
          <p:cNvSpPr txBox="1"/>
          <p:nvPr/>
        </p:nvSpPr>
        <p:spPr>
          <a:xfrm>
            <a:off x="3361498" y="4426532"/>
            <a:ext cx="294198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تَلْمَعُ تَحْتَ أَشِعَّةِ الشَّمْسِ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CCCD7F-DE51-6233-2200-6309CBA14909}"/>
              </a:ext>
            </a:extLst>
          </p:cNvPr>
          <p:cNvSpPr txBox="1"/>
          <p:nvPr/>
        </p:nvSpPr>
        <p:spPr>
          <a:xfrm>
            <a:off x="946976" y="4420608"/>
            <a:ext cx="1766377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مَناظِرُها خَلّابَةٌ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22D51B5-899F-6D33-6130-974B0013B349}"/>
              </a:ext>
            </a:extLst>
          </p:cNvPr>
          <p:cNvSpPr txBox="1"/>
          <p:nvPr/>
        </p:nvSpPr>
        <p:spPr>
          <a:xfrm>
            <a:off x="3384810" y="5448712"/>
            <a:ext cx="2918678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305133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DE589-E716-0174-3182-D5829E43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4AC590A-FF6C-45C2-77D2-9351B706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مواقف نحتاج فيها لتقديم وصف؟ من يذكر موقفا عاشه؟ (دقيقتان)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1BC0127-75B5-BAAF-C223-C4BC7885E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04101A-C6EB-08BF-B12D-B064BABD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A76755-3797-D643-4FE8-C4AE9D32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BEB3E-3698-234E-2756-AE49885C79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6E69A5-9602-AB6C-CC0C-C8154B1DB5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155B8B-67BE-2048-9221-20E08218C9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C4AD-93D0-1FAD-52F8-1AC3A48A59C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550921-29ED-DD52-C2C0-4D73801830D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940CE-E39E-13E2-5C97-C9D119B00E9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ACBC086-0A4B-9B36-D3B7-4714C149FBA0}"/>
              </a:ext>
            </a:extLst>
          </p:cNvPr>
          <p:cNvSpPr/>
          <p:nvPr/>
        </p:nvSpPr>
        <p:spPr>
          <a:xfrm>
            <a:off x="1913119" y="2735826"/>
            <a:ext cx="5652264" cy="15805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مَواقِفُ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ٱسْتَعْمَلْتُ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فيها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ٱلْوَصْفَ</a:t>
            </a:r>
            <a:endParaRPr lang="a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380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924E-D6D7-28E1-3BB4-ED8FE093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C571616-B813-8A75-9391-5F4E0B4E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21" y="756000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استعمال الوصف في حوار. سأقدم حوارا رفقة التلميذ ...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EA9294D-7918-EB23-80DF-9DF24AA8F0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1D8357-1471-2425-EA9D-1338742B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F094E0-0D6C-E6F5-79DD-40C84CADE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E8EC99-33A3-67C6-EAB9-BD72B33E60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D46E7-6F9F-1F42-B3BE-C6C29FE0F8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7850BD-D720-0352-804A-9EBBE1BDA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315CDE-0C42-FBFE-8E5C-7478E31DD12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C9A98-5800-6206-8014-75A7DA6D7CB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D944AB-17FA-E19C-ABFA-AE87E3B20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9351C9-2995-4A05-77A3-4503B19B6669}"/>
              </a:ext>
            </a:extLst>
          </p:cNvPr>
          <p:cNvSpPr txBox="1"/>
          <p:nvPr/>
        </p:nvSpPr>
        <p:spPr>
          <a:xfrm>
            <a:off x="2974791" y="2713703"/>
            <a:ext cx="3635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لِلْحِوارِ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124347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7E21-5FE5-76B9-D647-8A911D4A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9173CC-EBC9-2EA9-DA4E-900C0536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887" y="3590238"/>
            <a:ext cx="953960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F4AFE2-1F5A-42DB-6AF4-9A258B7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801" y="3590238"/>
            <a:ext cx="1197137" cy="2520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88E5A997-3B94-0972-018E-2CC684E9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52" y="747762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الحوار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9E66CD-46EE-642E-FD46-258B78BC6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076F7B-AFA7-E505-09A6-7D3EE24DB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A78C8F-F715-FBC8-EB3A-45EE53A29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A782BC-928A-5210-8840-282104B8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767340-8CA1-E682-2093-605D6BF041E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14CD3C-AE94-0769-B346-C6E4918116E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E18BBC-09B1-815B-0B00-BEE6FE9C85E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629410-21E5-7135-AEB9-375D4FB902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AD50457-9924-4876-86A4-70A05F56EA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487" y="711538"/>
            <a:ext cx="828000" cy="828000"/>
          </a:xfrm>
        </p:spPr>
      </p:pic>
      <p:sp>
        <p:nvSpPr>
          <p:cNvPr id="14" name="Bulle narrative : rectangle à coins arrondis 3">
            <a:extLst>
              <a:ext uri="{FF2B5EF4-FFF2-40B4-BE49-F238E27FC236}">
                <a16:creationId xmlns:a16="http://schemas.microsoft.com/office/drawing/2014/main" id="{3A894411-3AF6-3E49-0759-02CE79CF63BF}"/>
              </a:ext>
            </a:extLst>
          </p:cNvPr>
          <p:cNvSpPr/>
          <p:nvPr/>
        </p:nvSpPr>
        <p:spPr>
          <a:xfrm>
            <a:off x="-3952664" y="2942201"/>
            <a:ext cx="2594919" cy="490713"/>
          </a:xfrm>
          <a:prstGeom prst="wedgeRoundRectCallout">
            <a:avLst>
              <a:gd name="adj1" fmla="val 58585"/>
              <a:gd name="adj2" fmla="val 212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457200" rtl="0" eaLnBrk="1" latinLnBrk="0" hangingPunct="1">
              <a:defRPr/>
            </a:pPr>
            <a:endParaRPr lang="ar-MA" sz="2400" dirty="0">
              <a:solidFill>
                <a:srgbClr val="424D7B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Bulle narrative : rectangle à coins arrondis 2">
            <a:extLst>
              <a:ext uri="{FF2B5EF4-FFF2-40B4-BE49-F238E27FC236}">
                <a16:creationId xmlns:a16="http://schemas.microsoft.com/office/drawing/2014/main" id="{61698F6A-BCD5-1A2C-FF34-F53870F3E3C4}"/>
              </a:ext>
            </a:extLst>
          </p:cNvPr>
          <p:cNvSpPr/>
          <p:nvPr/>
        </p:nvSpPr>
        <p:spPr>
          <a:xfrm>
            <a:off x="6049800" y="1836269"/>
            <a:ext cx="2380766" cy="1329858"/>
          </a:xfrm>
          <a:prstGeom prst="wedgeEllipseCallout">
            <a:avLst>
              <a:gd name="adj1" fmla="val -32103"/>
              <a:gd name="adj2" fmla="val 106666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صِفْ لي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ٱللُّعْبَةَ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تُفَضِّلُها بِمَدْرَسَتِكَ يا مَجْدُ؟</a:t>
            </a:r>
          </a:p>
        </p:txBody>
      </p:sp>
      <p:sp>
        <p:nvSpPr>
          <p:cNvPr id="21" name="Bulle narrative : rectangle à coins arrondis 3">
            <a:extLst>
              <a:ext uri="{FF2B5EF4-FFF2-40B4-BE49-F238E27FC236}">
                <a16:creationId xmlns:a16="http://schemas.microsoft.com/office/drawing/2014/main" id="{579FC9F5-4086-562F-1893-EBF4845AE57C}"/>
              </a:ext>
            </a:extLst>
          </p:cNvPr>
          <p:cNvSpPr/>
          <p:nvPr/>
        </p:nvSpPr>
        <p:spPr>
          <a:xfrm>
            <a:off x="383513" y="1447333"/>
            <a:ext cx="3578887" cy="3173828"/>
          </a:xfrm>
          <a:prstGeom prst="wedgeEllipseCallout">
            <a:avLst>
              <a:gd name="adj1" fmla="val 49533"/>
              <a:gd name="adj2" fmla="val 38003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مَرْحباً. فَضاءُ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ٱللَّعِبِ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بِمَدْرَسَتي واسِعٌ يَضُمُّ أَلْعاباً مُتَنَوِّعَةً، لكِنَّني أُفَضِّلُ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توجَدُ في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ٱلْوَسَطِ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بِها سُلَّمٌ طَويلٌ أَصْعَدُ مِنْهُ، وَمَمَرٌّ صَغيرٌ أَقِفُ عَلَيْهِ قَبْلَ أَنْ أَنْزَلِقَ عَلى مُنْحَدَرٍ أَمْلَسَ بِسُرْعَةٍ وَأَنا أَضْحَكُ.</a:t>
            </a:r>
          </a:p>
        </p:txBody>
      </p:sp>
    </p:spTree>
    <p:extLst>
      <p:ext uri="{BB962C8B-B14F-4D97-AF65-F5344CB8AC3E}">
        <p14:creationId xmlns:p14="http://schemas.microsoft.com/office/powerpoint/2010/main" val="168073310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25D1-AECB-C906-B32A-93B4AFF5E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74CFD64-C0F2-88EF-F098-A8122514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887" y="3590238"/>
            <a:ext cx="953960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E3456D-67CA-C4EF-CDC9-9FCFEA66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801" y="3590238"/>
            <a:ext cx="1197137" cy="2520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8F8B566-DB5D-708B-DA0B-5BB0BFC7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دوركم؛ كل واحد يتحاور مع صديقه باستعمال هذه العبارات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89542-E4B6-AA28-21A5-774444783E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8F4A37-4F0F-3683-F8A4-A71986A71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E1A85D-6FC3-C569-3718-3CC1F3FD45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030B75-C876-4967-46D7-FF0BEB6CD3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F1C611-65AB-C3FB-5299-48657A2131D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D8C6CF-AB5A-05DC-BEF9-E32F6CB4F4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5D6E1-C0C8-01AB-0555-B3C3298B530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1DD8E-93C4-0887-51C6-FC29B09491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4" name="Espace réservé pour une image  1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99BB6AA-F1DE-319B-BABD-E115818503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3409" y="674168"/>
            <a:ext cx="828000" cy="828000"/>
          </a:xfr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20E2832B-F7C6-719B-8EBE-B8FCA4F4ABCF}"/>
              </a:ext>
            </a:extLst>
          </p:cNvPr>
          <p:cNvSpPr/>
          <p:nvPr/>
        </p:nvSpPr>
        <p:spPr>
          <a:xfrm>
            <a:off x="6049800" y="1836269"/>
            <a:ext cx="2380766" cy="1329858"/>
          </a:xfrm>
          <a:prstGeom prst="wedgeEllipseCallout">
            <a:avLst>
              <a:gd name="adj1" fmla="val -32103"/>
              <a:gd name="adj2" fmla="val 106666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صِفْ لي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ٱللُّعْبَةَ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تُفَضِّلُها بِمَدْرَسَتِكَ يا مَجْدُ؟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B1FCAF48-70C9-8069-C5EB-7D3D8218F355}"/>
              </a:ext>
            </a:extLst>
          </p:cNvPr>
          <p:cNvSpPr/>
          <p:nvPr/>
        </p:nvSpPr>
        <p:spPr>
          <a:xfrm>
            <a:off x="383513" y="1447333"/>
            <a:ext cx="3578887" cy="3173828"/>
          </a:xfrm>
          <a:prstGeom prst="wedgeEllipseCallout">
            <a:avLst>
              <a:gd name="adj1" fmla="val 49533"/>
              <a:gd name="adj2" fmla="val 38003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مَرْحَباً. فَضاءُ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ٱللَّعِبِ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بِمَدْرَسَتي واسِعٌ يَضُمُّ أَلْعاباً مُتَنَوِّعَةً، لكِنَّني أُفَضِّلُ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توجَدُ في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ٱلْوَسَطِ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بِها سُلَّمٌ طَويلٌ أَصْعَدُ مِنْهُ، وَمَمَرٌّ صَغيرٌ أَقِفُ عَلَيْهِ قَبْلَ أَنْ أَنْزَلِقَ عَلى مُنْحَدَرٍ أَمْلَسَ بِسُرْعَةٍ وَأَنا أَضْحَكُ.</a:t>
            </a:r>
          </a:p>
        </p:txBody>
      </p:sp>
    </p:spTree>
    <p:extLst>
      <p:ext uri="{BB962C8B-B14F-4D97-AF65-F5344CB8AC3E}">
        <p14:creationId xmlns:p14="http://schemas.microsoft.com/office/powerpoint/2010/main" val="284863034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9F3D-3AD1-D408-6859-8AFD4C3A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33CA5B-FABA-5557-B01C-E8D7446CA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31" y="1852571"/>
            <a:ext cx="2899963" cy="41427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4A57D5AD-65DD-C7DD-3E94-008D4DB3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77. من يقرأ التعليمة؟ ما المطلوب؟ أنجزوا بشكل ثنائي.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6F5FE0-2FC5-2B71-40B5-EB01A18E9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920A86-C668-8630-9FCC-942F50A6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EE6C09-B5C3-EA41-8D68-AFDE0ACC5A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89683D-59B9-8704-14F0-99FECF3966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1369E4-3B8E-DB22-7D3C-78A05B2B618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69F48-9466-ABB9-A03D-AE3643AC9A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7A8FF-7007-25BC-774A-2D6F01E5CCB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44F6FA4A-145F-AEA5-F43F-CF50021FE8E1}"/>
              </a:ext>
            </a:extLst>
          </p:cNvPr>
          <p:cNvSpPr/>
          <p:nvPr/>
        </p:nvSpPr>
        <p:spPr>
          <a:xfrm>
            <a:off x="6522763" y="4976852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BD2EA-C3C9-7662-37B0-868905F3DF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0D6B794-174A-E25E-0DA9-1C4C547C1E99}"/>
              </a:ext>
            </a:extLst>
          </p:cNvPr>
          <p:cNvSpPr/>
          <p:nvPr/>
        </p:nvSpPr>
        <p:spPr>
          <a:xfrm>
            <a:off x="3374825" y="4068023"/>
            <a:ext cx="3007774" cy="19273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12" name="Image 11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4EFE9168-5EBB-D2FA-7673-1E2E90FA8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1" y="1456642"/>
            <a:ext cx="782030" cy="900000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58E2099D-615D-0C24-06BD-BD18EAAF67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90085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2F7EA-C296-A90C-391A-D357CA24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872C16F-7045-EC47-CC08-53A0CFB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لعرض الحوار. سيشارك الجميع. انتبهوا. (ثنائيان أو ثلاث)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777AF91-E778-9824-8303-0F51EA39D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A99B4B-6982-5223-0261-5AFCC89347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2AC8EF-93C5-F955-ADD0-E6666A19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312248-FAD3-71CA-356E-7CDC24DA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375547-D53A-1432-28CE-71CA85182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AD9AEA-7672-4D82-07C8-BA706C1BF7F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69FF23-4EF3-341C-B409-90E3341F28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363F0B-1210-5B08-7A07-7ABB21B3B12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CAC38-240C-D86F-B242-32DB0FB1B9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7860E5B-18E3-48AD-C8AE-C9E06AF45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728" y="2270555"/>
            <a:ext cx="433529" cy="114521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C6C8DDA-8A4A-2707-751C-8E99D9AD5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048" y="1614434"/>
            <a:ext cx="617429" cy="129970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DD45794-AE46-0BEB-A366-0DE9784CE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176" y="3870139"/>
            <a:ext cx="433529" cy="114521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901AC40-4E4C-1681-7519-E4958B8F1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39" y="3194289"/>
            <a:ext cx="501890" cy="105649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E7FC1C6-EA75-C39E-55F1-6965654E3E42}"/>
              </a:ext>
            </a:extLst>
          </p:cNvPr>
          <p:cNvSpPr txBox="1"/>
          <p:nvPr/>
        </p:nvSpPr>
        <p:spPr>
          <a:xfrm>
            <a:off x="6781901" y="3414434"/>
            <a:ext cx="1797823" cy="1088867"/>
          </a:xfrm>
          <a:prstGeom prst="wedgeEllipseCallout">
            <a:avLst>
              <a:gd name="adj1" fmla="val -93368"/>
              <a:gd name="adj2" fmla="val -5038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ar-MA" b="0" dirty="0" err="1"/>
              <a:t>بِٱلنِّسْبَةِ</a:t>
            </a:r>
            <a:r>
              <a:rPr lang="ar-MA" b="0" dirty="0"/>
              <a:t> لِمَدْرَسَتي  </a:t>
            </a:r>
            <a:endParaRPr lang="fr-MA" b="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EF83C68-8F50-86FD-745D-745FC24A0B9D}"/>
              </a:ext>
            </a:extLst>
          </p:cNvPr>
          <p:cNvSpPr txBox="1"/>
          <p:nvPr/>
        </p:nvSpPr>
        <p:spPr>
          <a:xfrm>
            <a:off x="521156" y="3595345"/>
            <a:ext cx="3293331" cy="907956"/>
          </a:xfrm>
          <a:prstGeom prst="wedgeEllipseCallout">
            <a:avLst>
              <a:gd name="adj1" fmla="val 55083"/>
              <a:gd name="adj2" fmla="val 47517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b="0" dirty="0"/>
              <a:t>كَيْفَ تَقْضونَ وَقْتَ </a:t>
            </a:r>
            <a:r>
              <a:rPr lang="ar-MA" sz="2400" b="0" dirty="0" err="1"/>
              <a:t>ٱلِاسْتِراحَةِ</a:t>
            </a:r>
            <a:r>
              <a:rPr lang="ar-MA" sz="2400" b="0" dirty="0"/>
              <a:t>؟</a:t>
            </a:r>
            <a:endParaRPr lang="fr-FR" sz="2400" b="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07B11D-1394-0891-FC53-47E6D4F79B76}"/>
              </a:ext>
            </a:extLst>
          </p:cNvPr>
          <p:cNvSpPr txBox="1"/>
          <p:nvPr/>
        </p:nvSpPr>
        <p:spPr>
          <a:xfrm>
            <a:off x="5917721" y="1698578"/>
            <a:ext cx="2311879" cy="1443291"/>
          </a:xfrm>
          <a:prstGeom prst="wedgeEllipseCallout">
            <a:avLst>
              <a:gd name="adj1" fmla="val -70780"/>
              <a:gd name="adj2" fmla="val -2961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ar-MA" b="0" dirty="0"/>
              <a:t>هَلْ يُمْكِنَكَ أَنْ تَصِفَ لي                ؟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A48AAFF-7869-1546-F66A-3DA71C36BEC0}"/>
              </a:ext>
            </a:extLst>
          </p:cNvPr>
          <p:cNvSpPr txBox="1"/>
          <p:nvPr/>
        </p:nvSpPr>
        <p:spPr>
          <a:xfrm>
            <a:off x="764571" y="1638668"/>
            <a:ext cx="2536166" cy="1153693"/>
          </a:xfrm>
          <a:prstGeom prst="wedgeEllipseCallout">
            <a:avLst>
              <a:gd name="adj1" fmla="val 74053"/>
              <a:gd name="adj2" fmla="val 5129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sz="2400" b="0" dirty="0"/>
              <a:t> </a:t>
            </a:r>
            <a:r>
              <a:rPr lang="ar-MA" sz="2400" b="0" dirty="0" err="1"/>
              <a:t>نَعَمْ،فَضاءُ</a:t>
            </a:r>
            <a:r>
              <a:rPr lang="ar-MA" sz="2400" b="0" dirty="0"/>
              <a:t> </a:t>
            </a:r>
            <a:r>
              <a:rPr lang="ar-MA" sz="2400" b="0" dirty="0" err="1"/>
              <a:t>ٱللَّعِبِ</a:t>
            </a:r>
            <a:r>
              <a:rPr lang="ar-MA" sz="2400" b="0" dirty="0"/>
              <a:t> بِ </a:t>
            </a:r>
            <a:endParaRPr lang="fr-FR" sz="2400" b="0" dirty="0">
              <a:solidFill>
                <a:srgbClr val="424D7C"/>
              </a:solidFill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9B62EC40-927B-02B6-2CC0-77212F400BD5}"/>
              </a:ext>
            </a:extLst>
          </p:cNvPr>
          <p:cNvSpPr/>
          <p:nvPr/>
        </p:nvSpPr>
        <p:spPr>
          <a:xfrm>
            <a:off x="6538452" y="2500778"/>
            <a:ext cx="655475" cy="2915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882608C8-58FB-7F0E-D6EC-BCE6E08AFB1A}"/>
              </a:ext>
            </a:extLst>
          </p:cNvPr>
          <p:cNvSpPr/>
          <p:nvPr/>
        </p:nvSpPr>
        <p:spPr>
          <a:xfrm>
            <a:off x="907822" y="2062958"/>
            <a:ext cx="438707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5ED4778-834E-0E18-E2AF-276AF60C7DDA}"/>
              </a:ext>
            </a:extLst>
          </p:cNvPr>
          <p:cNvSpPr/>
          <p:nvPr/>
        </p:nvSpPr>
        <p:spPr>
          <a:xfrm>
            <a:off x="7193927" y="3958867"/>
            <a:ext cx="412714" cy="3197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88418C-2B8C-6792-EC5B-0F44A5C31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847" y="4651698"/>
            <a:ext cx="579496" cy="1145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DE15A3-D2CF-CA6C-5376-DFDEA4334D22}"/>
              </a:ext>
            </a:extLst>
          </p:cNvPr>
          <p:cNvSpPr txBox="1"/>
          <p:nvPr/>
        </p:nvSpPr>
        <p:spPr>
          <a:xfrm>
            <a:off x="5917721" y="4823053"/>
            <a:ext cx="2980473" cy="1443291"/>
          </a:xfrm>
          <a:prstGeom prst="wedgeEllipseCallout">
            <a:avLst>
              <a:gd name="adj1" fmla="val -60432"/>
              <a:gd name="adj2" fmla="val -40008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ar-MA" b="0" dirty="0"/>
              <a:t>وَقْتُ </a:t>
            </a:r>
            <a:r>
              <a:rPr lang="ar-MA" b="0" dirty="0" err="1"/>
              <a:t>ٱلِاسْتِراحَةِ</a:t>
            </a:r>
            <a:endParaRPr lang="fr-MA" b="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A4FA8D8-8536-EE26-86C9-7E6DAE459C8D}"/>
              </a:ext>
            </a:extLst>
          </p:cNvPr>
          <p:cNvSpPr/>
          <p:nvPr/>
        </p:nvSpPr>
        <p:spPr>
          <a:xfrm>
            <a:off x="6107975" y="5384821"/>
            <a:ext cx="1109942" cy="3197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174479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8F79-DA53-FA81-7B1F-054435AAD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677B350-6150-293A-079E-410A9E04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جواب آخر. من يقرأ الحوار؟ أنت مجد وأنت ندى.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332D88FE-8F4D-1710-2067-4DFF66BFDF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114A71-6CF9-EB69-1376-0D4705AA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C50E35-E93C-BB7D-3A7E-AA2FD7A4B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56A765-A2AA-AC8A-1FBA-8458522EA5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D82954-7DEA-B0DC-806C-9AC945A731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2AED5B-7173-8F69-0929-70D81419184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7888E2-8421-0C13-676C-5FAE657F677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A35A13-AA0A-B3F0-2CAD-9E424EAD343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3DFBE-95DD-BD96-14D1-B4DDB12545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62F981D-5D70-0D32-130F-92EDD135D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728" y="2270555"/>
            <a:ext cx="433529" cy="114521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9BAD338-34B3-D690-A9AF-EC68FA19A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048" y="1614434"/>
            <a:ext cx="617429" cy="129970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3B80F60-C980-96D0-18A4-8B46C9FAF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176" y="3870139"/>
            <a:ext cx="433529" cy="114521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AEDFD23-E304-E7EF-9C08-F4F313375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39" y="3194289"/>
            <a:ext cx="501890" cy="105649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862EF23-268C-9698-E2BB-ACD09EF2B648}"/>
              </a:ext>
            </a:extLst>
          </p:cNvPr>
          <p:cNvSpPr txBox="1"/>
          <p:nvPr/>
        </p:nvSpPr>
        <p:spPr>
          <a:xfrm>
            <a:off x="6508955" y="3328448"/>
            <a:ext cx="2320413" cy="1174854"/>
          </a:xfrm>
          <a:prstGeom prst="wedgeEllipseCallout">
            <a:avLst>
              <a:gd name="adj1" fmla="val -93368"/>
              <a:gd name="adj2" fmla="val -5038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 err="1"/>
              <a:t>بِٱلنِّسْبَةِ</a:t>
            </a:r>
            <a:r>
              <a:rPr lang="ar-MA" b="0" dirty="0"/>
              <a:t> لِمَدْرَسَتي </a:t>
            </a:r>
            <a:r>
              <a:rPr lang="ar-MA" dirty="0">
                <a:solidFill>
                  <a:srgbClr val="C00000"/>
                </a:solidFill>
              </a:rPr>
              <a:t>فَاُفَضِّلُ لُعْبَةَ شَدِّ </a:t>
            </a:r>
            <a:r>
              <a:rPr lang="ar-MA" dirty="0" err="1">
                <a:solidFill>
                  <a:srgbClr val="C00000"/>
                </a:solidFill>
              </a:rPr>
              <a:t>ٱلْحَبْلِ</a:t>
            </a:r>
            <a:r>
              <a:rPr lang="ar-MA" b="0" dirty="0"/>
              <a:t>.  </a:t>
            </a:r>
            <a:endParaRPr lang="fr-MA" b="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B2B867-62D9-EBBC-C561-9196A0D433B0}"/>
              </a:ext>
            </a:extLst>
          </p:cNvPr>
          <p:cNvSpPr txBox="1"/>
          <p:nvPr/>
        </p:nvSpPr>
        <p:spPr>
          <a:xfrm>
            <a:off x="521156" y="3595345"/>
            <a:ext cx="3293331" cy="907956"/>
          </a:xfrm>
          <a:prstGeom prst="wedgeEllipseCallout">
            <a:avLst>
              <a:gd name="adj1" fmla="val 55083"/>
              <a:gd name="adj2" fmla="val 47517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dirty="0"/>
              <a:t>كَيْفَ تَقْضونَ وَقْتَ </a:t>
            </a:r>
            <a:r>
              <a:rPr lang="ar-MA" sz="2400" dirty="0" err="1"/>
              <a:t>ٱلِاسْتِراحَةِ</a:t>
            </a:r>
            <a:r>
              <a:rPr lang="ar-MA" sz="2400" dirty="0"/>
              <a:t>؟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685DB39-4C5E-880E-CE85-B3A4659FBD31}"/>
              </a:ext>
            </a:extLst>
          </p:cNvPr>
          <p:cNvSpPr txBox="1"/>
          <p:nvPr/>
        </p:nvSpPr>
        <p:spPr>
          <a:xfrm>
            <a:off x="5917721" y="1614434"/>
            <a:ext cx="2420034" cy="1527435"/>
          </a:xfrm>
          <a:prstGeom prst="wedgeEllipseCallout">
            <a:avLst>
              <a:gd name="adj1" fmla="val -70780"/>
              <a:gd name="adj2" fmla="val -2961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هَلْ يُمْكِنَكَ أَنْ تَصِفَ لي</a:t>
            </a:r>
            <a:r>
              <a:rPr lang="ar-MA" dirty="0"/>
              <a:t> </a:t>
            </a:r>
            <a:r>
              <a:rPr lang="ar-MA" dirty="0" err="1">
                <a:solidFill>
                  <a:srgbClr val="C00000"/>
                </a:solidFill>
                <a:sym typeface="Calibri"/>
              </a:rPr>
              <a:t>ٱللُّعْبَةَ</a:t>
            </a:r>
            <a:r>
              <a:rPr lang="ar-MA" dirty="0">
                <a:solidFill>
                  <a:srgbClr val="C00000"/>
                </a:solidFill>
                <a:sym typeface="Calibri"/>
              </a:rPr>
              <a:t> </a:t>
            </a:r>
            <a:r>
              <a:rPr lang="ar-MA" dirty="0" err="1">
                <a:solidFill>
                  <a:srgbClr val="C00000"/>
                </a:solidFill>
                <a:sym typeface="Calibri"/>
              </a:rPr>
              <a:t>ٱلَّتي</a:t>
            </a:r>
            <a:r>
              <a:rPr lang="ar-MA" dirty="0">
                <a:solidFill>
                  <a:srgbClr val="C00000"/>
                </a:solidFill>
                <a:sym typeface="Calibri"/>
              </a:rPr>
              <a:t> تُفَضِّلُها بِمَدْرَسَتِكَ يا مَجْدُ؟</a:t>
            </a:r>
            <a:endParaRPr lang="ar-MA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8E30EC4-A766-9E99-7AC0-14096129F83B}"/>
              </a:ext>
            </a:extLst>
          </p:cNvPr>
          <p:cNvSpPr txBox="1"/>
          <p:nvPr/>
        </p:nvSpPr>
        <p:spPr>
          <a:xfrm>
            <a:off x="391751" y="1397006"/>
            <a:ext cx="3035191" cy="2017428"/>
          </a:xfrm>
          <a:prstGeom prst="wedgeEllipseCallout">
            <a:avLst>
              <a:gd name="adj1" fmla="val 69842"/>
              <a:gd name="adj2" fmla="val 36182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sz="2400" b="0" dirty="0"/>
              <a:t> </a:t>
            </a:r>
            <a:endParaRPr lang="fr-FR" sz="2400" b="0" dirty="0">
              <a:solidFill>
                <a:srgbClr val="424D7C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DEC361-9D3D-B49A-8FB4-451F5DDD8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847" y="4651698"/>
            <a:ext cx="579496" cy="1145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D59AE83-6150-5A7E-6C4B-6548A458C4A2}"/>
              </a:ext>
            </a:extLst>
          </p:cNvPr>
          <p:cNvSpPr txBox="1"/>
          <p:nvPr/>
        </p:nvSpPr>
        <p:spPr>
          <a:xfrm>
            <a:off x="5917721" y="4775866"/>
            <a:ext cx="2980473" cy="1754036"/>
          </a:xfrm>
          <a:prstGeom prst="wedgeEllipseCallout">
            <a:avLst>
              <a:gd name="adj1" fmla="val -60432"/>
              <a:gd name="adj2" fmla="val -40008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>
                <a:latin typeface="Microsoft Uighur" panose="02000000000000000000" pitchFamily="2" charset="-78"/>
              </a:rPr>
              <a:t>وَقْتُ </a:t>
            </a:r>
            <a:r>
              <a:rPr lang="ar-MA" dirty="0" err="1">
                <a:latin typeface="Microsoft Uighur" panose="02000000000000000000" pitchFamily="2" charset="-78"/>
              </a:rPr>
              <a:t>ٱلِاسْتِراحَةِ</a:t>
            </a:r>
            <a:r>
              <a:rPr lang="ar-MA" dirty="0">
                <a:latin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C00000"/>
                </a:solidFill>
              </a:rPr>
              <a:t>مُمْتِعٌ جِدّاً. نَصْنَعُ خِلالَهُ جَوّاً جَميلاً مَليئاً </a:t>
            </a:r>
            <a:r>
              <a:rPr lang="ar-MA" dirty="0" err="1">
                <a:solidFill>
                  <a:srgbClr val="C00000"/>
                </a:solidFill>
              </a:rPr>
              <a:t>بِٱلْحَيَوِيَّةِ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وَٱلنَّشاطِ</a:t>
            </a:r>
            <a:r>
              <a:rPr lang="ar-MA" dirty="0">
                <a:solidFill>
                  <a:srgbClr val="C00000"/>
                </a:solidFill>
              </a:rPr>
              <a:t>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3F55D3-5693-21FE-A7F6-EEC86F7BCD5B}"/>
              </a:ext>
            </a:extLst>
          </p:cNvPr>
          <p:cNvSpPr txBox="1"/>
          <p:nvPr/>
        </p:nvSpPr>
        <p:spPr>
          <a:xfrm>
            <a:off x="407244" y="1512000"/>
            <a:ext cx="2793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نَعَمْ، فَضاءُ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ٱللَّعِبِ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بِمَدْرَسَتي</a:t>
            </a:r>
          </a:p>
          <a:p>
            <a:pPr algn="ctr" rtl="1"/>
            <a:r>
              <a:rPr lang="ar-MA" sz="2400" b="1" dirty="0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 فَسيحٌ وَجَميلٌ. أَلْعَبُ فيهِ كُرَةَ </a:t>
            </a:r>
            <a:r>
              <a:rPr lang="ar-MA" sz="2400" b="1" dirty="0" err="1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ٱلْيَدِ</a:t>
            </a:r>
            <a:r>
              <a:rPr lang="ar-MA" sz="2400" b="1" dirty="0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. إِنَّها كُرَةٌ خَفيفَةٌ نَتَبادَلُها </a:t>
            </a:r>
            <a:r>
              <a:rPr lang="ar-MA" sz="2400" b="1" dirty="0" err="1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بِٱلْأَيْدي</a:t>
            </a:r>
            <a:r>
              <a:rPr lang="ar-MA" sz="2400" b="1" dirty="0">
                <a:solidFill>
                  <a:srgbClr val="C00000"/>
                </a:solidFill>
                <a:latin typeface="AXtDamourBold" pitchFamily="2" charset="0"/>
                <a:cs typeface="Microsoft Uighur" panose="02000000000000000000" pitchFamily="2" charset="-78"/>
              </a:rPr>
              <a:t> داخِلَ مِساحَةٍ مُحَدَّدَةٍ بِخُطوطٍ. </a:t>
            </a:r>
            <a:endParaRPr lang="fr-FR" sz="2400" b="1" dirty="0">
              <a:solidFill>
                <a:srgbClr val="C00000"/>
              </a:solidFill>
              <a:latin typeface="AXtDamourBold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518089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BA0E-8C17-64FF-3AA7-E2A6530F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ADE93E6-F33B-0B19-170D-5CB672AE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764"/>
            <a:ext cx="744301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الحكاية. سأعرض عليكم مشاهد وأنتم تتذكرون أحداثها. سأرى من استطاع تذكر كل الحكاية.</a:t>
            </a:r>
            <a:endParaRPr lang="ar-MA" sz="23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7895F2-E1F1-2697-19C5-0AC906A6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336F1F-5395-751D-0DBD-C6ED8733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864C48-A330-5FA9-A8EE-A452AE8F3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F63275-2CEC-9F9C-C4B3-2B06470C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8F48EE-A1BC-B19F-729A-A9815ED2E79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032845-2EC3-6D31-E97D-D2E1A07E7FE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8EA65-666B-608A-28D1-35E20989DC6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F4164-2BE6-5F00-4AA7-1C6521E5A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F7EDA024-F66C-B538-7733-A5D4A6373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C7B782-A74F-9DBE-6A9D-1DF347A0C0A2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تَذَكُّرُ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109467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543E-265B-5888-7255-651FBB77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E7ED6C5-1301-FEE8-AEAF-F369863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مشاهد الحكاية. من يسرد الحكاية؟ أمامكم دقيقة للتفكير.</a:t>
            </a:r>
            <a:endParaRPr lang="ar-MA" sz="2400" b="1" i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5BAA99-3FCD-18DC-F83F-614FF820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5E02FA-2AB4-3A58-D48B-A387D617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ADEDA8-2C0B-1F55-ECE5-CA84B8BC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8BE330-D677-D149-6CF2-B0D81C460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8B5DE6-0401-5BA8-76D7-94CB40594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E5B98A-6D34-76CB-0EB7-CE3F1755A02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4D3C9A-64A4-B6B9-7E04-AE67B8DE3C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983F4-BF97-70CE-822B-2959E56B7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7467165-E1BC-25EC-C57B-A029B5DF9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BF2FCEEB-474D-5ABC-F1BE-0A4A86499DC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2770901" y="2092932"/>
            <a:ext cx="1620000" cy="1607588"/>
          </a:xfrm>
        </p:spPr>
      </p:pic>
      <p:pic>
        <p:nvPicPr>
          <p:cNvPr id="40" name="Espace réservé pour une image  39">
            <a:extLst>
              <a:ext uri="{FF2B5EF4-FFF2-40B4-BE49-F238E27FC236}">
                <a16:creationId xmlns:a16="http://schemas.microsoft.com/office/drawing/2014/main" id="{95BC3503-2150-5A76-EF1F-34A9AABE6C2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6388380" y="4151208"/>
            <a:ext cx="1620837" cy="1608137"/>
          </a:xfrm>
        </p:spPr>
      </p:pic>
      <p:pic>
        <p:nvPicPr>
          <p:cNvPr id="42" name="Espace réservé pour une image  41">
            <a:extLst>
              <a:ext uri="{FF2B5EF4-FFF2-40B4-BE49-F238E27FC236}">
                <a16:creationId xmlns:a16="http://schemas.microsoft.com/office/drawing/2014/main" id="{02B57F74-4EC0-5C15-A8FD-22BD7104AAC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xfrm>
            <a:off x="4112833" y="4151206"/>
            <a:ext cx="1619250" cy="1608137"/>
          </a:xfrm>
        </p:spPr>
      </p:pic>
      <p:pic>
        <p:nvPicPr>
          <p:cNvPr id="50" name="Espace réservé pour une image  49">
            <a:extLst>
              <a:ext uri="{FF2B5EF4-FFF2-40B4-BE49-F238E27FC236}">
                <a16:creationId xmlns:a16="http://schemas.microsoft.com/office/drawing/2014/main" id="{2096328B-8677-FB8A-CBEB-BD738AA5741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6662373" y="2092932"/>
            <a:ext cx="1620000" cy="1607588"/>
          </a:xfrm>
        </p:spPr>
      </p:pic>
      <p:pic>
        <p:nvPicPr>
          <p:cNvPr id="52" name="Espace réservé pour une image  51">
            <a:extLst>
              <a:ext uri="{FF2B5EF4-FFF2-40B4-BE49-F238E27FC236}">
                <a16:creationId xmlns:a16="http://schemas.microsoft.com/office/drawing/2014/main" id="{08788AB6-4C18-7DA4-849E-DFD83ACFC2B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4716637" y="2092932"/>
            <a:ext cx="1620000" cy="1607588"/>
          </a:xfrm>
        </p:spPr>
      </p:pic>
      <p:pic>
        <p:nvPicPr>
          <p:cNvPr id="58" name="Espace réservé pour une image  57">
            <a:extLst>
              <a:ext uri="{FF2B5EF4-FFF2-40B4-BE49-F238E27FC236}">
                <a16:creationId xmlns:a16="http://schemas.microsoft.com/office/drawing/2014/main" id="{7019CE62-DFB2-B032-2924-3815CAF9DF9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xfrm>
            <a:off x="907822" y="2092932"/>
            <a:ext cx="1620000" cy="1607588"/>
          </a:xfrm>
        </p:spPr>
      </p:pic>
      <p:pic>
        <p:nvPicPr>
          <p:cNvPr id="64" name="Image 63" descr="Une image contenant bâtiment, plein air, habits, chien&#10;&#10;Le contenu généré par l’IA peut être incorrect.">
            <a:extLst>
              <a:ext uri="{FF2B5EF4-FFF2-40B4-BE49-F238E27FC236}">
                <a16:creationId xmlns:a16="http://schemas.microsoft.com/office/drawing/2014/main" id="{2A044D65-0310-C83C-50E4-2F3BD88CF6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1996" y="4151207"/>
            <a:ext cx="1946787" cy="16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50د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30د)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 (45د)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A133-5BFF-B943-9E48-F518EEA2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3D9CCB7-1C1F-FA25-BA53-77D05497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61" y="762876"/>
            <a:ext cx="673291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،سنمر الآن لتشخيص بعض مقاطع  الحكاية، هذا مقطع تقديم الحكاية من يشخصه؟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7113086-1319-FAAC-7D1C-2933A32A7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715919-4045-24BF-A250-BD32F90C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188392-12CF-9425-47F3-A6575AA9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4941A6-7BF6-0D12-90C8-F30E7EE80A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23ACF3-6B0B-0AC2-9059-33C4A3C6E9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87EDEF-8AF2-3ABB-1B00-D1F4BAF9864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F4D79-8F86-BD45-11AE-09C4AF37805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39CD-BF7B-8BDE-53D2-BCDF9C62C7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A29712-C5B3-F9AC-F213-CAEB79FF3E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AAB8B52B-1E78-7A5A-C1E7-52260FD97F6E}"/>
              </a:ext>
            </a:extLst>
          </p:cNvPr>
          <p:cNvSpPr/>
          <p:nvPr/>
        </p:nvSpPr>
        <p:spPr>
          <a:xfrm>
            <a:off x="2954586" y="4369405"/>
            <a:ext cx="2155465" cy="612000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Espace réservé pour une image  49">
            <a:extLst>
              <a:ext uri="{FF2B5EF4-FFF2-40B4-BE49-F238E27FC236}">
                <a16:creationId xmlns:a16="http://schemas.microsoft.com/office/drawing/2014/main" id="{A7E20F8C-C1E5-4462-A7AD-7AEAED2AA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3857975" y="2037658"/>
            <a:ext cx="1722086" cy="1504065"/>
          </a:xfrm>
          <a:prstGeom prst="rect">
            <a:avLst/>
          </a:prstGeom>
        </p:spPr>
      </p:pic>
      <p:pic>
        <p:nvPicPr>
          <p:cNvPr id="21" name="Espace réservé pour une image  51">
            <a:extLst>
              <a:ext uri="{FF2B5EF4-FFF2-40B4-BE49-F238E27FC236}">
                <a16:creationId xmlns:a16="http://schemas.microsoft.com/office/drawing/2014/main" id="{438BBCF2-6B16-424E-57F7-73B57FB6C2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1700981" y="2037658"/>
            <a:ext cx="1862960" cy="15040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CFBDF69-EBBA-36B4-6DC9-7AC2DAD61C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35" y="2037658"/>
            <a:ext cx="2078306" cy="151467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F60D67D-F319-8191-3BA3-739B19446BC0}"/>
              </a:ext>
            </a:extLst>
          </p:cNvPr>
          <p:cNvSpPr txBox="1"/>
          <p:nvPr/>
        </p:nvSpPr>
        <p:spPr>
          <a:xfrm>
            <a:off x="5944882" y="4981405"/>
            <a:ext cx="1160206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اَلْكاتِبُ</a:t>
            </a:r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189460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AFF5B-2D05-EE3F-9A6A-F2823A0F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BCF71083-94E9-1944-4247-74813268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61" y="762876"/>
            <a:ext cx="673291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 سأختار اثنين منكم لتشخيص بداية الحوار بين الصديقين.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يستعمل المتعلمون تعابير الوجه وحركات اليدين والجسد أثناء التشخيص ...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13AE8657-63B9-5B12-4A26-9BBFD1D501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AAC5EF-5991-88F3-77E0-A5767EE105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65D10B-A25F-C140-35CF-9B3E16FA6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C60124-B1AE-23CB-1623-6A8C5A0C51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A979DB9-59C0-C9DF-877F-766B4F164D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B66B9F-67B2-6405-0D7C-37FBD527FA5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67DF42-58A7-D487-58C8-1C98E3CEB5E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99E1A-9974-A48D-F729-6DCEE4CD8F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D7E41A-5AA8-5302-39EE-546232B8A4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Espace réservé pour une image  35">
            <a:extLst>
              <a:ext uri="{FF2B5EF4-FFF2-40B4-BE49-F238E27FC236}">
                <a16:creationId xmlns:a16="http://schemas.microsoft.com/office/drawing/2014/main" id="{197FE683-80E4-6F53-7DF8-1CEAFAB126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2495988" y="1817629"/>
            <a:ext cx="1973075" cy="1957958"/>
          </a:xfrm>
          <a:prstGeom prst="rect">
            <a:avLst/>
          </a:prstGeom>
        </p:spPr>
      </p:pic>
      <p:pic>
        <p:nvPicPr>
          <p:cNvPr id="5" name="Espace réservé pour une image  51">
            <a:extLst>
              <a:ext uri="{FF2B5EF4-FFF2-40B4-BE49-F238E27FC236}">
                <a16:creationId xmlns:a16="http://schemas.microsoft.com/office/drawing/2014/main" id="{D12FF52E-E105-978B-49E5-5ADBA335E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5031169" y="1817629"/>
            <a:ext cx="2027696" cy="1957958"/>
          </a:xfrm>
          <a:prstGeom prst="rect">
            <a:avLst/>
          </a:prstGeom>
        </p:spPr>
      </p:pic>
      <p:pic>
        <p:nvPicPr>
          <p:cNvPr id="6" name="Image 5" descr="Une image contenant dessin, peinture, dessin humoristique, croquis&#10;&#10;Le contenu généré par l’IA peut être incorrect.">
            <a:extLst>
              <a:ext uri="{FF2B5EF4-FFF2-40B4-BE49-F238E27FC236}">
                <a16:creationId xmlns:a16="http://schemas.microsoft.com/office/drawing/2014/main" id="{63773F88-45C0-D9A6-8014-BDFF20D63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9728" y="4521104"/>
            <a:ext cx="1208524" cy="1882303"/>
          </a:xfrm>
          <a:prstGeom prst="rect">
            <a:avLst/>
          </a:prstGeom>
        </p:spPr>
      </p:pic>
      <p:pic>
        <p:nvPicPr>
          <p:cNvPr id="7" name="Image 6" descr="Une image contenant croquis, Dessin animé, Animation, peinture&#10;&#10;Le contenu généré par l’IA peut être incorrect.">
            <a:extLst>
              <a:ext uri="{FF2B5EF4-FFF2-40B4-BE49-F238E27FC236}">
                <a16:creationId xmlns:a16="http://schemas.microsoft.com/office/drawing/2014/main" id="{5626501C-0F85-7A9A-118C-CE473D1D5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436323" y="4498243"/>
            <a:ext cx="1333616" cy="1928027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C6B70BE9-9B3A-8A74-0BCD-3719C8D2524E}"/>
              </a:ext>
            </a:extLst>
          </p:cNvPr>
          <p:cNvSpPr/>
          <p:nvPr/>
        </p:nvSpPr>
        <p:spPr>
          <a:xfrm>
            <a:off x="2875704" y="4501793"/>
            <a:ext cx="1237129" cy="479612"/>
          </a:xfrm>
          <a:prstGeom prst="wedgeEllipseCallout">
            <a:avLst>
              <a:gd name="adj1" fmla="val -54303"/>
              <a:gd name="adj2" fmla="val 11106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6303F7BC-8306-19E3-C482-7757B9FE8376}"/>
              </a:ext>
            </a:extLst>
          </p:cNvPr>
          <p:cNvSpPr/>
          <p:nvPr/>
        </p:nvSpPr>
        <p:spPr>
          <a:xfrm>
            <a:off x="5031169" y="4501793"/>
            <a:ext cx="1237129" cy="479612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559944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6FFD-F3ED-D384-462F-4A325C6E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AE4D6E-A76B-6D70-9AFF-67D7AFF89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مشهد آخر. سأعين ثنائيا آخر.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DC03B2-217E-36B7-0812-A1C8E7A4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6E73C5-A75B-6AE8-059B-13694408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9AB9F0-1C5E-3FBC-34EB-B88B76209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73A3E7-9BA0-DAE6-C069-A3460A168E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6ABB54-5081-B944-7B44-1A9766305D5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8A64F-78C8-7442-1362-E3CFFB7835F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353874-B806-A39B-1622-74AC53F3615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7CD2527E-1238-F900-B10D-92A5CD0C72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8BF5C-37A2-3557-6BF9-D3A1151D1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8A7BA1F7-20BC-4CC0-8B96-12120F206AF7}"/>
              </a:ext>
            </a:extLst>
          </p:cNvPr>
          <p:cNvSpPr/>
          <p:nvPr/>
        </p:nvSpPr>
        <p:spPr>
          <a:xfrm>
            <a:off x="2875704" y="4501793"/>
            <a:ext cx="1237129" cy="479612"/>
          </a:xfrm>
          <a:prstGeom prst="wedgeEllipseCallout">
            <a:avLst>
              <a:gd name="adj1" fmla="val -54303"/>
              <a:gd name="adj2" fmla="val 11106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0BD6CD45-BD0F-5111-C36C-F04581935531}"/>
              </a:ext>
            </a:extLst>
          </p:cNvPr>
          <p:cNvSpPr/>
          <p:nvPr/>
        </p:nvSpPr>
        <p:spPr>
          <a:xfrm>
            <a:off x="5031169" y="4501793"/>
            <a:ext cx="1237129" cy="479612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Espace réservé pour une image  39">
            <a:extLst>
              <a:ext uri="{FF2B5EF4-FFF2-40B4-BE49-F238E27FC236}">
                <a16:creationId xmlns:a16="http://schemas.microsoft.com/office/drawing/2014/main" id="{00E95DED-1E8F-AFB6-2AD7-0B6905074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>
          <a:xfrm>
            <a:off x="3604791" y="1698579"/>
            <a:ext cx="2250837" cy="2233201"/>
          </a:xfrm>
          <a:prstGeom prst="rect">
            <a:avLst/>
          </a:prstGeom>
        </p:spPr>
      </p:pic>
      <p:pic>
        <p:nvPicPr>
          <p:cNvPr id="7" name="Image 6" descr="Une image contenant dessin, peinture, dessin humoristique, croquis&#10;&#10;Le contenu généré par l’IA peut être incorrect.">
            <a:extLst>
              <a:ext uri="{FF2B5EF4-FFF2-40B4-BE49-F238E27FC236}">
                <a16:creationId xmlns:a16="http://schemas.microsoft.com/office/drawing/2014/main" id="{2F38A925-9639-1EF7-DAFE-E958631A3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470" y="4578921"/>
            <a:ext cx="1208524" cy="1882303"/>
          </a:xfrm>
          <a:prstGeom prst="rect">
            <a:avLst/>
          </a:prstGeom>
        </p:spPr>
      </p:pic>
      <p:pic>
        <p:nvPicPr>
          <p:cNvPr id="14" name="Image 13" descr="Une image contenant croquis, Dessin animé, Animation, peinture&#10;&#10;Le contenu généré par l’IA peut être incorrect.">
            <a:extLst>
              <a:ext uri="{FF2B5EF4-FFF2-40B4-BE49-F238E27FC236}">
                <a16:creationId xmlns:a16="http://schemas.microsoft.com/office/drawing/2014/main" id="{580166ED-97FF-44FE-28B9-63B08C7740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36323" y="4498243"/>
            <a:ext cx="1333616" cy="19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405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F8AD-1C33-B41F-F00F-07523441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8DF3D9A-0E43-3929-CEF0-E05CB556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58A9E7-85DC-FF75-70EB-0342DDAF4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1CBB30-3BBA-2BC7-F958-38A81E17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400FFE-B6F9-CD09-E808-F0F79FEA31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5C4155-ADE9-594E-D1C4-50B2AD5161D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F4445-637B-7936-11B6-BDD57892A6B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18EAAA-FB6C-1D23-1587-974334993D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856687B-55AC-B2E3-6EC0-5AEB4E8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المقطع الثالث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A44C304E-3483-169B-C11F-9FD85602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462" y="693545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F7CF6-1A5F-3501-DD55-A85EA15842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D909F58-D486-1E4D-7E8E-FF1036257513}"/>
              </a:ext>
            </a:extLst>
          </p:cNvPr>
          <p:cNvSpPr/>
          <p:nvPr/>
        </p:nvSpPr>
        <p:spPr>
          <a:xfrm>
            <a:off x="2875704" y="4501793"/>
            <a:ext cx="1237129" cy="479612"/>
          </a:xfrm>
          <a:prstGeom prst="wedgeEllipseCallout">
            <a:avLst>
              <a:gd name="adj1" fmla="val -54303"/>
              <a:gd name="adj2" fmla="val 11106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98BFAE8A-3E79-46F6-5B00-4450B2BCF078}"/>
              </a:ext>
            </a:extLst>
          </p:cNvPr>
          <p:cNvSpPr/>
          <p:nvPr/>
        </p:nvSpPr>
        <p:spPr>
          <a:xfrm>
            <a:off x="5031169" y="4501793"/>
            <a:ext cx="1237129" cy="479612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Espace réservé pour une image  41">
            <a:extLst>
              <a:ext uri="{FF2B5EF4-FFF2-40B4-BE49-F238E27FC236}">
                <a16:creationId xmlns:a16="http://schemas.microsoft.com/office/drawing/2014/main" id="{95DB4DBF-4019-DA93-5D8A-A17BCF1C3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xfrm>
            <a:off x="3823160" y="1698579"/>
            <a:ext cx="2049629" cy="2035562"/>
          </a:xfrm>
          <a:prstGeom prst="rect">
            <a:avLst/>
          </a:prstGeom>
        </p:spPr>
      </p:pic>
      <p:pic>
        <p:nvPicPr>
          <p:cNvPr id="4" name="Image 3" descr="Une image contenant dessin, peinture, dessin humoristique, croquis&#10;&#10;Le contenu généré par l’IA peut être incorrect.">
            <a:extLst>
              <a:ext uri="{FF2B5EF4-FFF2-40B4-BE49-F238E27FC236}">
                <a16:creationId xmlns:a16="http://schemas.microsoft.com/office/drawing/2014/main" id="{D4566E35-8C19-D00A-47A1-8D37C6475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470" y="4578921"/>
            <a:ext cx="1208524" cy="1882303"/>
          </a:xfrm>
          <a:prstGeom prst="rect">
            <a:avLst/>
          </a:prstGeom>
        </p:spPr>
      </p:pic>
      <p:pic>
        <p:nvPicPr>
          <p:cNvPr id="14" name="Image 13" descr="Une image contenant croquis, Dessin animé, Animation, peinture&#10;&#10;Le contenu généré par l’IA peut être incorrect.">
            <a:extLst>
              <a:ext uri="{FF2B5EF4-FFF2-40B4-BE49-F238E27FC236}">
                <a16:creationId xmlns:a16="http://schemas.microsoft.com/office/drawing/2014/main" id="{A8F3F68B-1E23-3DBE-837D-0E6F0897A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36323" y="4498243"/>
            <a:ext cx="1333616" cy="19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279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0973-0D72-AA3F-1695-774485E5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286D9-BD24-9C23-1C66-8B50E33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قفوا. ابدؤوا عند الإشارة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0450CA3-A05B-6F82-ADDB-D9786510A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8F57EA-19E2-862B-1441-9E014B93677F}"/>
              </a:ext>
            </a:extLst>
          </p:cNvPr>
          <p:cNvSpPr txBox="1"/>
          <p:nvPr/>
        </p:nvSpPr>
        <p:spPr>
          <a:xfrm>
            <a:off x="1943238" y="3118193"/>
            <a:ext cx="5257523" cy="1032738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400" b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نُنْشِدُ الْقَصيدَةَ " اَلْحَفْلَةُ"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043188-F1CF-B9D2-49EB-9867FE8E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00CF9E-BF52-1D0B-753A-94B873C73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0B9A03-75B2-CBC9-1AA4-C8707138B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FCB896-E62A-5962-0ECA-77F2C3019F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0C2B5D-E42F-4DCE-6EBB-3C3C42C5C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A5E58D-B2E3-E969-EB77-2AE5CE4A571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30100-14AB-226A-2062-D837188F52A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27B16E-CE0B-C158-4D80-AF78D12417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7604720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63420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321859" y="2675691"/>
            <a:ext cx="4806582" cy="192240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القراءات الفردية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الفهم العام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84788" y="166707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1631439" y="1685562"/>
            <a:ext cx="545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النص (رحلة لا تنسى الجزء 2 ص 79) 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FDCF56-C7B0-2084-B7D1-82376DEB8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5F4300-FD4A-4ABD-A6AF-BA573239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0885" y="1960021"/>
            <a:ext cx="53801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2CC3A9D-7BF8-5042-9F4E-F24C718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نقرأ الجزء الثاني من النص، سنتعلم كلمات تساعدنا على فهمه.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5EAA43-42FB-090C-95F1-4DCB742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C90FED-2A1B-D70C-DBDD-B99AC261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5FA91F-0FA7-BE3E-4AC1-97D59061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C8FB44-09EE-9B88-41E0-173B2DA2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888F41-121C-C82A-35FB-C0B695CD12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705BB-CF82-6D7E-FABE-19650E6005E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53266C-70A2-8153-190F-499DCA6E837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FF00DB-1192-EBE9-CBAD-BD4173C43C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369440-BFCC-23FC-92FD-18B3D81AD185}"/>
              </a:ext>
            </a:extLst>
          </p:cNvPr>
          <p:cNvSpPr/>
          <p:nvPr/>
        </p:nvSpPr>
        <p:spPr>
          <a:xfrm>
            <a:off x="6558143" y="3386267"/>
            <a:ext cx="2104076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مِياهٌ عَذْبَةٌ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E8173C-14DB-AC23-372E-7FBFB39815B6}"/>
              </a:ext>
            </a:extLst>
          </p:cNvPr>
          <p:cNvSpPr/>
          <p:nvPr/>
        </p:nvSpPr>
        <p:spPr>
          <a:xfrm>
            <a:off x="4770049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سَمَرٌ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8A11EB9-FCA9-98EF-273E-7FE1735F9910}"/>
              </a:ext>
            </a:extLst>
          </p:cNvPr>
          <p:cNvSpPr/>
          <p:nvPr/>
        </p:nvSpPr>
        <p:spPr>
          <a:xfrm>
            <a:off x="2981955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اَلْقَيْظُ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DC8446-0832-7C0B-FD2C-62427D5D8B10}"/>
              </a:ext>
            </a:extLst>
          </p:cNvPr>
          <p:cNvSpPr/>
          <p:nvPr/>
        </p:nvSpPr>
        <p:spPr>
          <a:xfrm>
            <a:off x="632373" y="3429000"/>
            <a:ext cx="2172995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عَرَّجَ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بِٱلْمَكانِ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027944D0-89A2-2DB9-4F1C-FA48E58CAD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45579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794E-5DD6-6007-A276-ADDADB4D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7C32C9F-7173-304C-809E-8340D90A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مِياهٌ عذبةٌ»؟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AD8BFA1-0321-9AE4-582C-2E7F8009E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790A07-5467-C23F-CCF1-E067B5DC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1DBAF-9A50-BE4D-66FD-3C07059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873003-DEDE-C26A-C2BD-ADCF4856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D7241D-250E-2FEE-C1A3-41B6B80D9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7A46A9-9EEA-BD16-854C-51C062BADE3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6B3BD-C69F-A25F-2FD4-390633C5B7C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EEC547-0BBB-181C-7EEC-03C22BF003F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5D7867-456A-600B-F626-E41CF5A12D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953840-92F2-46E9-C518-700A9F5342C7}"/>
              </a:ext>
            </a:extLst>
          </p:cNvPr>
          <p:cNvSpPr/>
          <p:nvPr/>
        </p:nvSpPr>
        <p:spPr>
          <a:xfrm>
            <a:off x="819330" y="3065527"/>
            <a:ext cx="7685573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60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مِياهٌ عَذْبَ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ةٌ: 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غَيْرُ مالِحَةٍ وَصالِحَةٌ لِلشُّرْبِ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905D756-BEB0-4B24-7288-13001D067958}"/>
              </a:ext>
            </a:extLst>
          </p:cNvPr>
          <p:cNvSpPr/>
          <p:nvPr/>
        </p:nvSpPr>
        <p:spPr>
          <a:xfrm>
            <a:off x="907822" y="4456791"/>
            <a:ext cx="7685573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لا تَشْرَبْ مِياهَ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ٱلْبَحْرِ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لأَنَّها لَيْسَتْ </a:t>
            </a:r>
            <a:r>
              <a:rPr lang="ar-MA" sz="48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مِياهاً عَذْبَةً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98094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A43-E363-9AB7-F219-9FE6AEA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38AD65-A493-EBED-9F1D-E92D7A6AEF3E}"/>
              </a:ext>
            </a:extLst>
          </p:cNvPr>
          <p:cNvSpPr/>
          <p:nvPr/>
        </p:nvSpPr>
        <p:spPr>
          <a:xfrm>
            <a:off x="3426614" y="3045542"/>
            <a:ext cx="2290773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rtl="1">
              <a:defRPr/>
            </a:pP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3F926F6-2A15-D741-9735-B4C7574B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«سَمَرٌ»؟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4BFC23A-C4A8-C208-D83B-2BF4368B7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8FE59E-20E7-5AFF-6820-5633B028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278D2F-2CBB-CA1F-863B-26A040F3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8DC09A-F701-8831-DDAC-99D49A90F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F83921-6BF6-4766-0319-7E8567D2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AD8FE0-1EC1-0A4F-D019-0189B127307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084F5-77F2-2B38-D65D-FA00EF086F9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B3CAA3-ECAC-EDE1-FA33-50EB0D87F3F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19356-DDB7-ABFA-535D-BDFCBF713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AF61D1-4EF5-28E0-8425-7D2597B9A10A}"/>
              </a:ext>
            </a:extLst>
          </p:cNvPr>
          <p:cNvSpPr txBox="1"/>
          <p:nvPr/>
        </p:nvSpPr>
        <p:spPr>
          <a:xfrm>
            <a:off x="363984" y="4565468"/>
            <a:ext cx="85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 كُنّا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نَسْمُرُ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تَحْتَ نورِ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ٱلْقَمَرِ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نَتَبادَلُ أَطْرافَ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ٱلْحَديثِ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rgbClr val="424D7B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3B2DFBB-DEE1-89C0-B1DD-AB5DEECF2074}"/>
              </a:ext>
            </a:extLst>
          </p:cNvPr>
          <p:cNvSpPr/>
          <p:nvPr/>
        </p:nvSpPr>
        <p:spPr>
          <a:xfrm>
            <a:off x="1427975" y="2462596"/>
            <a:ext cx="684000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سَمَرٌ 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(سَمَرَ يَسْمُرُ)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حَديثٌ وَحِكاياتٌ </a:t>
            </a:r>
            <a:r>
              <a:rPr lang="ar-MA" sz="5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بِٱللَّيْلِ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28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867755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099"/>
            <a:ext cx="5525521" cy="15778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DBCAC5-6D37-4CBB-45D2-BE1E17BC01EA}"/>
              </a:ext>
            </a:extLst>
          </p:cNvPr>
          <p:cNvSpPr txBox="1"/>
          <p:nvPr/>
        </p:nvSpPr>
        <p:spPr>
          <a:xfrm>
            <a:off x="5079201" y="3391584"/>
            <a:ext cx="15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الاستماع والتحدث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F29EF486-9CB3-9E5A-AAD3-C6195DAA4D27}"/>
              </a:ext>
            </a:extLst>
          </p:cNvPr>
          <p:cNvSpPr txBox="1">
            <a:spLocks/>
          </p:cNvSpPr>
          <p:nvPr/>
        </p:nvSpPr>
        <p:spPr>
          <a:xfrm>
            <a:off x="2122822" y="371554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70000"/>
            </a:pPr>
            <a:r>
              <a:rPr lang="ar-MA" sz="1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ما الأجمل؟: توظيف الفعل الكلام «أصف» وتشخيص الحكاية.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2E1F37-853B-83AE-DE1B-7A61D9B06ABA}"/>
              </a:ext>
            </a:extLst>
          </p:cNvPr>
          <p:cNvSpPr txBox="1"/>
          <p:nvPr/>
        </p:nvSpPr>
        <p:spPr>
          <a:xfrm>
            <a:off x="5847039" y="464820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5060E457-E9C3-9578-5958-3A19017FB5E5}"/>
              </a:ext>
            </a:extLst>
          </p:cNvPr>
          <p:cNvSpPr txBox="1">
            <a:spLocks/>
          </p:cNvSpPr>
          <p:nvPr/>
        </p:nvSpPr>
        <p:spPr>
          <a:xfrm>
            <a:off x="2169207" y="50958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Tx/>
              <a:buSzPct val="70000"/>
              <a:buFont typeface="Wingdings" panose="05000000000000000000" pitchFamily="2" charset="2"/>
              <a:buChar char="m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رحلة لا تنسى ج2: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التوقع والتحقق.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القراءات الفردية.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الفهم العام.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5EF16B1-371D-AEC5-E8E9-0C55079F8FDF}"/>
              </a:ext>
            </a:extLst>
          </p:cNvPr>
          <p:cNvSpPr txBox="1">
            <a:spLocks/>
          </p:cNvSpPr>
          <p:nvPr/>
        </p:nvSpPr>
        <p:spPr>
          <a:xfrm>
            <a:off x="2122822" y="244579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2974B8-E75B-2B2C-D601-80288F7121F3}"/>
              </a:ext>
            </a:extLst>
          </p:cNvPr>
          <p:cNvSpPr txBox="1"/>
          <p:nvPr/>
        </p:nvSpPr>
        <p:spPr>
          <a:xfrm>
            <a:off x="5080804" y="2116537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3EB5064F-FD7F-6BBE-0338-6FDDAAD49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01207" y="1987484"/>
            <a:ext cx="468000" cy="468000"/>
          </a:xfrm>
          <a:prstGeom prst="rect">
            <a:avLst/>
          </a:prstGeom>
        </p:spPr>
      </p:pic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52453ECE-BA5B-411E-A903-2ED54C83F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1204" y="3266686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9E6086D5-55FF-8E6B-04B8-A8AB7639F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5990" y="457665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D20C4-4A63-B480-9D49-86AB83FE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B5219A-A555-5F81-8135-CAA07195A483}"/>
              </a:ext>
            </a:extLst>
          </p:cNvPr>
          <p:cNvSpPr/>
          <p:nvPr/>
        </p:nvSpPr>
        <p:spPr>
          <a:xfrm>
            <a:off x="2183188" y="1696137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algn="ctr" defTabSz="914400" rtl="1" eaLnBrk="1" latinLnBrk="0" hangingPunct="1">
              <a:buClr>
                <a:srgbClr val="000000"/>
              </a:buClr>
              <a:defRPr/>
            </a:pP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B2ED9809-AC4D-E84A-BFAE-7E2825C6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قَيْظٌ»؟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8FCAE8E5-A7B5-B2D5-A52B-4901AD1CEE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B2BEF-4F63-BC16-CC31-30040CF4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F91639-6F21-9F99-BA42-7D937C53A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20C4A5-E54D-07D9-F65E-E9FDC78AF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19F29-3341-2D55-7E75-3B06A20BC6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C133E2B-B67A-48BC-7111-4803E3CAD06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7814D2-D48B-402A-59E5-B197A7FB5E7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D62E2-B6F6-F203-A2A8-80E5BB1F97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092108-E390-66D2-4E0E-E7051BBB3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5FE1ED-0B79-5AA6-2181-E7CE5A218409}"/>
              </a:ext>
            </a:extLst>
          </p:cNvPr>
          <p:cNvSpPr txBox="1"/>
          <p:nvPr/>
        </p:nvSpPr>
        <p:spPr>
          <a:xfrm>
            <a:off x="363984" y="4565468"/>
            <a:ext cx="85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يَقيظُ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ٱلنَّهارُ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فَصْلِ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B302DE-1B70-A55B-CBD7-24C9735671BC}"/>
              </a:ext>
            </a:extLst>
          </p:cNvPr>
          <p:cNvSpPr/>
          <p:nvPr/>
        </p:nvSpPr>
        <p:spPr>
          <a:xfrm>
            <a:off x="2291659" y="2818311"/>
            <a:ext cx="5112631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قَيْظٌ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(قاظَ يَقيظُ):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شِدَّةُ </a:t>
            </a:r>
            <a:r>
              <a:rPr kumimoji="0" lang="ar-MA" sz="5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ٱلْحَرِّ</a:t>
            </a:r>
            <a:endParaRPr lang="ar-MA" sz="54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736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6F363-3A9A-3C35-7A57-8D56906A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34368E4-10B1-06C9-CAB7-FFE4F2B8E86D}"/>
              </a:ext>
            </a:extLst>
          </p:cNvPr>
          <p:cNvSpPr/>
          <p:nvPr/>
        </p:nvSpPr>
        <p:spPr>
          <a:xfrm>
            <a:off x="2183188" y="1696137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algn="ctr" defTabSz="914400" rtl="1" eaLnBrk="1" latinLnBrk="0" hangingPunct="1">
              <a:buClr>
                <a:srgbClr val="000000"/>
              </a:buClr>
              <a:defRPr/>
            </a:pP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C4004674-AD03-AA2C-C414-E564E828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عرج على المكان»؟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BFED59A9-674C-1B26-DB65-23C00F770C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EF63CD-4300-9730-0BA4-9A53DBFD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187AA9-6575-932B-7937-7D9150A6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DC9424-AE48-11F3-D04F-0C1572A29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26CCBE-F639-732A-555D-EFD5AE8753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2D6CE48-D8A6-640A-1AF5-49B4CD4398D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1A62C7-3BFC-440F-6C1C-3FEAF288C4C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7AB83E-C0F8-DDF9-4E8A-4023C5DFABF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ACA07D-68DA-C734-120D-3C183AC36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BDDEE44-5E6A-43B0-A9E5-971D96892E74}"/>
              </a:ext>
            </a:extLst>
          </p:cNvPr>
          <p:cNvSpPr/>
          <p:nvPr/>
        </p:nvSpPr>
        <p:spPr>
          <a:xfrm>
            <a:off x="907822" y="2818311"/>
            <a:ext cx="7577417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عَرَّجَ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عَلى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ٱلْمَكانِ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(أَوْ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بِٱلْمَكانِ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):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مَرَّ بِهِ وَتَوَقَّفَ عِنْدَهُ.</a:t>
            </a:r>
            <a:endParaRPr lang="ar-MA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78517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78564-8F9C-4DFE-8A44-66AB446D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75AA7D6-C84C-F6DD-D7B3-0B9AB8F53FED}"/>
              </a:ext>
            </a:extLst>
          </p:cNvPr>
          <p:cNvSpPr/>
          <p:nvPr/>
        </p:nvSpPr>
        <p:spPr>
          <a:xfrm>
            <a:off x="2183188" y="1696137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algn="ctr" defTabSz="914400" rtl="1" eaLnBrk="1" latinLnBrk="0" hangingPunct="1">
              <a:buClr>
                <a:srgbClr val="000000"/>
              </a:buClr>
              <a:defRPr/>
            </a:pP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BF715813-B012-32A1-5B61-74455BDC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المفردات التي شرحناها؟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71205BA9-7732-D371-864F-4D66BF2DBE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D5E9C7-F45A-B99D-ABB7-DD880B01F6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3E1D52-CB27-BAFD-C5AC-A0EC1A4A25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9EC522-44C9-BD6D-5E3F-BB2224525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1C1A6A-0598-CC9B-B11D-3E9C7509A3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64A157-86A3-44AD-528D-8E63D17DBDE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4FB365-1B8C-978B-B2F7-DFC5D289D24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57C361-2D96-54C8-6AD1-EA7A4AC8426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6BA8F-329B-2946-FC71-20F1650F1E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4A31C8B-3A77-943F-4031-1AD30B5D9FF9}"/>
              </a:ext>
            </a:extLst>
          </p:cNvPr>
          <p:cNvSpPr/>
          <p:nvPr/>
        </p:nvSpPr>
        <p:spPr>
          <a:xfrm>
            <a:off x="6558143" y="3386267"/>
            <a:ext cx="2104076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مِياهٌ عَذْبَةٌ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A077875-6A7B-25D3-E943-2B34E5F60C2B}"/>
              </a:ext>
            </a:extLst>
          </p:cNvPr>
          <p:cNvSpPr/>
          <p:nvPr/>
        </p:nvSpPr>
        <p:spPr>
          <a:xfrm>
            <a:off x="4770049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سَمَرٌ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0D6470-54E5-747D-C009-22A7C9CCB12C}"/>
              </a:ext>
            </a:extLst>
          </p:cNvPr>
          <p:cNvSpPr/>
          <p:nvPr/>
        </p:nvSpPr>
        <p:spPr>
          <a:xfrm>
            <a:off x="2981955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اَلْقَيْظُ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0BB7834-E537-6AF6-E81C-F144AE4B04BA}"/>
              </a:ext>
            </a:extLst>
          </p:cNvPr>
          <p:cNvSpPr/>
          <p:nvPr/>
        </p:nvSpPr>
        <p:spPr>
          <a:xfrm>
            <a:off x="632373" y="3429000"/>
            <a:ext cx="2172995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عَرَّجَ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بِٱلْمَكانِ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749454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3B83-2338-774C-08B2-B9BCE134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46B82D46-E191-FA4E-B130-FE6FDA24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4A3E618-B9D7-8BF7-B2AD-DD66E07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577890-5BA6-F39D-773C-74450B2F0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1D1B19-5531-FBE9-5942-F2FD7646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02326F-32D1-0978-E5C8-9F574008C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4C683D-1619-2FEE-3220-256C4A4CF0C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697F-C855-7683-F4D0-03F2881EFFD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9D09A3-C400-EB96-C77B-28F6563939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A5196D-6E58-1161-DA79-2316CD6AE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D1185FB-DDFA-4E7F-4FE9-6B889FE1E1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DEDA3CE-C30C-A3EB-AA6F-ADDE1E10984F}"/>
              </a:ext>
            </a:extLst>
          </p:cNvPr>
          <p:cNvSpPr txBox="1"/>
          <p:nvPr/>
        </p:nvSpPr>
        <p:spPr>
          <a:xfrm>
            <a:off x="2495988" y="2743199"/>
            <a:ext cx="4504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عُنْوانُ النَّصِّ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905814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43A9-19E0-A7B1-F70F-C17AEE4E9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62C1CFE-FAB9-6875-D0E3-3AEA6102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6F4AD6-3455-FB85-7B1F-71024A563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E05A3C-C69B-3313-B374-8E13F97F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406DEA-316C-FC92-C001-7FE96EC30A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51FDA6-AF39-3B31-D932-CD280EB5803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8AC876-DA48-F366-EB34-4B98EDC2D5C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06D592-1A17-427E-1ECF-BBDAE99B48B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A68CEB-2041-F308-168C-45751FED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2" y="705455"/>
            <a:ext cx="7290416" cy="612000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خلال الصورة والعنوان ومضمون الجزء الأول، ما هي المعلومات التي سيقدمها الجزء الثاني؟</a:t>
            </a:r>
            <a:endParaRPr lang="fr-FR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36BBF7F-C77A-CBBC-119D-F80E1B6079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F15841-B0EC-49FA-24AD-D61D67575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4A70B8-5314-5F52-0892-9A1F0B7D8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47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15AA2A-EE4E-CB57-613B-6BEF73925B17}"/>
              </a:ext>
            </a:extLst>
          </p:cNvPr>
          <p:cNvSpPr txBox="1"/>
          <p:nvPr/>
        </p:nvSpPr>
        <p:spPr>
          <a:xfrm>
            <a:off x="4668123" y="3552168"/>
            <a:ext cx="3884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رُبَّما سَيَتَحَدَّثُ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ٱلنَّصُّ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.......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928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6C9039D-6104-2080-1A5F-EB1C8EF1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E64B83-BFCB-CD08-6563-813F408DD1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C7BD61-8CC2-E89C-01B5-D87056ED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AF34D6-CA96-E7E4-2762-1602AC45B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40B7CB-A6B3-2B7E-FA33-9D849D798DF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0178F-3947-6231-31D3-E31782132C1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A08E6-F3A0-28FD-6FA6-AE01D059736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0AAA66C-E736-39E1-DE74-FB596B6C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ليتقاسم معنا توقعه؟ ما الذي جعلكما تتوقعان ذلك؟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F856518-A9F1-3F62-AE8A-99533CC193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B90A1-CB29-D354-DD9E-8B3AB0FEF2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D5541-993D-C68F-102B-4990A4FA3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47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3393B7-53E0-DCAF-4F1D-A20684F85E62}"/>
              </a:ext>
            </a:extLst>
          </p:cNvPr>
          <p:cNvSpPr txBox="1"/>
          <p:nvPr/>
        </p:nvSpPr>
        <p:spPr>
          <a:xfrm>
            <a:off x="4668123" y="3552168"/>
            <a:ext cx="38841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رُبَّما سَيَتَحَدَّثُ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ٱلنَّصُّ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... لِأَنَّ ...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205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D254-2DB5-01E7-76E4-7E45C28F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D29565A-02E6-77AB-C96D-EFB5EBA05E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9D64C5-603E-99FB-F4F1-AAC87D1AE5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C394AD-83AE-BDEA-C107-312AE41C5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AF0CCA-1459-6552-92B7-FA6E088D0D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BD508C-6133-0E31-398F-EDD7F9FB441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4327FB-E7EE-7FEC-0A7F-CD942C2B011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14954D-A461-B2A6-DDFB-9B3CBB80547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CB4F166-4F66-00B2-5584-7573D50E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79، سنقرأ الجزء الثاني من النص. نتذكر بعض شروط القراءة بشكل معبر.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B009C9D-9D12-293E-B4A1-FE4E690A89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72CF46-5F43-EB51-8841-E6513A2688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15733D-5F52-CDAC-7772-249A6EDB6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822" y="2229936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9B3464-E0C1-B1C5-17AF-404A17AAC594}"/>
              </a:ext>
            </a:extLst>
          </p:cNvPr>
          <p:cNvSpPr txBox="1"/>
          <p:nvPr/>
        </p:nvSpPr>
        <p:spPr>
          <a:xfrm>
            <a:off x="3962016" y="2323170"/>
            <a:ext cx="4671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أَقْرَأُ قِراءَةً مُعَبِّرَةً؟</a:t>
            </a:r>
          </a:p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أَسْتَخْدِمُ نَبْرَةً وَصَوْتاً يُناسِبانِ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ٱلْمَعْنى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وٱلْمَشاعِرَ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/>
            <a:r>
              <a:rPr lang="ar-MA" sz="2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مثالٌ: إِذا كانَتْ إِحْدى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ٱلشَّخْصِيّاتِ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غاضِبَةً أَقْرَأُ بِصَوْتٍ عالٍ يُعَبِّرُ عَنِ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ٱلْغَضَبِ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-أَسْتَعْمِلُ تَعابيرَ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ٱلْوَجْهِ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وَحَرَكاتِ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ٱلْجَسَدِ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047207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E108A-A7B5-31B5-FDB6-306B138D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79A302D-7552-5DF7-CB60-64DAF100D4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CD715D-3928-413E-766C-A06D442F89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20A273E-F5E5-D15A-9664-AE59511B1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FB9A4B-2B13-1505-2975-E8402C0C47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776224-6F67-2346-F13A-24F62BB07F0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409E81-3A77-5351-A379-64243C1865B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5C564C-AF80-24B6-55B6-605CA269496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58D7EAB-C999-4454-611D-14A4BEF1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سأقرأ.  تابعوا معي وأنتم تضعون أصابعكم تحت كل كلمة أقرؤها لتتحققوا من توقعاتكم.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D9E11E6-BE93-58E4-4F35-38E1776B49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48BFFA-817E-3DEF-0C5D-E72F86E94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78EC0C-E2BE-1DD9-B2F6-0EF2F88B7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8380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607696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7875D-27F9-FED1-BA0F-4356E0A9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CF697DD-8B1D-73E8-B052-91B205CD55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FCBA75-D64D-5505-9840-6AE61AE719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5B277D-175D-BBCC-C44E-6AD884AC0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0AD8EB-6A0A-9165-9391-A933A9E63E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1BFF3C4-E046-2BE1-C947-C588ABFE709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D39322-E033-2CD6-DE16-403DCF6FFD1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160C6A-612D-1642-EB19-278B1D1D05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45948AA-B271-A014-BC15-534B75D2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يقرأ؟– تابع(ي). -ارفعوا أيديكم حين تسمعون كلمة لا تفهمونها.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(15 دقيقة)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8580850-799D-4C38-67A0-69D7E98F9D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0EE09A-C78C-89B1-6EB4-06BC3B7723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22B0C6-F350-0BD7-00C6-61ADB7933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8380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565127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EBB9-2AA9-36EF-5C68-3BEE2A5E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A1CA360-E7BA-BF4C-9BC5-E9B15C45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BEA25A7-4358-9C37-C127-90151E935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2BEF2E-11F6-4B95-2B23-558700AF8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24CE22-7194-09B9-A3A4-A638035F27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E59E41-0DE5-94EE-A563-FFE044FBF48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DC3487-1B0F-079F-BE63-E575516574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C9AA25-1958-3695-7CB0-51920198798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3FE1BBF-C6F2-3A1F-0863-88C9BD05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نعود إلى توقعاتنا، من كان توقعه قريبا من أحداث النص؟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78B5F3-A7AA-299F-D5B8-5C56F5FD66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FFC0A-3353-1284-5971-E348D6608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380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9196766-D6A4-41EA-12CA-2D3B02A52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35051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>
                <a:solidFill>
                  <a:srgbClr val="424D7B"/>
                </a:solidFill>
              </a:rPr>
              <a:t>عند نهاية الحصة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145060" y="2807138"/>
            <a:ext cx="6774940" cy="890781"/>
            <a:chOff x="1252605" y="2851205"/>
            <a:chExt cx="677494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252605" y="3156380"/>
              <a:ext cx="50663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الفعل الكلامي « أصف» و تشخيص مقاطع من الحكاية؛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947016"/>
            <a:chOff x="1331545" y="2851205"/>
            <a:chExt cx="6696000" cy="9470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434894" y="2967224"/>
              <a:ext cx="50182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توقع مضمون النص «رحلة لا تنسى ج 2» والتحقق منه، قراءة بطلاقة وبشكل معبر.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89008" y="3189357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من خلال الإجابة عن أسئلة الفهم العام.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C9D50-F1AC-1223-FE7A-EFB28DA5B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AE99FEE-6EE3-5B2C-D4FC-8B44C54D5949}"/>
              </a:ext>
            </a:extLst>
          </p:cNvPr>
          <p:cNvSpPr/>
          <p:nvPr/>
        </p:nvSpPr>
        <p:spPr>
          <a:xfrm>
            <a:off x="5249688" y="2330488"/>
            <a:ext cx="47307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48364B6E-45D6-8EC9-8504-C24198F1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هذا المقطع بشكل معبر؟ 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(الشخصية فرحة وسعيدة بلقاء ابنة عمتها)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7D437E8B-DB04-22DB-2FB3-7DAEF7771B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E229C7-3B5E-8F5D-A412-BC49D44ED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20BCFF-916C-33BF-5140-CAC14748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718095-4A7D-1D3D-9161-E2636CEBA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6EFE79-BD11-2EE2-B1F0-E2C0673073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99F452-C161-8890-A0F1-8E662690ED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C8FDAE-374C-0F5D-A156-A60A3D530FA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8A948E-4D35-1553-61DE-1904C66AD53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EDBAEE-52F0-3247-E13A-876D51D280E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AB44D150-0B4E-2761-DCDF-C469E7E4B2CF}"/>
              </a:ext>
            </a:extLst>
          </p:cNvPr>
          <p:cNvSpPr txBox="1"/>
          <p:nvPr/>
        </p:nvSpPr>
        <p:spPr>
          <a:xfrm>
            <a:off x="907822" y="3003374"/>
            <a:ext cx="7401788" cy="1736601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لَقَدْ أَسْعَدَني كَثيراً أَنْ أَلْتَقِيَ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ٱبْنَةَ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عَمّي "سَلْمى"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طالَما تَواصَلْتُ مَعَها عَبْرَ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ٱلْهاتِفِ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684532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8CD3-B4FE-9F45-C286-E60AF0A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89C9FA9-44B2-8E43-8E87-17662FCB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5F447B-1E19-0756-7C61-AC6B5135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B03842-C33D-4B93-996A-FF5E1E5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7A23CC-2B0E-E89B-AE4E-AA419F228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1E673F-086D-6C12-E399-693A2FB2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775B52-9669-2013-5BB9-E4CE0C346D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98CF6-1155-151E-4C52-7FC30BFFFE1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072736-471D-C592-B423-0F2988563A7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BFAB0A-9097-F94B-7DE8-3A4438725A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14542F79-B7EC-0A24-5E2C-F638A166B959}"/>
              </a:ext>
            </a:extLst>
          </p:cNvPr>
          <p:cNvSpPr txBox="1"/>
          <p:nvPr/>
        </p:nvSpPr>
        <p:spPr>
          <a:xfrm>
            <a:off x="1283466" y="3003374"/>
            <a:ext cx="6840000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ٱلْمُدُنُ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زارَتْها مَرْيَمُ خِلالَ رِحْلَتِها؟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93148B2-E596-A593-9FEF-97ED17E4F4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36528052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36C7-CD0D-CB10-D89F-22313680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2ED1D96-AE96-CBF9-3C68-459759F0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ما المقطع من النص الذي يثبت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BE01FC4-FDCD-DAA9-59D5-542FFDC8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A4231B-96D5-5D89-2322-5AE8E11B00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AF1CCE-0091-B310-E6FC-97812EDBE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36A464-B1E1-9BAE-912E-B8539FCFEE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F53BF7-272F-8CF9-9B79-610E278DEC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A55DA-1714-3F7A-297F-29BBD81574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BC62B-D6C3-26B5-2B8A-FD6CC4B32BA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C926A9-75A0-6F3A-E5ED-E06234B9FCA0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C614FA3A-2F33-2102-4A20-14EA9D0C95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FFA40779-2017-7403-7D92-FEAE569DB412}"/>
              </a:ext>
            </a:extLst>
          </p:cNvPr>
          <p:cNvSpPr txBox="1"/>
          <p:nvPr/>
        </p:nvSpPr>
        <p:spPr>
          <a:xfrm>
            <a:off x="1283466" y="3003374"/>
            <a:ext cx="6840000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هِيَ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ٱلْمُدُنُ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زارَتْها مَرْيَمُ خِلالَ رِحْلَتِها؟</a:t>
            </a:r>
          </a:p>
        </p:txBody>
      </p:sp>
    </p:spTree>
    <p:extLst>
      <p:ext uri="{BB962C8B-B14F-4D97-AF65-F5344CB8AC3E}">
        <p14:creationId xmlns:p14="http://schemas.microsoft.com/office/powerpoint/2010/main" val="52167099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49E66-963C-1EFD-7305-081DE742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EE85035-074B-214D-8847-54451B3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الثاني؟ 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30C658-DF71-9516-6C05-D427C84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F72F00-199F-D069-7165-B3DF77F3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EE38D0-3D22-3B00-840E-85CEF982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8CFE0A-379F-EFE9-2826-5F42DDA0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BEA6F5-125E-A8AD-34C6-B4940E66E4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43504-2811-D903-814D-27E411B4CD5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0885C-5117-15A4-6826-B6D78AB3295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EF726-FB1A-FFB7-5BB8-48F4D1C3BE3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CA970AA8-AC86-FC1D-B539-C15F3C9963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1A8686E0-25C3-1B3F-B035-F6C2389BBC88}"/>
              </a:ext>
            </a:extLst>
          </p:cNvPr>
          <p:cNvSpPr txBox="1"/>
          <p:nvPr/>
        </p:nvSpPr>
        <p:spPr>
          <a:xfrm>
            <a:off x="1216753" y="2969322"/>
            <a:ext cx="7337311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أَيْنَ كانَتْ مَرْيَمُ تَقْضي وَقْتَها عِنْدَما يَشْتَدُّ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ٱلْقَيْظُ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99664607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5B25-2E38-D221-1A35-60CC3A85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D307D64-F67D-35A6-3FE1-F12BE791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من يقرأ العبارة الذي تثبت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A0B6424-B764-58E9-FF5A-9AD4F873B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8C4D446-D5D7-A080-58F3-9F5315AE05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5DCC76-2AA2-BE79-9300-88B28A4DB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D034C3-1C1F-E63D-8163-E83BB6E5C7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B56457-0ABA-3BEE-FD52-E2801FD839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D47A82-0146-05FC-D78A-32096D5FDFA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52157-75A4-68F2-8690-CB3AE05B07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22F2AA-D45A-3B93-80FA-0BBCF1BCCE0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82171F1D-0DFB-74CB-7375-943B25642C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904739B6-EE66-4FBB-FBBE-B392AC1E0ED8}"/>
              </a:ext>
            </a:extLst>
          </p:cNvPr>
          <p:cNvSpPr txBox="1"/>
          <p:nvPr/>
        </p:nvSpPr>
        <p:spPr>
          <a:xfrm>
            <a:off x="1216753" y="2969322"/>
            <a:ext cx="7268485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أَيْنَ كانَتْ مَرْيَمُ تَقْضي وَقْتَها عِنْدَما يَشْتَدُّ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ٱلْقَيْظُ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64819841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49117B0-C090-C742-9057-3AA502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خلال هذه الحصة؟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BD5F2BD-4F0E-14AD-A5F7-220C382FE6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27370B-6333-28D4-42AA-248A1267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E3FC99-E5F2-4484-3EA5-0C83504B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574F7A-3EF6-3718-6135-56D4CF91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E2B332-FACA-0907-6699-1F523DAD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BBF8FB-941A-B1AB-0625-4C44ABEFED9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0BAB1A-F21A-4733-C59A-82F5E459742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021F96-8256-7388-4C87-2B005705162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CBC31-1AF0-B8C7-51DB-5373C75719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750CF81-E618-A7F9-04EC-F01CF4EA28E5}"/>
              </a:ext>
            </a:extLst>
          </p:cNvPr>
          <p:cNvSpPr/>
          <p:nvPr/>
        </p:nvSpPr>
        <p:spPr>
          <a:xfrm>
            <a:off x="5314249" y="4302000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تَعَلَّمْتُ </a:t>
            </a:r>
            <a:r>
              <a:rPr lang="ar-MA" sz="3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ٱسْتِعْمالِ</a:t>
            </a:r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أُسْلوبِ ...</a:t>
            </a:r>
          </a:p>
          <a:p>
            <a:pPr lvl="0"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حَيْثُ نَسْتَعْمِلُ .... مِثْلَ .......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A1066AE-CD36-0D55-DB6E-9F2C8FA9AF68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3E5FAAC5-9A94-A1D1-19EC-1A87557AE29B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rot="16200000" flipH="1">
            <a:off x="5322641" y="2690391"/>
            <a:ext cx="860967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D6CB70-B75A-3480-A3A8-6CD704F90613}"/>
              </a:ext>
            </a:extLst>
          </p:cNvPr>
          <p:cNvSpPr/>
          <p:nvPr/>
        </p:nvSpPr>
        <p:spPr>
          <a:xfrm>
            <a:off x="589751" y="4301999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قَرَأْنا نَصّاً قَدَّمَ مَعْلوماتٍ عَنْ ...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40A94496-8107-CB21-174C-B76B1EFFBC15}"/>
              </a:ext>
            </a:extLst>
          </p:cNvPr>
          <p:cNvCxnSpPr>
            <a:cxnSpLocks/>
            <a:stCxn id="4" idx="4"/>
            <a:endCxn id="9" idx="0"/>
          </p:cNvCxnSpPr>
          <p:nvPr/>
        </p:nvCxnSpPr>
        <p:spPr>
          <a:xfrm rot="5400000">
            <a:off x="2960393" y="2690392"/>
            <a:ext cx="860966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EA903-DF4C-2B17-41B7-0F0A94AC4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3CB7A26-F202-1E45-BB77-4917A324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في بيوتكم ثم أجيبوا عن سؤال المعجم. ضعوا علامة أمامه.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90E9AA-1BF6-E436-C9C8-84260B9C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64DF25-A46D-1701-5B69-C735BC82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A0188-17E8-BE0E-7E73-F045CA2527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107DA4-5E16-B28B-7968-A421A9A56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859840-F81A-F688-1F58-0781AFDE1FC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5940B-0A25-2391-B6AC-5D230B79814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7236A-FC8D-89B6-9764-2B20FEB857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D75FC8-75AC-CD28-AD42-7C9A252FF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97100-5E15-8C03-ED63-8367070DE7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4C5BFF60-9BF1-57CA-EC41-F5A850DAB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354" y="2141276"/>
            <a:ext cx="2713301" cy="386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09FA4A-EA44-C265-1580-93B126EDE2F1}"/>
              </a:ext>
            </a:extLst>
          </p:cNvPr>
          <p:cNvSpPr/>
          <p:nvPr/>
        </p:nvSpPr>
        <p:spPr>
          <a:xfrm>
            <a:off x="3176865" y="2689719"/>
            <a:ext cx="2713301" cy="73928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sz="2000"/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4D170E78-2C3A-F592-C840-DCF0976A7654}"/>
              </a:ext>
            </a:extLst>
          </p:cNvPr>
          <p:cNvSpPr/>
          <p:nvPr/>
        </p:nvSpPr>
        <p:spPr>
          <a:xfrm>
            <a:off x="5985294" y="2689720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5">
            <a:extLst>
              <a:ext uri="{FF2B5EF4-FFF2-40B4-BE49-F238E27FC236}">
                <a16:creationId xmlns:a16="http://schemas.microsoft.com/office/drawing/2014/main" id="{2593F111-7AE5-8552-A6BB-979360F67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2714" y="2231359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8813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3E0CE3-3728-EA4A-8D76-10903EA3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210914B-510F-4702-7B0F-101EB002E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2905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841B99-4252-5CBF-0FF9-77FD4ECB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65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029204-8DBF-B1D5-2FC9-5F9AD4566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17B979-F35B-3B40-AF6E-1D8FD96D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EC7B73-7F6D-07EB-112D-1800E44F7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1B03D6-9DFF-A0FA-205B-B21AF61ED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D14C7-6278-24E6-6ED9-5B2871EC059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2255E4-410A-B607-91A7-A8D9ACAB881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8DD0A-FDAD-DA72-EBA6-87D9AF08CD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8421A108-C8E3-9B6D-CBE2-BBDD29435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F784B5-C76A-9345-98F0-A84BC72C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16">
            <a:extLst>
              <a:ext uri="{FF2B5EF4-FFF2-40B4-BE49-F238E27FC236}">
                <a16:creationId xmlns:a16="http://schemas.microsoft.com/office/drawing/2014/main" id="{5376EEF8-CAD6-BF4A-7998-43851C3C5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7F447-E93A-B5CC-3E6D-9B18DAAC3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8535C884-8970-E923-9A4B-D957A7544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b="2330"/>
          <a:stretch>
            <a:fillRect/>
          </a:stretch>
        </p:blipFill>
        <p:spPr>
          <a:xfrm>
            <a:off x="4572000" y="2051155"/>
            <a:ext cx="2307982" cy="3600000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63584DCE-BB19-BB4D-51F9-8ED811F0E3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b="2166"/>
          <a:stretch>
            <a:fillRect/>
          </a:stretch>
        </p:blipFill>
        <p:spPr>
          <a:xfrm>
            <a:off x="2351137" y="2051155"/>
            <a:ext cx="20698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1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DF4F7C4D-1555-B02C-7D1A-0A945FAF700F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E318074-F327-4070-671F-89D0AC1D33AC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717EC55-2D30-28D0-CEB4-F03C9596CD9E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7ADBD22-D4DD-FF99-8D9A-1707F1CDFAC2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709767-19A8-4138-64E8-D97E1F5FC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4F98CCAC-3D72-1A24-7DA4-66BDB4A59B5E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D2A4DD-25EC-8F40-8F2D-C8F2E31E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5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67D358-53C3-740B-BBD3-923D02834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BD0072-253C-E0D8-37BA-831DF90A2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F217F0-CBAC-4FD6-21C0-76429B7EF2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6F2937-E19C-D2B6-ABBF-2C5FECBA4E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3B1D00-4A2D-0784-7E2E-EC050BCA1A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E1457-DD6F-FEFF-FF80-0BDC82F628F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EFFCC-FE7C-E119-859A-F22C72EEAEC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8DC07-DB63-428D-9341-2F2693FD91F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F4277EBA-C69A-9F16-0C08-6D016C3DBD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4" b="-7494"/>
          <a:stretch>
            <a:fillRect/>
          </a:stretch>
        </p:blipFill>
        <p:spPr>
          <a:xfrm>
            <a:off x="7952793" y="721538"/>
            <a:ext cx="828000" cy="827999"/>
          </a:xfrm>
          <a:prstGeom prst="rect">
            <a:avLst/>
          </a:prstGeom>
          <a:noFill/>
        </p:spPr>
      </p:pic>
      <p:pic>
        <p:nvPicPr>
          <p:cNvPr id="3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1266EA37-3DF8-D7B2-61CC-CFDAF20F8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35FF9E-2874-AA4D-13D4-376D6F961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2591" y="1990416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7915" y="17752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17916</TotalTime>
  <Words>1907</Words>
  <Application>Microsoft Office PowerPoint</Application>
  <PresentationFormat>Affichage à l'écran (4:3)</PresentationFormat>
  <Paragraphs>397</Paragraphs>
  <Slides>59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59</vt:i4>
      </vt:variant>
    </vt:vector>
  </HeadingPairs>
  <TitlesOfParts>
    <vt:vector size="77" baseType="lpstr">
      <vt:lpstr>Calibri Light</vt:lpstr>
      <vt:lpstr>Dosis</vt:lpstr>
      <vt:lpstr>Microsoft Uighur</vt:lpstr>
      <vt:lpstr>Dosis Medium</vt:lpstr>
      <vt:lpstr>Dosis ExtraBold</vt:lpstr>
      <vt:lpstr>Wingdings</vt:lpstr>
      <vt:lpstr>Calibri</vt:lpstr>
      <vt:lpstr>Arial</vt:lpstr>
      <vt:lpstr>AXtDamourBold</vt:lpstr>
      <vt:lpstr>Dosis SemiBold</vt:lpstr>
      <vt:lpstr>Modern Love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 .</vt:lpstr>
      <vt:lpstr>قبل أن نبدأ حصة اليوم نتذكر شروط الحصول على نجمة التميز. </vt:lpstr>
      <vt:lpstr>ضعوا اللوحة والكراسة في القمطر.</vt:lpstr>
      <vt:lpstr>افتتاح الحصة</vt:lpstr>
      <vt:lpstr>نبدأ بالواجب المنزلي. سأعين من يقرأ جمله. نبدأ بالكلمة "أمام".  بالنسبة للنص، يدعو  التلاميذ لمواصلة التدرب في المنزل لبلوغ درجة الطلاقة. </vt:lpstr>
      <vt:lpstr>نواصل التدرب على قراءة فقرة بدقة وسرعة. نتذكر شروط القراءة بطلاقة.</vt:lpstr>
      <vt:lpstr>نواصل التدرب على قراءة فقرة بدقة وسرعة. سأقرأ  ــــ تابعوا جيدا .</vt:lpstr>
      <vt:lpstr>الآن سنمر لتحدي الطلاقة. سأسحب  5أسماء.</vt:lpstr>
      <vt:lpstr>أنادي على التلميذ الأول: ....................  (تناقش الأخطاء بعد كل قراءة وتوضح كيفية تجاوزها).</vt:lpstr>
      <vt:lpstr>من يجيب عن السؤال التالي؟ (20 ثانية للتفكير) بم عرفتم ذلك؟</vt:lpstr>
      <vt:lpstr>من يقرأ الجواب؟</vt:lpstr>
      <vt:lpstr>أبطال الطلاقة اليوم هم ........................................................................... </vt:lpstr>
      <vt:lpstr>Présentation PowerPoint</vt:lpstr>
      <vt:lpstr>نمر إلى الاستماع والتحدث، ستتدربون على «الوصف» ثم تشخيص بعض مقاطع الحكاية.</vt:lpstr>
      <vt:lpstr>عندما نصف شيئا: مكانا أو شخصا، نوظف صفات وجمل. هذه أمثلة من يقرؤها؟ (دقيقة).</vt:lpstr>
      <vt:lpstr>من يذكر مواقف نحتاج فيها لتقديم وصف؟ من يذكر موقفا عاشه؟ (دقيقتان).</vt:lpstr>
      <vt:lpstr>ستتدربون على استعمال الوصف في حوار. سأقدم حوارا رفقة التلميذ ...</vt:lpstr>
      <vt:lpstr>الحوار</vt:lpstr>
      <vt:lpstr>الآن دوركم؛ كل واحد يتحاور مع صديقه باستعمال هذه العبارات. </vt:lpstr>
      <vt:lpstr>خذوا الكراسة ص 77. من يقرأ التعليمة؟ ما المطلوب؟ أنجزوا بشكل ثنائي. (دقيقتان).</vt:lpstr>
      <vt:lpstr>سأعين ثنائيا لعرض الحوار. سيشارك الجميع. انتبهوا. (ثنائيان أو ثلاث).</vt:lpstr>
      <vt:lpstr>هذا جواب آخر. من يقرأ الحوار؟ أنت مجد وأنت ندى.</vt:lpstr>
      <vt:lpstr>لنتذكر الحكاية. سأعرض عليكم مشاهد وأنتم تتذكرون أحداثها. سأرى من استطاع تذكر كل الحكاية.</vt:lpstr>
      <vt:lpstr>هذه مشاهد الحكاية. من يسرد الحكاية؟ أمامكم دقيقة للتفكير.</vt:lpstr>
      <vt:lpstr>أحسنتم ،سنمر الآن لتشخيص بعض مقاطع  الحكاية، هذا مقطع تقديم الحكاية من يشخصه؟</vt:lpstr>
      <vt:lpstr>أحسنتم ، سأختار اثنين منكم لتشخيص بداية الحوار بين الصديقين.  يستعمل المتعلمون تعابير الوجه وحركات اليدين والجسد أثناء التشخيص ...</vt:lpstr>
      <vt:lpstr>هذا مشهد آخر. سأعين ثنائيا آخر.</vt:lpstr>
      <vt:lpstr>المقطع الثالث.</vt:lpstr>
      <vt:lpstr>Présentation PowerPoint</vt:lpstr>
      <vt:lpstr>قفوا. ابدؤوا عند الإشارة</vt:lpstr>
      <vt:lpstr>قراءة</vt:lpstr>
      <vt:lpstr>قبل أن نقرأ الجزء الثاني من النص، سنتعلم كلمات تساعدنا على فهمه. من يقرأ؟</vt:lpstr>
      <vt:lpstr>انتبهوا، من يقرأ معنى «مِياهٌ عذبةٌ»؟ (تلميذان).</vt:lpstr>
      <vt:lpstr>من يقرأ معنى «سَمَرٌ»؟ (تلميذان)</vt:lpstr>
      <vt:lpstr>من يقرأ معنى «قَيْظٌ»؟ (تلميذان)</vt:lpstr>
      <vt:lpstr>من يقرأ معنى «عرج على المكان»؟ (تلميذان)</vt:lpstr>
      <vt:lpstr>من يقرأ المفردات التي شرحناها؟</vt:lpstr>
      <vt:lpstr>من يذكرنا بعنوان النص؟</vt:lpstr>
      <vt:lpstr>من خلال الصورة والعنوان ومضمون الجزء الأول، ما هي المعلومات التي سيقدمها الجزء الثاني؟</vt:lpstr>
      <vt:lpstr>سأعين ثنائيا ليتقاسم معنا توقعه؟ ما الذي جعلكما تتوقعان ذلك؟</vt:lpstr>
      <vt:lpstr>خذوا الصفحة 79، سنقرأ الجزء الثاني من النص. نتذكر بعض شروط القراءة بشكل معبر.</vt:lpstr>
      <vt:lpstr>سأقرأ.  تابعوا معي وأنتم تضعون أصابعكم تحت كل كلمة أقرؤها لتتحققوا من توقعاتكم.</vt:lpstr>
      <vt:lpstr>سأعين من يقرأ؟– تابع(ي). -ارفعوا أيديكم حين تسمعون كلمة لا تفهمونها. (15 دقيقة)</vt:lpstr>
      <vt:lpstr>نعود إلى توقعاتنا، من كان توقعه قريبا من أحداث النص؟ </vt:lpstr>
      <vt:lpstr>من يقرأ هذا المقطع بشكل معبر؟ (الشخصية فرحة وسعيدة بلقاء ابنة عمتها)</vt:lpstr>
      <vt:lpstr>من يقرأ السؤال الأول؟ عودوا إلى النص وابحثوا عن الجواب.</vt:lpstr>
      <vt:lpstr>من يتقاسم جوابه؟ ما المقطع من النص الذي يثبت ذلك؟ </vt:lpstr>
      <vt:lpstr>من يقرأ السؤال الثاني؟  عودوا إلى النص وابحثوا عن الجواب.</vt:lpstr>
      <vt:lpstr>من يتقاسم جوابه؟ من يقرأ العبارة الذي تثبت ذلك؟ </vt:lpstr>
      <vt:lpstr>اختتام الحصة</vt:lpstr>
      <vt:lpstr>ماذا تعلمتم خلال هذه الحصة؟</vt:lpstr>
      <vt:lpstr>اقرؤوا النص في بيوتكم ثم أجيبوا عن سؤال المعجم. ضعوا علامة أمامه.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170</cp:revision>
  <dcterms:created xsi:type="dcterms:W3CDTF">2023-09-20T21:35:22Z</dcterms:created>
  <dcterms:modified xsi:type="dcterms:W3CDTF">2025-12-20T09:27:33Z</dcterms:modified>
</cp:coreProperties>
</file>