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6" r:id="rId5"/>
    <p:sldMasterId id="2147483763" r:id="rId6"/>
  </p:sldMasterIdLst>
  <p:notesMasterIdLst>
    <p:notesMasterId r:id="rId67"/>
  </p:notesMasterIdLst>
  <p:handoutMasterIdLst>
    <p:handoutMasterId r:id="rId68"/>
  </p:handoutMasterIdLst>
  <p:sldIdLst>
    <p:sldId id="2147482740" r:id="rId7"/>
    <p:sldId id="2147482617" r:id="rId8"/>
    <p:sldId id="2147482469" r:id="rId9"/>
    <p:sldId id="2147482716" r:id="rId10"/>
    <p:sldId id="2147482727" r:id="rId11"/>
    <p:sldId id="2147482480" r:id="rId12"/>
    <p:sldId id="2147482694" r:id="rId13"/>
    <p:sldId id="2134806929" r:id="rId14"/>
    <p:sldId id="2147482691" r:id="rId15"/>
    <p:sldId id="2147482632" r:id="rId16"/>
    <p:sldId id="2147482741" r:id="rId17"/>
    <p:sldId id="2147482742" r:id="rId18"/>
    <p:sldId id="2147482743" r:id="rId19"/>
    <p:sldId id="2147482744" r:id="rId20"/>
    <p:sldId id="2147482745" r:id="rId21"/>
    <p:sldId id="2147482746" r:id="rId22"/>
    <p:sldId id="2147482747" r:id="rId23"/>
    <p:sldId id="2147482748" r:id="rId24"/>
    <p:sldId id="2147482749" r:id="rId25"/>
    <p:sldId id="2147482750" r:id="rId26"/>
    <p:sldId id="2147482751" r:id="rId27"/>
    <p:sldId id="2147482752" r:id="rId28"/>
    <p:sldId id="2147482695" r:id="rId29"/>
    <p:sldId id="2147482728" r:id="rId30"/>
    <p:sldId id="2134806145" r:id="rId31"/>
    <p:sldId id="2147482496" r:id="rId32"/>
    <p:sldId id="2147482697" r:id="rId33"/>
    <p:sldId id="2147482698" r:id="rId34"/>
    <p:sldId id="2147482736" r:id="rId35"/>
    <p:sldId id="2147482699" r:id="rId36"/>
    <p:sldId id="2147482707" r:id="rId37"/>
    <p:sldId id="2147482737" r:id="rId38"/>
    <p:sldId id="2147482709" r:id="rId39"/>
    <p:sldId id="2147482710" r:id="rId40"/>
    <p:sldId id="2147482738" r:id="rId41"/>
    <p:sldId id="2147482712" r:id="rId42"/>
    <p:sldId id="2147482713" r:id="rId43"/>
    <p:sldId id="2147482753" r:id="rId44"/>
    <p:sldId id="2147482730" r:id="rId45"/>
    <p:sldId id="2134806538" r:id="rId46"/>
    <p:sldId id="2147482720" r:id="rId47"/>
    <p:sldId id="2147482719" r:id="rId48"/>
    <p:sldId id="2147482341" r:id="rId49"/>
    <p:sldId id="2147482497" r:id="rId50"/>
    <p:sldId id="2147482754" r:id="rId51"/>
    <p:sldId id="2147482362" r:id="rId52"/>
    <p:sldId id="2147482755" r:id="rId53"/>
    <p:sldId id="2147482756" r:id="rId54"/>
    <p:sldId id="2147482693" r:id="rId55"/>
    <p:sldId id="2147482723" r:id="rId56"/>
    <p:sldId id="2147482739" r:id="rId57"/>
    <p:sldId id="2147482757" r:id="rId58"/>
    <p:sldId id="2147482758" r:id="rId59"/>
    <p:sldId id="2147482759" r:id="rId60"/>
    <p:sldId id="2147482760" r:id="rId61"/>
    <p:sldId id="2147482731" r:id="rId62"/>
    <p:sldId id="2134806936" r:id="rId63"/>
    <p:sldId id="2134806939" r:id="rId64"/>
    <p:sldId id="2147482629" r:id="rId65"/>
    <p:sldId id="2147482628" r:id="rId66"/>
  </p:sldIdLst>
  <p:sldSz cx="9144000" cy="6858000" type="screen4x3"/>
  <p:notesSz cx="6858000" cy="9144000"/>
  <p:embeddedFontLst>
    <p:embeddedFont>
      <p:font typeface="Dosis" pitchFamily="2" charset="0"/>
      <p:regular r:id="rId69"/>
      <p:bold r:id="rId70"/>
    </p:embeddedFont>
    <p:embeddedFont>
      <p:font typeface="Dosis ExtraBold" pitchFamily="2" charset="0"/>
      <p:bold r:id="rId71"/>
    </p:embeddedFont>
    <p:embeddedFont>
      <p:font typeface="Dosis Medium" pitchFamily="2" charset="0"/>
      <p:regular r:id="rId72"/>
    </p:embeddedFont>
    <p:embeddedFont>
      <p:font typeface="Dosis SemiBold" pitchFamily="2" charset="0"/>
      <p:regular r:id="rId73"/>
      <p:bold r:id="rId74"/>
    </p:embeddedFont>
    <p:embeddedFont>
      <p:font typeface="Microsoft Uighur" panose="02000000000000000000" pitchFamily="2" charset="-78"/>
      <p:regular r:id="rId75"/>
      <p:bold r:id="rId76"/>
    </p:embeddedFont>
    <p:embeddedFont>
      <p:font typeface="Modern Love" panose="04090805081005020601" pitchFamily="82" charset="0"/>
      <p:regular r:id="rId7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49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719" userDrawn="1">
          <p15:clr>
            <a:srgbClr val="A4A3A4"/>
          </p15:clr>
        </p15:guide>
        <p15:guide id="4" pos="1769" userDrawn="1">
          <p15:clr>
            <a:srgbClr val="A4A3A4"/>
          </p15:clr>
        </p15:guide>
        <p15:guide id="5" pos="3946" userDrawn="1">
          <p15:clr>
            <a:srgbClr val="A4A3A4"/>
          </p15:clr>
        </p15:guide>
        <p15:guide id="6" pos="10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B"/>
    <a:srgbClr val="424D7B"/>
    <a:srgbClr val="00ACA4"/>
    <a:srgbClr val="424D7C"/>
    <a:srgbClr val="565F88"/>
    <a:srgbClr val="0097B2"/>
    <a:srgbClr val="4E7FBD"/>
    <a:srgbClr val="936D93"/>
    <a:srgbClr val="ECF8FB"/>
    <a:srgbClr val="257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6" autoAdjust="0"/>
    <p:restoredTop sz="94668" autoAdjust="0"/>
  </p:normalViewPr>
  <p:slideViewPr>
    <p:cSldViewPr snapToGrid="0">
      <p:cViewPr varScale="1">
        <p:scale>
          <a:sx n="71" d="100"/>
          <a:sy n="71" d="100"/>
        </p:scale>
        <p:origin x="1068" y="28"/>
      </p:cViewPr>
      <p:guideLst>
        <p:guide pos="4649"/>
        <p:guide orient="horz" pos="709"/>
        <p:guide pos="3719"/>
        <p:guide pos="1769"/>
        <p:guide pos="3946"/>
        <p:guide pos="10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handoutMaster" Target="handoutMasters/handoutMaster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font" Target="fonts/font6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4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font" Target="fonts/font5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8.fntdata"/><Relationship Id="rId7" Type="http://schemas.openxmlformats.org/officeDocument/2006/relationships/slide" Target="slides/slide1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9B8CA74-7929-6196-57B7-307186CE9E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125BF3-6EF7-6412-5C50-58D8C300EB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C6126-372E-4831-A912-C8A0F9151A5B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4E2C1-DCA5-CC8B-F950-FDEF23E5E4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C78591-49E5-5425-1200-05F01EBB7C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2A5F9-882A-4CD6-90B7-3D702E46BC7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867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09.571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1,'4'0,"1"0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12.473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80 75,'4'0,"1"-4,3-1,1-3,3-1,2 2,-1-3,-2-2,0 0,-1 6,-7 4,-7 7,-7 5,-5 2,0 2,-1 2,2 3,1-2,1-1,1-2,-3 0,-1-3,1 5,3-4,8-9,5-7,5-4,2-4,3-4,4-3,3 2,2 0,1 3,2 3,-8 5,-10 2,-9 3,-5 4,-3 6,-1 6,-2-1,3 2,2 1,0-1,1 3,2-5,3-5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27.882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24 281,'0'0,"0"-3,4 9,1 12,-1 17,0 7,-1 7,2 7,1 5,-1 0,-1 1,-1 0,-2-1,0-9,-1-9,0-7,3-7,2-1,3-5,1-2,-1-2,-3-7,-1-17,-2-16,-5-11,-2-8,-4-8,0 0,1 4,2 7,2 1,2 3,1 4,1 3,0 2,1 1,-1 1,0 1,-3-8,-2-2,0-4,2 0,0 3,1 3,1 2,1 3,0 1,0 1,0 0,1-3,-5 2,-1 1,0 2,2-1,-4 0,1 7,0 10,2 9,1 12,2 6,0 3,1 1,0-8,4-7,1-9,0-13,3-5,0-3,-2-3,-1-1,-2 7,-1 9,-2 14,0 9,0 5,0 3,0 1,-1-1,1 0,0-8,4-15,1-11,-1-9,4 0,-1-5,0-2,-2-1,-2 0,2 5,1 10,-1 10,-1 13,-1 8,-2 5,-4 1,-2 0,0 0,-3-5,3-5,4-11,0-8,6-8,1-7,0-6,-1-4,2 3,0 2,-1 2,2 3,-1 10,0 9,-3 12,-1 7,-2 5,0 2,-1-1,0 0,-1-9,1-11,-4-6,-1-7,0-6,-2-2,-1-4,1-4,-1 3,-4 0,8 5,16 7,9 13,6 6,1 1,-4 2,-2-1,-1-3,0-3,-5-11,-4-7,-4-7,-4-3,-2-2,-2-1,-4 3,-6 6,0-2,-3 1,-3 4,1 0,0 2,-6 3,-2 10,2 8,2 3,3 2,1-2,3 1,3 2,4 1,2 6,2 2,5-4,1-12,5-8,-1-9,-1-6,-2-5,-2-3,-5-2,-7 3,-6 5,-3 5,-4 4,3 7,3 7,6 6,3 5,3 6,2 2,5-3,5-5,6-7,3-4,3-5,5-2,-2-9,-5-7,-9 0,-7-2,-7 2,-7 3,-6 5,-3 2,-2 7,3 10,4 6,9 1,9-3,7-4,7-5,0-10,4-5,-1-5,-4-4,-8 1,-10 3,-8 4,-6 4,0 6,2 10,4 7,7 1,8-3,4-12,6-6,2-7,-6-2,-5-3,-7 2,-7 2,-3 7,2 11,1 8,6 1,4-9,8-7,3-6,-1-7,-6-1,-8 1,-7 4,-2 6,0 11,3 7,6 2,11-10,4-10,0-9,-7-2,-7 1,-8 3,-5 2,-6 7,3 10,2 8,9 0,8-2,9-5,5-3,4-4,-1-10,-5-7,-7-5,-10 0,-7 3,-6 1,-4 2,-3 4,4 6,0 4,4 5,4 10,8 4,8 0,7-5,5-4,4-5,2-3,-3-10,-5-7,-5-6,-8 1,-8 3,-3 0,-4 4,0-1,-1 1,-2 3,-2 3,2 6,0 3,3 4,3 5,4 8,3 3,5-1,10-6,7-5,4-5,1-10,-2-10,-6-5,-5-4,-9 2,-4 1,-6 3,-5 4,-4 9,0 8,0 3,3 4,3 8,5 4,5-3,8-4,6-5,5-5,3-10,2-6,-4-4,-4-5,-5-1,-8-3,-8-1,-7 4,-5 4,1 10,-1 4,3 8,4 5,4 5,6-1,4 5,6-2,4-4,4-4,-1-8,-3-8,-4-7,-3-5,-3-4,-6-2,-6 3,-1-2,-3 2,0 8,0 7,1 7,3 8,3 5,2 4,3 3,4-2,6-6,5-3,4-6,-1-5,-4-8,-3-6,-8-1,-8 3,-6 3,-2 7,2 7,3 7,3 9,6 0,7-2,6-6,1-7,-2-10,-3-7,-7-2,-7 1,-3 7,-1 11,6 5,7 0,6-5,10-7,0-8,-2-6,-9 1,-5-3,-8 2,-6 4,-2 8,2 7,2 8,6 1,3-5,2-8,1-7,-5-4,-6 2,-5 1,-1 6,2 8,7 2,3 3,7 1,5-3,1-5,-1-9,-3-6,-7-2,-6 2,-7 2,-2 7,3 8,6 2,4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7:39.634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46 92 0,'14'-34'0,"22"36"0,-64-25 0,41-10 0,-43 52 0,1-42 0,39 58 0,-41-15 0,67-18 0,-27 33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8:08.9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108 104 24575,'4'-1'0,"0"-1"0,-1 0 0,1 0 0,0-1 0,0 1 0,-1-1 0,0 1 0,1-1 0,-1 0 0,0-1 0,0 1 0,-1 0 0,1-1 0,-1 1 0,4-8 0,-6 10 0,1 0 0,-1 0 0,0 0 0,1 0 0,-1 0 0,0 0 0,0 0 0,0 0 0,0 0 0,0 1 0,0-1 0,0 0 0,0 0 0,0 0 0,0 0 0,-1 0 0,1 0 0,0 0 0,-1 0 0,1 0 0,0 0 0,-1 1 0,1-1 0,-1 0 0,1 0 0,-1 1 0,0-1 0,1 0 0,-2 0 0,0-1 0,-1 1 0,1 0 0,0-1 0,-1 1 0,0 0 0,1 0 0,-1 0 0,1 1 0,-1-1 0,-4 0 0,3 1 0,-1-1 0,1 1 0,-1 0 0,1 0 0,0 0 0,-1 1 0,1-1 0,0 1 0,-1 0 0,1 1 0,0-1 0,0 1 0,-7 3 0,10-4 0,0-1 0,1 1 0,-1 0 0,0-1 0,1 1 0,-1 0 0,0 0 0,1-1 0,-1 1 0,1 0 0,-1 0 0,1 0 0,-1 0 0,1 0 0,0 0 0,-1 0 0,1 0 0,0 0 0,0 0 0,0 0 0,0 0 0,0 0 0,0 0 0,0 0 0,0 0 0,1 1 0,-1 0 0,1-1 0,0 1 0,0-1 0,0 0 0,0 0 0,1 1 0,-1-1 0,0 0 0,1 0 0,-1 0 0,0 0 0,1 0 0,-1-1 0,3 2 0,3 1 0,1 0 0,-1-1 0,1 0 0,0 0 0,9 1 0,25-5 0,-54 2 0,0-1 0,-1 0 0,1-1 0,0-1 0,-23-7 0,36 7 0,-1 3 0,0 0 0,1-1 0,-1 1 0,0 0 0,0 0 0,0 0 0,1 0 0,-1-1 0,0 1 0,0 0 0,0 0 0,0-1 0,1 1 0,-1 0 0,0 0 0,0 0 0,0-1 0,0 1 0,0 0 0,0 0 0,0-1 0,0 1 0,0 0 0,0 0 0,0-1 0,0 1 0,0 0 0,0-1 0,0 1 0,0 0 0,0 0 0,0-1 0,0 1 0,0 0 0,0 0 0,0 0 0,-1-1 0,1 1 0,0 0 0,0 0 0,0-1 0,0 1 0,-1 0 0,1 0 0,0 0 0,0 0 0,0-1 0,-1 1 0,1 0 0,0 0 0,0 0 0,-1 0 0,1 0 0,0 0 0,0 0 0,-1 0 0,1 0 0,0-1 0,0 1 0,-1 0 0,1 0 0,-1 1 0,-66-52 0,92 57 0,22 6 0,-46-11 0,1 0 0,0-1 0,-1 1 0,1 0 0,-1 0 0,1 0 0,-1 0 0,1 0 0,-1 1 0,0-1 0,1 0 0,-1 1 0,0-1 0,0 1 0,0-1 0,0 1 0,0-1 0,-1 1 0,1 0 0,0-1 0,-1 1 0,1 3 0,0-4-5,-1 1 0,0-1 0,0 1 0,1-1-1,-1 0 1,1 1 0,-1-1 0,1 0 0,0 0 0,-1 1-1,1-1 1,0 0 0,0 0 0,0 0 0,0 0 0,0 0 0,0 0-1,0 0 1,0 0 0,0 0 0,1-1 0,-1 1 0,0 0-1,1-1 1,-1 1 0,0-1 0,1 1 0,-1-1 0,0 0-1,1 0 1,2 1 0,9 3-1195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21/12/2025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D2BE8E1C-62B0-920A-0B8F-CC34A3A0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>
            <a:extLst>
              <a:ext uri="{FF2B5EF4-FFF2-40B4-BE49-F238E27FC236}">
                <a16:creationId xmlns:a16="http://schemas.microsoft.com/office/drawing/2014/main" id="{8479988A-B0FC-DB3D-0BC3-E462ECF506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>
            <a:extLst>
              <a:ext uri="{FF2B5EF4-FFF2-40B4-BE49-F238E27FC236}">
                <a16:creationId xmlns:a16="http://schemas.microsoft.com/office/drawing/2014/main" id="{626EF8A3-4635-42C1-084A-18B7CFCFAA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555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66821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061247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84940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324874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696482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72577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84225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083621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9084778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15207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996875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51733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69957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74876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03796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04240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2378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26462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453274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744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604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96344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73997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4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6506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42784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80824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52267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7086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07759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89290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14583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56794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9113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3290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02894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6373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61690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74244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9339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21653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3483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75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00533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50074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396938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5318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08988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87287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94106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37442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18816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6284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9415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8212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9028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52220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372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54573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7884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41356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3289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866582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2038286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2159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68295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46795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74732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51394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331440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1885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47376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70527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39695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5815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11509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508854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01142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3801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12346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516436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48467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12536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15644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707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DFCEB7-C262-8E01-8E9E-64D03ED1F3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349" y="31050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2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43060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91679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2811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405831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89614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50453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1248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561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80703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59583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07213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234981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70171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02568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1650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01891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462864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634774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97174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3.bin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21/12/2025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84" r:id="rId13"/>
    <p:sldLayoutId id="2147483777" r:id="rId14"/>
    <p:sldLayoutId id="21474837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8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86" r:id="rId23"/>
    <p:sldLayoutId id="2147483788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00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8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8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8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57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6.png"/><Relationship Id="rId7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13" Type="http://schemas.openxmlformats.org/officeDocument/2006/relationships/customXml" Target="../ink/ink4.xml"/><Relationship Id="rId18" Type="http://schemas.openxmlformats.org/officeDocument/2006/relationships/image" Target="../media/image36.png"/><Relationship Id="rId21" Type="http://schemas.openxmlformats.org/officeDocument/2006/relationships/image" Target="../media/image62.png"/><Relationship Id="rId12" Type="http://schemas.openxmlformats.org/officeDocument/2006/relationships/image" Target="../media/image660.png"/><Relationship Id="rId17" Type="http://schemas.openxmlformats.org/officeDocument/2006/relationships/image" Target="../media/image35.png"/><Relationship Id="rId2" Type="http://schemas.openxmlformats.org/officeDocument/2006/relationships/customXml" Target="../ink/ink1.xml"/><Relationship Id="rId16" Type="http://schemas.openxmlformats.org/officeDocument/2006/relationships/image" Target="../media/image680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61.xml"/><Relationship Id="rId11" Type="http://schemas.openxmlformats.org/officeDocument/2006/relationships/customXml" Target="../ink/ink3.xml"/><Relationship Id="rId15" Type="http://schemas.openxmlformats.org/officeDocument/2006/relationships/customXml" Target="../ink/ink5.xml"/><Relationship Id="rId10" Type="http://schemas.openxmlformats.org/officeDocument/2006/relationships/image" Target="../media/image650.png"/><Relationship Id="rId19" Type="http://schemas.openxmlformats.org/officeDocument/2006/relationships/image" Target="../media/image37.png"/><Relationship Id="rId9" Type="http://schemas.openxmlformats.org/officeDocument/2006/relationships/customXml" Target="../ink/ink2.xml"/><Relationship Id="rId14" Type="http://schemas.openxmlformats.org/officeDocument/2006/relationships/image" Target="../media/image670.png"/><Relationship Id="rId22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gif"/><Relationship Id="rId5" Type="http://schemas.openxmlformats.org/officeDocument/2006/relationships/image" Target="../media/image45.png"/><Relationship Id="rId10" Type="http://schemas.openxmlformats.org/officeDocument/2006/relationships/image" Target="../media/image38.png"/><Relationship Id="rId4" Type="http://schemas.openxmlformats.org/officeDocument/2006/relationships/image" Target="../media/image44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AD90021-D5F6-4714-E2BB-8C2460441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7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C728-C366-02A4-4110-DC85B039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C548147-E33E-C6A9-716A-FFB3985D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خذوا الألواح. ستكتبون جملة تامة بترتيب كلمات.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3696E5-EF10-B25F-10B9-7227592ACF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608DF7-5452-36E2-9212-E5AECE46AC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4B6817-FF98-5364-43C9-7C167AB0EF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B2AC1E-3D5C-20E2-202A-6B87D54501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810B35-3859-EB1E-1250-782B6A4745B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27F0F1-5452-0069-5142-448A937711E3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E8D62C-BE83-ABAF-B3DA-F2581006EC2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4A96B-21D7-69AF-E98C-40198312BA0C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6CDF57C3-6776-6048-1D58-85FAE53194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B21CDF23-DCA7-F1F3-5AF1-9D2929E1C3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761" t="13526" r="-800" b="14953"/>
          <a:stretch/>
        </p:blipFill>
        <p:spPr>
          <a:xfrm>
            <a:off x="2791325" y="2732631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81325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957A9-5A81-2923-941B-8A9FD1D94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DDF958D-30A6-20A8-6658-CA3E4E2A0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رتبوا الكلمات التالية لتكوين جملة فعلية</a:t>
            </a:r>
            <a:r>
              <a:rPr lang="fr-FR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</a:t>
            </a: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في المضارع. انتبهوا هناك كلمة زائدة.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85D501-0904-E5EA-33CA-AAADD340CD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2856055-A207-5385-B8EF-90E01F44F3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C7CF4E-0496-F730-7EDA-791D0F617C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44297E-E23F-3173-3EA4-8115291869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DD834F-C5C5-950A-1CD0-0376DF5633DF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07FCED-64C4-5B7D-819C-3BC9BA014970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A72693-79B0-B54A-4D81-8A013D3AD79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D23D6-3A8C-E98D-E7CA-C6102C7A5E18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AB1F5B14-4EFA-1981-C6CF-BE052EEF25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D317848-B89B-1098-3E7E-D1053BE852D0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638F78B-6B65-8256-C53B-E67ECD89821C}"/>
              </a:ext>
            </a:extLst>
          </p:cNvPr>
          <p:cNvGrpSpPr/>
          <p:nvPr/>
        </p:nvGrpSpPr>
        <p:grpSpPr>
          <a:xfrm>
            <a:off x="801286" y="2282474"/>
            <a:ext cx="7491043" cy="915620"/>
            <a:chOff x="718572" y="2567658"/>
            <a:chExt cx="7491043" cy="915620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3A8D6708-3013-E97C-E8C4-D16143497C4A}"/>
                </a:ext>
              </a:extLst>
            </p:cNvPr>
            <p:cNvGrpSpPr/>
            <p:nvPr/>
          </p:nvGrpSpPr>
          <p:grpSpPr>
            <a:xfrm>
              <a:off x="718572" y="2567658"/>
              <a:ext cx="4638497" cy="888733"/>
              <a:chOff x="201596" y="2478973"/>
              <a:chExt cx="4638497" cy="888733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99358D23-F29A-FF06-F595-EC7441C6EF3E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7" cy="888733"/>
                <a:chOff x="1674023" y="2501622"/>
                <a:chExt cx="3744931" cy="888733"/>
              </a:xfrm>
            </p:grpSpPr>
            <p:sp>
              <p:nvSpPr>
                <p:cNvPr id="20" name="ZoneTexte 33">
                  <a:extLst>
                    <a:ext uri="{FF2B5EF4-FFF2-40B4-BE49-F238E27FC236}">
                      <a16:creationId xmlns:a16="http://schemas.microsoft.com/office/drawing/2014/main" id="{F3666F4C-5DF1-BBFB-06AD-D0BE6B417733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يَقْضي</a:t>
                  </a:r>
                </a:p>
              </p:txBody>
            </p:sp>
            <p:sp>
              <p:nvSpPr>
                <p:cNvPr id="21" name="ZoneTexte 34">
                  <a:extLst>
                    <a:ext uri="{FF2B5EF4-FFF2-40B4-BE49-F238E27FC236}">
                      <a16:creationId xmlns:a16="http://schemas.microsoft.com/office/drawing/2014/main" id="{E09E4678-D13C-5B36-04CB-41574768EA93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ٱلْأَطْفالُ</a:t>
                  </a:r>
                  <a:endPara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endParaRPr>
                </a:p>
              </p:txBody>
            </p:sp>
          </p:grpSp>
          <p:sp>
            <p:nvSpPr>
              <p:cNvPr id="19" name="ZoneTexte 32">
                <a:extLst>
                  <a:ext uri="{FF2B5EF4-FFF2-40B4-BE49-F238E27FC236}">
                    <a16:creationId xmlns:a16="http://schemas.microsoft.com/office/drawing/2014/main" id="{8016A9CE-8695-F31B-8E07-205753D3C7B2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أَوْقاتاً</a:t>
                </a:r>
              </a:p>
            </p:txBody>
          </p:sp>
        </p:grpSp>
        <p:sp>
          <p:nvSpPr>
            <p:cNvPr id="15" name="ZoneTexte 29">
              <a:extLst>
                <a:ext uri="{FF2B5EF4-FFF2-40B4-BE49-F238E27FC236}">
                  <a16:creationId xmlns:a16="http://schemas.microsoft.com/office/drawing/2014/main" id="{C6ABDEDB-6A89-075B-2A31-77D8C0E3D149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قَضى</a:t>
              </a:r>
            </a:p>
          </p:txBody>
        </p:sp>
        <p:sp>
          <p:nvSpPr>
            <p:cNvPr id="17" name="ZoneTexte 30">
              <a:extLst>
                <a:ext uri="{FF2B5EF4-FFF2-40B4-BE49-F238E27FC236}">
                  <a16:creationId xmlns:a16="http://schemas.microsoft.com/office/drawing/2014/main" id="{8D7BAF9D-1C38-80D5-3F52-67A0521594C1}"/>
                </a:ext>
              </a:extLst>
            </p:cNvPr>
            <p:cNvSpPr txBox="1"/>
            <p:nvPr/>
          </p:nvSpPr>
          <p:spPr>
            <a:xfrm>
              <a:off x="6975233" y="2631981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مُمْتِعَةً</a:t>
              </a: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01962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4622E-1F0D-9104-7DDF-BA2BFD3ED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F418EAE-9AC2-8949-DE3C-AFA0858ED3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979309-E13E-32D4-BE78-572BEB22BA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4F095F-C422-96B1-2809-A0E1A8F6A7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5E5222-1C50-2081-4590-98F10C989D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4B9F96-BC36-C7DD-38F8-0A51EFD238E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A87D87-57BD-A443-B051-8D84A1E8920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681D18-8E4B-A07A-E42C-EEC6BF43B5A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56F5F9-B701-4353-A778-02679522D09F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37CAF9C8-08A6-3776-92B4-591EC88FFB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Titre 13">
            <a:extLst>
              <a:ext uri="{FF2B5EF4-FFF2-40B4-BE49-F238E27FC236}">
                <a16:creationId xmlns:a16="http://schemas.microsoft.com/office/drawing/2014/main" id="{1ED19730-EC5E-ECEE-5C28-DB44FACA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26" name="Google Shape;702;p155">
            <a:extLst>
              <a:ext uri="{FF2B5EF4-FFF2-40B4-BE49-F238E27FC236}">
                <a16:creationId xmlns:a16="http://schemas.microsoft.com/office/drawing/2014/main" id="{8C29EF5D-0E91-E02D-14E5-DCA5AC363F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0924" y="2543907"/>
            <a:ext cx="5579107" cy="3940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07051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27DA7-C415-0BB6-CF11-79A40F4D1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EA8489-6F62-943F-6FA2-E7FAFBCD98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2CC7F6-8C0F-3606-517B-6C08C65477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E018CD-7818-5C76-A662-028A011C9C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0F50BA-E0CE-09E1-2DCD-016C2BF988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1EBB2E-7CFF-53A5-444B-8C1E6AE1CAA7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0ADAF0-6DF2-A476-FBAC-A7BEBA355DD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4226CA-5295-7498-43B6-82063F082019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EE1CD-83E3-EAE0-0385-EFA6D9622E28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Titre 13">
            <a:extLst>
              <a:ext uri="{FF2B5EF4-FFF2-40B4-BE49-F238E27FC236}">
                <a16:creationId xmlns:a16="http://schemas.microsoft.com/office/drawing/2014/main" id="{2599E987-6EF2-740C-7F3F-52127F04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ED3766-E2E2-EF32-A2E8-B9125EC6A177}"/>
              </a:ext>
            </a:extLst>
          </p:cNvPr>
          <p:cNvSpPr txBox="1"/>
          <p:nvPr/>
        </p:nvSpPr>
        <p:spPr>
          <a:xfrm>
            <a:off x="1665514" y="4130647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يَقْضي </a:t>
            </a:r>
            <a:r>
              <a:rPr lang="ar-MA" sz="48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ٱلْأَطْفالُ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أَوْقاتاً مُمْتِعَةً.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84546DFA-9CE0-54AF-656D-C1912A193A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AF5FE83-EC21-8252-5600-D1EC8FCF7EAE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1487BCE-DC45-5909-CB91-FF260484A859}"/>
              </a:ext>
            </a:extLst>
          </p:cNvPr>
          <p:cNvGrpSpPr/>
          <p:nvPr/>
        </p:nvGrpSpPr>
        <p:grpSpPr>
          <a:xfrm>
            <a:off x="801286" y="2282474"/>
            <a:ext cx="7491043" cy="915620"/>
            <a:chOff x="718572" y="2567658"/>
            <a:chExt cx="7491043" cy="915620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CF66CE23-0CF8-354B-1972-7DF4DAFEC0C9}"/>
                </a:ext>
              </a:extLst>
            </p:cNvPr>
            <p:cNvGrpSpPr/>
            <p:nvPr/>
          </p:nvGrpSpPr>
          <p:grpSpPr>
            <a:xfrm>
              <a:off x="718572" y="2567658"/>
              <a:ext cx="4638497" cy="888733"/>
              <a:chOff x="201596" y="2478973"/>
              <a:chExt cx="4638497" cy="888733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AA098487-B4EF-FE14-1FC2-3B35408E98E6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7" cy="888733"/>
                <a:chOff x="1674023" y="2501622"/>
                <a:chExt cx="3744931" cy="888733"/>
              </a:xfrm>
            </p:grpSpPr>
            <p:sp>
              <p:nvSpPr>
                <p:cNvPr id="23" name="ZoneTexte 33">
                  <a:extLst>
                    <a:ext uri="{FF2B5EF4-FFF2-40B4-BE49-F238E27FC236}">
                      <a16:creationId xmlns:a16="http://schemas.microsoft.com/office/drawing/2014/main" id="{99902B98-6151-A1B6-34D4-2B7905161A8C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يَقْضي</a:t>
                  </a:r>
                </a:p>
              </p:txBody>
            </p:sp>
            <p:sp>
              <p:nvSpPr>
                <p:cNvPr id="24" name="ZoneTexte 34">
                  <a:extLst>
                    <a:ext uri="{FF2B5EF4-FFF2-40B4-BE49-F238E27FC236}">
                      <a16:creationId xmlns:a16="http://schemas.microsoft.com/office/drawing/2014/main" id="{171A68D0-3919-A497-8A46-3E1653B24F94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ٱلْأَطْفالُ</a:t>
                  </a:r>
                  <a:endPara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endParaRPr>
                </a:p>
              </p:txBody>
            </p:sp>
          </p:grpSp>
          <p:sp>
            <p:nvSpPr>
              <p:cNvPr id="22" name="ZoneTexte 32">
                <a:extLst>
                  <a:ext uri="{FF2B5EF4-FFF2-40B4-BE49-F238E27FC236}">
                    <a16:creationId xmlns:a16="http://schemas.microsoft.com/office/drawing/2014/main" id="{9137F2A3-09E0-4372-2CE9-D62EDD020CB7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أَوْقاتاً</a:t>
                </a:r>
              </a:p>
            </p:txBody>
          </p:sp>
        </p:grpSp>
        <p:sp>
          <p:nvSpPr>
            <p:cNvPr id="19" name="ZoneTexte 29">
              <a:extLst>
                <a:ext uri="{FF2B5EF4-FFF2-40B4-BE49-F238E27FC236}">
                  <a16:creationId xmlns:a16="http://schemas.microsoft.com/office/drawing/2014/main" id="{AA7B5DF6-998B-BC65-7706-F4A6CFBD8080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قَضى</a:t>
              </a:r>
            </a:p>
          </p:txBody>
        </p:sp>
        <p:sp>
          <p:nvSpPr>
            <p:cNvPr id="20" name="ZoneTexte 30">
              <a:extLst>
                <a:ext uri="{FF2B5EF4-FFF2-40B4-BE49-F238E27FC236}">
                  <a16:creationId xmlns:a16="http://schemas.microsoft.com/office/drawing/2014/main" id="{4FDB1CC7-46B3-A6D8-DAA5-88AE9931081A}"/>
                </a:ext>
              </a:extLst>
            </p:cNvPr>
            <p:cNvSpPr txBox="1"/>
            <p:nvPr/>
          </p:nvSpPr>
          <p:spPr>
            <a:xfrm>
              <a:off x="6975233" y="2631981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مُمْتِعَةً.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B606664-A291-BBA6-BBC6-BF36CD973C6A}"/>
              </a:ext>
            </a:extLst>
          </p:cNvPr>
          <p:cNvGrpSpPr/>
          <p:nvPr/>
        </p:nvGrpSpPr>
        <p:grpSpPr>
          <a:xfrm>
            <a:off x="5865015" y="2442254"/>
            <a:ext cx="794261" cy="606607"/>
            <a:chOff x="7194176" y="2796988"/>
            <a:chExt cx="980864" cy="1318513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3308D68F-41E2-B004-2FDC-902EB0C1E0DE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E80906B0-994C-E5EB-850E-8E82FF29F1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4326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D4BF7-0DBE-A261-947B-58BC5D764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11ED678-F722-9FE0-75C5-40FE7E6C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رتبوا الكلمات التالية لتكوين جملة فعلية</a:t>
            </a:r>
            <a:r>
              <a:rPr lang="fr-FR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</a:t>
            </a: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في المضارع. انتبهوا هناك كلمة زائدة.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CC4044-E1B5-7145-F0AC-19A03F0D4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6077206-4A72-677A-3F93-7A8D09BA45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A5209A-9A13-F4A2-D370-FEC2292E62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D4E17B-BFE2-17F2-2E42-EB3A189626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60CB3D-D7F3-E3CF-7FCE-5E39DCB14D85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F4B24-C906-1DC3-81DB-89FE9AE05FAD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3EA639-8E08-4D2E-45A1-C6B37A398539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E1AB73-F6EA-F9AD-7B1A-C33534EE9B53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CD758CB-8B05-3B10-8545-03564F6E73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6D0E0CA-AA87-ACE8-CFEE-E99296A63FF4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F19A58B-3E4B-4B6B-71C6-8886E8F37340}"/>
              </a:ext>
            </a:extLst>
          </p:cNvPr>
          <p:cNvGrpSpPr/>
          <p:nvPr/>
        </p:nvGrpSpPr>
        <p:grpSpPr>
          <a:xfrm>
            <a:off x="740053" y="2367798"/>
            <a:ext cx="7491043" cy="915620"/>
            <a:chOff x="718572" y="2567658"/>
            <a:chExt cx="7491043" cy="91562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B2AB0BA3-5B02-C7C0-3A38-52B0EF5E3E64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888733"/>
              <a:chOff x="201596" y="2478973"/>
              <a:chExt cx="4638496" cy="888733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899299A6-E1C6-1B01-DFF1-8392AB2ED96E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888733"/>
                <a:chOff x="1674023" y="2501622"/>
                <a:chExt cx="3744931" cy="888733"/>
              </a:xfrm>
            </p:grpSpPr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691307D4-E160-461A-2299-59C5987E472C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يَتَجَوَّلُ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5E4B4014-F665-FD2D-8E8A-1E57F4D483B0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ٱلْمَآثِرِ</a:t>
                  </a:r>
                  <a:r>
                    <a:rPr kumimoji="0" lang="ar-MA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+mn-ea"/>
                      <a:cs typeface="Microsoft Uighur" panose="02000000000000000000" pitchFamily="2" charset="-78"/>
                      <a:sym typeface="Arial"/>
                    </a:rPr>
                    <a:t>.</a:t>
                  </a:r>
                </a:p>
              </p:txBody>
            </p:sp>
          </p:grp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186EE84-C3A3-2A8B-DCB2-945AACBC98CF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تَجَوَّلَ</a:t>
                </a:r>
              </a:p>
            </p:txBody>
          </p: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A0CE6FA-C6D6-BA92-1E2C-E99519F289A3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ٱلسّائِحُ</a:t>
              </a:r>
              <a:endPara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AF76AC1-FC14-5C87-EFDC-92257E9C70C5}"/>
                </a:ext>
              </a:extLst>
            </p:cNvPr>
            <p:cNvSpPr txBox="1"/>
            <p:nvPr/>
          </p:nvSpPr>
          <p:spPr>
            <a:xfrm>
              <a:off x="6975233" y="2631981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بَيْنَ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13103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D32CA-EC2C-1746-7E2D-626B0429B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4944BE6-2DC9-E14A-974A-C83A39BDA3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114C87-06BF-60D7-EFF3-D9D6E087EE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CF58B4-C82B-2A81-340A-3638C800A6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303AD4-3ABD-C0CC-079E-ABF52C00F6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6BFC58-3210-3F53-CB3C-359825AF87BD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2ADE13-91E9-FB3B-7737-20222809F7D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8C78A-2E61-56C1-FB67-7F7C12A6F5C0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26E49B-5EF5-870D-F77F-870ED05D13E3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60BBE899-4C58-EB4A-0383-2A54BE07A3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Titre 13">
            <a:extLst>
              <a:ext uri="{FF2B5EF4-FFF2-40B4-BE49-F238E27FC236}">
                <a16:creationId xmlns:a16="http://schemas.microsoft.com/office/drawing/2014/main" id="{527CDCC6-0101-77B6-580A-CE528A5A7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26" name="Google Shape;702;p155">
            <a:extLst>
              <a:ext uri="{FF2B5EF4-FFF2-40B4-BE49-F238E27FC236}">
                <a16:creationId xmlns:a16="http://schemas.microsoft.com/office/drawing/2014/main" id="{0CA622A4-EFB9-A06F-B90F-DE2FA87DEB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0924" y="2543907"/>
            <a:ext cx="5579107" cy="3940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1136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803C4-FA3B-5916-C114-05CE2B3D0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D0F2E78-68AA-2873-C6E3-82AA21C77A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41699B-C30C-D55D-EFD2-9C1496AAEE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A96182-1A8B-3BFD-3C7F-927FBBF97D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54304F-4364-BE23-514E-E9D0A2BA90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6EFC0D-4282-F86C-CCBE-92A9A76CA072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65FE65-AF40-AC38-6DEC-99807FB08FB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05A964-ADF7-3592-0F72-CD1F6C97EE93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326554-E0C0-D232-108D-2EBAD8384D03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Titre 13">
            <a:extLst>
              <a:ext uri="{FF2B5EF4-FFF2-40B4-BE49-F238E27FC236}">
                <a16:creationId xmlns:a16="http://schemas.microsoft.com/office/drawing/2014/main" id="{7B837D2C-AA73-4095-320D-0703453F6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F08E4D3-7098-0463-E862-E643223B965A}"/>
              </a:ext>
            </a:extLst>
          </p:cNvPr>
          <p:cNvSpPr txBox="1"/>
          <p:nvPr/>
        </p:nvSpPr>
        <p:spPr>
          <a:xfrm>
            <a:off x="1665514" y="4130647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يَتَجَوَّلُ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ٱلسّائِحُ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بَيْنَ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ٱلْمَآثِرِ</a:t>
            </a:r>
            <a:r>
              <a:rPr lang="ar-MA" sz="4000" b="1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BA60DEA-0D09-0AD7-F042-F8A875366B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48F48B9-1C8C-BDD9-A31D-2B9B204F2A6E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A53E79C-7392-3E1D-3792-4980C24C9E94}"/>
              </a:ext>
            </a:extLst>
          </p:cNvPr>
          <p:cNvGrpSpPr/>
          <p:nvPr/>
        </p:nvGrpSpPr>
        <p:grpSpPr>
          <a:xfrm>
            <a:off x="740053" y="2367798"/>
            <a:ext cx="7491043" cy="915620"/>
            <a:chOff x="718572" y="2567658"/>
            <a:chExt cx="7491043" cy="91562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FF19EAA-D2FF-72B0-2D6E-556EF8B18C92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888733"/>
              <a:chOff x="201596" y="2478973"/>
              <a:chExt cx="4638496" cy="888733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584EDDDE-1926-EFDA-1412-278F6DC8BF51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888733"/>
                <a:chOff x="1674023" y="2501622"/>
                <a:chExt cx="3744931" cy="888733"/>
              </a:xfrm>
            </p:grpSpPr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E6ED9EB0-5978-D101-A740-A9F9C30886E2}"/>
                    </a:ext>
                  </a:extLst>
                </p:cNvPr>
                <p:cNvSpPr txBox="1"/>
                <p:nvPr/>
              </p:nvSpPr>
              <p:spPr>
                <a:xfrm>
                  <a:off x="4309577" y="2539058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يَتَجَوَّلُ</a:t>
                  </a: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904FD115-2E23-6BBD-28CC-3E67C52CBFFB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ٱلْمَآثِرِ</a:t>
                  </a:r>
                  <a:r>
                    <a:rPr kumimoji="0" lang="ar-MA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Uighur" panose="02000000000000000000" pitchFamily="2" charset="-78"/>
                      <a:ea typeface="+mn-ea"/>
                      <a:cs typeface="Microsoft Uighur" panose="02000000000000000000" pitchFamily="2" charset="-78"/>
                      <a:sym typeface="Arial"/>
                    </a:rPr>
                    <a:t>.</a:t>
                  </a:r>
                </a:p>
              </p:txBody>
            </p:sp>
          </p:grp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E434EF8-3114-4BA1-3A48-9DB780DAAD85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تَجَوَّلَ</a:t>
                </a:r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47029FC-BE46-3AEA-9197-5C0C75EA2304}"/>
                </a:ext>
              </a:extLst>
            </p:cNvPr>
            <p:cNvSpPr txBox="1"/>
            <p:nvPr/>
          </p:nvSpPr>
          <p:spPr>
            <a:xfrm>
              <a:off x="5562241" y="2609309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ٱلسّائِحُ</a:t>
              </a:r>
              <a:endPara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69C2385-D399-208D-76E3-28F0E9947C11}"/>
                </a:ext>
              </a:extLst>
            </p:cNvPr>
            <p:cNvSpPr txBox="1"/>
            <p:nvPr/>
          </p:nvSpPr>
          <p:spPr>
            <a:xfrm>
              <a:off x="6975233" y="2631981"/>
              <a:ext cx="1234382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بَيْنَ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5280400F-964D-574B-3400-531620E193A4}"/>
              </a:ext>
            </a:extLst>
          </p:cNvPr>
          <p:cNvGrpSpPr/>
          <p:nvPr/>
        </p:nvGrpSpPr>
        <p:grpSpPr>
          <a:xfrm>
            <a:off x="2648705" y="2554465"/>
            <a:ext cx="794261" cy="606607"/>
            <a:chOff x="7194176" y="2796988"/>
            <a:chExt cx="980864" cy="1318513"/>
          </a:xfrm>
        </p:grpSpPr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B4C6982E-F0D0-A769-3A30-5BBE99D74D09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0AC4D5BA-30B8-7270-85E5-3D54C20FB3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8096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93A00-35F6-449E-82EA-0FE93E3C3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464241C8-9544-4FED-BFC5-35ADBE9C3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رتبوا الكلمات التالية لتكوين جملة فعلية</a:t>
            </a:r>
            <a:r>
              <a:rPr lang="fr-FR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</a:t>
            </a: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في </a:t>
            </a:r>
            <a:r>
              <a:rPr lang="ar-MA" sz="2400" b="1" kern="0" dirty="0">
                <a:solidFill>
                  <a:schemeClr val="tx2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الماضي</a:t>
            </a: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. انتبهوا هناك كلمة زائدة.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04E0575-70F2-8ED8-33D2-A653FC9751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4CAC11E-8BDB-FA0D-4F3D-C5A089CEEF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73AA33-E41A-04CD-5430-BE7B2B1BA9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5474E4-B6FB-FA7A-14C3-5E9D981ACC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A011A1-0AD9-51E1-9BFD-D66E9252A23D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AE9701-4049-BA3A-03FC-7B6880242041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D01B37-3F95-96A2-5E98-CD1768661DA7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668D40-825E-01C4-C8C4-79086241E0F0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5FD6BE4-ADE3-0B27-0A32-15DDC62120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7210AFB-B150-9D02-A9EB-15085078EAF7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E52C58B-A385-7318-4E14-6E7B94EE5FFE}"/>
              </a:ext>
            </a:extLst>
          </p:cNvPr>
          <p:cNvGrpSpPr/>
          <p:nvPr/>
        </p:nvGrpSpPr>
        <p:grpSpPr>
          <a:xfrm>
            <a:off x="427114" y="2366159"/>
            <a:ext cx="8325135" cy="856843"/>
            <a:chOff x="356584" y="2394545"/>
            <a:chExt cx="8325135" cy="856843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D51F794C-0A99-74BD-4191-2633DC66D060}"/>
                </a:ext>
              </a:extLst>
            </p:cNvPr>
            <p:cNvGrpSpPr/>
            <p:nvPr/>
          </p:nvGrpSpPr>
          <p:grpSpPr>
            <a:xfrm>
              <a:off x="1774735" y="2394545"/>
              <a:ext cx="6906984" cy="856843"/>
              <a:chOff x="1250135" y="2585433"/>
              <a:chExt cx="6906984" cy="856843"/>
            </a:xfrm>
          </p:grpSpPr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00A308BD-5BCA-E1FF-A21D-4CAD71046074}"/>
                  </a:ext>
                </a:extLst>
              </p:cNvPr>
              <p:cNvGrpSpPr/>
              <p:nvPr/>
            </p:nvGrpSpPr>
            <p:grpSpPr>
              <a:xfrm>
                <a:off x="1250135" y="2590979"/>
                <a:ext cx="3848230" cy="851297"/>
                <a:chOff x="733159" y="2502294"/>
                <a:chExt cx="3848230" cy="851297"/>
              </a:xfrm>
            </p:grpSpPr>
            <p:grpSp>
              <p:nvGrpSpPr>
                <p:cNvPr id="20" name="Groupe 19">
                  <a:extLst>
                    <a:ext uri="{FF2B5EF4-FFF2-40B4-BE49-F238E27FC236}">
                      <a16:creationId xmlns:a16="http://schemas.microsoft.com/office/drawing/2014/main" id="{15A2181C-D246-E70F-E01E-D3C0BAB72C60}"/>
                    </a:ext>
                  </a:extLst>
                </p:cNvPr>
                <p:cNvGrpSpPr/>
                <p:nvPr/>
              </p:nvGrpSpPr>
              <p:grpSpPr>
                <a:xfrm>
                  <a:off x="733159" y="2502294"/>
                  <a:ext cx="3848230" cy="851297"/>
                  <a:chOff x="2103185" y="2524943"/>
                  <a:chExt cx="3106903" cy="851297"/>
                </a:xfrm>
              </p:grpSpPr>
              <p:sp>
                <p:nvSpPr>
                  <p:cNvPr id="29" name="ZoneTexte 28">
                    <a:extLst>
                      <a:ext uri="{FF2B5EF4-FFF2-40B4-BE49-F238E27FC236}">
                        <a16:creationId xmlns:a16="http://schemas.microsoft.com/office/drawing/2014/main" id="{189C572E-FD59-996F-2E11-D2FE70EBE363}"/>
                      </a:ext>
                    </a:extLst>
                  </p:cNvPr>
                  <p:cNvSpPr txBox="1"/>
                  <p:nvPr/>
                </p:nvSpPr>
                <p:spPr>
                  <a:xfrm>
                    <a:off x="4293285" y="2524943"/>
                    <a:ext cx="916803" cy="851297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106585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ar-MA" sz="4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Arial"/>
                      </a:rPr>
                      <a:t>قَبْلَ</a:t>
                    </a:r>
                  </a:p>
                </p:txBody>
              </p:sp>
              <p:sp>
                <p:nvSpPr>
                  <p:cNvPr id="30" name="ZoneTexte 29">
                    <a:extLst>
                      <a:ext uri="{FF2B5EF4-FFF2-40B4-BE49-F238E27FC236}">
                        <a16:creationId xmlns:a16="http://schemas.microsoft.com/office/drawing/2014/main" id="{30B73256-1677-E1CA-DC4D-69D8E8833CFE}"/>
                      </a:ext>
                    </a:extLst>
                  </p:cNvPr>
                  <p:cNvSpPr txBox="1"/>
                  <p:nvPr/>
                </p:nvSpPr>
                <p:spPr>
                  <a:xfrm>
                    <a:off x="2103185" y="2524943"/>
                    <a:ext cx="989536" cy="851297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106585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ar-MA" sz="4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Arial"/>
                      </a:rPr>
                      <a:t>يَفْحَصُ</a:t>
                    </a:r>
                  </a:p>
                </p:txBody>
              </p:sp>
            </p:grp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B62EBCB5-900A-81C9-694F-AA152412D77B}"/>
                    </a:ext>
                  </a:extLst>
                </p:cNvPr>
                <p:cNvSpPr txBox="1"/>
                <p:nvPr/>
              </p:nvSpPr>
              <p:spPr>
                <a:xfrm>
                  <a:off x="2089495" y="2502294"/>
                  <a:ext cx="1225646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فَحَصَ</a:t>
                  </a:r>
                </a:p>
              </p:txBody>
            </p:sp>
          </p:grp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323A43F-FE4B-B4C6-0D3F-68DEC6209CC0}"/>
                  </a:ext>
                </a:extLst>
              </p:cNvPr>
              <p:cNvSpPr txBox="1"/>
              <p:nvPr/>
            </p:nvSpPr>
            <p:spPr>
              <a:xfrm>
                <a:off x="5257761" y="2585434"/>
                <a:ext cx="1234382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ٱلْأَبُ</a:t>
                </a:r>
                <a:endPara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403919E-8CCA-3991-F0FD-1F62BCAA7AFF}"/>
                  </a:ext>
                </a:extLst>
              </p:cNvPr>
              <p:cNvSpPr txBox="1"/>
              <p:nvPr/>
            </p:nvSpPr>
            <p:spPr>
              <a:xfrm>
                <a:off x="6599043" y="2585433"/>
                <a:ext cx="1558076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ٱلسَّيّارَةَ</a:t>
                </a:r>
                <a:endPara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1ADD8D9-9D0A-A451-39D4-C153E699FAF9}"/>
                </a:ext>
              </a:extLst>
            </p:cNvPr>
            <p:cNvSpPr txBox="1"/>
            <p:nvPr/>
          </p:nvSpPr>
          <p:spPr>
            <a:xfrm>
              <a:off x="356584" y="2400091"/>
              <a:ext cx="1345566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ٱلسَّفَرِ</a:t>
              </a: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70106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20194-1E69-FDB9-927E-BC7767070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4910EBB-F0BD-B413-8536-4C60CF4B55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2B4924B-3092-84EC-BD57-0A1F3F6E3D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D25F22-F169-9950-8642-5945956A4B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D45114-75BB-C4FE-E418-F659A28FA5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0C0CAD-A281-2247-14CF-EA7924C2C78F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3615FD-49E8-3DB6-2874-0CDB78BB9DA0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DC0F6B-ED22-1D3A-0C81-25BBB1509981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F33C23-B80A-C02E-9A9B-1634CB95C9AA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8852E716-3B5B-A5FA-49EF-FD58070E57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Titre 13">
            <a:extLst>
              <a:ext uri="{FF2B5EF4-FFF2-40B4-BE49-F238E27FC236}">
                <a16:creationId xmlns:a16="http://schemas.microsoft.com/office/drawing/2014/main" id="{852AF6BF-6252-495E-CA01-4D1BBE87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26" name="Google Shape;702;p155">
            <a:extLst>
              <a:ext uri="{FF2B5EF4-FFF2-40B4-BE49-F238E27FC236}">
                <a16:creationId xmlns:a16="http://schemas.microsoft.com/office/drawing/2014/main" id="{C108B63D-8A84-C6D7-D2C5-266D568892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0924" y="2543907"/>
            <a:ext cx="5579107" cy="3940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51335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60197-840B-995A-2ABB-829CDF57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AD52296-7169-718E-E7E3-7973F183A0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FE543A-8B55-D520-9370-636E5A06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16C21A-2638-21CF-5410-A4CB94B6FC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0FDE40-25A1-7896-5960-C32FFA9BAA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5F9CB2-DEC1-8208-7604-4610647CE1AD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AF987-0F2B-37B4-26C5-ED0CF1A0F253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98F6AE-3E90-9160-67D7-148AA5BAA801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6C15F0-FBC0-D503-53B9-C5DB346F6EEC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Titre 13">
            <a:extLst>
              <a:ext uri="{FF2B5EF4-FFF2-40B4-BE49-F238E27FC236}">
                <a16:creationId xmlns:a16="http://schemas.microsoft.com/office/drawing/2014/main" id="{E5B6E61C-8AA0-1B17-A574-186A49288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C70044-E641-3494-4104-0B0A31B85CD3}"/>
              </a:ext>
            </a:extLst>
          </p:cNvPr>
          <p:cNvSpPr txBox="1"/>
          <p:nvPr/>
        </p:nvSpPr>
        <p:spPr>
          <a:xfrm>
            <a:off x="1665514" y="4130647"/>
            <a:ext cx="6340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فَحَصَ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ٱلْأَبُ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ٱلسَّيّارَةَ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قَبْلَ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ٱلسَّفَرِ</a:t>
            </a:r>
            <a:r>
              <a:rPr lang="ar-MA" sz="3200" b="1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lang="ar-MA" sz="4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C670162A-5345-C25A-456C-1811E1D953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D0A2C18-CFE0-8824-252B-A0F1763CBF6E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C0F580C-2C2C-9BB1-9F7D-EED1D02AF954}"/>
              </a:ext>
            </a:extLst>
          </p:cNvPr>
          <p:cNvGrpSpPr/>
          <p:nvPr/>
        </p:nvGrpSpPr>
        <p:grpSpPr>
          <a:xfrm>
            <a:off x="427114" y="2366159"/>
            <a:ext cx="8325135" cy="856843"/>
            <a:chOff x="356584" y="2394545"/>
            <a:chExt cx="8325135" cy="856843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CD0D5724-FC58-0B62-D5E4-9E1F56B2176F}"/>
                </a:ext>
              </a:extLst>
            </p:cNvPr>
            <p:cNvGrpSpPr/>
            <p:nvPr/>
          </p:nvGrpSpPr>
          <p:grpSpPr>
            <a:xfrm>
              <a:off x="1774735" y="2394545"/>
              <a:ext cx="6906984" cy="856843"/>
              <a:chOff x="1250135" y="2585433"/>
              <a:chExt cx="6906984" cy="856843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1739DE4B-7513-7F79-3E2E-A70BA9CBBDD7}"/>
                  </a:ext>
                </a:extLst>
              </p:cNvPr>
              <p:cNvGrpSpPr/>
              <p:nvPr/>
            </p:nvGrpSpPr>
            <p:grpSpPr>
              <a:xfrm>
                <a:off x="1250135" y="2590979"/>
                <a:ext cx="3848230" cy="851297"/>
                <a:chOff x="733159" y="2502294"/>
                <a:chExt cx="3848230" cy="851297"/>
              </a:xfrm>
            </p:grpSpPr>
            <p:grpSp>
              <p:nvGrpSpPr>
                <p:cNvPr id="23" name="Groupe 22">
                  <a:extLst>
                    <a:ext uri="{FF2B5EF4-FFF2-40B4-BE49-F238E27FC236}">
                      <a16:creationId xmlns:a16="http://schemas.microsoft.com/office/drawing/2014/main" id="{DD41DF45-D244-FF33-8742-1CA86B3158C4}"/>
                    </a:ext>
                  </a:extLst>
                </p:cNvPr>
                <p:cNvGrpSpPr/>
                <p:nvPr/>
              </p:nvGrpSpPr>
              <p:grpSpPr>
                <a:xfrm>
                  <a:off x="733159" y="2502294"/>
                  <a:ext cx="3848230" cy="851297"/>
                  <a:chOff x="2103185" y="2524943"/>
                  <a:chExt cx="3106903" cy="851297"/>
                </a:xfrm>
              </p:grpSpPr>
              <p:sp>
                <p:nvSpPr>
                  <p:cNvPr id="33" name="ZoneTexte 32">
                    <a:extLst>
                      <a:ext uri="{FF2B5EF4-FFF2-40B4-BE49-F238E27FC236}">
                        <a16:creationId xmlns:a16="http://schemas.microsoft.com/office/drawing/2014/main" id="{242D00E9-9D02-D656-5DBA-C00E5C57F282}"/>
                      </a:ext>
                    </a:extLst>
                  </p:cNvPr>
                  <p:cNvSpPr txBox="1"/>
                  <p:nvPr/>
                </p:nvSpPr>
                <p:spPr>
                  <a:xfrm>
                    <a:off x="4293285" y="2524943"/>
                    <a:ext cx="916803" cy="851297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106585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ar-MA" sz="4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Arial"/>
                      </a:rPr>
                      <a:t>قَبْلَ</a:t>
                    </a:r>
                  </a:p>
                </p:txBody>
              </p:sp>
              <p:sp>
                <p:nvSpPr>
                  <p:cNvPr id="34" name="ZoneTexte 33">
                    <a:extLst>
                      <a:ext uri="{FF2B5EF4-FFF2-40B4-BE49-F238E27FC236}">
                        <a16:creationId xmlns:a16="http://schemas.microsoft.com/office/drawing/2014/main" id="{F56122B8-D55B-0506-3240-CDE519BC34E1}"/>
                      </a:ext>
                    </a:extLst>
                  </p:cNvPr>
                  <p:cNvSpPr txBox="1"/>
                  <p:nvPr/>
                </p:nvSpPr>
                <p:spPr>
                  <a:xfrm>
                    <a:off x="2103185" y="2524943"/>
                    <a:ext cx="989536" cy="851297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106585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ar-MA" sz="4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Arial"/>
                      </a:rPr>
                      <a:t>يَفْحَصُ</a:t>
                    </a:r>
                  </a:p>
                </p:txBody>
              </p:sp>
            </p:grp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D88AF125-4942-1651-C13E-8950A23B6D57}"/>
                    </a:ext>
                  </a:extLst>
                </p:cNvPr>
                <p:cNvSpPr txBox="1"/>
                <p:nvPr/>
              </p:nvSpPr>
              <p:spPr>
                <a:xfrm>
                  <a:off x="2089495" y="2502294"/>
                  <a:ext cx="1225646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فَحَصَ</a:t>
                  </a:r>
                </a:p>
              </p:txBody>
            </p:sp>
          </p:grp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C539F01-07D7-C7B0-B4C6-24B5FBFD48CC}"/>
                  </a:ext>
                </a:extLst>
              </p:cNvPr>
              <p:cNvSpPr txBox="1"/>
              <p:nvPr/>
            </p:nvSpPr>
            <p:spPr>
              <a:xfrm>
                <a:off x="5257761" y="2585434"/>
                <a:ext cx="1234382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ٱلْأَبُ</a:t>
                </a:r>
                <a:endPara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90540C3-18C4-B93C-0165-9B89AAEA2082}"/>
                  </a:ext>
                </a:extLst>
              </p:cNvPr>
              <p:cNvSpPr txBox="1"/>
              <p:nvPr/>
            </p:nvSpPr>
            <p:spPr>
              <a:xfrm>
                <a:off x="6599043" y="2585433"/>
                <a:ext cx="1558076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400" b="1" dirty="0" err="1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ٱلسَّيّارَةَ</a:t>
                </a:r>
                <a:endPara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86E5FC2-176B-F598-140F-2B52B723066F}"/>
                </a:ext>
              </a:extLst>
            </p:cNvPr>
            <p:cNvSpPr txBox="1"/>
            <p:nvPr/>
          </p:nvSpPr>
          <p:spPr>
            <a:xfrm>
              <a:off x="356584" y="2400091"/>
              <a:ext cx="1345566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ٱلسَّفَرِ</a:t>
              </a: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.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9AC5A9C4-8047-CF68-EC27-A2841550099A}"/>
              </a:ext>
            </a:extLst>
          </p:cNvPr>
          <p:cNvGrpSpPr/>
          <p:nvPr/>
        </p:nvGrpSpPr>
        <p:grpSpPr>
          <a:xfrm>
            <a:off x="2092786" y="2604664"/>
            <a:ext cx="794261" cy="606607"/>
            <a:chOff x="7194176" y="2796988"/>
            <a:chExt cx="980864" cy="1318513"/>
          </a:xfrm>
        </p:grpSpPr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AFEE36F2-BE25-5209-083A-CD4E0F8D24FB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9F79D7AD-ABBE-3F04-9A1E-8EEBFE8EB0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9611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4C0FA16-792F-43AA-AD5D-D1B55211CE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للإجابة.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التعليمات.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فيديو.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4" y="5606678"/>
            <a:ext cx="2124551" cy="547687"/>
          </a:xfrm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المرور بين الصفوف للمساعدة و تصحيح الإنجازات</a:t>
            </a:r>
            <a:endParaRPr lang="fr-MA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ثنائيات.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CF882-2C12-4878-6DB0-123A33017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7A8FF0B-58DF-2536-4E75-BD595EF30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رتبوا الكلمات التالية لتكوين جملة فعلية</a:t>
            </a:r>
            <a:r>
              <a:rPr lang="fr-FR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</a:t>
            </a: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في </a:t>
            </a:r>
            <a:r>
              <a:rPr lang="ar-MA" sz="2400" b="1" kern="0" dirty="0">
                <a:solidFill>
                  <a:schemeClr val="tx2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الماضي</a:t>
            </a: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. انتبهوا هناك كلمة زائدة.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FBAB741-89E5-DCCE-48CD-D14A2FF68A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E3B027C-AF72-CB31-69C5-7F25EF2C74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134460-EE5D-3895-99BC-50BFFA8B37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F79B56-D624-69BF-F9B4-6F0B366F62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485170-EAB3-14BA-F4FF-0B9A937BAFB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185C91-AA8C-28AF-AD91-F7AFC861C6F8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39BFB8-E8FE-6686-E05C-9C9F3AAB582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DCC3D2-E96D-6859-98AD-08F5483B7438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F3CE49FD-3A6A-8944-C893-E655236BDB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C18C606-1FE7-1143-8AE9-0558E8DBB66E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E07ECE0-6110-AC52-4DCA-8FA7734C7065}"/>
              </a:ext>
            </a:extLst>
          </p:cNvPr>
          <p:cNvGrpSpPr/>
          <p:nvPr/>
        </p:nvGrpSpPr>
        <p:grpSpPr>
          <a:xfrm>
            <a:off x="740053" y="2367798"/>
            <a:ext cx="7640940" cy="864047"/>
            <a:chOff x="718572" y="2567658"/>
            <a:chExt cx="7640940" cy="864047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AAADF85-763A-01F1-673B-DCDCE094D902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864047"/>
              <a:chOff x="201596" y="2478973"/>
              <a:chExt cx="4638496" cy="864047"/>
            </a:xfrm>
          </p:grpSpPr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D5FB0ABA-3E53-55ED-DF51-E4F2C0C89B57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851297"/>
                <a:chOff x="1674023" y="2501622"/>
                <a:chExt cx="3744931" cy="851297"/>
              </a:xfrm>
            </p:grpSpPr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FBB231ED-0D30-3B21-50F6-10EFCE13782D}"/>
                    </a:ext>
                  </a:extLst>
                </p:cNvPr>
                <p:cNvSpPr txBox="1"/>
                <p:nvPr/>
              </p:nvSpPr>
              <p:spPr>
                <a:xfrm>
                  <a:off x="4309577" y="2501622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rtl="1">
                    <a:defRPr/>
                  </a:pPr>
                  <a:r>
                    <a:rPr lang="ar-MA" sz="4400" b="1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ٱلْأَبُ</a:t>
                  </a:r>
                  <a:endPara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endParaRP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D9D55945-6A14-4640-E08A-536DFF2F9CEA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يَسْتَقْبِلُ</a:t>
                  </a:r>
                </a:p>
              </p:txBody>
            </p:sp>
          </p:grp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E1A5D602-F31E-16CA-046A-D33012943AF2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rtl="1"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اِسْتَقْبَلَ</a:t>
                </a:r>
              </a:p>
            </p:txBody>
          </p:sp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858D0DF2-EE4B-2BAB-A83B-FE241CDE5F1C}"/>
                </a:ext>
              </a:extLst>
            </p:cNvPr>
            <p:cNvSpPr txBox="1"/>
            <p:nvPr/>
          </p:nvSpPr>
          <p:spPr>
            <a:xfrm>
              <a:off x="5481053" y="2567658"/>
              <a:ext cx="1377237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algn="ctr" rtl="1"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ضُيوفَهُ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E953261-CE08-4612-FAC0-53A1D04C4DDD}"/>
                </a:ext>
              </a:extLst>
            </p:cNvPr>
            <p:cNvSpPr txBox="1"/>
            <p:nvPr/>
          </p:nvSpPr>
          <p:spPr>
            <a:xfrm>
              <a:off x="6982275" y="2567658"/>
              <a:ext cx="1377237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algn="ctr" rtl="1"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بِحَفاوَةٍ.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33219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601ED-0ADE-0AA3-1FAB-F362745D0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019B929-655B-D18C-282D-1F108B1E97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B469BE4-71FC-8B8C-AC93-2796000B7E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37F80E-C21B-5281-7EC9-FA4FD78E1A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6045FC-71B0-2361-24D4-4CE68C1A43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AA209E-321A-0716-63EA-3248A91E6ACE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7C6EA0-D2A0-D24B-B014-609F0CE5A80C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1263AF-9567-DA0D-B406-1D6A03A91769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1D00A-BF5F-B5CC-052A-C7160BF2AADD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ECF55BBA-436B-7783-02C0-04F3175498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Titre 13">
            <a:extLst>
              <a:ext uri="{FF2B5EF4-FFF2-40B4-BE49-F238E27FC236}">
                <a16:creationId xmlns:a16="http://schemas.microsoft.com/office/drawing/2014/main" id="{C2B993F8-CFBF-93D9-A246-CB39E8051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الألواح. سأعين من يعرض جملته ويقرؤها؟ ما الكلمة الزائدة؟ هل أنتم متفقون؟ </a:t>
            </a:r>
            <a:endParaRPr lang="fr-FR" sz="2400" dirty="0"/>
          </a:p>
        </p:txBody>
      </p:sp>
      <p:pic>
        <p:nvPicPr>
          <p:cNvPr id="26" name="Google Shape;702;p155">
            <a:extLst>
              <a:ext uri="{FF2B5EF4-FFF2-40B4-BE49-F238E27FC236}">
                <a16:creationId xmlns:a16="http://schemas.microsoft.com/office/drawing/2014/main" id="{74C19268-FE6E-DF1E-0461-4649821C12C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0924" y="2543907"/>
            <a:ext cx="5579107" cy="3940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02663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335D8-F778-BFC9-9E13-BB234915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F91BDBB-C63A-9772-FE37-140CADED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B24B8F-24A1-23C4-4331-0E75821BA1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3E0156-5ADB-C415-5190-FEE8D63543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4A45D5-826B-DD1B-4C8B-93CCBD6D61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471A75-5CB3-9892-EF02-58491E3C4757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78A979-4BD2-B8B0-5E1B-73AF991D3633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C45F11-AC3A-3A5E-91BA-6B41D9BE66C7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863483-3DA8-EC3F-672C-6428215FACA7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5" name="Titre 13">
            <a:extLst>
              <a:ext uri="{FF2B5EF4-FFF2-40B4-BE49-F238E27FC236}">
                <a16:creationId xmlns:a16="http://schemas.microsoft.com/office/drawing/2014/main" id="{536DAB61-E54F-81ED-D516-EA91036A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55" y="828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AF738A-346F-7BB5-8FCC-15CF9F6ED3E1}"/>
              </a:ext>
            </a:extLst>
          </p:cNvPr>
          <p:cNvSpPr txBox="1"/>
          <p:nvPr/>
        </p:nvSpPr>
        <p:spPr>
          <a:xfrm>
            <a:off x="1583972" y="4077161"/>
            <a:ext cx="63402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اِسْتَقْبَلَ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ٱلْأَبُ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ضُيوفَهُ بِحَفاوَةٍ.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712FAB5-8C15-E95E-F972-3CE97AAF30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6955443-858D-9F61-DA96-388AA18E01D3}"/>
              </a:ext>
            </a:extLst>
          </p:cNvPr>
          <p:cNvSpPr/>
          <p:nvPr/>
        </p:nvSpPr>
        <p:spPr>
          <a:xfrm>
            <a:off x="869273" y="3933161"/>
            <a:ext cx="7326068" cy="1055322"/>
          </a:xfrm>
          <a:custGeom>
            <a:avLst/>
            <a:gdLst>
              <a:gd name="csX0" fmla="*/ 0 w 7326068"/>
              <a:gd name="csY0" fmla="*/ 190538 h 1055322"/>
              <a:gd name="csX1" fmla="*/ 190538 w 7326068"/>
              <a:gd name="csY1" fmla="*/ 0 h 1055322"/>
              <a:gd name="csX2" fmla="*/ 954487 w 7326068"/>
              <a:gd name="csY2" fmla="*/ 0 h 1055322"/>
              <a:gd name="csX3" fmla="*/ 1787886 w 7326068"/>
              <a:gd name="csY3" fmla="*/ 0 h 1055322"/>
              <a:gd name="csX4" fmla="*/ 2551835 w 7326068"/>
              <a:gd name="csY4" fmla="*/ 0 h 1055322"/>
              <a:gd name="csX5" fmla="*/ 3107435 w 7326068"/>
              <a:gd name="csY5" fmla="*/ 0 h 1055322"/>
              <a:gd name="csX6" fmla="*/ 3663034 w 7326068"/>
              <a:gd name="csY6" fmla="*/ 0 h 1055322"/>
              <a:gd name="csX7" fmla="*/ 4426983 w 7326068"/>
              <a:gd name="csY7" fmla="*/ 0 h 1055322"/>
              <a:gd name="csX8" fmla="*/ 4913133 w 7326068"/>
              <a:gd name="csY8" fmla="*/ 0 h 1055322"/>
              <a:gd name="csX9" fmla="*/ 5607632 w 7326068"/>
              <a:gd name="csY9" fmla="*/ 0 h 1055322"/>
              <a:gd name="csX10" fmla="*/ 6163231 w 7326068"/>
              <a:gd name="csY10" fmla="*/ 0 h 1055322"/>
              <a:gd name="csX11" fmla="*/ 7135530 w 7326068"/>
              <a:gd name="csY11" fmla="*/ 0 h 1055322"/>
              <a:gd name="csX12" fmla="*/ 7326068 w 7326068"/>
              <a:gd name="csY12" fmla="*/ 190538 h 1055322"/>
              <a:gd name="csX13" fmla="*/ 7326068 w 7326068"/>
              <a:gd name="csY13" fmla="*/ 864784 h 1055322"/>
              <a:gd name="csX14" fmla="*/ 7135530 w 7326068"/>
              <a:gd name="csY14" fmla="*/ 1055322 h 1055322"/>
              <a:gd name="csX15" fmla="*/ 6579931 w 7326068"/>
              <a:gd name="csY15" fmla="*/ 1055322 h 1055322"/>
              <a:gd name="csX16" fmla="*/ 5885431 w 7326068"/>
              <a:gd name="csY16" fmla="*/ 1055322 h 1055322"/>
              <a:gd name="csX17" fmla="*/ 5121482 w 7326068"/>
              <a:gd name="csY17" fmla="*/ 1055322 h 1055322"/>
              <a:gd name="csX18" fmla="*/ 4635333 w 7326068"/>
              <a:gd name="csY18" fmla="*/ 1055322 h 1055322"/>
              <a:gd name="csX19" fmla="*/ 3801934 w 7326068"/>
              <a:gd name="csY19" fmla="*/ 1055322 h 1055322"/>
              <a:gd name="csX20" fmla="*/ 3107435 w 7326068"/>
              <a:gd name="csY20" fmla="*/ 1055322 h 1055322"/>
              <a:gd name="csX21" fmla="*/ 2412935 w 7326068"/>
              <a:gd name="csY21" fmla="*/ 1055322 h 1055322"/>
              <a:gd name="csX22" fmla="*/ 1926786 w 7326068"/>
              <a:gd name="csY22" fmla="*/ 1055322 h 1055322"/>
              <a:gd name="csX23" fmla="*/ 1093387 w 7326068"/>
              <a:gd name="csY23" fmla="*/ 1055322 h 1055322"/>
              <a:gd name="csX24" fmla="*/ 190538 w 7326068"/>
              <a:gd name="csY24" fmla="*/ 1055322 h 1055322"/>
              <a:gd name="csX25" fmla="*/ 0 w 7326068"/>
              <a:gd name="csY25" fmla="*/ 864784 h 1055322"/>
              <a:gd name="csX26" fmla="*/ 0 w 7326068"/>
              <a:gd name="csY26" fmla="*/ 190538 h 1055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326068" h="1055322" extrusionOk="0">
                <a:moveTo>
                  <a:pt x="0" y="190538"/>
                </a:moveTo>
                <a:cubicBezTo>
                  <a:pt x="23790" y="74567"/>
                  <a:pt x="82894" y="-2555"/>
                  <a:pt x="190538" y="0"/>
                </a:cubicBezTo>
                <a:cubicBezTo>
                  <a:pt x="497055" y="24607"/>
                  <a:pt x="634196" y="22038"/>
                  <a:pt x="954487" y="0"/>
                </a:cubicBezTo>
                <a:cubicBezTo>
                  <a:pt x="1274778" y="-22038"/>
                  <a:pt x="1459049" y="-14245"/>
                  <a:pt x="1787886" y="0"/>
                </a:cubicBezTo>
                <a:cubicBezTo>
                  <a:pt x="2116723" y="14245"/>
                  <a:pt x="2232575" y="6392"/>
                  <a:pt x="2551835" y="0"/>
                </a:cubicBezTo>
                <a:cubicBezTo>
                  <a:pt x="2871095" y="-6392"/>
                  <a:pt x="2948353" y="4141"/>
                  <a:pt x="3107435" y="0"/>
                </a:cubicBezTo>
                <a:cubicBezTo>
                  <a:pt x="3266517" y="-4141"/>
                  <a:pt x="3461618" y="-6955"/>
                  <a:pt x="3663034" y="0"/>
                </a:cubicBezTo>
                <a:cubicBezTo>
                  <a:pt x="3864450" y="6955"/>
                  <a:pt x="4195343" y="-29352"/>
                  <a:pt x="4426983" y="0"/>
                </a:cubicBezTo>
                <a:cubicBezTo>
                  <a:pt x="4658623" y="29352"/>
                  <a:pt x="4723172" y="-14281"/>
                  <a:pt x="4913133" y="0"/>
                </a:cubicBezTo>
                <a:cubicBezTo>
                  <a:pt x="5103094" y="14281"/>
                  <a:pt x="5331556" y="8845"/>
                  <a:pt x="5607632" y="0"/>
                </a:cubicBezTo>
                <a:cubicBezTo>
                  <a:pt x="5883708" y="-8845"/>
                  <a:pt x="5935339" y="18895"/>
                  <a:pt x="6163231" y="0"/>
                </a:cubicBezTo>
                <a:cubicBezTo>
                  <a:pt x="6391123" y="-18895"/>
                  <a:pt x="6875876" y="45041"/>
                  <a:pt x="7135530" y="0"/>
                </a:cubicBezTo>
                <a:cubicBezTo>
                  <a:pt x="7244750" y="5449"/>
                  <a:pt x="7341389" y="84488"/>
                  <a:pt x="7326068" y="190538"/>
                </a:cubicBezTo>
                <a:cubicBezTo>
                  <a:pt x="7298579" y="344397"/>
                  <a:pt x="7305333" y="572708"/>
                  <a:pt x="7326068" y="864784"/>
                </a:cubicBezTo>
                <a:cubicBezTo>
                  <a:pt x="7332346" y="964253"/>
                  <a:pt x="7238681" y="1059365"/>
                  <a:pt x="7135530" y="1055322"/>
                </a:cubicBezTo>
                <a:cubicBezTo>
                  <a:pt x="6887242" y="1031076"/>
                  <a:pt x="6856981" y="1039835"/>
                  <a:pt x="6579931" y="1055322"/>
                </a:cubicBezTo>
                <a:cubicBezTo>
                  <a:pt x="6302881" y="1070809"/>
                  <a:pt x="6118999" y="1050421"/>
                  <a:pt x="5885431" y="1055322"/>
                </a:cubicBezTo>
                <a:cubicBezTo>
                  <a:pt x="5651863" y="1060223"/>
                  <a:pt x="5365174" y="1031801"/>
                  <a:pt x="5121482" y="1055322"/>
                </a:cubicBezTo>
                <a:cubicBezTo>
                  <a:pt x="4877790" y="1078843"/>
                  <a:pt x="4786152" y="1046666"/>
                  <a:pt x="4635333" y="1055322"/>
                </a:cubicBezTo>
                <a:cubicBezTo>
                  <a:pt x="4484514" y="1063978"/>
                  <a:pt x="4186587" y="1093093"/>
                  <a:pt x="3801934" y="1055322"/>
                </a:cubicBezTo>
                <a:cubicBezTo>
                  <a:pt x="3417281" y="1017551"/>
                  <a:pt x="3432133" y="1075404"/>
                  <a:pt x="3107435" y="1055322"/>
                </a:cubicBezTo>
                <a:cubicBezTo>
                  <a:pt x="2782737" y="1035240"/>
                  <a:pt x="2711982" y="1043639"/>
                  <a:pt x="2412935" y="1055322"/>
                </a:cubicBezTo>
                <a:cubicBezTo>
                  <a:pt x="2113888" y="1067005"/>
                  <a:pt x="2098183" y="1049541"/>
                  <a:pt x="1926786" y="1055322"/>
                </a:cubicBezTo>
                <a:cubicBezTo>
                  <a:pt x="1755389" y="1061103"/>
                  <a:pt x="1505992" y="1064639"/>
                  <a:pt x="1093387" y="1055322"/>
                </a:cubicBezTo>
                <a:cubicBezTo>
                  <a:pt x="680782" y="1046005"/>
                  <a:pt x="441168" y="1063066"/>
                  <a:pt x="190538" y="1055322"/>
                </a:cubicBezTo>
                <a:cubicBezTo>
                  <a:pt x="83797" y="1048498"/>
                  <a:pt x="2137" y="973931"/>
                  <a:pt x="0" y="864784"/>
                </a:cubicBezTo>
                <a:cubicBezTo>
                  <a:pt x="6917" y="640538"/>
                  <a:pt x="-23100" y="402601"/>
                  <a:pt x="0" y="190538"/>
                </a:cubicBezTo>
                <a:close/>
              </a:path>
            </a:pathLst>
          </a:custGeom>
          <a:noFill/>
          <a:ln w="28575">
            <a:solidFill>
              <a:srgbClr val="8497B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098530022">
                  <a:prstGeom prst="roundRect">
                    <a:avLst>
                      <a:gd name="adj" fmla="val 180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EE79B15-621D-3208-7899-93FE58DE8F41}"/>
              </a:ext>
            </a:extLst>
          </p:cNvPr>
          <p:cNvGrpSpPr/>
          <p:nvPr/>
        </p:nvGrpSpPr>
        <p:grpSpPr>
          <a:xfrm>
            <a:off x="740053" y="2367798"/>
            <a:ext cx="7640940" cy="864047"/>
            <a:chOff x="718572" y="2567658"/>
            <a:chExt cx="7640940" cy="864047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21A8FE0-AB9E-23D2-65D3-90F2A62F7DC4}"/>
                </a:ext>
              </a:extLst>
            </p:cNvPr>
            <p:cNvGrpSpPr/>
            <p:nvPr/>
          </p:nvGrpSpPr>
          <p:grpSpPr>
            <a:xfrm>
              <a:off x="718572" y="2567658"/>
              <a:ext cx="4638496" cy="864047"/>
              <a:chOff x="201596" y="2478973"/>
              <a:chExt cx="4638496" cy="864047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5860BEA8-F838-D41C-E746-C8372521B70D}"/>
                  </a:ext>
                </a:extLst>
              </p:cNvPr>
              <p:cNvGrpSpPr/>
              <p:nvPr/>
            </p:nvGrpSpPr>
            <p:grpSpPr>
              <a:xfrm>
                <a:off x="201596" y="2478973"/>
                <a:ext cx="4638496" cy="851297"/>
                <a:chOff x="1674023" y="2501622"/>
                <a:chExt cx="3744931" cy="851297"/>
              </a:xfrm>
            </p:grpSpPr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3DE36704-FF85-3287-104A-F4AE6028F93C}"/>
                    </a:ext>
                  </a:extLst>
                </p:cNvPr>
                <p:cNvSpPr txBox="1"/>
                <p:nvPr/>
              </p:nvSpPr>
              <p:spPr>
                <a:xfrm>
                  <a:off x="4309577" y="2501622"/>
                  <a:ext cx="1109377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rtl="1">
                    <a:defRPr/>
                  </a:pPr>
                  <a:r>
                    <a:rPr lang="ar-MA" sz="4400" b="1" dirty="0" err="1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ٱلْأَبُ</a:t>
                  </a:r>
                  <a:endPara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endParaRPr>
                </a:p>
              </p:txBody>
            </p: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B812259A-1AA9-0DF0-4A4E-7724BDABBAE2}"/>
                    </a:ext>
                  </a:extLst>
                </p:cNvPr>
                <p:cNvSpPr txBox="1"/>
                <p:nvPr/>
              </p:nvSpPr>
              <p:spPr>
                <a:xfrm>
                  <a:off x="1674023" y="2501622"/>
                  <a:ext cx="1086355" cy="851297"/>
                </a:xfrm>
                <a:prstGeom prst="roundRect">
                  <a:avLst/>
                </a:prstGeom>
                <a:noFill/>
                <a:ln w="28575">
                  <a:solidFill>
                    <a:srgbClr val="10658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MA" sz="4400" b="1" dirty="0">
                      <a:solidFill>
                        <a:schemeClr val="accent1">
                          <a:lumMod val="50000"/>
                        </a:schemeClr>
                      </a:solidFill>
                      <a:latin typeface="Microsoft Uighur" panose="02000000000000000000" pitchFamily="2" charset="-78"/>
                      <a:ea typeface="Calibri" panose="020F0502020204030204" pitchFamily="34" charset="0"/>
                      <a:cs typeface="Microsoft Uighur" panose="02000000000000000000" pitchFamily="2" charset="-78"/>
                      <a:sym typeface="Arial"/>
                    </a:rPr>
                    <a:t>يَسْتَقْبِلُ</a:t>
                  </a:r>
                </a:p>
              </p:txBody>
            </p:sp>
          </p:grp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26A1B43-85C4-06B2-81E3-42DA47377282}"/>
                  </a:ext>
                </a:extLst>
              </p:cNvPr>
              <p:cNvSpPr txBox="1"/>
              <p:nvPr/>
            </p:nvSpPr>
            <p:spPr>
              <a:xfrm>
                <a:off x="1725772" y="2491723"/>
                <a:ext cx="1516540" cy="851297"/>
              </a:xfrm>
              <a:prstGeom prst="roundRect">
                <a:avLst/>
              </a:prstGeom>
              <a:noFill/>
              <a:ln w="28575">
                <a:solidFill>
                  <a:srgbClr val="10658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rtl="1">
                  <a:defRPr/>
                </a:pPr>
                <a:r>
                  <a:rPr lang="ar-MA" sz="4400" b="1" dirty="0">
                    <a:solidFill>
                      <a:schemeClr val="accent1">
                        <a:lumMod val="50000"/>
                      </a:schemeClr>
                    </a:solidFill>
                    <a:latin typeface="Microsoft Uighur" panose="02000000000000000000" pitchFamily="2" charset="-78"/>
                    <a:ea typeface="Calibri" panose="020F0502020204030204" pitchFamily="34" charset="0"/>
                    <a:cs typeface="Microsoft Uighur" panose="02000000000000000000" pitchFamily="2" charset="-78"/>
                    <a:sym typeface="Arial"/>
                  </a:rPr>
                  <a:t>اِسْتَقْبَلَ</a:t>
                </a:r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E00CDA6-EB2F-5771-6975-F516A9D6E22F}"/>
                </a:ext>
              </a:extLst>
            </p:cNvPr>
            <p:cNvSpPr txBox="1"/>
            <p:nvPr/>
          </p:nvSpPr>
          <p:spPr>
            <a:xfrm>
              <a:off x="5481053" y="2567658"/>
              <a:ext cx="1377237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algn="ctr" rtl="1"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ضُيوفَهُ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E6FE027-881F-5C9F-2786-0A3F7E36D107}"/>
                </a:ext>
              </a:extLst>
            </p:cNvPr>
            <p:cNvSpPr txBox="1"/>
            <p:nvPr/>
          </p:nvSpPr>
          <p:spPr>
            <a:xfrm>
              <a:off x="6982275" y="2567658"/>
              <a:ext cx="1377237" cy="851297"/>
            </a:xfrm>
            <a:prstGeom prst="roundRect">
              <a:avLst/>
            </a:prstGeom>
            <a:noFill/>
            <a:ln w="28575">
              <a:solidFill>
                <a:srgbClr val="106585"/>
              </a:solidFill>
            </a:ln>
          </p:spPr>
          <p:txBody>
            <a:bodyPr wrap="square" rtlCol="0">
              <a:spAutoFit/>
            </a:bodyPr>
            <a:lstStyle/>
            <a:p>
              <a:pPr algn="ctr" rtl="1">
                <a:defRPr/>
              </a:pPr>
              <a:r>
                <a:rPr lang="ar-MA" sz="4400" b="1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بِحَفاوَةٍ.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6AC3845-4E04-F561-4183-36BC1FAF6251}"/>
              </a:ext>
            </a:extLst>
          </p:cNvPr>
          <p:cNvGrpSpPr/>
          <p:nvPr/>
        </p:nvGrpSpPr>
        <p:grpSpPr>
          <a:xfrm>
            <a:off x="983533" y="2502892"/>
            <a:ext cx="794261" cy="606607"/>
            <a:chOff x="7194176" y="2796988"/>
            <a:chExt cx="980864" cy="1318513"/>
          </a:xfrm>
        </p:grpSpPr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BDE9EEF2-EF5C-FD8D-7BEA-3EBBE34E2258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EB15C22E-D8DF-09AE-FF16-4E942F30F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6432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AF514-1399-1AD8-37DA-CEFEE73E9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4A19A1A-E175-0DBA-B293-2F114798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Arial"/>
              </a:rPr>
              <a:t>من يقرأ الجمل؟ تلميذ واحد.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Espace réservé pour une image  19">
            <a:extLst>
              <a:ext uri="{FF2B5EF4-FFF2-40B4-BE49-F238E27FC236}">
                <a16:creationId xmlns:a16="http://schemas.microsoft.com/office/drawing/2014/main" id="{5971CAFB-EE76-3976-E9FA-261D160766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7561" y="684213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2EEA8-D52A-DF28-35D8-C76754C97D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95B8ED-D906-4CBD-E8F6-7D7D207B25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F8AC5F-AECE-9A83-7273-2AD360430B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339575-A6BC-FC25-E4E7-00E99C2342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2D9318-9EB8-7CA2-CEE2-E85622DDF3F2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E2E8E-2410-5D8C-4951-AF19AC47D6F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6E68B4-4BC4-5FAC-EC31-CC0BB95A394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EE0E4E-1A4A-213E-62A2-605445D8F9B8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C31A12-1ECA-6EAA-6BBF-B360DB11A5DE}"/>
              </a:ext>
            </a:extLst>
          </p:cNvPr>
          <p:cNvSpPr txBox="1"/>
          <p:nvPr/>
        </p:nvSpPr>
        <p:spPr>
          <a:xfrm>
            <a:off x="2289450" y="4598392"/>
            <a:ext cx="60121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اِسْتَقْبَلَ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ٱلْأَبُ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ضُيوفَهُ بِحَفاوَةٍ.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C108E6F-5A28-5DD7-508B-B2C644F517D1}"/>
              </a:ext>
            </a:extLst>
          </p:cNvPr>
          <p:cNvSpPr txBox="1"/>
          <p:nvPr/>
        </p:nvSpPr>
        <p:spPr>
          <a:xfrm>
            <a:off x="2111383" y="3767395"/>
            <a:ext cx="60121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فَحَصَ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ٱلْأَبُ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ٱلسَّيّارَةَ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قَبْلَ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ٱلسَّفَرِ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46E5E0-6139-C63B-7C35-B8591ADDE53A}"/>
              </a:ext>
            </a:extLst>
          </p:cNvPr>
          <p:cNvSpPr txBox="1"/>
          <p:nvPr/>
        </p:nvSpPr>
        <p:spPr>
          <a:xfrm>
            <a:off x="2111383" y="2070599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يَقْضي </a:t>
            </a:r>
            <a:r>
              <a:rPr lang="ar-MA" sz="48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ٱلْأَطْفالُ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أَوْقاتاً مُمْتِعَةً.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9AC4A1-AC71-3842-10CB-DEA224FE1224}"/>
              </a:ext>
            </a:extLst>
          </p:cNvPr>
          <p:cNvSpPr txBox="1"/>
          <p:nvPr/>
        </p:nvSpPr>
        <p:spPr>
          <a:xfrm>
            <a:off x="2288780" y="2866794"/>
            <a:ext cx="6340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يَتَجَوَّلُ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ٱلسّائِحُ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بَيْنَ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ٱلْمَآثِرِ</a:t>
            </a:r>
            <a:r>
              <a:rPr lang="ar-MA" sz="4000" b="1" dirty="0">
                <a:solidFill>
                  <a:prstClr val="black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6517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150000"/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الأجمل؟: إنتاج حكاية جديدة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585" y="1756197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132" y="971751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DE6705-10E2-AB50-4E4D-CEAF3BDC2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7" r="-13147"/>
          <a:stretch>
            <a:fillRect/>
          </a:stretch>
        </p:blipFill>
        <p:spPr>
          <a:xfrm>
            <a:off x="7260696" y="1991965"/>
            <a:ext cx="720000" cy="7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33FDB9C-28D0-3941-8D1F-5A54BA0B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798637"/>
            <a:ext cx="7148709" cy="612000"/>
          </a:xfrm>
        </p:spPr>
        <p:txBody>
          <a:bodyPr>
            <a:noAutofit/>
          </a:bodyPr>
          <a:lstStyle/>
          <a:p>
            <a:pPr rtl="0"/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حصة الاستماع والتحدث، ستتدربون على إنتاج حكاية جديدة تشبه حكاية «ما الأجمل؟».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E10A88-F7A8-41F8-1291-C46A663A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08604-64F1-8537-816B-299197C6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775FA2-056D-22A9-490E-4B706F6B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EA1323-D204-C4B7-3800-541FB9BA19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39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0BB135-B817-3784-AFB9-D412C2AF29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A12458-58D3-320C-3D53-C62379B9036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8F53C-AB35-8A8C-EAD1-0D4E786764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09737-6D44-92C3-8A19-4FF231FFED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48270F-C786-3E3C-CED5-FBCC84469094}"/>
              </a:ext>
            </a:extLst>
          </p:cNvPr>
          <p:cNvSpPr txBox="1"/>
          <p:nvPr/>
        </p:nvSpPr>
        <p:spPr>
          <a:xfrm>
            <a:off x="357809" y="3013502"/>
            <a:ext cx="8484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إِنْتاجُ حِكايَةٍ جَديدَةٍ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45F4CF0C-1DB1-4056-52E4-ADA1C9B5A3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AC067-6E61-154E-12BD-96643A82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0034DBB-75BD-9C43-4C21-B596834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هذه مشاهد جديدة معبرة عن مقاطع البداية والوسط والنهاية. لاحظوها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DE48764C-2059-5929-7AA6-CD8F8E097E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827A61-2A18-1083-D78C-E4ECFD4744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134D2A-A989-3C04-5D1B-AC12D4917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2750EA-D9B1-6042-7A44-EB57753A82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E0B76D-D238-FC80-7177-E3F964FABF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987CD8-CAD9-4621-0C56-7FADFA5BAC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FA77F-5FED-FA1F-B2F6-6BE2FB6FB70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727168-C155-4B8C-3FE8-6CD5883517E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F6F645-29D6-26A2-1908-BFDC607EB6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D1B5B32D-9AEC-3488-C54A-1827D12E155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r="8773"/>
          <a:stretch>
            <a:fillRect/>
          </a:stretch>
        </p:blipFill>
        <p:spPr>
          <a:xfrm>
            <a:off x="6065556" y="2648492"/>
            <a:ext cx="2598072" cy="2578167"/>
          </a:xfrm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2317C962-1924-AED5-E33F-83A6ECABEBC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8750"/>
          <a:stretch>
            <a:fillRect/>
          </a:stretch>
        </p:blipFill>
        <p:spPr>
          <a:xfrm>
            <a:off x="3274543" y="2648493"/>
            <a:ext cx="2598072" cy="2578167"/>
          </a:xfrm>
        </p:spPr>
      </p:pic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F7A44A36-80E1-3A02-8405-112B066F9CD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8783"/>
          <a:stretch>
            <a:fillRect/>
          </a:stretch>
        </p:blipFill>
        <p:spPr>
          <a:xfrm>
            <a:off x="506627" y="2648492"/>
            <a:ext cx="2598073" cy="2578168"/>
          </a:xfr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839B9B34-B902-21AC-CB36-273F7EDC776D}"/>
              </a:ext>
            </a:extLst>
          </p:cNvPr>
          <p:cNvGrpSpPr/>
          <p:nvPr/>
        </p:nvGrpSpPr>
        <p:grpSpPr>
          <a:xfrm>
            <a:off x="6175468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BC5BC427-9A7F-B53A-093E-1E0A8BE44837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ٱلْبِدايَةِ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5E221BBD-38D7-E9D4-88F2-EA56E6D1BFE9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1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7700F4EA-66D9-9164-21F7-5AA272363B6B}"/>
              </a:ext>
            </a:extLst>
          </p:cNvPr>
          <p:cNvGrpSpPr/>
          <p:nvPr/>
        </p:nvGrpSpPr>
        <p:grpSpPr>
          <a:xfrm>
            <a:off x="3824622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0AD4E6D0-24A9-342F-3B68-BD38B6C48D97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ٱلْوَسَطِ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1A8ED7E2-D414-1976-6008-3AD3B94A2224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34F2112-EF8C-F844-6E4C-3ABDB3142EAB}"/>
              </a:ext>
            </a:extLst>
          </p:cNvPr>
          <p:cNvGrpSpPr/>
          <p:nvPr/>
        </p:nvGrpSpPr>
        <p:grpSpPr>
          <a:xfrm>
            <a:off x="1369324" y="4811743"/>
            <a:ext cx="1754537" cy="1044000"/>
            <a:chOff x="5196349" y="2284361"/>
            <a:chExt cx="2010696" cy="12355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CC56009E-6AFE-44AD-C0FA-46D197C19DB2}"/>
                </a:ext>
              </a:extLst>
            </p:cNvPr>
            <p:cNvSpPr/>
            <p:nvPr/>
          </p:nvSpPr>
          <p:spPr>
            <a:xfrm>
              <a:off x="5196349" y="2753032"/>
              <a:ext cx="2010696" cy="766916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buClr>
                  <a:srgbClr val="000000"/>
                </a:buClr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  <a:sym typeface="Arial"/>
                </a:rPr>
                <a:t>مَقْطَعُ </a:t>
              </a:r>
              <a:r>
                <a:rPr lang="ar-MA" sz="2400" b="1" kern="0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ٱلنِّهايَةِ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55D5978-1808-43CF-63D9-55DF55CDD50F}"/>
                </a:ext>
              </a:extLst>
            </p:cNvPr>
            <p:cNvSpPr/>
            <p:nvPr/>
          </p:nvSpPr>
          <p:spPr>
            <a:xfrm>
              <a:off x="5913697" y="2284361"/>
              <a:ext cx="576000" cy="596490"/>
            </a:xfrm>
            <a:prstGeom prst="ellipse">
              <a:avLst/>
            </a:prstGeom>
            <a:solidFill>
              <a:srgbClr val="00ACA4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MA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3</a:t>
              </a:r>
              <a:endPara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61068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DFFD0-B4FA-F674-A8B5-1E0C6C1B7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C604EA8-944C-5423-09D2-7859306A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12" y="787804"/>
            <a:ext cx="6840000" cy="612000"/>
          </a:xfrm>
        </p:spPr>
        <p:txBody>
          <a:bodyPr>
            <a:normAutofit fontScale="90000"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كل واحد منكم يبدع بداية حكاية جديدة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مناسبة لل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مشهد أمامكم. دقيقتان لترتيب أفكاركم.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3A441E-2CA6-2D6F-9BEE-48A8640FEC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77D229-BD52-743E-112B-6E69BAB89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3A7515-EF6B-9C27-1EA0-9862089724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32C7B6-3AC6-7DFD-5548-46D7287E02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29DB3D-3DCA-0571-DAF4-4EAB6AB9DF0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E89DA3-43F4-E9C0-2F55-C303C3E0E9E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39B3E6-675E-DFCD-6685-E90FAB4F2EB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2888C6-D8DC-5019-80DC-591A4C010C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180FB494-EAAA-5F14-10A9-BABDE80FA1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A12758C-DFBA-08CA-ABC4-FFD7C7DD5625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ٱلْبِدايَةِ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36BA6D-9050-83C7-24CF-32EE33A7DB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31" y="2780164"/>
            <a:ext cx="5009094" cy="33059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4C5E4DD-02A5-0022-1EF6-4DF2252DFE5A}"/>
              </a:ext>
            </a:extLst>
          </p:cNvPr>
          <p:cNvSpPr txBox="1"/>
          <p:nvPr/>
        </p:nvSpPr>
        <p:spPr>
          <a:xfrm>
            <a:off x="5946119" y="5412658"/>
            <a:ext cx="237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/>
              <a:t>اَلْمَكانُ: ساحَةُ الْمَدْرَسَةِ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9434176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E73B6-F539-C496-42F9-3DF5E0230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7E2E8F6-737F-AC46-007E-0922C164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08" y="771902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مقطع البداية الذي أبدعه؟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19FA57-B210-B0AB-CEB1-F80774A2D2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B6202A-1FEC-8442-8127-A71F4E023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B10AF0-6EEC-E328-CB7B-D6CBCA1D8A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F53757-FE38-DFB3-A158-12AF690E4D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471064-0404-EAA4-2D61-9A156964BB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331F4-2AC5-1A6B-A213-4DF37C023E5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146A6-9871-EDE2-71EB-9819DEEB936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D3ACA7-C276-1411-438A-F91DA03EA3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98ECAE17-9A27-BBA3-0571-C3FC4C78FB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60B97B4-B0DC-DD38-459C-2D5559EE954C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ٱلْبِدايَةِ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535DEA-9F73-7174-DEBE-656D8E2C13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31" y="2780164"/>
            <a:ext cx="5009094" cy="33059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08DD34-C47C-3098-93CA-A30995066889}"/>
              </a:ext>
            </a:extLst>
          </p:cNvPr>
          <p:cNvSpPr txBox="1"/>
          <p:nvPr/>
        </p:nvSpPr>
        <p:spPr>
          <a:xfrm>
            <a:off x="5946119" y="5412658"/>
            <a:ext cx="237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dirty="0"/>
              <a:t>اَلْمَكانُ: ساحَةُ الْمَدْرَسَةِ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185961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A6FAD-9160-F200-9981-22FE1A90D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8FDB636-934C-0F9A-3B2E-A619A9FA3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مثال لبداية حكاية جديدة. 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E9DD5A1-EEB9-A0B4-1FD9-2EC1A494A6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65A19A-47C2-0B10-626E-207D96EB0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A9BE60-14C0-F6F3-62FB-223DCC6870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DCED3A-7CF5-1308-CC85-CDF92B9290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A8CDBA-CDE2-A0A8-2915-A81A398FC35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44263D-5603-D524-21FA-34BB5D6487D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DAF360-1460-1A9E-B37D-96BF6310D9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98C01EF-288E-E120-4BE0-A92114B28E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788243A-0127-BF5A-52C9-1168AF59A5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7C7780-5627-B30E-570B-4FFCC0D82D50}"/>
              </a:ext>
            </a:extLst>
          </p:cNvPr>
          <p:cNvSpPr txBox="1"/>
          <p:nvPr/>
        </p:nvSpPr>
        <p:spPr>
          <a:xfrm>
            <a:off x="3590283" y="4166040"/>
            <a:ext cx="4950545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جَلَسَ طارِقٌ وَعَلِيٌّ عَلى كُرْسِيٍّ خَشَبِيٍّ قَديمٍ في ساحَةِ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ٱلْمَدْرَسَةِ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 كانَتِ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ٱلشَّمْسُ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تُرْسِلُ أَشِعَّتَها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ٱلذَّهَبِيَّةَ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وَٱلنَّسيمُ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يُداعِبُ أَوْراقَ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ٱلْأَشْجارِ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714429-3994-86A8-69A1-A55039EAEB66}"/>
              </a:ext>
            </a:extLst>
          </p:cNvPr>
          <p:cNvSpPr/>
          <p:nvPr/>
        </p:nvSpPr>
        <p:spPr>
          <a:xfrm>
            <a:off x="6512429" y="1870025"/>
            <a:ext cx="2289665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ٱلْبِدايَةِ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1D1DDD9-B057-4B06-9054-95FE8B91B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6" y="1855969"/>
            <a:ext cx="5009094" cy="24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58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تنظيم حصص الأسبوع</a:t>
            </a:r>
            <a:endParaRPr lang="fr-MA" sz="4400" dirty="0">
              <a:solidFill>
                <a:srgbClr val="424D7B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استثمار النص (50د).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(30د).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 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 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المشتركة(20د) .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(35د).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(45د).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والفهم (30د).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(15د).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(30د).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(45د).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3 -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B8F7C-C65D-891E-A2AD-22785DE89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A5557A2-46A5-EE43-D50F-DB3321818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23012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حاولوا إنتاج فقرة تعبر عن مقطع الوسط.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944239-569D-219C-79A0-0FA3A3C911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67F6B3-C1F5-80A3-DA20-B9C229B17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FBDB52-E934-E25A-4C80-1A74EB15F2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3E32F7-50E7-C04D-A449-7C9CC2A3DC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BDC3C4-D269-44C7-CDB4-11A59C1BF82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705464-AC05-7B2A-191B-D801A3FB5F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29693C-ECBC-40B4-A9B7-47C8E308141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0038C09C-C56F-4BB2-323D-31C1B90917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A952951-1598-9DB1-5BD7-4161ED8B8C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B45CA4A-2D97-14F0-3ADC-3B0944FBA0A8}"/>
              </a:ext>
            </a:extLst>
          </p:cNvPr>
          <p:cNvSpPr/>
          <p:nvPr/>
        </p:nvSpPr>
        <p:spPr>
          <a:xfrm>
            <a:off x="3566652" y="2662084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lvl="0" algn="ctr" defTabSz="914400" rtl="1" eaLnBrk="1" latinLnBrk="0" hangingPunct="1">
              <a:buClr>
                <a:srgbClr val="000000"/>
              </a:buClr>
              <a:defRPr/>
            </a:pP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8D1836A-E910-C71E-49E7-1CB220ECBF0F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ٱلْوَسَطِ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 descr="Une image contenant garçon, dessin humoristique, dessin, personne&#10;&#10;Le contenu généré par l’IA peut être incorrect.">
            <a:extLst>
              <a:ext uri="{FF2B5EF4-FFF2-40B4-BE49-F238E27FC236}">
                <a16:creationId xmlns:a16="http://schemas.microsoft.com/office/drawing/2014/main" id="{7A011E8B-4BD6-A586-B213-69D2CC974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92" y="2597967"/>
            <a:ext cx="4131464" cy="338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1427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E48C5-4EAD-FF1B-1BDA-5058225C1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0B6A123-7969-C8DD-CE7C-2F8EC3E33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مقطع الوسط الذي أنتجه؟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E32116E-53F6-DDEA-203C-569B678176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4568183-E4F8-1E29-B17C-5AB53F5D5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42C3F6-04F7-0486-9B9B-B723D89E65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1A195D-DF9C-77AF-0997-720A06421C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A9CDCDE-8A20-EF85-54F0-F51A079AE2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864611-BCBE-6D62-DB05-92CFF87F525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8EF520-E090-46DF-8BA5-CB63A0D5EF2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6E8793-5BD7-ECA8-1A16-E45E48CDB8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3A9AFEF-2F93-6D00-5CDB-5C5941761042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ٱلْوَسَطِ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 descr="Une image contenant garçon, dessin humoristique, dessin, personne&#10;&#10;Le contenu généré par l’IA peut être incorrect.">
            <a:extLst>
              <a:ext uri="{FF2B5EF4-FFF2-40B4-BE49-F238E27FC236}">
                <a16:creationId xmlns:a16="http://schemas.microsoft.com/office/drawing/2014/main" id="{7EDA5E9F-EC49-4C55-A8A9-DA0BE1AE8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92" y="2597967"/>
            <a:ext cx="4131464" cy="3381649"/>
          </a:xfrm>
          <a:prstGeom prst="rect">
            <a:avLst/>
          </a:prstGeom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47C6CC26-8708-963D-C24D-23CE86904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45832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9142B-A298-EA8E-8586-52005EACD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3B52A1C-4787-FA8C-1570-4779E65B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هذا مثال لأحداث وسط الحكاية الجديدة.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E04CA2-B64F-147F-031B-D0D3A8C8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7F9D58-D40F-A138-1D06-34A852B5E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025632-0326-D1E9-BF73-D7618A84E0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7C30B0-A19F-1900-388F-1E3D96DF05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AA94CA-4EEB-50F2-202A-AA6316182EA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E2861A-D67A-2011-D577-4F09DA8FF39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E42349-3022-62FF-DF2B-5441B662840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E1869A18-28BA-EF94-C42E-C43B2E3C62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2AE1536-655D-F6BE-BCB0-AF113BE528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745CF0D-A926-B3F6-FA6A-E1313F36052F}"/>
              </a:ext>
            </a:extLst>
          </p:cNvPr>
          <p:cNvSpPr txBox="1"/>
          <p:nvPr/>
        </p:nvSpPr>
        <p:spPr>
          <a:xfrm>
            <a:off x="419859" y="3437948"/>
            <a:ext cx="4950545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قالَ طارِقٌ مُبْتَسِماً: "سَأَقْضي عُطْلَتي عَلى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ٱلشّاطِئِ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! أُحِبُّ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ٱلْأَمْواجَ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ٱلزَّرْقاءَ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وَأَعْشَقُ بِناءَ قُصورِ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ٱلرَّمْلِ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وَجَمْعَ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ٱلْأَصْدافِ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ٱلْمُلَوَّنَةِ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."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0E94400-99E0-82FE-74CA-4058DF75F0D5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ٱلْوَسَطِ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Image 4" descr="Une image contenant garçon, dessin humoristique, dessin, personne&#10;&#10;Le contenu généré par l’IA peut être incorrect.">
            <a:extLst>
              <a:ext uri="{FF2B5EF4-FFF2-40B4-BE49-F238E27FC236}">
                <a16:creationId xmlns:a16="http://schemas.microsoft.com/office/drawing/2014/main" id="{615EF9A0-E3E0-C362-9AAA-53551E151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83" y="3089071"/>
            <a:ext cx="2974181" cy="24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1921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B0848-7963-1ADA-E468-C2ACC9417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622EB4E-9D32-648B-C9D0-2BC07CEA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الآن حاولوا إنتاج فقرة تتضمن نهاية الحكاية.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C35CBE-F9FB-622C-865F-95373BF76D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83250A-50F7-59CC-C85C-5F9908462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640D7E-ADAA-CBAF-8121-D1CA4705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A689D6-5455-73E8-FDB5-0FA6B7BD78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90F5FD-DD0E-AA31-3B26-6B0788077DF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9694AE-CFC7-212B-69A7-E1C8102B5AE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F69B25-C01F-13E2-F6BC-B718AE36C3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CFC83F6-0C12-481E-B385-C074F02AB0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452527-BD1D-1623-D91A-0C80A0933D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4329A27-5DF1-BC50-DCEF-BEA08D5AD643}"/>
              </a:ext>
            </a:extLst>
          </p:cNvPr>
          <p:cNvSpPr/>
          <p:nvPr/>
        </p:nvSpPr>
        <p:spPr>
          <a:xfrm>
            <a:off x="3566652" y="1462687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ٱلنِّهايَةِ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Image 3" descr="Une image contenant dessin humoristique, Dessin animé, personne, dessin&#10;&#10;Le contenu généré par l’IA peut être incorrect.">
            <a:extLst>
              <a:ext uri="{FF2B5EF4-FFF2-40B4-BE49-F238E27FC236}">
                <a16:creationId xmlns:a16="http://schemas.microsoft.com/office/drawing/2014/main" id="{D9A6E9AA-8C14-8595-C986-74D6EC91C2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25" y="2478451"/>
            <a:ext cx="3811758" cy="31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7788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177B1-BDCA-4A6A-A27B-5A0681345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6AF0981-A449-B40D-359F-4A0255776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مقطع النهاية الذي أنتجه؟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B50B75-81EE-5D44-AB21-6F30422666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6AE59D-DDB6-A378-DAE7-39190582A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B71ADF4-4C27-9C84-6B26-768A096988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3A99E8-CE9B-2377-E791-620441126C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4D0E2F-8267-A151-E463-67F4419C28F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FFE28C-1BAB-91DD-A73A-7B446211262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1400A8-9371-D996-3699-C9CE217A301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0A2787-26A4-880B-038A-4557659952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E21EEF5-F62A-11CE-D91B-ACC8848EC5CD}"/>
              </a:ext>
            </a:extLst>
          </p:cNvPr>
          <p:cNvSpPr/>
          <p:nvPr/>
        </p:nvSpPr>
        <p:spPr>
          <a:xfrm>
            <a:off x="3566652" y="1462687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ٱلنِّهايَةِ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Image 3" descr="Une image contenant dessin humoristique, Dessin animé, personne, dessin&#10;&#10;Le contenu généré par l’IA peut être incorrect.">
            <a:extLst>
              <a:ext uri="{FF2B5EF4-FFF2-40B4-BE49-F238E27FC236}">
                <a16:creationId xmlns:a16="http://schemas.microsoft.com/office/drawing/2014/main" id="{6C4EAC86-33FD-6543-A262-E03ADF28C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25" y="2688515"/>
            <a:ext cx="3811758" cy="3119965"/>
          </a:xfrm>
          <a:prstGeom prst="rect">
            <a:avLst/>
          </a:prstGeom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49EB2B53-A91D-C957-111F-4DE34EB2D7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370098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7D11E-2163-F8EF-C9FF-375F9BB29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55AF9E61-B3C6-9B4B-D412-513EC50E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هذا مثال لنهاية الحكاية الجديدة.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4335A6-9B15-56EE-3532-8EA82BA297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1D3DD7-589F-1B05-B874-B2EFAB0FE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74591E-5DB7-6032-3332-8A4525C2E0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5118DF-A385-BC12-5C66-6DC6384629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35B56CD-0903-542B-FBB3-ABEE94F8851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F2FBB7-3CA7-6B6A-952E-8D487FACFCE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18CEDE-90C4-EA12-6D59-BB5B0F334D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12E01805-97A9-90A4-41AF-CC96F8A7BC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4B4E88-0D18-E70D-976A-413E30B80C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E0EB076-644F-2B20-922F-45F4ACC65A5D}"/>
              </a:ext>
            </a:extLst>
          </p:cNvPr>
          <p:cNvSpPr/>
          <p:nvPr/>
        </p:nvSpPr>
        <p:spPr>
          <a:xfrm>
            <a:off x="2285614" y="5923364"/>
            <a:ext cx="2010696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BFE565-6E04-1960-7E70-0E3197FDFE40}"/>
              </a:ext>
            </a:extLst>
          </p:cNvPr>
          <p:cNvSpPr txBox="1"/>
          <p:nvPr/>
        </p:nvSpPr>
        <p:spPr>
          <a:xfrm>
            <a:off x="457197" y="2212717"/>
            <a:ext cx="4950545" cy="39159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تَنَفَّسَ عَلِيٌّ عَميقاً وَقالَ: "أَمّا أَنا فَأُفَضِّلُ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ٱلْمُخَيَّماتِ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ٱلْجَبَلِيَّةَ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حَيْثُ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ٱلْهَواءُ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ٱلنَّقِيُّ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وَٱلْأَشْجارُ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ٱلْعالِيَةُ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وَٱلنُّجومُ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ٱلْمُتَلَأْلِئَةُ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في سَماءِ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ٱللَّيْلِ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."</a:t>
            </a:r>
          </a:p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دَقَّ جَرَسُ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ٱلْمَدْرَسَةِ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فَحَمَلَ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ٱلصَّديقانِ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كُتُبَهُما وَتَوَجَّها إِلى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ٱلصَّفِّ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وَفي قَلْبَيْهِما شَوْقٌ كَبيرٌ لِمُغامَراتِ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ٱلصَّيْفِ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2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ٱلْقادِمَةِ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B6E7585-48D9-3100-7F43-2B511A70054B}"/>
              </a:ext>
            </a:extLst>
          </p:cNvPr>
          <p:cNvSpPr/>
          <p:nvPr/>
        </p:nvSpPr>
        <p:spPr>
          <a:xfrm>
            <a:off x="341906" y="1549969"/>
            <a:ext cx="8410343" cy="61200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مَقْطَعُ </a:t>
            </a: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ٱلنِّهايَةِ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" name="Image 15" descr="Une image contenant dessin humoristique, Dessin animé, personne, dessin&#10;&#10;Le contenu généré par l’IA peut être incorrect.">
            <a:extLst>
              <a:ext uri="{FF2B5EF4-FFF2-40B4-BE49-F238E27FC236}">
                <a16:creationId xmlns:a16="http://schemas.microsoft.com/office/drawing/2014/main" id="{BE163297-6C49-FAF9-8DB5-33C66A6B9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16" y="2753407"/>
            <a:ext cx="3256933" cy="26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1745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DC784-2153-4963-1D7D-061160736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C2DF867-CBD1-C6D0-3F08-71A603F9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55141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حصلنا على حكاية جديدة.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2CD832-10F3-D583-852A-517B27110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BE0E81-C9B5-2111-8356-DCE7CABF9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01B7A9-97C6-1675-7B67-88434B348F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581E9A1-86B6-9B17-C44A-20D0337A88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7D195A-1C35-4DEE-47D0-3A8A2BEA23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134D64-F65A-AB89-FF46-89A7CDA8A81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7E95F-8A9D-2983-E310-953116F29B2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4A8F744-7841-C39A-B031-B2C950113B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C33CE8-98F4-8A83-DF33-300F936287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A1505F-6693-1F03-19FC-177A4B188065}"/>
              </a:ext>
            </a:extLst>
          </p:cNvPr>
          <p:cNvSpPr txBox="1"/>
          <p:nvPr/>
        </p:nvSpPr>
        <p:spPr>
          <a:xfrm>
            <a:off x="481914" y="1781193"/>
            <a:ext cx="7965603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جَلَسَ طارِقٌ وَعَلِيٌّ عَلى كُرْسِيٍّ خَشَبِيٍّ قَديمٍ في ساحَةِ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ٱلْمَدْرَسَةِ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 كانَتِ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ٱلشَّمْسُ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تُرْسِلُ أَشِعَّتَها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ٱلذَّهَبِيَّةَ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وَٱلنَّسيمُ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يُداعِبُ أَوْراقَ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ٱلْأَشْجارِ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</a:t>
            </a:r>
          </a:p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قالَ طارِقٌ مُبْتَسِماً: "سَأَقْضي عُطْلَتي عَلى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ٱلشّاطِئِ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! أُحِبُّ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ٱلْأَمْواجَ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ٱلزَّرْقاءَ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وَأَعْشَقُ بِناءَ قُصورِ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ٱلرَّمْلِ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وَ جَمْعَ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ٱلْأَصْدافِ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ٱلْمُلَوَّنَةِ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."</a:t>
            </a:r>
          </a:p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تَنَفَّسَ عَلِيٌّ عَميقاً وَقالَ: "أَمّا أَنا فَأُفَضِّلُ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ٱلْمُخَيَّماتِ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ٱلْجَبَلِيَّةَ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حَيْثُ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ٱلْهَواءُ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ٱلنَّقِيُّ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وَٱلْأَشْجارُ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ٱلْعالِيَةُ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وَٱلنُّجومُ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ٱلْمُتَلَأْلِئَةُ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في سَماءِ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ٱللَّيْلِ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."</a:t>
            </a:r>
          </a:p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دَقَّ جَرَسُ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ٱلْمَدْرَسَةِ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فَحَمَلَ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ٱلصَّديقانِ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كُتُبَهُما وَتَوَجَّها إِلى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ٱلصَّفِّ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وَفي قَلْبَيْهِما شَوْقٌ كَبيرٌ لِمُغامَراتِ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ٱلصَّيْفِ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36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ٱلْقادِمَةِ</a:t>
            </a: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600707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8FAB-6CD0-A287-827C-D4645335C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6F43CB6-920C-573D-934D-84FB5535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يعيد حكايته الجديدة؟ تلميذ آخر؟ ...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B62581-B316-D3F7-A852-A263DB2EDA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208F54-D33F-B1E9-E894-0814D9BEA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E0C0DD-38E2-0F0C-F79C-19012C1C27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C931FA-6D67-D07C-D742-4A17565C90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D83396-F45C-8F00-3387-5473FBA462C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0E1D22-9E22-739D-DD4B-B4B10CAAB92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62129-77B4-E7EB-4D9B-EAA8ADC219D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3029C52-D67D-4F24-9EB1-476A76549B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9158F59-CD4B-7FE1-86DD-35C1B36575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Espace réservé pour une image  6">
            <a:extLst>
              <a:ext uri="{FF2B5EF4-FFF2-40B4-BE49-F238E27FC236}">
                <a16:creationId xmlns:a16="http://schemas.microsoft.com/office/drawing/2014/main" id="{94A36D88-21EF-1441-D09D-B4BA2194F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r="8773"/>
          <a:stretch>
            <a:fillRect/>
          </a:stretch>
        </p:blipFill>
        <p:spPr>
          <a:xfrm>
            <a:off x="6065556" y="2648492"/>
            <a:ext cx="2598072" cy="2578167"/>
          </a:xfrm>
          <a:prstGeom prst="rect">
            <a:avLst/>
          </a:prstGeom>
        </p:spPr>
      </p:pic>
      <p:pic>
        <p:nvPicPr>
          <p:cNvPr id="12" name="Espace réservé pour une image  16">
            <a:extLst>
              <a:ext uri="{FF2B5EF4-FFF2-40B4-BE49-F238E27FC236}">
                <a16:creationId xmlns:a16="http://schemas.microsoft.com/office/drawing/2014/main" id="{E785EE65-1723-C7C3-7BC9-91F90F2849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8750"/>
          <a:stretch>
            <a:fillRect/>
          </a:stretch>
        </p:blipFill>
        <p:spPr>
          <a:xfrm>
            <a:off x="3274543" y="2648493"/>
            <a:ext cx="2598072" cy="2578167"/>
          </a:xfrm>
          <a:prstGeom prst="rect">
            <a:avLst/>
          </a:prstGeom>
        </p:spPr>
      </p:pic>
      <p:pic>
        <p:nvPicPr>
          <p:cNvPr id="15" name="Espace réservé pour une image  22">
            <a:extLst>
              <a:ext uri="{FF2B5EF4-FFF2-40B4-BE49-F238E27FC236}">
                <a16:creationId xmlns:a16="http://schemas.microsoft.com/office/drawing/2014/main" id="{E3E30EA0-1281-8BEF-DF14-5A07C43A6A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8783"/>
          <a:stretch>
            <a:fillRect/>
          </a:stretch>
        </p:blipFill>
        <p:spPr>
          <a:xfrm>
            <a:off x="506627" y="2648492"/>
            <a:ext cx="2598073" cy="257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4965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865A-02D5-EACC-32FA-A692126A4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58F4EB2-7099-A2A4-2409-58681B85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على دفاتر المنزل كل منكم يكتب حكايته الجديدة.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BC632F1-4E62-1FC4-917D-C32EF3FADD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182245-52E4-0033-40A3-4F46F6654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D658AE-18FF-FC42-BDF5-2CFECAAB4D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B17CE6-10B1-2805-E9D9-62FCF37921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23BA2-91D0-F3F2-9CF8-5728F05236C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6F5725-C121-B7EC-5157-107B241B88D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3AB79F-1B48-ACFE-F71B-BA642358D2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5C3D1A6-EFBF-F58E-6FCE-C6AA011971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3D610A-6C12-E1AE-D77A-1A521EB9A3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Espace réservé pour une image  6">
            <a:extLst>
              <a:ext uri="{FF2B5EF4-FFF2-40B4-BE49-F238E27FC236}">
                <a16:creationId xmlns:a16="http://schemas.microsoft.com/office/drawing/2014/main" id="{99C848EE-3B66-BE5F-724C-EEE5A8CF1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r="8773"/>
          <a:stretch>
            <a:fillRect/>
          </a:stretch>
        </p:blipFill>
        <p:spPr>
          <a:xfrm>
            <a:off x="6065556" y="2648492"/>
            <a:ext cx="2598072" cy="2578167"/>
          </a:xfrm>
          <a:prstGeom prst="rect">
            <a:avLst/>
          </a:prstGeom>
        </p:spPr>
      </p:pic>
      <p:pic>
        <p:nvPicPr>
          <p:cNvPr id="12" name="Espace réservé pour une image  16">
            <a:extLst>
              <a:ext uri="{FF2B5EF4-FFF2-40B4-BE49-F238E27FC236}">
                <a16:creationId xmlns:a16="http://schemas.microsoft.com/office/drawing/2014/main" id="{6116E23A-8402-C99D-8066-3AB2E09C76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8750"/>
          <a:stretch>
            <a:fillRect/>
          </a:stretch>
        </p:blipFill>
        <p:spPr>
          <a:xfrm>
            <a:off x="3274543" y="2648493"/>
            <a:ext cx="2598072" cy="2578167"/>
          </a:xfrm>
          <a:prstGeom prst="rect">
            <a:avLst/>
          </a:prstGeom>
        </p:spPr>
      </p:pic>
      <p:pic>
        <p:nvPicPr>
          <p:cNvPr id="15" name="Espace réservé pour une image  22">
            <a:extLst>
              <a:ext uri="{FF2B5EF4-FFF2-40B4-BE49-F238E27FC236}">
                <a16:creationId xmlns:a16="http://schemas.microsoft.com/office/drawing/2014/main" id="{0640C47C-5B78-7123-B7DD-C60AFB0EB1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8783"/>
          <a:stretch>
            <a:fillRect/>
          </a:stretch>
        </p:blipFill>
        <p:spPr>
          <a:xfrm>
            <a:off x="506627" y="2648492"/>
            <a:ext cx="2598073" cy="257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2795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قراءة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100000"/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القراءات الفردية (15 دقيقة)</a:t>
            </a:r>
          </a:p>
          <a:p>
            <a:pPr>
              <a:buClr>
                <a:srgbClr val="424D7B"/>
              </a:buClr>
              <a:buSzPct val="100000"/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استثمار النص (30 دقيقة)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94119" y="1766396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F9EA20-002D-7017-B024-987CBF8EE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343" y="990462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7EB8E8-EF6A-02AB-A64D-7E44443613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074" r="-1074"/>
          <a:stretch>
            <a:fillRect/>
          </a:stretch>
        </p:blipFill>
        <p:spPr>
          <a:xfrm>
            <a:off x="7295108" y="1976804"/>
            <a:ext cx="7272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5347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862653-85A9-B641-D4DC-94FF115D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عند نهاية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EA94C1-8A27-6602-E8FB-963639DCB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787" y="3485626"/>
            <a:ext cx="6696000" cy="889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0431C5-AFD7-ABEB-A0E8-11EA6ACB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1787" y="4651010"/>
            <a:ext cx="6696000" cy="1123026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C04A6D-1262-D651-1180-642768D81E0D}"/>
              </a:ext>
            </a:extLst>
          </p:cNvPr>
          <p:cNvGrpSpPr/>
          <p:nvPr/>
        </p:nvGrpSpPr>
        <p:grpSpPr>
          <a:xfrm>
            <a:off x="1477787" y="2347228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4B3437-3357-A149-69CD-74CEF4C8F79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F20BE6-A554-4E93-7EA0-6FA486659C8B}"/>
                </a:ext>
              </a:extLst>
            </p:cNvPr>
            <p:cNvSpPr/>
            <p:nvPr/>
          </p:nvSpPr>
          <p:spPr>
            <a:xfrm>
              <a:off x="1476953" y="3170078"/>
              <a:ext cx="48755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حكاية جديدة تشبه حكاية «ما الأجمل؟»؛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9D1298F-06A4-84DC-347F-FC3C5FCE4387}"/>
              </a:ext>
            </a:extLst>
          </p:cNvPr>
          <p:cNvSpPr txBox="1"/>
          <p:nvPr/>
        </p:nvSpPr>
        <p:spPr>
          <a:xfrm>
            <a:off x="2031507" y="3821491"/>
            <a:ext cx="4457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النص بطلاقة؛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6BD926-B302-F718-C33A-065EF768B52B}"/>
              </a:ext>
            </a:extLst>
          </p:cNvPr>
          <p:cNvSpPr txBox="1"/>
          <p:nvPr/>
        </p:nvSpPr>
        <p:spPr>
          <a:xfrm>
            <a:off x="1633027" y="4943039"/>
            <a:ext cx="4990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النص القرائي «رحلة لا تنسى الجزء 2» من خلال الإجابة عن أسئلة الفهم.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6A1A04-942C-EFF4-E7DC-796DD152E346}"/>
              </a:ext>
            </a:extLst>
          </p:cNvPr>
          <p:cNvSpPr txBox="1"/>
          <p:nvPr/>
        </p:nvSpPr>
        <p:spPr>
          <a:xfrm>
            <a:off x="1531787" y="1644330"/>
            <a:ext cx="5822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</p:spTree>
    <p:extLst>
      <p:ext uri="{BB962C8B-B14F-4D97-AF65-F5344CB8AC3E}">
        <p14:creationId xmlns:p14="http://schemas.microsoft.com/office/powerpoint/2010/main" val="3839958832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EE52B1C-4D84-CE41-8071-4240C059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2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نمر إلى حصة القراءة؛ سنستثمر النص.  قبل ذلك سأطرح عليكم أسئلة لأتحقق هل قرأتم النص.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777817-023F-B1B1-D252-C5EB035DE0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4FA5DB-0D8F-8D3A-FE81-2575BE08AF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96C9FF-9CC9-5D14-3523-4AC99A18A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A28FD0-5D90-518D-B71B-77B1ED7369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2B4B76-38FB-2889-6625-D61B872E8C4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9E2BC6-8E95-1CA7-EDE9-B68318F1DB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2BFAB7-9B25-080D-27B4-ECAB578A835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4CD6F3-822E-DC56-77F9-AF20503878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E7AFFFE-9999-7290-FC06-C74B767DAA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D9E192-2A15-F935-D56E-ADEE9C7E2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8380" y="2220103"/>
            <a:ext cx="2425044" cy="3460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529114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3875A-85F9-763E-2D7D-C9DDDB7FF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83802CB-F93F-9EDE-993D-E263F73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نجيب شفهيا. من يقرأ السؤال؟ من يجيب بجملة تامة؟ (دقيقتان)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93A176A-D766-0DF9-7D13-0AD7B272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ABD8FE-BAFE-E1A0-BA61-7ADC6C33F1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EBC940-DACE-D0BF-41E1-EBBB1B043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13646C-B008-EED5-923A-6AF50BC73C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3AA5C5-0E18-6E5D-A838-D237AE4F0A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BAD800-0235-D049-236B-160C9FCE46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8E2F1E-0CCA-8B3B-0A26-1BC492E0E88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B1817-959A-699E-B5A5-4A2A4077A15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8FB61E-2630-3C8F-93C9-452868F38F90}"/>
              </a:ext>
            </a:extLst>
          </p:cNvPr>
          <p:cNvSpPr txBox="1"/>
          <p:nvPr/>
        </p:nvSpPr>
        <p:spPr>
          <a:xfrm>
            <a:off x="435121" y="2780239"/>
            <a:ext cx="7391308" cy="1596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914400" rtl="1">
              <a:lnSpc>
                <a:spcPct val="150000"/>
              </a:lnSpc>
              <a:buClr>
                <a:srgbClr val="A5A5A5"/>
              </a:buClr>
              <a:buSzPts val="1800"/>
              <a:defRPr/>
            </a:pPr>
            <a:r>
              <a:rPr lang="ar-MA" sz="3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 هِيَ </a:t>
            </a:r>
            <a:r>
              <a:rPr lang="ar-MA" sz="3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ٱلْمُدُنُ</a:t>
            </a:r>
            <a:r>
              <a:rPr lang="ar-MA" sz="3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3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3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زارَتْها مَرْيَمُ خِلالَ رِحْلَتِها؟</a:t>
            </a:r>
          </a:p>
          <a:p>
            <a:pPr lvl="0" algn="r" defTabSz="914400" rtl="1">
              <a:lnSpc>
                <a:spcPct val="150000"/>
              </a:lnSpc>
              <a:buClr>
                <a:srgbClr val="A5A5A5"/>
              </a:buClr>
              <a:buSzPts val="1800"/>
              <a:defRPr/>
            </a:pPr>
            <a:r>
              <a:rPr lang="ar-MA" sz="3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ما </a:t>
            </a:r>
            <a:r>
              <a:rPr lang="ar-MA" sz="3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ٱلْمَدينَةُ</a:t>
            </a:r>
            <a:r>
              <a:rPr lang="ar-MA" sz="3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3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3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تَوَقَّفَتْ فيها </a:t>
            </a:r>
            <a:r>
              <a:rPr lang="ar-MA" sz="3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ٱلرِّحْلَةُ</a:t>
            </a:r>
            <a:r>
              <a:rPr lang="ar-MA" sz="3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 ما </a:t>
            </a:r>
            <a:r>
              <a:rPr lang="ar-MA" sz="3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ٱلَّذي</a:t>
            </a:r>
            <a:r>
              <a:rPr lang="ar-MA" sz="3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يُثْبِتَ ذلِكَ في </a:t>
            </a:r>
            <a:r>
              <a:rPr lang="ar-MA" sz="3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ٱلنَّصِّ</a:t>
            </a:r>
            <a:r>
              <a:rPr lang="ar-MA" sz="3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725AFF27-FA96-51E3-E9A3-03B25DC700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585" y="693832"/>
            <a:ext cx="828000" cy="828000"/>
          </a:xfr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35B5340A-2C0C-A165-E571-4AAD04C8CC99}"/>
              </a:ext>
            </a:extLst>
          </p:cNvPr>
          <p:cNvSpPr/>
          <p:nvPr/>
        </p:nvSpPr>
        <p:spPr>
          <a:xfrm>
            <a:off x="7870183" y="3095878"/>
            <a:ext cx="438147" cy="430602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CE573BB-CAC7-830C-F4EB-4B0E61B7A911}"/>
              </a:ext>
            </a:extLst>
          </p:cNvPr>
          <p:cNvSpPr/>
          <p:nvPr/>
        </p:nvSpPr>
        <p:spPr>
          <a:xfrm>
            <a:off x="7904585" y="3882460"/>
            <a:ext cx="438147" cy="430602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769774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05611-184B-188F-4097-37DCDC754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A6ACA1D-73DC-C6C7-696C-BC4E29A2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كراساتكم؛ الصفحة 79؛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الفقرة الأولى من النص. تابعوا معي.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12823B-3A07-F96B-8A38-BE9495113E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96CC28-C3A4-0200-57FD-CE0B4CBA3B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3BA0B9-8845-D7A2-32D7-769973C73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AEDBBE-74FD-D437-D355-ED8C35FF66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3A695F-1C4A-FFCF-4A9A-B21D8B0E74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97D345-0F31-2577-EF04-8CDFF63B590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58CF0D-3142-5BB7-5C92-E89D423FAD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0198C-EE86-48AC-51B4-BA52CA027DB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B74FB1B-4631-4A7F-DC88-EC22ED6148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E9082E-9EAC-44E9-A223-ED0ACE5BF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478" y="2210271"/>
            <a:ext cx="2425044" cy="3460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318465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>
            <a:extLst>
              <a:ext uri="{FF2B5EF4-FFF2-40B4-BE49-F238E27FC236}">
                <a16:creationId xmlns:a16="http://schemas.microsoft.com/office/drawing/2014/main" id="{F4DBBA5A-ECCB-F243-B8B3-0711998E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دوركم. من يقرأ الفقرة الموالية؟ من يواصل القراءة؟  تابع (ي) ... 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F392C69-81DC-7D8A-E4E9-4E19B1D3E6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C67A3F-E344-A128-414B-2ED0A25150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139D903-86A2-E5A9-9D72-4E08EAC499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DE3F65-609E-3A75-E044-5B64A58EF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0F98DA3-AF83-AE28-1003-F81F741D190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B52F21-81DD-210B-5645-E44AE37521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AFD625-1C75-74C5-BF39-7110908073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8CF69-9492-8915-4B5E-FB05FF245B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D9E16F-A34E-6882-4DAE-63943F95AF8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C8A095-174D-49EA-56B0-8A36D5456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478" y="2220103"/>
            <a:ext cx="2425044" cy="34607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39538467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37D5-661A-08E9-9297-AEBD2E11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69B1BED-20E1-F2D8-D68B-D5E9C31C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D838A5-7377-9C49-57DC-97C0499647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5E59E1-CBA3-CFEC-0EDB-9256AD152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606378-93FD-25AF-93AC-4CC84F213D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993C3A4-C197-178F-D435-A25B886F26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8B565B-6088-92CA-DDAC-ACFE811099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A39E14-A76A-6413-C8A8-1BBB25B508F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C655EB-E109-F140-D2A2-EE6EDB4D462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FE384A45-1574-276D-D647-B3D2C5856F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C58CC01-8650-004D-A7F0-622BFED12DA1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نبدأ أولا بالتحقق من إنجازكم الواجبَ المنزلي. خذوا نشاط المعجم. من يقدم جوابه؟</a:t>
            </a:r>
            <a:endParaRPr lang="fr-FR" sz="2400" i="1" dirty="0">
              <a:solidFill>
                <a:schemeClr val="bg1">
                  <a:lumMod val="50000"/>
                </a:schemeClr>
              </a:solidFill>
              <a:cs typeface="Microsoft Uighur" panose="02000000000000000000" pitchFamily="2" charset="-78"/>
            </a:endParaRPr>
          </a:p>
        </p:txBody>
      </p:sp>
      <p:pic>
        <p:nvPicPr>
          <p:cNvPr id="8" name="Image 7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CFB530D7-B9A4-195F-9365-8FFFE26F5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354" y="2141276"/>
            <a:ext cx="2713301" cy="38688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36C8F66-C02A-ECA7-FE43-99D7097DC16C}"/>
              </a:ext>
            </a:extLst>
          </p:cNvPr>
          <p:cNvSpPr/>
          <p:nvPr/>
        </p:nvSpPr>
        <p:spPr>
          <a:xfrm>
            <a:off x="3176865" y="2689719"/>
            <a:ext cx="2713301" cy="73928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sz="2000"/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3F5AA640-9C3C-51AF-4DAD-E67A4408AD7B}"/>
              </a:ext>
            </a:extLst>
          </p:cNvPr>
          <p:cNvSpPr/>
          <p:nvPr/>
        </p:nvSpPr>
        <p:spPr>
          <a:xfrm>
            <a:off x="5985294" y="2689720"/>
            <a:ext cx="717420" cy="19594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5">
            <a:extLst>
              <a:ext uri="{FF2B5EF4-FFF2-40B4-BE49-F238E27FC236}">
                <a16:creationId xmlns:a16="http://schemas.microsoft.com/office/drawing/2014/main" id="{F4DDFDA3-8032-305F-C88E-5A55EAA9BF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2714" y="2231359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7598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2F12A-1346-ED56-8A7E-2601EFB03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C730A2B-F5C6-6445-A7D6-D619F866EB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F7277F1-98CF-2764-8662-528157A281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A67018-4DD7-2B13-4630-039F2C4B6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577E8C2-E7F0-E97C-8F2A-DB55BF9591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0346449-8484-2145-D7CC-221D77C8283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E7C5A8-A906-B240-70D9-58238F7A4F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7A6924-C7ED-2943-1102-164D9685EC0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200291-6A14-0722-DCDC-0C873180F60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64A9F13-D301-1FE2-AF26-775B91ABFC4F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صححوا.</a:t>
            </a:r>
            <a:endParaRPr lang="fr-FR" sz="2400" i="1" dirty="0">
              <a:solidFill>
                <a:schemeClr val="bg1">
                  <a:lumMod val="50000"/>
                </a:schemeClr>
              </a:solidFill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9B4FDDE-9D50-3F25-9570-E7280AB56C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21" name="Image 20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705C2049-4714-F5A1-B993-E78D9983B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606" y="2530925"/>
            <a:ext cx="8059054" cy="2147274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E0BA61-D11B-E867-B59A-722F1E7AB5A9}"/>
              </a:ext>
            </a:extLst>
          </p:cNvPr>
          <p:cNvSpPr txBox="1"/>
          <p:nvPr/>
        </p:nvSpPr>
        <p:spPr>
          <a:xfrm>
            <a:off x="6750023" y="3834580"/>
            <a:ext cx="9803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FF0000"/>
                </a:solidFill>
              </a:rPr>
              <a:t>اَلْعَتيقَةُ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" name="Google Shape;1508;p66">
            <a:extLst>
              <a:ext uri="{FF2B5EF4-FFF2-40B4-BE49-F238E27FC236}">
                <a16:creationId xmlns:a16="http://schemas.microsoft.com/office/drawing/2014/main" id="{67A5107E-45E6-3188-8856-4A7812E3AB6F}"/>
              </a:ext>
            </a:extLst>
          </p:cNvPr>
          <p:cNvSpPr txBox="1"/>
          <p:nvPr/>
        </p:nvSpPr>
        <p:spPr>
          <a:xfrm>
            <a:off x="5337639" y="3773065"/>
            <a:ext cx="9803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32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اَلْعَريقَةُ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1508;p66">
            <a:extLst>
              <a:ext uri="{FF2B5EF4-FFF2-40B4-BE49-F238E27FC236}">
                <a16:creationId xmlns:a16="http://schemas.microsoft.com/office/drawing/2014/main" id="{E267FFB3-CAA4-063D-EA20-43ADD8D7F22C}"/>
              </a:ext>
            </a:extLst>
          </p:cNvPr>
          <p:cNvSpPr txBox="1"/>
          <p:nvPr/>
        </p:nvSpPr>
        <p:spPr>
          <a:xfrm>
            <a:off x="2716603" y="3773065"/>
            <a:ext cx="11288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32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صاعِدَةً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1508;p66">
            <a:extLst>
              <a:ext uri="{FF2B5EF4-FFF2-40B4-BE49-F238E27FC236}">
                <a16:creationId xmlns:a16="http://schemas.microsoft.com/office/drawing/2014/main" id="{4B8294E3-2817-9FFF-5702-A2955149289A}"/>
              </a:ext>
            </a:extLst>
          </p:cNvPr>
          <p:cNvSpPr txBox="1"/>
          <p:nvPr/>
        </p:nvSpPr>
        <p:spPr>
          <a:xfrm>
            <a:off x="1452741" y="3765755"/>
            <a:ext cx="112884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3200" b="1" kern="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مُنْحَدِرَةً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466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A60A1-2008-21C2-D597-20217EE4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07F4AE2-DCA3-0D4F-8967-39B9AE6B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ماذا نسمي المعلومات التي ترد في النص بشكل غير مباشر؟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7E4E17-0EBD-38D4-4FEA-663C3713E0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CE67B9-6021-A247-C8E6-CAA07C1AF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44B4D1-99F1-39C2-236F-898EA1D1B7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1C5B7B-C464-DB26-A4AD-B3CA4FB8E2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8F00AF-CAFE-053A-CCF1-ABC3BE0680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47AC97-FFF6-6873-6364-F9A303473A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79606C-D55F-5158-DC8A-5D07B51EBD7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009A7-D32A-142F-CB13-90315EFD47C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5AE392B4-ABE1-C092-6283-4E07CCF46D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Image 19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BF001BA9-1D37-9381-1099-F83860ED6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8257" y="2171683"/>
            <a:ext cx="2851912" cy="285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9643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37858-A1F4-3F8E-AC5A-0E345AA66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746D0D67-5A32-8D22-08E8-94B04401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نتذكر. من يقرأ؟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4059BB-FC6F-4759-8CF4-D71CD4CEDD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00FB3C-4FC4-35B2-9251-52CC34F92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4770ED-C8BE-F194-F95F-5893FE7311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79D690E-F6E3-E7AC-C47F-AA0E2A41CA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F1A3AF-DF90-0D44-D0C5-426B7442BCA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65201C-6DC7-E8CA-F132-28E65B58EF0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3DB34C-111C-18EF-36C5-3EB8E2290A5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2B0AFB-C8BD-0E7B-625F-294F8A04095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D5F9DA4-4497-034F-D65F-904FDFCBA5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82427D0-B2C1-0BD5-2E71-5154F215F0A9}"/>
              </a:ext>
            </a:extLst>
          </p:cNvPr>
          <p:cNvSpPr txBox="1"/>
          <p:nvPr/>
        </p:nvSpPr>
        <p:spPr>
          <a:xfrm>
            <a:off x="855406" y="2654003"/>
            <a:ext cx="74331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اَلْمَعْلوماتُ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ٱلضِّمْنِيَّةُ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أَوْ غَيْرُ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ٱلصَّريحَةِ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هِيَ مَعْلوماتٌ تَرِدُ في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بِشَكْلٍ غَيْرِ مُباشِرٍ عَلى </a:t>
            </a:r>
            <a:r>
              <a:rPr lang="ar-MA" sz="48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ٱلْقارِئِ</a:t>
            </a:r>
            <a:r>
              <a:rPr lang="ar-MA" sz="48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أَنْ يَسْتَنْتِجَها.</a:t>
            </a:r>
          </a:p>
        </p:txBody>
      </p:sp>
    </p:spTree>
    <p:extLst>
      <p:ext uri="{BB962C8B-B14F-4D97-AF65-F5344CB8AC3E}">
        <p14:creationId xmlns:p14="http://schemas.microsoft.com/office/powerpoint/2010/main" val="161324094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47FE6-48BF-2747-1655-F47DEC0B9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E6847A02-B266-AD20-84B2-57B2B562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يذكر بخطوات توظيف الكلمات المفاتيح لاستنتاج معلومات ضمنية في النص؟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339848-6C33-2EB8-052D-8874E976D1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DF7135-0489-288B-9EE5-316DDCC19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6E296F-35E2-BE1D-5386-0B9534BDC3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54BDB0-3914-DE81-474E-584F8D5A15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4F88D6-15BB-EDA8-5FEB-492E0C9B5F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1F61B9-5961-6668-253C-99430BA6C71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67179D-15BA-2FA6-FAE5-B1E12EFCEC6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1AFBF-B4AC-D3D6-D426-41C212C4E0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3477D71-041C-00FB-96CD-63F6AEA726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83530A9-4D6C-E804-090C-BB105C613D62}"/>
              </a:ext>
            </a:extLst>
          </p:cNvPr>
          <p:cNvSpPr txBox="1"/>
          <p:nvPr/>
        </p:nvSpPr>
        <p:spPr>
          <a:xfrm>
            <a:off x="2556387" y="2959510"/>
            <a:ext cx="4513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اِسْتِنْتاجُ مَعْلوماتٍ ضِمْنِيَّةٍ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8612596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B2253-51CC-743F-BE51-19E8B8F76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98B635F-A268-02E4-030A-793DA539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يقرأ؟ انتبهوا جيدا.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40B880-D6E0-FF39-52F2-FAB91849F5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3CDE35-B756-A59D-F710-C6C91200A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53A171-9F7E-BF21-6505-6FE0E67925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1E6A9C-2E59-FD46-4A67-B6530F38B2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C291AC-988E-63C7-0440-3ED075D243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B82825-2CD2-1BB9-B2DB-4E177B8D8DF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A1635-6053-C157-9F23-97648ED33AA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E30E8-C1D1-962F-3447-61ABF7E227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0D069F76-3157-B362-E655-2FFE9BCD9E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D4EFBC44-C5BF-213A-1089-881F5D9E5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694" y="2371699"/>
            <a:ext cx="6642555" cy="306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0462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39" y="1077330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تركيب جمل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267585" y="2122576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1433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</a:pPr>
            <a:r>
              <a:rPr lang="ar-MA" sz="1800" b="1" dirty="0">
                <a:cs typeface="Microsoft Uighur" panose="02000000000000000000" pitchFamily="2" charset="-78"/>
              </a:rPr>
              <a:t>ما الأجمل؟ : إنتاج حكاية جديدة.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5257807" y="3380220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defRPr/>
            </a:pPr>
            <a:r>
              <a:rPr lang="f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 استماع وتحدث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477B8E12-ACAD-0BA7-678D-B1AE85FD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5942" y="3233938"/>
            <a:ext cx="468000" cy="468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r" rtl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ar-MA" sz="1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قراءات فردية؛</a:t>
            </a:r>
          </a:p>
          <a:p>
            <a:pPr marL="742950" lvl="1" indent="-285750" algn="r" rtl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ar-MA" sz="1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إستراتيجية الفهم.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5291470" y="4692778"/>
            <a:ext cx="131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- 03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قراءة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17592" y="4520707"/>
            <a:ext cx="468000" cy="46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77" r="-677"/>
          <a:stretch>
            <a:fillRect/>
          </a:stretch>
        </p:blipFill>
        <p:spPr>
          <a:xfrm>
            <a:off x="6773676" y="4712834"/>
            <a:ext cx="543600" cy="5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DA8B73-57CA-CE7E-2C6B-D37EE0FD3B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95" r="-13995"/>
          <a:stretch>
            <a:fillRect/>
          </a:stretch>
        </p:blipFill>
        <p:spPr>
          <a:xfrm>
            <a:off x="6717025" y="3478999"/>
            <a:ext cx="5436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728A4-7EBC-F12A-5B3F-815928EF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2C76F8BD-124F-F104-C9BF-1A6AD3376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354" y="2141276"/>
            <a:ext cx="2713301" cy="38688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8D812B2-B953-9376-9598-8D8C03F27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ستستخرجون معلومات من النص. من يقرأ الأسئلة 1 و2 ؟ أنجزوا فرديا. (4 دقائق)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0C4215A-3F6A-DEB7-D4CC-5213921F9D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A42C50-3407-05A7-A943-D4154A15D9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F13A96-CE5A-FF99-8B16-C6B5FFACF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89E4F7-27D0-73B8-7867-EE27D37BE3D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068277-EFBB-B884-9A19-CD07AC9C48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6D2DF0-4E72-626E-DF8E-D6855E68BF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5E0DF8-EBCC-CC6D-A5A5-86D63D6F8D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F11235-7EE1-2AE4-4D69-4F3B48C15B2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5F6AE3A5-C06C-973D-B0D9-C1F5CFC2AE7D}"/>
              </a:ext>
            </a:extLst>
          </p:cNvPr>
          <p:cNvSpPr/>
          <p:nvPr/>
        </p:nvSpPr>
        <p:spPr>
          <a:xfrm>
            <a:off x="6071652" y="3602469"/>
            <a:ext cx="784009" cy="22614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F603D45-3A31-1DB2-E05C-067F98580CD1}"/>
              </a:ext>
            </a:extLst>
          </p:cNvPr>
          <p:cNvSpPr/>
          <p:nvPr/>
        </p:nvSpPr>
        <p:spPr>
          <a:xfrm>
            <a:off x="3159353" y="3428999"/>
            <a:ext cx="2748147" cy="140847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90866CFB-D055-12B6-A8C0-FC4A8E33DA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9069226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ABBDA-987C-65C7-6AAD-407853851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F114B2-DD7E-F94D-598D-BB18C4D0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3" y="756000"/>
            <a:ext cx="725606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نصحح تمرينا </a:t>
            </a:r>
            <a:r>
              <a:rPr lang="ar-MA" sz="23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تمرينا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 من يقرأ التعليمة الأول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ى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؟ من يجيب؟ هل 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أ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نتم متفقون؟ 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7411B2D-A565-D87E-FEE5-A5BED0F74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97B9DD-92D2-DA90-3ABA-9266027EEB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872B0A-5A0A-FD21-82F9-FDCE68907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9805E7-BC1A-9C5B-FA41-A73F8124A5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5F7505-619C-46F2-0084-C9CC5CB8EC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E8090-B906-4081-77B4-4B757D2D55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7C4590-B84B-37E7-24E5-B9DC875917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50B383-FD1B-55EF-D479-5A73E7EA2CF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CE252460-9C4F-6556-B50B-285A46928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57" y="2022256"/>
            <a:ext cx="7568150" cy="395074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CAE03294-6DAE-4F0D-D6D7-C54478D1D2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1763284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43913-0CB6-87E8-F235-C790E8F93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10E2F1-0C6B-320F-4AFB-D158D851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3" y="756000"/>
            <a:ext cx="725606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انتبهوا للتصحيح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E07353F-7507-D8DD-AF23-6555A564C7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AD74FA-3A2F-1BE6-53AC-6F04608FFE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0258384-BC89-6244-5D5D-A20C72758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50D7E6A-45CC-BB2F-3E60-0314FEA238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FB22AD-D880-75D1-6DA9-FCDCDC3B025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8C9601-0CCE-814F-6C6C-5987522EA6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DEC5A-DBF2-311C-A771-307CB420E84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111CD3-2CEF-2CA2-04B8-B8122D0A9BE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9" name="Image 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53CDFD6-291F-29A3-3406-53A8C457C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57" y="2022256"/>
            <a:ext cx="7568150" cy="395074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628F908-6AC7-E08E-219B-ADEA214994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CFF3A4-CC9D-1EEC-4D50-F2354C2D9268}"/>
              </a:ext>
            </a:extLst>
          </p:cNvPr>
          <p:cNvSpPr txBox="1"/>
          <p:nvPr/>
        </p:nvSpPr>
        <p:spPr>
          <a:xfrm>
            <a:off x="481607" y="5388228"/>
            <a:ext cx="2719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مَسْجِدُ " ٱلْكُتُبِيَّةِ"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466052-C6FE-6B8F-8946-5301FDF0A9AF}"/>
              </a:ext>
            </a:extLst>
          </p:cNvPr>
          <p:cNvSpPr txBox="1"/>
          <p:nvPr/>
        </p:nvSpPr>
        <p:spPr>
          <a:xfrm>
            <a:off x="864331" y="3928810"/>
            <a:ext cx="2336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جامِعُ "ٱلْقَرَوِيّينَ"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6703A3-30A1-1456-A8CC-F36338278230}"/>
              </a:ext>
            </a:extLst>
          </p:cNvPr>
          <p:cNvSpPr txBox="1"/>
          <p:nvPr/>
        </p:nvSpPr>
        <p:spPr>
          <a:xfrm>
            <a:off x="1639483" y="4667003"/>
            <a:ext cx="1561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اَلشّاطِئُ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C6DC2B-B800-02A1-9748-36CBDC89C6C8}"/>
              </a:ext>
            </a:extLst>
          </p:cNvPr>
          <p:cNvSpPr txBox="1"/>
          <p:nvPr/>
        </p:nvSpPr>
        <p:spPr>
          <a:xfrm>
            <a:off x="579455" y="2838253"/>
            <a:ext cx="2621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ضَريحُ مُحَمَّدٍ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ٱلْخامِسِ</a:t>
            </a:r>
            <a:endParaRPr lang="ar-MA" sz="2800" b="1" dirty="0">
              <a:solidFill>
                <a:srgbClr val="FF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صَوْمَعَةُ "حَسّانَ"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F6C4A1A-F698-DCBA-53C3-CA6CD56A5462}"/>
              </a:ext>
            </a:extLst>
          </p:cNvPr>
          <p:cNvCxnSpPr>
            <a:cxnSpLocks/>
          </p:cNvCxnSpPr>
          <p:nvPr/>
        </p:nvCxnSpPr>
        <p:spPr>
          <a:xfrm flipH="1">
            <a:off x="5860026" y="4513585"/>
            <a:ext cx="629264" cy="12488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C34C407-FCB1-BB54-5308-3E8B77B06069}"/>
              </a:ext>
            </a:extLst>
          </p:cNvPr>
          <p:cNvCxnSpPr>
            <a:cxnSpLocks/>
          </p:cNvCxnSpPr>
          <p:nvPr/>
        </p:nvCxnSpPr>
        <p:spPr>
          <a:xfrm flipH="1" flipV="1">
            <a:off x="5860026" y="3205316"/>
            <a:ext cx="599564" cy="6540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632AB18-706C-5DF4-74DA-BEAED7FBF2D9}"/>
              </a:ext>
            </a:extLst>
          </p:cNvPr>
          <p:cNvCxnSpPr>
            <a:cxnSpLocks/>
          </p:cNvCxnSpPr>
          <p:nvPr/>
        </p:nvCxnSpPr>
        <p:spPr>
          <a:xfrm flipH="1" flipV="1">
            <a:off x="5860026" y="3859329"/>
            <a:ext cx="614414" cy="12488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00CCD46-E81B-9A69-AC00-CBA1DF5CB745}"/>
              </a:ext>
            </a:extLst>
          </p:cNvPr>
          <p:cNvCxnSpPr>
            <a:cxnSpLocks/>
          </p:cNvCxnSpPr>
          <p:nvPr/>
        </p:nvCxnSpPr>
        <p:spPr>
          <a:xfrm flipH="1" flipV="1">
            <a:off x="5860026" y="5078422"/>
            <a:ext cx="599564" cy="6540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D0C1BE53-FF42-1D4E-3DB2-B29902151148}"/>
              </a:ext>
            </a:extLst>
          </p:cNvPr>
          <p:cNvCxnSpPr>
            <a:cxnSpLocks/>
          </p:cNvCxnSpPr>
          <p:nvPr/>
        </p:nvCxnSpPr>
        <p:spPr>
          <a:xfrm flipH="1">
            <a:off x="5860026" y="3216257"/>
            <a:ext cx="614414" cy="12674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34895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9A322-930D-1162-01DB-6FDB36027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BEE8307C-C6D2-2B3B-0A41-E60EB516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354" y="2141276"/>
            <a:ext cx="2713301" cy="38688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B8A304-8841-B31D-B608-43FE0AA08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ستستنتجون معلومات من النص. من يقرأ التعليمة 3؟ أنجزوا فرديا. (3 دقائق)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522BA9B-346B-F929-4FB4-07C4069F01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EA2798-381D-A435-FF02-680B82DA1B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ACED2DA-761E-BCC7-0B3C-F3A4656E9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678A03-D24F-37B0-73F4-E4D287930D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9817331-65C2-38EF-E66A-01CBF2955E4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AA16EF-14DC-6F60-98B2-D8C21151182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1BA406-C63C-1A2F-C014-4A87927F5D3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64B18-1C10-F244-EA08-430E3EE409C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3EFA5141-8A0F-40D2-9CCF-66E1B8F917C4}"/>
              </a:ext>
            </a:extLst>
          </p:cNvPr>
          <p:cNvSpPr/>
          <p:nvPr/>
        </p:nvSpPr>
        <p:spPr>
          <a:xfrm>
            <a:off x="6050169" y="4847303"/>
            <a:ext cx="784009" cy="22614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5131468-2C56-E484-8214-D162633C1E46}"/>
              </a:ext>
            </a:extLst>
          </p:cNvPr>
          <p:cNvSpPr/>
          <p:nvPr/>
        </p:nvSpPr>
        <p:spPr>
          <a:xfrm>
            <a:off x="3159354" y="4847303"/>
            <a:ext cx="2713301" cy="116285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2E343D9C-F603-E366-92F8-4114BC6318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8712981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8185-1AD4-B850-A397-1E7AB3667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5A0B1-B598-314A-CC2B-5319E321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3" y="756000"/>
            <a:ext cx="725606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نصحح. من يقرأ المؤشر الأول؟ ماذا نستنتج منه؟ هل 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أ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نتم متفقون؟ 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6F5243D-565A-B7B5-7BB3-DA0FB42AA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0084EA-52E1-47BF-7378-FE79483ACE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901FBD-44F3-B31B-00D2-FF366F792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9C904D-A665-C24A-8875-23E853DF50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2D3EA7-D828-1A39-2CF3-ED719D292CC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ADE726-FC12-CFA7-ADB0-626617755E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F41D3E-9BF7-BD6C-F264-3B8EBD41DF1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101C92-5EE7-DE3B-DE17-FADE4FD0725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C63094DF-0D4F-3A01-80E0-61786D9D01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AD604968-2B8A-07CC-2ED1-6F15CFAEB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44" y="2281084"/>
            <a:ext cx="7769511" cy="3290988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9654149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F4592-D16C-656A-46A0-EA849C196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C3122-B621-B5A2-FC9F-A5FBD12D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13" y="756000"/>
            <a:ext cx="725606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انتبهوا للتصحيح</a:t>
            </a:r>
            <a:endParaRPr lang="fr-FR" sz="23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24A9181-B857-492E-839F-A4908248D2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623F81-C758-0428-F718-4AED275A44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B4FA1B6-FBFA-CCF6-6F61-B6BF5DF71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0C3F666-971E-C286-154E-6361773C4B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71182DD-A970-B872-23AD-EC2420E7EE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3A80B3-0F5D-7707-B670-EC9388B65C4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213C88-DFA5-F751-06B0-35DEA04127C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34BEC3-57FD-3A50-14C6-9A8ACF0B62E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67716BC9-2D86-1B51-093E-2CDC9F4FFE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3" name="Image 2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53E6BF2A-C834-A898-B82D-834FBCF3A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44" y="2389239"/>
            <a:ext cx="7769511" cy="3290988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835DF63-1BE2-E6E3-2A41-C8575C0573FA}"/>
              </a:ext>
            </a:extLst>
          </p:cNvPr>
          <p:cNvCxnSpPr>
            <a:cxnSpLocks/>
          </p:cNvCxnSpPr>
          <p:nvPr/>
        </p:nvCxnSpPr>
        <p:spPr>
          <a:xfrm flipH="1">
            <a:off x="3319615" y="3276014"/>
            <a:ext cx="771237" cy="989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2D0E9D0-DE21-BFDD-28F5-D8368A4DFD22}"/>
              </a:ext>
            </a:extLst>
          </p:cNvPr>
          <p:cNvCxnSpPr>
            <a:cxnSpLocks/>
          </p:cNvCxnSpPr>
          <p:nvPr/>
        </p:nvCxnSpPr>
        <p:spPr>
          <a:xfrm flipH="1" flipV="1">
            <a:off x="3319615" y="3276014"/>
            <a:ext cx="698626" cy="95185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289FD84-CBC0-8B6B-A9C5-2600D1410E05}"/>
              </a:ext>
            </a:extLst>
          </p:cNvPr>
          <p:cNvCxnSpPr>
            <a:cxnSpLocks/>
          </p:cNvCxnSpPr>
          <p:nvPr/>
        </p:nvCxnSpPr>
        <p:spPr>
          <a:xfrm flipH="1">
            <a:off x="3319615" y="5275562"/>
            <a:ext cx="8111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476133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743" y="1960862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327" y="96909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BF6F-C61B-8DD4-CE86-2C54E4BA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6010F3D-FFAB-7068-AD9F-3A82201DB026}"/>
              </a:ext>
            </a:extLst>
          </p:cNvPr>
          <p:cNvSpPr txBox="1"/>
          <p:nvPr/>
        </p:nvSpPr>
        <p:spPr>
          <a:xfrm>
            <a:off x="230887" y="2710147"/>
            <a:ext cx="7650404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حِصَّةِ ٱلاِسْتِماعِ وَٱلتَّحَدُّثِ تَدَرَّبْتُ عَلى .............................</a:t>
            </a:r>
          </a:p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أَمّا في حِصَّةِ ٱلْقِراءَةِ، وَظَّفْتُ إِسْتراتيجِيَّةَ ..............................</a:t>
            </a:r>
          </a:p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الَّتي تُساعِدُني عَلى ............................................................</a:t>
            </a:r>
          </a:p>
          <a:p>
            <a:pPr algn="just" rtl="1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أَذْكُرُ خُطْواتِها: .................................................................</a:t>
            </a:r>
            <a:endParaRPr lang="fr-FR" sz="3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84CB7A-6623-5543-A587-D5F0D279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294888B-A7FF-4CF4-0BB9-518C0AFEA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F0FA06-0F5F-F3BA-9212-F7F66E5C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1DCBAFD-C628-3492-2CA6-68649BF71A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795DB2-B749-26E8-68EA-ABF42F33C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27E3A8-F59D-9D99-754B-ADCF6B7A9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2E219E-F557-57CE-DFC8-D4573F9329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69601-80A5-D961-3BC3-8AC703C132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8B74E-C9B7-1EC4-EE35-3BA6505813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39C708-BC69-860B-75C6-FB57CB0D6F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34091436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3DBC-1F59-345A-C1B1-82AA2469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D877A9-0D0A-F944-74EC-2643AE164146}"/>
              </a:ext>
            </a:extLst>
          </p:cNvPr>
          <p:cNvGrpSpPr/>
          <p:nvPr/>
        </p:nvGrpSpPr>
        <p:grpSpPr>
          <a:xfrm>
            <a:off x="6030094" y="3111073"/>
            <a:ext cx="118080" cy="379800"/>
            <a:chOff x="6030094" y="3111073"/>
            <a:chExt cx="118080" cy="379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14:cNvPr>
                <p14:cNvContentPartPr/>
                <p14:nvPr/>
              </p14:nvContentPartPr>
              <p14:xfrm>
                <a:off x="6050614" y="3172273"/>
                <a:ext cx="360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41974" y="3118633"/>
                  <a:ext cx="21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14:cNvPr>
                <p14:cNvContentPartPr/>
                <p14:nvPr/>
              </p14:nvContentPartPr>
              <p14:xfrm>
                <a:off x="6030094" y="3145633"/>
                <a:ext cx="65160" cy="6588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21094" y="3091633"/>
                  <a:ext cx="82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14:cNvPr>
                <p14:cNvContentPartPr/>
                <p14:nvPr/>
              </p14:nvContentPartPr>
              <p14:xfrm>
                <a:off x="6034414" y="3111073"/>
                <a:ext cx="113760" cy="37980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25774" y="3057073"/>
                  <a:ext cx="131400" cy="48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14:cNvPr>
              <p14:cNvContentPartPr/>
              <p14:nvPr/>
            </p14:nvContentPartPr>
            <p14:xfrm rot="940200">
              <a:off x="6444233" y="2562170"/>
              <a:ext cx="34282" cy="33286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940200">
                <a:off x="6435305" y="2508483"/>
                <a:ext cx="51780" cy="140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14:cNvPr>
              <p14:cNvContentPartPr/>
              <p14:nvPr/>
            </p14:nvContentPartPr>
            <p14:xfrm>
              <a:off x="6441574" y="2602393"/>
              <a:ext cx="60120" cy="378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32574" y="2593393"/>
                <a:ext cx="77760" cy="5544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itre 30">
            <a:extLst>
              <a:ext uri="{FF2B5EF4-FFF2-40B4-BE49-F238E27FC236}">
                <a16:creationId xmlns:a16="http://schemas.microsoft.com/office/drawing/2014/main" id="{4F50EB87-7896-A447-BCF8-47466AC9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تذكروا العمل المنزلي. سنختار حكايتين ونعلقهما على المجلة الحائطية في آخر الأسبوع.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67E075-A441-1B66-1B0D-52FD321983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6310" y="3111073"/>
            <a:ext cx="3383346" cy="2072080"/>
          </a:xfrm>
        </p:spPr>
        <p:txBody>
          <a:bodyPr/>
          <a:lstStyle/>
          <a:p>
            <a:pPr algn="r"/>
            <a:r>
              <a:rPr lang="ar-MA" sz="2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أُعيدُ كِتابَةَ حِكايَتي </a:t>
            </a:r>
            <a:r>
              <a:rPr lang="ar-MA" sz="280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ٱلْجَديدَةَ</a:t>
            </a:r>
            <a:r>
              <a:rPr lang="ar-MA" sz="2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2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548CBA-73AB-FD90-13A3-073BB3968C6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C637A4-289F-EAD7-1830-222378890BCA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3B2174-CC3D-47AB-6114-F07FBBA0968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B0EEAC9-59EF-8025-2382-8D468B900E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EF6E48-9BC2-DE55-9B77-8C3539224B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A5C26C-61AB-AFD4-173F-19624447E5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E3316E-7ECF-6C01-CD44-343FDE2014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585741-B0EF-28E9-4EF4-F98C72E073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8" name="Espace réservé pour une image  3">
            <a:extLst>
              <a:ext uri="{FF2B5EF4-FFF2-40B4-BE49-F238E27FC236}">
                <a16:creationId xmlns:a16="http://schemas.microsoft.com/office/drawing/2014/main" id="{866D4C9A-1958-B6E3-61F4-3EB3AED4C5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5413" y="2344738"/>
            <a:ext cx="2879725" cy="2879725"/>
          </a:xfrm>
          <a:prstGeom prst="rect">
            <a:avLst/>
          </a:prstGeom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C2B1F68-2244-0779-5520-294BB5914C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1850331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8">
            <a:extLst>
              <a:ext uri="{FF2B5EF4-FFF2-40B4-BE49-F238E27FC236}">
                <a16:creationId xmlns:a16="http://schemas.microsoft.com/office/drawing/2014/main" id="{8BDEC623-C653-1381-D4CC-DDAD3628E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061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5A08023-196C-0004-A436-464E056DEC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3073" y="684000"/>
            <a:ext cx="828000" cy="828000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28B08B-9D42-303B-02B6-8963DB3A51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ABA6BAAE-56A9-CDEB-A378-ACDE574C3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2330"/>
          <a:stretch>
            <a:fillRect/>
          </a:stretch>
        </p:blipFill>
        <p:spPr>
          <a:xfrm>
            <a:off x="4572000" y="2137842"/>
            <a:ext cx="2329640" cy="3633782"/>
          </a:xfrm>
          <a:prstGeom prst="rect">
            <a:avLst/>
          </a:prstGeom>
        </p:spPr>
      </p:pic>
      <p:pic>
        <p:nvPicPr>
          <p:cNvPr id="15" name="majd_wave">
            <a:hlinkClick r:id="" action="ppaction://media"/>
            <a:extLst>
              <a:ext uri="{FF2B5EF4-FFF2-40B4-BE49-F238E27FC236}">
                <a16:creationId xmlns:a16="http://schemas.microsoft.com/office/drawing/2014/main" id="{904D7367-E655-073F-5E56-A7ADFC8EFC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351137" y="2051155"/>
            <a:ext cx="2139091" cy="37204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3DF4B4-819A-BC42-0C7C-3AE9B4779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1F231E-9A78-7070-B6AB-0277BC1C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F8CE64-44AE-CBEB-2840-C2C0B900D8D5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1DDEE1-5126-23F6-2021-FBE748B0A36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5E925E-596F-AF5F-FF79-4A84A0628D7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E726D-A4BC-77A0-B1FF-8E900E03724A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2A52D-138C-70A2-4150-E53588CC5FC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5C1449-FCB0-32DA-CA41-B40738C2708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89677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D6C845C3-435E-2744-A6FD-555E59AA5E3E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بناء على إنجازات المتعلمين خلال الممارسة المستقلة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8B4EECF-07ED-D28D-7226-EF4687FBE013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>
                <a:solidFill>
                  <a:srgbClr val="424D7B"/>
                </a:solidFill>
              </a:rPr>
              <a:t>تسجل النسبة على صفحة اليوم من مذكرة الأستاذ.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D026C11-ACEF-1479-A45B-6F61C93E7CAC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7710252-FC74-A49D-B5B6-648FE469D43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0EBD44-78CF-B263-00A4-0A0AC3652BB4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38699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0A56A04E-9BA1-B017-A07B-5EAFC132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>
            <a:extLst>
              <a:ext uri="{FF2B5EF4-FFF2-40B4-BE49-F238E27FC236}">
                <a16:creationId xmlns:a16="http://schemas.microsoft.com/office/drawing/2014/main" id="{46CD87D0-8CE6-04AB-A086-D235619714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نتذكر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B3A90-4302-79C8-7DD3-97148D1813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473A1D-87EE-926D-9CFA-CAADE8D59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79BF64-01DA-419B-0B8E-55CAC20B6E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F5E484-4376-C907-376C-00F11951A7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1C39D-3101-3C35-FE64-EBF21F6E2E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794480-154B-97D1-667A-522C983EF1D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64F18-4724-D2A1-7575-AE1B491DE2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DF4DB-AB19-4F02-7126-B34602299C6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664DC-32CF-EC7F-E80F-6CC8460DA9E9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8E474-EC5D-F126-9D50-36E8D28861D8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5C177-A830-EF3F-4441-E6340D6353A9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Google Shape;1333;p8">
            <a:extLst>
              <a:ext uri="{FF2B5EF4-FFF2-40B4-BE49-F238E27FC236}">
                <a16:creationId xmlns:a16="http://schemas.microsoft.com/office/drawing/2014/main" id="{6667B545-62DA-389E-E246-DD7879735F5B}"/>
              </a:ext>
            </a:extLst>
          </p:cNvPr>
          <p:cNvSpPr txBox="1"/>
          <p:nvPr/>
        </p:nvSpPr>
        <p:spPr>
          <a:xfrm>
            <a:off x="555745" y="5127845"/>
            <a:ext cx="4350126" cy="715045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D9A2A1DF-C4EB-ED30-21CE-1950B67C1C83}"/>
              </a:ext>
            </a:extLst>
          </p:cNvPr>
          <p:cNvSpPr txBox="1">
            <a:spLocks/>
          </p:cNvSpPr>
          <p:nvPr/>
        </p:nvSpPr>
        <p:spPr>
          <a:xfrm>
            <a:off x="2277365" y="2118290"/>
            <a:ext cx="3442300" cy="715044"/>
          </a:xfrm>
          <a:prstGeom prst="roundRect">
            <a:avLst>
              <a:gd name="adj" fmla="val 1666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0E2894-616D-A5BC-04CC-13451767FC65}"/>
              </a:ext>
            </a:extLst>
          </p:cNvPr>
          <p:cNvSpPr/>
          <p:nvPr/>
        </p:nvSpPr>
        <p:spPr>
          <a:xfrm>
            <a:off x="6102220" y="1565085"/>
            <a:ext cx="1516036" cy="1421529"/>
          </a:xfrm>
          <a:prstGeom prst="ellipse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46AE382-107B-A895-3391-F32EE54AEF11}"/>
              </a:ext>
            </a:extLst>
          </p:cNvPr>
          <p:cNvSpPr/>
          <p:nvPr/>
        </p:nvSpPr>
        <p:spPr>
          <a:xfrm>
            <a:off x="5072114" y="4861248"/>
            <a:ext cx="1516036" cy="1421529"/>
          </a:xfrm>
          <a:prstGeom prst="ellipse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20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8D97D4-147B-0CFB-3483-B3D7D67A3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77" y="3197290"/>
            <a:ext cx="1516036" cy="1421529"/>
          </a:xfrm>
          <a:prstGeom prst="ellipse">
            <a:avLst/>
          </a:prstGeom>
          <a:ln w="63500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A48E6546-EBD2-7DB5-1D63-4B2825DEB48C}"/>
              </a:ext>
            </a:extLst>
          </p:cNvPr>
          <p:cNvSpPr txBox="1">
            <a:spLocks/>
          </p:cNvSpPr>
          <p:nvPr/>
        </p:nvSpPr>
        <p:spPr>
          <a:xfrm>
            <a:off x="1668326" y="3562650"/>
            <a:ext cx="3652777" cy="71504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3200" dirty="0">
                <a:solidFill>
                  <a:srgbClr val="424D7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86609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F33D7-7BFD-034D-8311-6367AA8D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Class AR_NV_03_1 (1)">
            <a:hlinkClick r:id="" action="ppaction://media"/>
            <a:extLst>
              <a:ext uri="{FF2B5EF4-FFF2-40B4-BE49-F238E27FC236}">
                <a16:creationId xmlns:a16="http://schemas.microsoft.com/office/drawing/2014/main" id="{ECB39B13-EBD1-6180-8A76-6F530ACFCBF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839" y="1793006"/>
            <a:ext cx="640032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space réservé pour une image  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4AC90755-C090-5073-8EBF-C9F6F5904F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3577" y="703664"/>
            <a:ext cx="828000" cy="828000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0334A04-EA4C-AEDE-1D63-7D6F4A1EF2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4685FC-0874-F193-D20E-4D7C583E27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0A871E-4FA1-2FC9-9D70-A9EED74693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8D9B24-441B-6362-1B54-59704A1F34F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3F19C0-3DC9-3AD0-3D83-5D6FB5BC6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EBE46A-F953-F3E3-2F40-E581740BB30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AD00B-3DA8-EC9E-EC60-795D3AB9981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0241C-C405-98DA-0403-3E73605EF9AC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90416-057D-5C6F-E685-FC023E74CB24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606230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150000"/>
              <a:buFont typeface="Arial" panose="020B0604020202020204" pitchFamily="34" charset="0"/>
              <a:buChar char="•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تركيب جمل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6412" y="177224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17664</TotalTime>
  <Words>1604</Words>
  <Application>Microsoft Office PowerPoint</Application>
  <PresentationFormat>Affichage à l'écran (4:3)</PresentationFormat>
  <Paragraphs>410</Paragraphs>
  <Slides>60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60</vt:i4>
      </vt:variant>
    </vt:vector>
  </HeadingPairs>
  <TitlesOfParts>
    <vt:vector size="77" baseType="lpstr">
      <vt:lpstr>Calibri Light</vt:lpstr>
      <vt:lpstr>Modern Love</vt:lpstr>
      <vt:lpstr>Dosis SemiBold</vt:lpstr>
      <vt:lpstr>Microsoft Uighur</vt:lpstr>
      <vt:lpstr>Wingdings</vt:lpstr>
      <vt:lpstr>Calibri</vt:lpstr>
      <vt:lpstr>Dosis Medium</vt:lpstr>
      <vt:lpstr>Dosis</vt:lpstr>
      <vt:lpstr>Aptos</vt:lpstr>
      <vt:lpstr>Dosis ExtraBold</vt:lpstr>
      <vt:lpstr>Arial</vt:lpstr>
      <vt:lpstr>Thème Office</vt:lpstr>
      <vt:lpstr>01- نشاط اعتيادي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Présentation PowerPoint</vt:lpstr>
      <vt:lpstr>تنظيم حصص الأسبوع</vt:lpstr>
      <vt:lpstr>عند نهاية الحصة</vt:lpstr>
      <vt:lpstr>هيكلة حصة اليوم</vt:lpstr>
      <vt:lpstr>مرحبا بكم. سننطلق في حصة اللغة العربية.</vt:lpstr>
      <vt:lpstr>قبل أن نبدأ حصة اليوم نتذكر شروط الحصول على نجمة التميز. </vt:lpstr>
      <vt:lpstr>ضعوا اللوحة والكراسة في القمطر.</vt:lpstr>
      <vt:lpstr>افتتاح الحصة</vt:lpstr>
      <vt:lpstr> خذوا الألواح. ستكتبون جملة تامة بترتيب كلمات.</vt:lpstr>
      <vt:lpstr> رتبوا الكلمات التالية لتكوين جملة فعلية  في المضارع. انتبهوا هناك كلمة زائدة.</vt:lpstr>
      <vt:lpstr>ارفعوا الألواح. سأعين من يعرض جملته ويقرؤها؟ ما الكلمة الزائدة؟ هل أنتم متفقون؟ </vt:lpstr>
      <vt:lpstr>صححوا</vt:lpstr>
      <vt:lpstr> رتبوا الكلمات التالية لتكوين جملة فعلية  في المضارع. انتبهوا هناك كلمة زائدة.</vt:lpstr>
      <vt:lpstr>ارفعوا الألواح. سأعين من يعرض جملته ويقرؤها؟ ما الكلمة الزائدة؟ هل أنتم متفقون؟ </vt:lpstr>
      <vt:lpstr>صححوا</vt:lpstr>
      <vt:lpstr> رتبوا الكلمات التالية لتكوين جملة فعلية  في الماضي. انتبهوا هناك كلمة زائدة.</vt:lpstr>
      <vt:lpstr>ارفعوا الألواح. سأعين من يعرض جملته ويقرؤها؟ ما الكلمة الزائدة؟ هل أنتم متفقون؟ </vt:lpstr>
      <vt:lpstr>صححوا</vt:lpstr>
      <vt:lpstr> رتبوا الكلمات التالية لتكوين جملة فعلية  في الماضي. انتبهوا هناك كلمة زائدة.</vt:lpstr>
      <vt:lpstr>ارفعوا الألواح. سأعين من يعرض جملته ويقرؤها؟ ما الكلمة الزائدة؟ هل أنتم متفقون؟ </vt:lpstr>
      <vt:lpstr>صححوا</vt:lpstr>
      <vt:lpstr>من يقرأ الجمل؟ تلميذ واحد.</vt:lpstr>
      <vt:lpstr>Présentation PowerPoint</vt:lpstr>
      <vt:lpstr>نمر إلى حصة الاستماع والتحدث، ستتدربون على إنتاج حكاية جديدة تشبه حكاية «ما الأجمل؟».</vt:lpstr>
      <vt:lpstr> هذه مشاهد جديدة معبرة عن مقاطع البداية والوسط والنهاية. لاحظوها جيدا. </vt:lpstr>
      <vt:lpstr>الآن كل واحد منكم يبدع بداية حكاية جديدة مناسبة للمشهد أمامكم. دقيقتان لترتيب أفكاركم.</vt:lpstr>
      <vt:lpstr>من يقرأ مقطع البداية الذي أبدعه؟ </vt:lpstr>
      <vt:lpstr>هذا مثال لبداية حكاية جديدة. من يقرأ؟</vt:lpstr>
      <vt:lpstr>الآن حاولوا إنتاج فقرة تعبر عن مقطع الوسط. </vt:lpstr>
      <vt:lpstr>من يقرأ مقطع الوسط الذي أنتجه؟ </vt:lpstr>
      <vt:lpstr>هذا مثال لأحداث وسط الحكاية الجديدة. من يقرأ؟</vt:lpstr>
      <vt:lpstr>الآن حاولوا إنتاج فقرة تتضمن نهاية الحكاية.</vt:lpstr>
      <vt:lpstr>من يقرأ مقطع النهاية الذي أنتجه؟ </vt:lpstr>
      <vt:lpstr>هذا مثال لنهاية الحكاية الجديدة. من يقرأ؟</vt:lpstr>
      <vt:lpstr>حصلنا على حكاية جديدة. من يقرأ؟</vt:lpstr>
      <vt:lpstr>من يعيد حكايته الجديدة؟ تلميذ آخر؟ ...</vt:lpstr>
      <vt:lpstr>على دفاتر المنزل كل منكم يكتب حكايته الجديدة.</vt:lpstr>
      <vt:lpstr>قراءة</vt:lpstr>
      <vt:lpstr>نمر إلى حصة القراءة؛ سنستثمر النص.  قبل ذلك سأطرح عليكم أسئلة لأتحقق هل قرأتم النص.</vt:lpstr>
      <vt:lpstr>نجيب شفهيا. من يقرأ السؤال؟ من يجيب بجملة تامة؟ (دقيقتان) </vt:lpstr>
      <vt:lpstr>خذوا كراساتكم؛ الصفحة 79؛ سأقرأ الفقرة الأولى من النص. تابعوا معي.</vt:lpstr>
      <vt:lpstr>دوركم. من يقرأ الفقرة الموالية؟ من يواصل القراءة؟  تابع (ي) ... </vt:lpstr>
      <vt:lpstr>Présentation PowerPoint</vt:lpstr>
      <vt:lpstr>Présentation PowerPoint</vt:lpstr>
      <vt:lpstr>ماذا نسمي المعلومات التي ترد في النص بشكل غير مباشر؟</vt:lpstr>
      <vt:lpstr>نتذكر. من يقرأ؟</vt:lpstr>
      <vt:lpstr>من يذكر بخطوات توظيف الكلمات المفاتيح لاستنتاج معلومات ضمنية في النص؟</vt:lpstr>
      <vt:lpstr>من يقرأ؟ انتبهوا جيدا.</vt:lpstr>
      <vt:lpstr>ستستخرجون معلومات من النص. من يقرأ الأسئلة 1 و2 ؟ أنجزوا فرديا. (4 دقائق)</vt:lpstr>
      <vt:lpstr>نصحح تمرينا تمرينا. من يقرأ التعليمة الأولى؟ من يجيب؟ هل أنتم متفقون؟ </vt:lpstr>
      <vt:lpstr>انتبهوا للتصحيح</vt:lpstr>
      <vt:lpstr>ستستنتجون معلومات من النص. من يقرأ التعليمة 3؟ أنجزوا فرديا. (3 دقائق)</vt:lpstr>
      <vt:lpstr>نصحح. من يقرأ المؤشر الأول؟ ماذا نستنتج منه؟ هل أنتم متفقون؟ </vt:lpstr>
      <vt:lpstr>انتبهوا للتصحيح</vt:lpstr>
      <vt:lpstr>اختتام الحصة</vt:lpstr>
      <vt:lpstr>ماذا تعلمتم اليوم؟</vt:lpstr>
      <vt:lpstr>تذكروا العمل المنزلي. سنختار حكايتين ونعلقهما على المجلة الحائطية في آخر الأسبوع.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EL HAMDOUNI BTIHAJ</cp:lastModifiedBy>
  <cp:revision>36</cp:revision>
  <dcterms:created xsi:type="dcterms:W3CDTF">2023-09-20T21:35:22Z</dcterms:created>
  <dcterms:modified xsi:type="dcterms:W3CDTF">2025-12-21T14:29:31Z</dcterms:modified>
</cp:coreProperties>
</file>