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4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5" r:id="rId17"/>
    <p:sldMasterId id="2147483890" r:id="rId18"/>
  </p:sldMasterIdLst>
  <p:notesMasterIdLst>
    <p:notesMasterId r:id="rId87"/>
  </p:notesMasterIdLst>
  <p:handoutMasterIdLst>
    <p:handoutMasterId r:id="rId88"/>
  </p:handoutMasterIdLst>
  <p:sldIdLst>
    <p:sldId id="2147482718" r:id="rId19"/>
    <p:sldId id="2147482715" r:id="rId20"/>
    <p:sldId id="2147482719" r:id="rId21"/>
    <p:sldId id="2147482527" r:id="rId22"/>
    <p:sldId id="2147482394" r:id="rId23"/>
    <p:sldId id="2147482491" r:id="rId24"/>
    <p:sldId id="2147482492" r:id="rId25"/>
    <p:sldId id="2147482482" r:id="rId26"/>
    <p:sldId id="2147482480" r:id="rId27"/>
    <p:sldId id="2147482407" r:id="rId28"/>
    <p:sldId id="2147482408" r:id="rId29"/>
    <p:sldId id="2147482495" r:id="rId30"/>
    <p:sldId id="2147482717" r:id="rId31"/>
    <p:sldId id="2147482403" r:id="rId32"/>
    <p:sldId id="2147482489" r:id="rId33"/>
    <p:sldId id="2147482712" r:id="rId34"/>
    <p:sldId id="2147482396" r:id="rId35"/>
    <p:sldId id="2147482397" r:id="rId36"/>
    <p:sldId id="2147482713" r:id="rId37"/>
    <p:sldId id="2147482411" r:id="rId38"/>
    <p:sldId id="2147482693" r:id="rId39"/>
    <p:sldId id="2147482412" r:id="rId40"/>
    <p:sldId id="2147482413" r:id="rId41"/>
    <p:sldId id="2147482416" r:id="rId42"/>
    <p:sldId id="2147482500" r:id="rId43"/>
    <p:sldId id="2147482501" r:id="rId44"/>
    <p:sldId id="2147482422" r:id="rId45"/>
    <p:sldId id="2147482423" r:id="rId46"/>
    <p:sldId id="2147482424" r:id="rId47"/>
    <p:sldId id="2147482425" r:id="rId48"/>
    <p:sldId id="2147482426" r:id="rId49"/>
    <p:sldId id="2147482427" r:id="rId50"/>
    <p:sldId id="2147482431" r:id="rId51"/>
    <p:sldId id="2147482432" r:id="rId52"/>
    <p:sldId id="2147482434" r:id="rId53"/>
    <p:sldId id="2147482709" r:id="rId54"/>
    <p:sldId id="2147482716" r:id="rId55"/>
    <p:sldId id="2147482438" r:id="rId56"/>
    <p:sldId id="2147482725" r:id="rId57"/>
    <p:sldId id="2147482726" r:id="rId58"/>
    <p:sldId id="2147482440" r:id="rId59"/>
    <p:sldId id="2147482441" r:id="rId60"/>
    <p:sldId id="2147482502" r:id="rId61"/>
    <p:sldId id="2147482503" r:id="rId62"/>
    <p:sldId id="2147482529" r:id="rId63"/>
    <p:sldId id="2147482530" r:id="rId64"/>
    <p:sldId id="2147482722" r:id="rId65"/>
    <p:sldId id="2147482721" r:id="rId66"/>
    <p:sldId id="2147482720" r:id="rId67"/>
    <p:sldId id="2147482723" r:id="rId68"/>
    <p:sldId id="2147482724" r:id="rId69"/>
    <p:sldId id="2147482532" r:id="rId70"/>
    <p:sldId id="2147482714" r:id="rId71"/>
    <p:sldId id="2147482446" r:id="rId72"/>
    <p:sldId id="2147482692" r:id="rId73"/>
    <p:sldId id="2147482447" r:id="rId74"/>
    <p:sldId id="2147482535" r:id="rId75"/>
    <p:sldId id="2147482534" r:id="rId76"/>
    <p:sldId id="2147482449" r:id="rId77"/>
    <p:sldId id="2147482450" r:id="rId78"/>
    <p:sldId id="2147482454" r:id="rId79"/>
    <p:sldId id="2147482455" r:id="rId80"/>
    <p:sldId id="2147482456" r:id="rId81"/>
    <p:sldId id="2147482457" r:id="rId82"/>
    <p:sldId id="2147482507" r:id="rId83"/>
    <p:sldId id="2147482490" r:id="rId84"/>
    <p:sldId id="2147482459" r:id="rId85"/>
    <p:sldId id="2147482525" r:id="rId86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89"/>
      <p:bold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Dosis Medium" panose="020B0604020202020204" charset="0"/>
      <p:regular r:id="rId95"/>
    </p:embeddedFont>
    <p:embeddedFont>
      <p:font typeface="Calibri Light" panose="020F0302020204030204" pitchFamily="34" charset="0"/>
      <p:regular r:id="rId96"/>
      <p:italic r:id="rId97"/>
    </p:embeddedFont>
    <p:embeddedFont>
      <p:font typeface="Dosis ExtraBold" panose="020B0604020202020204" charset="0"/>
      <p:bold r:id="rId98"/>
    </p:embeddedFont>
    <p:embeddedFont>
      <p:font typeface="Modern Love" panose="020B0604020202020204" charset="0"/>
      <p:regular r:id="rId99"/>
    </p:embeddedFont>
    <p:embeddedFont>
      <p:font typeface="Dosis" panose="020B0604020202020204" charset="0"/>
      <p:regular r:id="rId100"/>
      <p:bold r:id="rId101"/>
    </p:embeddedFont>
    <p:embeddedFont>
      <p:font typeface="Dosis SemiBold" panose="020B0604020202020204" charset="0"/>
      <p:regular r:id="rId102"/>
      <p:bold r:id="rId10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65" userDrawn="1">
          <p15:clr>
            <a:srgbClr val="A4A3A4"/>
          </p15:clr>
        </p15:guide>
        <p15:guide id="2" pos="1633" userDrawn="1">
          <p15:clr>
            <a:srgbClr val="A4A3A4"/>
          </p15:clr>
        </p15:guide>
        <p15:guide id="3" orient="horz" pos="958" userDrawn="1">
          <p15:clr>
            <a:srgbClr val="A4A3A4"/>
          </p15:clr>
        </p15:guide>
        <p15:guide id="4" orient="horz" pos="30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B3C"/>
    <a:srgbClr val="76171D"/>
    <a:srgbClr val="F19071"/>
    <a:srgbClr val="FFF1C0"/>
    <a:srgbClr val="88535E"/>
    <a:srgbClr val="2A1E25"/>
    <a:srgbClr val="C85F74"/>
    <a:srgbClr val="B9FFFC"/>
    <a:srgbClr val="424D7B"/>
    <a:srgbClr val="424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35" autoAdjust="0"/>
    <p:restoredTop sz="94607" autoAdjust="0"/>
  </p:normalViewPr>
  <p:slideViewPr>
    <p:cSldViewPr snapToGrid="0">
      <p:cViewPr varScale="1">
        <p:scale>
          <a:sx n="70" d="100"/>
          <a:sy n="70" d="100"/>
        </p:scale>
        <p:origin x="1104" y="72"/>
      </p:cViewPr>
      <p:guideLst>
        <p:guide pos="3765"/>
        <p:guide pos="1633"/>
        <p:guide orient="horz" pos="958"/>
        <p:guide orient="horz" pos="3090"/>
      </p:guideLst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68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15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handoutMaster" Target="handoutMasters/handout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font" Target="fonts/font9.fntdata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12.fntdata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D05EC37A-635A-FFC1-4F85-23A75669D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81C41E6E-D715-7CA6-985B-1C1FAD6B6B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4C08-0FF0-4F69-9D41-6BF411A41277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D1F2732-23D4-5CFD-1EA0-877CFD56D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DB875AE-F05F-0848-69E2-7E7A5B3DC2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DB522-ADD4-449D-920B-8B2DB9F018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978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6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6.png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Layouts/_rels/slideLayout18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Layouts/_rels/slideLayout18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Layouts/_rels/slideLayout18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1.xml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00" y="5378870"/>
            <a:ext cx="7920000" cy="648000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xmlns="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375445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0600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8404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1274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954933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7973969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501524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05061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76508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58466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184346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40239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64344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67767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39819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429745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08859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478057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312905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05205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968851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58102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94871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55540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97021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10713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827533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39021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41919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198791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97028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87878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36128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981957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010219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59705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17012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E4D8B0D0-F0C3-4FC3-94D6-BCF0D419E7BC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6B07F95-A5D9-6530-5B60-EE210563FC7F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0D43B28-22C3-9254-D1DD-41450AA77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9734" b="-9734"/>
          <a:stretch>
            <a:fillRect/>
          </a:stretch>
        </p:blipFill>
        <p:spPr>
          <a:xfrm>
            <a:off x="7551896" y="3045833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7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E8009AD5-9888-1D49-84A3-D1B59B8F271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13.bin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image" Target="../media/image13.bin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7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939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74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33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27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914D07-ABEE-E163-42F3-D47BDD5D7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2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0D4D68-10C3-1141-9438-DF10D2A1E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8B71FE-FE6B-273A-0947-176F9CDA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كلمة "ذكريات" – نعيدُ قراءة التعريف معا – رددوا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32A4532-CCAC-0B7B-9986-A3DFA5B0BECC}"/>
              </a:ext>
            </a:extLst>
          </p:cNvPr>
          <p:cNvSpPr txBox="1"/>
          <p:nvPr/>
        </p:nvSpPr>
        <p:spPr>
          <a:xfrm>
            <a:off x="1208014" y="2645807"/>
            <a:ext cx="6940238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rtl="1"/>
            <a:r>
              <a:rPr lang="ar-MA" sz="4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ذِكْرَياتٌ</a:t>
            </a:r>
            <a:r>
              <a:rPr lang="ar-MA" sz="4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: </a:t>
            </a:r>
            <a:r>
              <a:rPr lang="ar-MA" sz="4000" b="1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أَحْداثٌ عِشْناها في </a:t>
            </a:r>
            <a:r>
              <a:rPr lang="ar-MA" sz="4000" b="1" kern="1200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ٱلْماضي</a:t>
            </a:r>
            <a:r>
              <a:rPr lang="ar-MA" sz="4000" b="1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 وَلَمْ نَنْسَها إِلى </a:t>
            </a:r>
            <a:r>
              <a:rPr lang="ar-MA" sz="4000" b="1" kern="1200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ٱلْآنِ</a:t>
            </a:r>
            <a:r>
              <a:rPr lang="ar-MA" sz="4000" b="1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fr-FR" sz="4000" b="1" kern="1200" dirty="0">
              <a:solidFill>
                <a:srgbClr val="424D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89A06F-7797-E047-83D5-DFDB4BD0E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C6C940-5AA2-9F28-E2B2-F7414A9A4D7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DC170A-3EB2-BEFD-705D-8079642A11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7A3105-B934-199F-42F1-EC5CD430F4C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7450F2-3A7A-025E-4340-F1202EDAB56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DD66130-0C84-CBFB-2B69-3C50941F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62DBC3D-9620-6327-D983-B7E37E3C5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B56C479-6BDA-D122-5EDD-83777514D6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A23AD9D-8E7B-AB40-D160-245CBBC75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77BDE74-A11E-B18A-9F1A-56D0D2E58F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78D75B13-163F-0B1C-569F-726E887F54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7985360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1FDB97-4E8F-DDA8-A888-5F7B4FBD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9FE14D-EA00-8984-5A96-614FDD20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سأركب "ذكريات" في جملة. من </a:t>
            </a:r>
            <a:r>
              <a:rPr lang="ar-MA" dirty="0">
                <a:ea typeface="Calibri" panose="020F0502020204030204" pitchFamily="34" charset="0"/>
              </a:rPr>
              <a:t>يركب جملة أخرى؟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xmlns="" id="{45D0EB22-FE8D-3C38-A208-2F688DD7D0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60451" y="5346000"/>
            <a:ext cx="6023098" cy="662104"/>
          </a:xfrm>
        </p:spPr>
        <p:txBody>
          <a:bodyPr/>
          <a:lstStyle/>
          <a:p>
            <a:r>
              <a:rPr lang="ar-MA" sz="4800" dirty="0">
                <a:solidFill>
                  <a:srgbClr val="424D7B"/>
                </a:solidFill>
              </a:rPr>
              <a:t>يَ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حْكي ٱلْأَبُ </a:t>
            </a:r>
            <a:r>
              <a:rPr lang="ar-MA" sz="4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ذِكْرَياتِ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طُفولَتِهِ </a:t>
            </a:r>
            <a:r>
              <a:rPr lang="ar-MA" sz="4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لِٱبْ</a:t>
            </a:r>
            <a:r>
              <a:rPr lang="ar-MA" sz="4800" dirty="0" err="1">
                <a:solidFill>
                  <a:srgbClr val="424D7B"/>
                </a:solidFill>
              </a:rPr>
              <a:t>نِهِ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8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1D88AD-8B93-9D8D-5B85-8FEED64C6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1C2139-93E2-380A-F198-D5FF7007EC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3551A1-C1E6-2B11-56DC-1DC2C7FCBDB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1ECD70-6CE4-AE6B-F8C1-1EDB794A6C9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890AA78-461E-7E0B-9083-8FF00F4F54E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DCCA68-D2F1-F5C3-CEC0-9FA789BF52D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769F95C-062A-73AA-647F-738830C7FC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32042E2-BE55-CA8F-4CD6-1F612BB38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F2D9278-48F9-919D-9B15-3959DE110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6E381D3-74FA-07ED-7784-41AA4EC139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2AC6E3-767E-9E38-64AF-16109874B7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dessin humoristique, Visage humain, capture d’écran, Jeu PC&#10;&#10;Le contenu généré par l’IA peut être incorrect.">
            <a:extLst>
              <a:ext uri="{FF2B5EF4-FFF2-40B4-BE49-F238E27FC236}">
                <a16:creationId xmlns:a16="http://schemas.microsoft.com/office/drawing/2014/main" xmlns="" id="{2A26B031-D046-C143-7D88-1E9775857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123" y="1595573"/>
            <a:ext cx="5015753" cy="3345468"/>
          </a:xfrm>
          <a:prstGeom prst="roundRect">
            <a:avLst>
              <a:gd name="adj" fmla="val 13451"/>
            </a:avLst>
          </a:prstGeom>
        </p:spPr>
      </p:pic>
    </p:spTree>
    <p:extLst>
      <p:ext uri="{BB962C8B-B14F-4D97-AF65-F5344CB8AC3E}">
        <p14:creationId xmlns:p14="http://schemas.microsoft.com/office/powerpoint/2010/main" val="2979309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A779F2-48CD-7006-B72E-155B3821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9B48B7-9E3A-9BA4-EB3F-233E97DF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سنوظف الكلمات الثلاث في جمل.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xmlns="" id="{B0B0A18C-AE35-9F2E-3ACD-E355B7E83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87E67F-F383-B490-5FF9-7C101F1D03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9F90D5-C73F-6453-3234-35E4A95D1BF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DC78A7-F7B1-E788-9038-E79FF3CB2D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E62BD3-3C3A-594F-A453-CF601528EF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D97976-E192-B4A8-5688-EC46EF68AF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97DE787-ABE7-E404-6257-E7471E9A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58DB142-DD77-B618-B06A-6D51803AD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BB8B292-ECBD-CFE9-33CE-E8CECE323E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C00E134-5F97-93A5-F4D7-73BBFC48ED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CD71496-DB5B-9100-2AEE-3A691D3D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298F693-E0AA-533E-8D3D-4B30D1F4CCE2}"/>
              </a:ext>
            </a:extLst>
          </p:cNvPr>
          <p:cNvSpPr/>
          <p:nvPr/>
        </p:nvSpPr>
        <p:spPr>
          <a:xfrm>
            <a:off x="4040053" y="3185780"/>
            <a:ext cx="1178270" cy="8512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اِنْبَهَرَ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26279DF2-AB94-04AE-5109-578A87A5DC93}"/>
              </a:ext>
            </a:extLst>
          </p:cNvPr>
          <p:cNvSpPr/>
          <p:nvPr/>
        </p:nvSpPr>
        <p:spPr>
          <a:xfrm>
            <a:off x="6025639" y="3185778"/>
            <a:ext cx="1549620" cy="8512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ذِكْرَياتٌ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A612ABE-DF67-8C08-25D8-A6EB4209EF89}"/>
              </a:ext>
            </a:extLst>
          </p:cNvPr>
          <p:cNvSpPr/>
          <p:nvPr/>
        </p:nvSpPr>
        <p:spPr>
          <a:xfrm>
            <a:off x="2012368" y="3185779"/>
            <a:ext cx="1220369" cy="8512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فُرْصَةً</a:t>
            </a:r>
          </a:p>
        </p:txBody>
      </p:sp>
    </p:spTree>
    <p:extLst>
      <p:ext uri="{BB962C8B-B14F-4D97-AF65-F5344CB8AC3E}">
        <p14:creationId xmlns:p14="http://schemas.microsoft.com/office/powerpoint/2010/main" val="232900851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0A97B1-E4F0-DA61-C595-6FC8E276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D214B4-715D-4A1D-18EB-07082F01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هذه جملة. من يقرؤها؟ من لديه جملة أخرى؟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xmlns="" id="{98F690DE-0544-2DA6-E19F-45CDA96446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8" name="Google Shape;1227;p184">
            <a:extLst>
              <a:ext uri="{FF2B5EF4-FFF2-40B4-BE49-F238E27FC236}">
                <a16:creationId xmlns:a16="http://schemas.microsoft.com/office/drawing/2014/main" xmlns="" id="{F851BEED-BD0E-1361-911A-E064E37C17C1}"/>
              </a:ext>
            </a:extLst>
          </p:cNvPr>
          <p:cNvSpPr txBox="1"/>
          <p:nvPr/>
        </p:nvSpPr>
        <p:spPr>
          <a:xfrm>
            <a:off x="690658" y="5398968"/>
            <a:ext cx="7920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342900" rtl="1"/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اِنْبَهَرَ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ٱلسُّيّاحِ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بِمَسْجِدِ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ٱلْكُتُبِيَّةِ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ٱلَّذي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يَحْمِلُ 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ذِكْرَياتِ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ٱلْأَجْدادِ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37D4A4-A702-A036-3EDD-FC7504A2C4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749F57-879D-CEF1-0BF6-DB286847624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0D9626-549A-1728-B961-F2EB2A40952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577EBC-6A39-7921-81D8-DC0DBC55683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3784DD8-DDE5-9E54-D3E6-E2C21DFA94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42D6B0C-C6DC-DDCA-CA89-7335B8BC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00B7FD2-31FB-8369-874B-34D67431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F9D0F-2780-6A5D-EDCD-5EBC9C14E7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7B47B2E-F3EB-1699-3E45-A60DE3D3B4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40D8DAD-F6A8-E7B7-F409-62795318A6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232BC3A-0E90-AE11-29F2-C3C24E7CB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6" y="1540184"/>
            <a:ext cx="4878604" cy="3853818"/>
          </a:xfrm>
          <a:prstGeom prst="roundRect">
            <a:avLst>
              <a:gd name="adj" fmla="val 10735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95158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92AA7F-037B-5222-8090-124ACBC46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558CA2D-1E83-DA0F-4A90-80DD1227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كلمة "فرْصَة". من يقرأ تعريف الكلمة؟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معا التعريف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2D3ECDB-DB18-92FE-8D8D-3FA86A6202E1}"/>
              </a:ext>
            </a:extLst>
          </p:cNvPr>
          <p:cNvSpPr txBox="1"/>
          <p:nvPr/>
        </p:nvSpPr>
        <p:spPr>
          <a:xfrm>
            <a:off x="1130634" y="2509599"/>
            <a:ext cx="6656440" cy="91940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rtl="1"/>
            <a:r>
              <a:rPr lang="ar-MA" sz="4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فُرْصَةٌ</a:t>
            </a:r>
            <a:r>
              <a:rPr lang="ar-MA" sz="4800" dirty="0">
                <a:solidFill>
                  <a:srgbClr val="424D7B"/>
                </a:solidFill>
                <a:cs typeface="Microsoft Uighur" panose="02000000000000000000" pitchFamily="2" charset="-78"/>
              </a:rPr>
              <a:t>: </a:t>
            </a:r>
            <a:r>
              <a:rPr lang="ar-MA" sz="4800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اَلْوَقْتُ </a:t>
            </a:r>
            <a:r>
              <a:rPr lang="ar-MA" sz="4800" kern="1200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ٱلْمُناسِبُ</a:t>
            </a:r>
            <a:r>
              <a:rPr lang="ar-MA" sz="4800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 لِلْقِيامِ بِعَمَلٍ ما. </a:t>
            </a:r>
            <a:endParaRPr lang="fr-FR" sz="4800" kern="1200" dirty="0">
              <a:solidFill>
                <a:srgbClr val="424D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4003A6B-EA2D-0161-FB83-230351A1E1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455C76-861A-4D70-D41F-8251764E9A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6E4A7A-70AD-7B5F-CA96-A1C3693C41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4B50AD-FF52-3106-E255-191D24E99E1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A56E2F-792E-F47E-6427-D3F14337D04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A0E9C92-C611-0251-D3A4-11EA01800C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306B623-FE3B-4551-09A9-CF4EA1E4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F7F50F3-0946-CBF2-2966-A9449A6515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B61A20F-16D2-92F0-97D0-A7658C974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4499FC3-B5B5-1FB5-FF35-F480345AC4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6FB4D772-F1A9-34E4-4A97-6A64F68D0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xmlns="" id="{1E6F6BF3-85D3-8B5A-F9A0-379C29BFC1C2}"/>
              </a:ext>
            </a:extLst>
          </p:cNvPr>
          <p:cNvSpPr txBox="1">
            <a:spLocks/>
          </p:cNvSpPr>
          <p:nvPr/>
        </p:nvSpPr>
        <p:spPr>
          <a:xfrm>
            <a:off x="1028069" y="4688267"/>
            <a:ext cx="7126094" cy="648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4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عِنْدَما كُنْتُ بِشَفْشاوْنَ، لَمْ أُفَوِّتْ  </a:t>
            </a:r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فُرْصَةَ</a:t>
            </a:r>
            <a:r>
              <a:rPr lang="ar-MA" sz="4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زِيارَةِ </a:t>
            </a:r>
            <a:r>
              <a:rPr lang="ar-MA" sz="40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ٱلشَّلّالاتِ</a:t>
            </a:r>
            <a:r>
              <a:rPr lang="ar-MA" sz="40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0836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487A79-4AA0-C723-C80E-65B76385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0BB958-4379-10ED-AE55-C92F4C8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تعريف كلمة "موهبة" - رددوا التعريف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21512D12-CEFE-F486-2054-DB5B098CC7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CB22BA-21FD-BD94-80D8-167D89D2FE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8EF95B-819C-D9AD-D589-19841C7A4BE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78BEF5-4A64-C3FC-2546-6EADACE7B56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597058-BD0B-5580-ED71-5A67674023C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23BB6C-EADD-2344-AD59-73AEF6B08E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8F63585-CDF8-0247-D19A-85CC401CE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06A038-C693-0CE2-0382-1B882FEC9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B940E7-6536-15F7-98DA-EBC5CB57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62118A5-05FF-27B5-E5C4-1F6891D1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24F6FD5-FBB9-938F-8517-C214C63E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xmlns="" id="{E76BB2AD-3F17-B027-3D74-75524EAFBDED}"/>
              </a:ext>
            </a:extLst>
          </p:cNvPr>
          <p:cNvSpPr txBox="1">
            <a:spLocks/>
          </p:cNvSpPr>
          <p:nvPr/>
        </p:nvSpPr>
        <p:spPr>
          <a:xfrm>
            <a:off x="683703" y="3200242"/>
            <a:ext cx="7776594" cy="896905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مَوْهِبَةٌ:</a:t>
            </a:r>
            <a:r>
              <a:rPr lang="ar-MA" sz="44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قُدْرَةٌ خاصَّةٌ يَمْتَلِكُها شَخْصٌ في مَجالٍ مُعَيَّنٍ.</a:t>
            </a:r>
            <a:endParaRPr lang="fr-FR" sz="4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3929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FD8567-B1C7-3939-3257-95BF26EA7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E90412-DADD-38D5-7038-4745DE55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سأعلق على المشهد بجملة تتضمن "موهبة". من يركب جملة أخرى؟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8352938F-89DF-0AE3-D9D1-C0A3A9EE21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B93424-C895-87A6-E635-B7141C62AC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6881F4-9825-4402-613D-212E15D95E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984117C-524C-ACE2-0EE7-EF5795DE7ED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E97237B-EBE8-D84B-078C-703020FEE6A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47565E4-13BA-19E4-62C3-F381EF42D27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9B1AAD7-72DA-A4EB-D3B4-4E02C25F3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296E3A6-003B-BBBE-5851-9E3E191F5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547515F-A928-2594-89FD-E32451FBC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80F714A-552B-273E-7017-1AA6176A3A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CE932A5-12E8-69EA-5853-ADC0F70A4D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xmlns="" id="{A3148EBD-BEFD-5177-9FEE-595C39591E60}"/>
              </a:ext>
            </a:extLst>
          </p:cNvPr>
          <p:cNvSpPr txBox="1">
            <a:spLocks/>
          </p:cNvSpPr>
          <p:nvPr/>
        </p:nvSpPr>
        <p:spPr>
          <a:xfrm>
            <a:off x="1239709" y="5247246"/>
            <a:ext cx="6769508" cy="896905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تَتَعَجَّبُ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ٱلْأُمُّ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مِنْ </a:t>
            </a:r>
            <a:r>
              <a:rPr lang="ar-MA" sz="4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مَوْهِبَةِ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ٱبْنِها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ٱلرَّسْمِ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F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 6" descr="Une image contenant dessin humoristique, Visage humain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6A9A6D0F-390D-3C54-3393-AE35387C1D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914" y="1951035"/>
            <a:ext cx="4271097" cy="2848788"/>
          </a:xfrm>
          <a:prstGeom prst="roundRect">
            <a:avLst>
              <a:gd name="adj" fmla="val 11395"/>
            </a:avLst>
          </a:prstGeom>
        </p:spPr>
      </p:pic>
    </p:spTree>
    <p:extLst>
      <p:ext uri="{BB962C8B-B14F-4D97-AF65-F5344CB8AC3E}">
        <p14:creationId xmlns:p14="http://schemas.microsoft.com/office/powerpoint/2010/main" val="218849372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AA2747-6E60-C33F-220E-C70918C8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ADD005-71D9-B196-3256-8A971795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نتعرف الآن معنى كلمة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"انتاب".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نعيدُ قراءة التعريف معا –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AB32BF5-CA6D-0E67-E33E-AC269435B292}"/>
              </a:ext>
            </a:extLst>
          </p:cNvPr>
          <p:cNvSpPr txBox="1"/>
          <p:nvPr/>
        </p:nvSpPr>
        <p:spPr>
          <a:xfrm>
            <a:off x="828862" y="3120999"/>
            <a:ext cx="7509387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اِنْتابَهُ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ٱلْفَرَحُ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 أَو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ٱلْغَضَبُ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 أَوْ ...: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cs typeface="Microsoft Uighur" panose="02000000000000000000" pitchFamily="2" charset="-78"/>
              </a:rPr>
              <a:t> </a:t>
            </a:r>
            <a:r>
              <a:rPr lang="ar-MA" sz="4000" b="1" kern="0" dirty="0">
                <a:solidFill>
                  <a:srgbClr val="424D7B"/>
                </a:solidFill>
                <a:cs typeface="Microsoft Uighur" panose="02000000000000000000" pitchFamily="2" charset="-78"/>
              </a:rPr>
              <a:t>غَمَرَهُ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</a:rPr>
              <a:t>وَسَيْطَرَ عَلَيْهِ.</a:t>
            </a:r>
            <a:endParaRPr lang="fr-FR" sz="4000" b="1" kern="0" dirty="0">
              <a:solidFill>
                <a:srgbClr val="424D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126579-0E23-065A-E320-6CE864581E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F93409-EB31-DBE3-C011-76E2FBBE670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BB4BB2-6C37-498C-7724-0DB580A3AB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4756E1-B2A5-D2EA-6027-21A0F9D0118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47D1EE-A7B6-6FEE-87B0-C06154FB09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E65B710-8B55-7DD6-1AFF-164B5AE7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A0BF3E2-CBED-E9E7-423B-6E55460AE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EEA6F13-B0C8-0A8B-F4E9-77FD4055A7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3C40FD0-F485-DD91-AB13-0C1A1BFEC1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E5A761A-FF56-0726-CF00-6BECE64325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8651845F-CCB2-839D-192D-1E4BBF1685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20770793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FE5570-0613-2D6B-A9AC-841B4CD6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B0C3A8-C4C0-F114-66BE-7EA308E9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مشهد لأب مريض وحوله أبناؤه.  من يقرأ الجملة؟ من يعلق بجملة أخرى؟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8F17D8E-E67C-9DF1-D5AB-16AC49C2B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5676" y="5378870"/>
            <a:ext cx="6722576" cy="648000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r>
              <a:rPr lang="ar-MA" sz="4800" b="0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 </a:t>
            </a:r>
            <a:r>
              <a:rPr lang="ar-MA" sz="4800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اِنْتابَ </a:t>
            </a:r>
            <a:r>
              <a:rPr lang="ar-MA" sz="4800" dirty="0" err="1">
                <a:ln>
                  <a:noFill/>
                </a:ln>
                <a:solidFill>
                  <a:srgbClr val="424D7B"/>
                </a:solidFill>
                <a:latin typeface="+mn-lt"/>
              </a:rPr>
              <a:t>ٱلْأَبْناءَ</a:t>
            </a:r>
            <a:r>
              <a:rPr lang="ar-MA" sz="4800" dirty="0">
                <a:ln>
                  <a:noFill/>
                </a:ln>
                <a:solidFill>
                  <a:srgbClr val="424D7B"/>
                </a:solidFill>
                <a:latin typeface="+mn-lt"/>
              </a:rPr>
              <a:t> حُزْنٌ شَديدٌ عِنْدَما مَرِضَ أَبوهُمْ.</a:t>
            </a:r>
            <a:endParaRPr lang="ar-MA" sz="6000" dirty="0">
              <a:ln>
                <a:noFill/>
              </a:ln>
              <a:solidFill>
                <a:srgbClr val="424D7B"/>
              </a:solidFill>
              <a:latin typeface="+mn-lt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CC1B8741-9C77-DB62-DAF9-228C3750A6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7000BE-5ECF-BA67-6B2C-C542D79E3D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8CB563-98AD-FA8A-F845-A5E71EC105F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DBA6CD-FC4F-A83D-BB5A-F39D26E8D7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75263B4-F904-455A-AA96-EFB3BC6B286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5F4D25E-0C22-71B8-3FD1-175C5A47E94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45EB247-BEDC-4770-05F7-9580342C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4A89489-D62F-C6C9-5A12-FA54CD016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F136EF1-A785-85DA-B1F4-230C160649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58F684E-49F3-DDD5-D343-076EB6FEB7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30EBA98-2837-08D8-1E8F-8CA464B70E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 descr="Une image contenant habits, Visage humain, intérieur, personne&#10;&#10;Le contenu généré par l’IA peut être incorrect.">
            <a:extLst>
              <a:ext uri="{FF2B5EF4-FFF2-40B4-BE49-F238E27FC236}">
                <a16:creationId xmlns:a16="http://schemas.microsoft.com/office/drawing/2014/main" xmlns="" id="{7A55B905-2AC9-DBB1-5B7C-86E2980E2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635" y="1713722"/>
            <a:ext cx="3533360" cy="3319426"/>
          </a:xfrm>
          <a:prstGeom prst="roundRect">
            <a:avLst>
              <a:gd name="adj" fmla="val 8970"/>
            </a:avLst>
          </a:prstGeom>
        </p:spPr>
      </p:pic>
    </p:spTree>
    <p:extLst>
      <p:ext uri="{BB962C8B-B14F-4D97-AF65-F5344CB8AC3E}">
        <p14:creationId xmlns:p14="http://schemas.microsoft.com/office/powerpoint/2010/main" val="367476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9EBD-193C-8C1F-F290-5B85A40D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4A5F23-611E-14A4-A299-5B827D57C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المفردات التي تعرفنا عليها. من يقرأ؟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0C9EE9-5A99-F3A7-26BD-8ABFBC11A3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8384FB-748B-CC21-4187-7362100282B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2ADC77-B70E-769D-0250-C0840C1933D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65C0C4-82E4-17C0-6401-640E645AE02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DE8E62-400C-7E1C-78CE-D84513B784F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D347ABD-6FD2-6D9A-954D-B2A42D76E1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D79F90-D658-8A2B-A399-520F46759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004E809-C8B8-D118-A791-F4926D4F10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319E0EF-39AE-DED5-B6A1-84C9197953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5E14217-ADA1-FB5E-1933-620B1AA30C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D33E7E07-30B0-F71C-5E49-C61F7F425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1205;p183">
            <a:extLst>
              <a:ext uri="{FF2B5EF4-FFF2-40B4-BE49-F238E27FC236}">
                <a16:creationId xmlns:a16="http://schemas.microsoft.com/office/drawing/2014/main" xmlns="" id="{153DCD4A-6E49-9CC4-151F-9D571A906F32}"/>
              </a:ext>
            </a:extLst>
          </p:cNvPr>
          <p:cNvSpPr txBox="1"/>
          <p:nvPr/>
        </p:nvSpPr>
        <p:spPr>
          <a:xfrm>
            <a:off x="529864" y="2969322"/>
            <a:ext cx="8084273" cy="85125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شَغَفٌ  - اِنْبِهارٌ – فُرْصَةٌ - اِنْتابَني - ذِكْرَياتٌ – مَوْهِبَةٌ </a:t>
            </a:r>
          </a:p>
        </p:txBody>
      </p:sp>
    </p:spTree>
    <p:extLst>
      <p:ext uri="{BB962C8B-B14F-4D97-AF65-F5344CB8AC3E}">
        <p14:creationId xmlns:p14="http://schemas.microsoft.com/office/powerpoint/2010/main" val="332367719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330869-B702-EE02-17BA-EFFE0BD4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FD7A21-3937-423B-16F1-66D79EA52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بدقة وسرعة. انتبهوا لنبرة الصوت عند التعجب. سأقرأ – تابعوا جيدا </a:t>
            </a:r>
            <a:endParaRPr lang="fr-FR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220C21B-A3E6-5F6E-15D8-1EB2747E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4A4F9F5-984E-82B3-931C-E6AB217F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076032E-6A04-C5B1-7BE7-62E983F1EE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7CF05CA-9ADD-6ADD-A12F-D6846836A2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731739F-08A0-5BE3-C9D7-646EC24B62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A68F8C4-8CB2-33F8-E264-129564BB5A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6FEAB1-AC54-FCC1-82B3-D45D60E70A6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CCC4FCB-D18F-0522-825C-60AD2511135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C11DBDB-0D02-7D67-90D4-ACAADD40F29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D604974-3C1D-944A-D8D9-19094AB51E5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C56A292-44DF-D486-7026-5829E001F2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231703E-77F6-FF72-E540-7DAA4BC195C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86B21AB5-5AB3-7C62-BBC5-7E8C28944B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7613" y="1786266"/>
            <a:ext cx="7633172" cy="4549659"/>
          </a:xfrm>
        </p:spPr>
        <p:txBody>
          <a:bodyPr/>
          <a:lstStyle/>
          <a:p>
            <a:pPr algn="just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زِيارَةُ شَفْشَاوْنَ فُرْصَةً لِلِاسْتِمْتاعِ بِجَمالِ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وَدِفْءِ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ٱلنّاسِ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وَروحِ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ٱلتَّقالي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إِنْ رَأَيْتُها حَتّى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ٱنْتابَتْني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ٱلدَّهْشَةُ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وَٱلْفُضولُ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وَٱنْبَهَرْتُ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بِأَزِقَّتِها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ٱلزَّرْقا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 لَها مِنْ مَدينَةٍ رائِعَةٍ 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just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أَعْجَبني مَوْقِعُ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ٱلْجَبَلِيُّ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الَّذي يَمْنَحُها جَمالًا خَلّاباً وَهَواءً نَقِيّ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اً.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تُحيطُ بِها مُنْتَزَهاتٌ جَبَلِيَّةٌ تَجْذِبُ كُلَّ شَغوفٍ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بِٱلطَّبيعَ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لَمْ أُفَوِّتْ فُرْصَةَ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ٱلذَّهابِ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شَلّالاتِ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أَقْشّورَ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ٱلْمَائِيَّةِ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تَضِجُّ بِمِئاتِ ٱلزّائِري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نَ. </a:t>
            </a:r>
          </a:p>
        </p:txBody>
      </p:sp>
    </p:spTree>
    <p:extLst>
      <p:ext uri="{BB962C8B-B14F-4D97-AF65-F5344CB8AC3E}">
        <p14:creationId xmlns:p14="http://schemas.microsoft.com/office/powerpoint/2010/main" val="302702975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705BBC5-5E9B-E6E8-A038-31856A9B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791" y="1981354"/>
            <a:ext cx="2865038" cy="39680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4BEBAA5-EE5A-F7F8-1C26-C2297F2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15190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88. اكتبوا تاريخ اليوم.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C2F32EE-F2A4-DD9F-B8D7-0441C3B3F1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7DC3CC1-C995-ED50-5C20-64B6FECE892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B53334-DB22-9810-4000-015AD5BBF3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CC0511-261D-4952-CA81-9B5329E8497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89AE43-F7D2-42D2-1D85-AC6A439E32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E0572B0-5661-03A8-6D9A-C056BABE96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2B91B28-F858-916C-0C72-9623A6D5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FD36FB9-E5B7-0021-3DCB-8F38E4741F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8D60506-03C8-ABDC-CC91-A55DE474CA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064A71D-C655-C076-365A-BE84A4D91F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3D61FAFD-1B9A-F5AF-F071-7186465ACF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Flèche : gauche 17">
            <a:extLst>
              <a:ext uri="{FF2B5EF4-FFF2-40B4-BE49-F238E27FC236}">
                <a16:creationId xmlns:a16="http://schemas.microsoft.com/office/drawing/2014/main" xmlns="" id="{A43C3C1E-9E4A-84F8-C3CC-F4DA6269F61B}"/>
              </a:ext>
            </a:extLst>
          </p:cNvPr>
          <p:cNvSpPr/>
          <p:nvPr/>
        </p:nvSpPr>
        <p:spPr>
          <a:xfrm>
            <a:off x="6089187" y="2082676"/>
            <a:ext cx="757084" cy="1278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C3AA5EA0-C314-BC91-1399-4BF7ADF616B5}"/>
              </a:ext>
            </a:extLst>
          </p:cNvPr>
          <p:cNvSpPr/>
          <p:nvPr/>
        </p:nvSpPr>
        <p:spPr>
          <a:xfrm>
            <a:off x="3185979" y="2090746"/>
            <a:ext cx="2760850" cy="2753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90860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5035C2-DDAA-08EE-9121-CF86910B0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D481B0A-8E89-E742-CD36-B11C69EF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54" y="1947799"/>
            <a:ext cx="2865038" cy="39680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4EA48E-7420-E396-A440-7357D5DF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15190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النشاط "لنتعلم معا" – لديكم دقيقة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1E16E-A605-AA77-96EE-1D9C70C34A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A48B23-F27D-8A33-A4B8-0230DCEE33E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780291-AF09-3335-A92D-2AB9EA562A9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EC3732F-C9D0-0201-22E2-315B1091602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0204AD-FA78-3D12-681A-A3B6E2B1B0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84845E4-C8F8-E68B-8C1D-2F2A317F4A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874C0ED-5B44-221A-5CBC-FE1FC2AE8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D79F6E3-0ACF-795B-B016-D9D927553A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6B9A820-57E3-14F9-57DA-20374225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FC2C615-5E96-8C32-BE1C-95C2BF86CC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BB164D2C-EB89-F7DC-CA10-03DFC41F37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6303C9F2-1600-87B7-343B-28EBFE469CE5}"/>
              </a:ext>
            </a:extLst>
          </p:cNvPr>
          <p:cNvSpPr/>
          <p:nvPr/>
        </p:nvSpPr>
        <p:spPr>
          <a:xfrm>
            <a:off x="3216654" y="2378289"/>
            <a:ext cx="2811536" cy="187907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46552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8E18D3-E765-373D-C630-A727BF25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ABFA4F-F5E1-5BB9-3437-C9DF7CB8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في ثنائيات ناقشوا إجاباتكم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E3269E6-7490-4A4B-BE7C-D7094D7720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69110F-2A7C-AA0B-432F-5B42D5FDE0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B02C1D-236A-E7DC-E138-3B457927E65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F60B062-6D20-7D02-5390-75C87ADD37F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F4CC01-61D5-39A1-F111-CD72C9DCA5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4CB4BDD-FF43-B60D-D8BD-576462A239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7F3C1EA-06FC-E4F5-5198-7AF752951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92C8CA3-40A5-313B-F508-9926C13C6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E4499DC-35FF-D1A2-D38F-1DAD6796CA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345A82A-CF00-B637-882D-B2A2109E5A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xmlns="" id="{7EE03AC6-7E96-FA18-D539-22F89C3106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5317236F-8A6A-1B93-D07E-A431FD054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467" y="1866371"/>
            <a:ext cx="550973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223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1E2B02-1044-1B4C-2F88-ABE70E1BA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31B67EAB-B8E0-0198-902E-28751BFE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7" y="1866371"/>
            <a:ext cx="5509737" cy="41151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6F7E0B-B1DE-AA49-13EA-177AD21E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3F37980-F8B2-77CF-FDEA-9F4B52AAE1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0DFE99-AB78-928E-ABA1-891EEF6107A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12EDBD-D46D-6DC9-B4EA-C97F2CA5FA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53E9EA-6C7A-852D-0612-CB03984CFDB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DC14BB-6FA8-D5C5-8479-F6E40EB001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37F1016-8F4E-06C7-5A96-BC6260B1A9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47564D2-EF56-7134-1A20-79DADC85B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C0C65A0-08FE-1F74-4CA2-9E58F9785B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CFFDCBB-5DF0-F01E-7949-64683C75A1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ED9ADDB-E80F-E716-F607-47C39E3F58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44EF1E04-1F86-634E-7E19-7C3B588A0A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AFA494F8-64F3-2686-24C4-F0E68E0C647D}"/>
              </a:ext>
            </a:extLst>
          </p:cNvPr>
          <p:cNvCxnSpPr>
            <a:cxnSpLocks/>
          </p:cNvCxnSpPr>
          <p:nvPr/>
        </p:nvCxnSpPr>
        <p:spPr>
          <a:xfrm flipH="1">
            <a:off x="4924531" y="3304517"/>
            <a:ext cx="1347936" cy="12285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10221D61-EB5A-A2CD-E125-F7BEB1CF7102}"/>
              </a:ext>
            </a:extLst>
          </p:cNvPr>
          <p:cNvCxnSpPr>
            <a:cxnSpLocks/>
          </p:cNvCxnSpPr>
          <p:nvPr/>
        </p:nvCxnSpPr>
        <p:spPr>
          <a:xfrm flipH="1" flipV="1">
            <a:off x="4924531" y="3303419"/>
            <a:ext cx="1347936" cy="18386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6D11929-6D84-E4A5-0AD3-FF5329B7C832}"/>
              </a:ext>
            </a:extLst>
          </p:cNvPr>
          <p:cNvCxnSpPr>
            <a:cxnSpLocks/>
          </p:cNvCxnSpPr>
          <p:nvPr/>
        </p:nvCxnSpPr>
        <p:spPr>
          <a:xfrm flipH="1">
            <a:off x="4906297" y="3923949"/>
            <a:ext cx="1366170" cy="121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1C8A1CD2-DECE-B2D2-CAFA-02CFBCCBFAFD}"/>
              </a:ext>
            </a:extLst>
          </p:cNvPr>
          <p:cNvCxnSpPr>
            <a:cxnSpLocks/>
          </p:cNvCxnSpPr>
          <p:nvPr/>
        </p:nvCxnSpPr>
        <p:spPr>
          <a:xfrm flipH="1">
            <a:off x="4906297" y="5761703"/>
            <a:ext cx="1366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5D73D5A1-C882-6777-9003-82EA33D6FFCA}"/>
              </a:ext>
            </a:extLst>
          </p:cNvPr>
          <p:cNvCxnSpPr>
            <a:cxnSpLocks/>
          </p:cNvCxnSpPr>
          <p:nvPr/>
        </p:nvCxnSpPr>
        <p:spPr>
          <a:xfrm flipH="1" flipV="1">
            <a:off x="4924531" y="2695575"/>
            <a:ext cx="1347936" cy="18386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7047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026E711-8523-D976-784F-CC659A1F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54" y="1947799"/>
            <a:ext cx="2865038" cy="39680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5BF8-345F-BB2D-E7BA-E009AF48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النشاط "أتدرب مع زملائي" الصفحة 88. من يقرأ التعليمة؟ أنجزوا – معكم دقيقتان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CB0B64-D256-7AD2-F66C-523F09AA30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CFCE77-7202-24EA-420F-DBD270466E0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F4AB99-79E4-4871-1D74-28C6232E59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39D79-F61B-9A5F-1C5A-3288F072654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037E759-7C29-1D4F-D995-D1267FC8BAF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7D99111-5609-206D-9341-323C9ACF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D72D37-37DF-DFAF-B42F-9EEF9C9CB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6869DB-8C04-AA0A-33DB-BEB4376990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DE9D1C1-8ABE-1CB1-9996-CA018E6D2A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441539B-7BDD-D3DC-36F8-7DC6203B70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E0287362-B8A5-8F5E-9C29-2741C4DD857E}"/>
              </a:ext>
            </a:extLst>
          </p:cNvPr>
          <p:cNvSpPr/>
          <p:nvPr/>
        </p:nvSpPr>
        <p:spPr>
          <a:xfrm>
            <a:off x="6089187" y="4446926"/>
            <a:ext cx="757084" cy="1278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CE706A5-1D61-109C-2AFD-28885588686F}"/>
              </a:ext>
            </a:extLst>
          </p:cNvPr>
          <p:cNvSpPr/>
          <p:nvPr/>
        </p:nvSpPr>
        <p:spPr>
          <a:xfrm>
            <a:off x="3243405" y="4269996"/>
            <a:ext cx="2811536" cy="8693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Espace réservé pour une image  31">
            <a:extLst>
              <a:ext uri="{FF2B5EF4-FFF2-40B4-BE49-F238E27FC236}">
                <a16:creationId xmlns:a16="http://schemas.microsoft.com/office/drawing/2014/main" xmlns="" id="{6951F5BA-07F7-77F9-E583-37B007D18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18743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3AE521-15DC-E968-4C8A-15560F0F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60DEE6-2CED-40F6-A1A3-028311A2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 – في ثنائيات ناقشوا إجاباتكم   - أمامكم دقيقة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DC6684F8-B99E-1823-5291-82497BB858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F2AEAE-DD59-FE0D-3E76-606DB5443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7304F3-2626-22DA-5099-7F270D27762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60D99-9A20-47F6-C312-73F45366A37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25837A5-1B59-3CF2-C09E-EE0239C4A0B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03B5DD-16DA-A3B7-2BBB-1CBB34ABC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BEA4DE7-469D-99D7-9E18-EC864375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0C2642E-5B92-03E3-1DDE-36BB40422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5BBF77F-F378-0F8F-054E-2427D89AF3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F0892AB-BB62-29A5-2723-33208A7E57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ADDAC83-14D1-44C5-6D5E-4A63273F0C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xmlns="" id="{175CFD07-14D8-0A0E-BE9E-5BC504B88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30" y="2399251"/>
            <a:ext cx="7726261" cy="2692866"/>
          </a:xfrm>
          <a:prstGeom prst="roundRect">
            <a:avLst>
              <a:gd name="adj" fmla="val 14503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369364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91105C-ED0B-DC00-A4C4-DCA8B59DF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xmlns="" id="{D9349148-AF40-4793-AAF8-030F7589F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69" y="2576469"/>
            <a:ext cx="7726261" cy="269286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9C88B6-F55F-DECE-B6C4-353B3D7C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سأعين من يقرأ الجمل موظفا الكلمة المناسبة.  هل أنتم متفقون؟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xmlns="" id="{114C5838-6901-4B59-4C03-150979C78C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60EA51-45BC-7744-F8D2-899DF3BB38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8F997F-09FA-B07F-6F9D-30C2D55CC7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FA99C6-B187-903C-E77D-7573B5DDEC2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6CA6E9-7468-7776-1CC9-E8B5AAF74C2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FA35E5-334B-0FAA-4F3B-B7109822651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CDCA53-29FE-2D0C-53EC-7F5D06F4B7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1093EF6-224E-21F6-5F1E-4BE0922A6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AF35451-9171-3841-E3A7-B2C8474921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44ABE52-CB43-772C-C6A0-960601628D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0ADC311-F4A2-9453-F8FB-2D153ACC33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1373;p22">
            <a:extLst>
              <a:ext uri="{FF2B5EF4-FFF2-40B4-BE49-F238E27FC236}">
                <a16:creationId xmlns:a16="http://schemas.microsoft.com/office/drawing/2014/main" xmlns="" id="{C0C51ACD-52E5-B0FE-77E6-A523FDE003BF}"/>
              </a:ext>
            </a:extLst>
          </p:cNvPr>
          <p:cNvSpPr txBox="1"/>
          <p:nvPr/>
        </p:nvSpPr>
        <p:spPr>
          <a:xfrm>
            <a:off x="4571999" y="3788045"/>
            <a:ext cx="8903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فُرْصَةٌ</a:t>
            </a:r>
            <a:endParaRPr sz="24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373;p22">
            <a:extLst>
              <a:ext uri="{FF2B5EF4-FFF2-40B4-BE49-F238E27FC236}">
                <a16:creationId xmlns:a16="http://schemas.microsoft.com/office/drawing/2014/main" xmlns="" id="{498D6C23-709A-B938-2AE3-8F5201061DAB}"/>
              </a:ext>
            </a:extLst>
          </p:cNvPr>
          <p:cNvSpPr txBox="1"/>
          <p:nvPr/>
        </p:nvSpPr>
        <p:spPr>
          <a:xfrm>
            <a:off x="4353886" y="4235419"/>
            <a:ext cx="13482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ـــ</a:t>
            </a: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ٱنْبِهــــــارٍ</a:t>
            </a:r>
            <a:endParaRPr sz="24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73;p22">
            <a:extLst>
              <a:ext uri="{FF2B5EF4-FFF2-40B4-BE49-F238E27FC236}">
                <a16:creationId xmlns:a16="http://schemas.microsoft.com/office/drawing/2014/main" xmlns="" id="{F493B47D-41FC-BEA3-EEB6-B447603535C5}"/>
              </a:ext>
            </a:extLst>
          </p:cNvPr>
          <p:cNvSpPr txBox="1"/>
          <p:nvPr/>
        </p:nvSpPr>
        <p:spPr>
          <a:xfrm>
            <a:off x="4546955" y="4682793"/>
            <a:ext cx="14137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شَغوفَةٌ</a:t>
            </a:r>
            <a:endParaRPr sz="24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73;p22">
            <a:extLst>
              <a:ext uri="{FF2B5EF4-FFF2-40B4-BE49-F238E27FC236}">
                <a16:creationId xmlns:a16="http://schemas.microsoft.com/office/drawing/2014/main" xmlns="" id="{1FCED488-F8B0-1605-3D16-EDB0C1971955}"/>
              </a:ext>
            </a:extLst>
          </p:cNvPr>
          <p:cNvSpPr txBox="1"/>
          <p:nvPr/>
        </p:nvSpPr>
        <p:spPr>
          <a:xfrm>
            <a:off x="6198615" y="3276612"/>
            <a:ext cx="11596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اِنْتابَ</a:t>
            </a:r>
            <a:endParaRPr sz="36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976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0DDB9E-E54F-5571-D998-87386F09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5D35E966-6952-DA26-9EB8-A903DAC0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54" y="1947799"/>
            <a:ext cx="2865038" cy="39680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799CBF-EA65-1ACA-871E-0234149F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كل واحد منكم ينتج جملة باستعمال الكلمتين. معكم دقيقتان.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كتابيا. 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D82A84-49A6-3D45-A0B5-1CC86914DA3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754FF4-6334-6533-37EC-10E6B3D5DEF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0A1FFE-100A-2BB7-6789-35509B0A5F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D8727B-0481-92CF-F6F4-EEB45B64F8A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F02C38-2057-19AC-82C8-C232FD3EE61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14F4B57-7DAE-067C-1F17-B191DDBAC1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17525C2-8103-49BC-434D-4BB61BFE0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A7DCD2B-1FBD-79A5-F296-33ED1565E9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9CA46C0-E0C0-5F72-CF4A-097A3887D4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0725816-D382-C900-6791-D4F6E219CF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FA0BF0A4-6AFA-E646-979D-488C42C93E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83241" y="664336"/>
            <a:ext cx="828000" cy="828000"/>
          </a:xfrm>
        </p:spPr>
      </p:pic>
      <p:sp>
        <p:nvSpPr>
          <p:cNvPr id="8" name="Flèche : gauche 7">
            <a:extLst>
              <a:ext uri="{FF2B5EF4-FFF2-40B4-BE49-F238E27FC236}">
                <a16:creationId xmlns:a16="http://schemas.microsoft.com/office/drawing/2014/main" xmlns="" id="{E1CB077E-5B1E-AF9D-3069-22055511FA95}"/>
              </a:ext>
            </a:extLst>
          </p:cNvPr>
          <p:cNvSpPr/>
          <p:nvPr/>
        </p:nvSpPr>
        <p:spPr>
          <a:xfrm>
            <a:off x="6328695" y="5443171"/>
            <a:ext cx="757084" cy="1278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AEC49423-836D-F15E-EE33-215CE90E7B94}"/>
              </a:ext>
            </a:extLst>
          </p:cNvPr>
          <p:cNvSpPr/>
          <p:nvPr/>
        </p:nvSpPr>
        <p:spPr>
          <a:xfrm>
            <a:off x="3175994" y="5237030"/>
            <a:ext cx="2811536" cy="612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07640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F8D336-9BB8-E038-5290-AA1AB398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751518"/>
            <a:ext cx="739139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اليوم على حكاية جديدة. قبل ذلك، هذه كلمات ستساعدنا على فهم الحكاية.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6EDEC6B-42F6-BEB6-55DA-E275079598F4}"/>
              </a:ext>
            </a:extLst>
          </p:cNvPr>
          <p:cNvSpPr txBox="1"/>
          <p:nvPr/>
        </p:nvSpPr>
        <p:spPr>
          <a:xfrm>
            <a:off x="1801858" y="3013502"/>
            <a:ext cx="5562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جَلَبَةٌ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أَرْشَدَ - هِجْرَةٌ - سِرْبٌ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52A21-0283-DA83-F4AB-FF301C68E2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82B3F89-CC24-F876-79F8-E276036F8BC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B8C590-D8A3-CC27-A0EB-61D88D8F5D1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5B19C4A-5FA5-3A8B-FAE6-9CDC0F54077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43BB83-4617-CF64-03FC-28D26CFD831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6D7276-9009-A3A8-85E6-E22B47CC9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6FD65BC-A39D-B5CB-77C1-9458D21183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B55C830-8825-E728-DDAD-878580BD1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F5ED0BC-9F95-856F-EFDF-E256E5E4A2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ACF24C4-D435-9C6F-8853-4EB18B09D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xmlns="" id="{79DE2AB2-5096-4F16-4297-979E88E9E1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032144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C86567-B534-A3C0-F04D-125159EB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المقصود </a:t>
            </a:r>
            <a:r>
              <a:rPr lang="ar-MA" sz="24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ب"جَلَبَةٌ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"؟</a:t>
            </a:r>
            <a:endParaRPr lang="fr-FR" sz="24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248E266-4CAF-3618-1455-A1D3DA13231A}"/>
              </a:ext>
            </a:extLst>
          </p:cNvPr>
          <p:cNvSpPr/>
          <p:nvPr/>
        </p:nvSpPr>
        <p:spPr>
          <a:xfrm>
            <a:off x="1589000" y="1968662"/>
            <a:ext cx="6281183" cy="113801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جَلَبَةٌ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صَخَبٌ وَضَجيجٌ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7A0A3218-F89F-28A9-A1E7-9B4D3019B5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4FDC8A-58B5-0F38-C597-ED4D477BDB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26D8B0-3A81-B767-5C45-39C5FC1848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F4B697-1F5D-2093-C719-783C076DC26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10EAE5-6BA4-4B8F-ACEE-661594C3ECB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916ECC-F220-2747-80B2-1F8CB026F1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7C30AB6-EF60-E8F7-A804-D82ABD5D15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496CF3-E78C-68B4-2E01-6C8743CF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8E0C7CA-C127-AD31-A48E-A4591140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237533C-FA3E-155A-2DD3-AED680D4F4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D2EB9DF-382F-0368-AA18-0E4DFB0691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habits, dessin humoristique, personne, garçon&#10;&#10;Description générée automatiquement">
            <a:extLst>
              <a:ext uri="{FF2B5EF4-FFF2-40B4-BE49-F238E27FC236}">
                <a16:creationId xmlns:a16="http://schemas.microsoft.com/office/drawing/2014/main" xmlns="" id="{51BB927F-E25C-6BEA-A16D-674010251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128" y="3044111"/>
            <a:ext cx="2755732" cy="2388067"/>
          </a:xfrm>
          <a:prstGeom prst="rect">
            <a:avLst/>
          </a:prstGeom>
        </p:spPr>
      </p:pic>
      <p:sp>
        <p:nvSpPr>
          <p:cNvPr id="17" name="Google Shape;1239;p21">
            <a:extLst>
              <a:ext uri="{FF2B5EF4-FFF2-40B4-BE49-F238E27FC236}">
                <a16:creationId xmlns:a16="http://schemas.microsoft.com/office/drawing/2014/main" xmlns="" id="{17546A2D-E517-81CC-04F1-4186A46C93AB}"/>
              </a:ext>
            </a:extLst>
          </p:cNvPr>
          <p:cNvSpPr txBox="1"/>
          <p:nvPr/>
        </p:nvSpPr>
        <p:spPr>
          <a:xfrm>
            <a:off x="723026" y="5200028"/>
            <a:ext cx="6281183" cy="9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002060"/>
                </a:solidFill>
                <a:highlight>
                  <a:srgbClr val="FFFFFF"/>
                </a:highlight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اَلدَّرّاجَةُ </a:t>
            </a:r>
            <a:r>
              <a:rPr lang="ar-MA" sz="4800" b="1" kern="0" dirty="0" err="1">
                <a:solidFill>
                  <a:srgbClr val="002060"/>
                </a:solidFill>
                <a:highlight>
                  <a:srgbClr val="FFFFFF"/>
                </a:highlight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وَٱلْمِثْقابُ</a:t>
            </a:r>
            <a:r>
              <a:rPr lang="ar-MA" sz="4800" b="1" kern="0" dirty="0">
                <a:solidFill>
                  <a:srgbClr val="002060"/>
                </a:solidFill>
                <a:highlight>
                  <a:srgbClr val="FFFFFF"/>
                </a:highlight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يُحْدِثانِ </a:t>
            </a:r>
            <a:r>
              <a:rPr lang="ar-MA" sz="4800" b="1" kern="0" dirty="0">
                <a:solidFill>
                  <a:srgbClr val="FF0000"/>
                </a:solidFill>
                <a:highlight>
                  <a:srgbClr val="FFFFFF"/>
                </a:highlight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جَلَبَةً</a:t>
            </a:r>
            <a:r>
              <a:rPr lang="ar-MA" sz="4800" b="1" kern="0" dirty="0">
                <a:solidFill>
                  <a:srgbClr val="002060"/>
                </a:solidFill>
                <a:highlight>
                  <a:srgbClr val="FFFFFF"/>
                </a:highlight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قَوِيَّةً.</a:t>
            </a:r>
          </a:p>
        </p:txBody>
      </p:sp>
    </p:spTree>
    <p:extLst>
      <p:ext uri="{BB962C8B-B14F-4D97-AF65-F5344CB8AC3E}">
        <p14:creationId xmlns:p14="http://schemas.microsoft.com/office/powerpoint/2010/main" val="89086322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DF2D5C-1C80-CCC1-9F3C-3E1AE9BE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73CC35-6C82-C646-885B-975E5625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..........................................................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9EF9D40-12B9-6EDA-39C9-25DBCADA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26117C7-E6A6-72C7-945B-729A90F647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DD8DB96-B3DD-53FC-FC4B-9E9CE0A2FB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3C20778-0360-7B10-91F5-77FB39E6AE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4CEB019-66A8-D3FC-C34D-3229C98DEB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B233C9D-92FF-745F-519A-D44DB6BFD2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6280B83-7A93-A120-394E-CB5E63061C1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9F9920-3BEF-6AC7-6B41-A02B5385FE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404A9D3-D987-AAE5-FB70-2190A9D44AD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3A147BB-45C1-5A3B-5382-C0455C018FD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819E9FC-126C-2F07-8FEB-282306E6AD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4AA087B-119E-34B2-7971-287B8DFDAED7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DB540C23-15AB-2008-E7F6-72AFCDDD5B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7613" y="1786266"/>
            <a:ext cx="7633172" cy="4549659"/>
          </a:xfrm>
        </p:spPr>
        <p:txBody>
          <a:bodyPr/>
          <a:lstStyle/>
          <a:p>
            <a:pPr algn="just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زِيارَةُ شَفْشَاوْنَ فُرْصَةً لِلِاسْتِمْتاعِ بِجَمالِ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وَدِفْءِ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ٱلنّاسِ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وَروحِ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ٱلتَّقالي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إِنْ رَأَيْتُها حَتّى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ٱنْتابَتْني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ٱلدَّهْشَةُ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وَٱلْفُضولُ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وَٱنْبَهَرْتُ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بِأَزِقَّتِها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ٱلزَّرْقا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 لَها مِنْ مَدينَةٍ رائِعَةٍ 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just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أَعْجَبني مَوْقِعُ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ٱلْجَبَلِيُّ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الَّذي يَمْنَحُها جَمالًا خَلّاباً وَهَواءً نَقِيّ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اً.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تُحيطُ بِها مُنْتَزَهاتٌ جَبَلِيَّةٌ تَجْذِبُ كُلَّ شَغوفٍ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بِٱلطَّبيعَ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لَمْ أُفَوِّتْ فُرْصَةَ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ٱلذَّهابِ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شَلّالاتِ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أَقْشّورَ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ٱلْمَائِيَّةِ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تَضِجُّ بِمِئاتِ ٱلزّائِري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نَ. </a:t>
            </a:r>
          </a:p>
        </p:txBody>
      </p:sp>
    </p:spTree>
    <p:extLst>
      <p:ext uri="{BB962C8B-B14F-4D97-AF65-F5344CB8AC3E}">
        <p14:creationId xmlns:p14="http://schemas.microsoft.com/office/powerpoint/2010/main" val="297874759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305E48-3002-DFBE-1AE9-F20800D6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"أرشد"؟</a:t>
            </a:r>
            <a:endParaRPr lang="fr-FR" sz="240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xmlns="" id="{8745CAA8-E8CD-5831-1E44-DEC8FB10A6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412" y="2947734"/>
            <a:ext cx="7455020" cy="900000"/>
          </a:xfrm>
        </p:spPr>
        <p:txBody>
          <a:bodyPr/>
          <a:lstStyle/>
          <a:p>
            <a:r>
              <a:rPr lang="ar-MA" sz="4800" dirty="0">
                <a:solidFill>
                  <a:srgbClr val="C00000"/>
                </a:solidFill>
              </a:rPr>
              <a:t>أَرْشَدَ: </a:t>
            </a:r>
            <a:r>
              <a:rPr lang="ar-MA" sz="4800" dirty="0"/>
              <a:t>دَلَّ عَلى الطَّريقِ الصَّحيحِ.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DD072E69-2AD7-7044-45A3-A74977FF19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103AAE-F318-A924-29FE-93F3665C3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CAC0F-8C34-C5F8-97E1-4246A827DFE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66179A-554D-C54B-CB3E-9D209E43066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160F0E4-2994-24A3-2CF4-7EEA77FBCF6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00AC57-44AD-6E54-21E6-2EECF01A2E2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B10B1AE-86BB-CE62-5838-33A3794F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4439A09-DF41-3742-03C2-E36BCE1B9E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E2E4A1D-2512-6E13-683E-CAEE26F01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EED1608-BE5D-67A5-F5A8-A839CF243A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66D4F56-5807-7664-CDBD-C8D28B4D7A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4267624-6BCD-2EFF-6E23-6B5CC745AB9F}"/>
              </a:ext>
            </a:extLst>
          </p:cNvPr>
          <p:cNvSpPr txBox="1"/>
          <p:nvPr/>
        </p:nvSpPr>
        <p:spPr>
          <a:xfrm>
            <a:off x="1510019" y="4826747"/>
            <a:ext cx="6638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أَرْشَدَني</a:t>
            </a:r>
            <a:r>
              <a:rPr lang="ar-MA" sz="54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أُسْتاذي إِلى طَريقَةٍ لِحَلِّ </a:t>
            </a:r>
            <a:r>
              <a:rPr lang="ar-MA" sz="54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ٱلْمَسْأَلَةِ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57157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F2BBA3-F147-BB16-DBF5-48C64B58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04C915-A408-1BE3-6BE8-E2938BE8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"سرب"؟ </a:t>
            </a:r>
            <a:b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0" i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الأستاذ أمثلة.</a:t>
            </a:r>
            <a:endParaRPr lang="fr-FR" sz="2400" b="0" i="1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B8517B88-F791-A9FC-FCA7-E17CF92920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8073" y="2754217"/>
            <a:ext cx="5834995" cy="758177"/>
          </a:xfrm>
        </p:spPr>
        <p:txBody>
          <a:bodyPr/>
          <a:lstStyle/>
          <a:p>
            <a:r>
              <a:rPr lang="ar-MA" sz="54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سِرْبٌ</a:t>
            </a:r>
            <a:r>
              <a:rPr lang="ar-MA" sz="4800" kern="0" dirty="0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  <a:sym typeface="Arial"/>
              </a:rPr>
              <a:t>: جَماعَةٌ مِنَ </a:t>
            </a:r>
            <a:r>
              <a:rPr lang="ar-MA" sz="4800" kern="0" dirty="0" err="1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  <a:sym typeface="Arial"/>
              </a:rPr>
              <a:t>ٱلطَّيْرِ</a:t>
            </a:r>
            <a:r>
              <a:rPr lang="ar-MA" sz="4800" kern="0" dirty="0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  <a:sym typeface="Arial"/>
              </a:rPr>
              <a:t> أَوِ </a:t>
            </a:r>
            <a:r>
              <a:rPr lang="ar-MA" sz="4800" kern="0" dirty="0" err="1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  <a:sym typeface="Arial"/>
              </a:rPr>
              <a:t>ٱلْحَيَوانِ</a:t>
            </a:r>
            <a:endParaRPr lang="ar-MA" sz="4800" kern="0" dirty="0">
              <a:ln>
                <a:noFill/>
              </a:ln>
              <a:solidFill>
                <a:srgbClr val="424D7B"/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715F05-5DD4-7DA4-27D0-9695E7FFE3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895741-1405-2C8C-9CE2-AF451C6A5CD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FD11D6-A779-A9CD-F269-66673F501F7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D53E06-4AD4-4A0A-B86F-79D9EE41BA5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19CA64-4472-A79B-9A71-521B6002CE3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2CAA3D5-7810-A6A3-17BC-4AB8FFC519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8726EEE-AC0B-6605-B69B-EB55AFE37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0EB08C4-B83C-83B8-AD7D-B12FCE30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39DF81C-A31A-6E3A-DBC7-F731BCD148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E3E3336-312A-9313-F960-C0675DC872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16">
            <a:extLst>
              <a:ext uri="{FF2B5EF4-FFF2-40B4-BE49-F238E27FC236}">
                <a16:creationId xmlns:a16="http://schemas.microsoft.com/office/drawing/2014/main" xmlns="" id="{C613F890-77D0-8004-027A-7A6BAB0158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06F0E9F-E29D-7DD4-7E51-ABA4A0135551}"/>
              </a:ext>
            </a:extLst>
          </p:cNvPr>
          <p:cNvSpPr txBox="1"/>
          <p:nvPr/>
        </p:nvSpPr>
        <p:spPr>
          <a:xfrm>
            <a:off x="1668327" y="4853788"/>
            <a:ext cx="600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حَلَّقَ </a:t>
            </a:r>
            <a:r>
              <a:rPr lang="ar-MA" sz="4000" b="1" dirty="0">
                <a:solidFill>
                  <a:srgbClr val="C00000"/>
                </a:solidFill>
              </a:rPr>
              <a:t>سِرْبٌ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 مِنَ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</a:rPr>
              <a:t>ٱلطُّيورِ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 فَوْقَ قَرْيَتِنا.</a:t>
            </a:r>
          </a:p>
        </p:txBody>
      </p:sp>
    </p:spTree>
    <p:extLst>
      <p:ext uri="{BB962C8B-B14F-4D97-AF65-F5344CB8AC3E}">
        <p14:creationId xmlns:p14="http://schemas.microsoft.com/office/powerpoint/2010/main" val="253649632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EB3E86-B327-1205-3A77-85DC387B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FCA44C-50A3-7E81-9E6F-CD3F5C6B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"هجرة"؟ لماذا يهاجر بعض الناس؟ ولماذا تهاجر الحيوانات؟</a:t>
            </a:r>
            <a:r>
              <a:rPr lang="ar-MA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b="1" dirty="0">
                <a:ea typeface="Calibri" panose="020F0502020204030204" pitchFamily="34" charset="0"/>
              </a:rPr>
              <a:t>ت</a:t>
            </a:r>
            <a:r>
              <a:rPr lang="ar-MA" sz="20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قديم أمثلة</a:t>
            </a:r>
            <a:endParaRPr lang="ar-MA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xmlns="" id="{5D8034AF-D0BE-20FB-8228-E8952D3B06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9567" y="2457974"/>
            <a:ext cx="6840000" cy="1146560"/>
          </a:xfrm>
        </p:spPr>
        <p:txBody>
          <a:bodyPr/>
          <a:lstStyle/>
          <a:p>
            <a:r>
              <a:rPr lang="ar-MA" sz="48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هِجْرَةٌ</a:t>
            </a:r>
            <a:r>
              <a:rPr lang="fr-FR" sz="48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ar-MA" sz="48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(</a:t>
            </a:r>
            <a:r>
              <a:rPr lang="ar-MA" sz="28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هاجَرَ- يَهاجِرُ</a:t>
            </a:r>
            <a:r>
              <a:rPr lang="ar-MA" sz="48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)</a:t>
            </a:r>
            <a:r>
              <a:rPr lang="ar-MA" sz="4800" dirty="0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</a:rPr>
              <a:t>: اِنْتِقالٌ مِنَ مَكانٍ إِلى مَكانٍ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C3CE90-5210-717E-D88D-137D5D1FBE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A12817-0C3C-ABFE-F5FC-8BC9E3F584B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CEA059-B90E-9541-D793-C4FBCF949A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7EE008-417E-18DA-D0DB-3FC8C56FA19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5D6465-652B-7261-6BEE-2EF44E3DD5D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E45F921-B4D4-AD1F-10EE-6BEC2DFA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0A844FE-2EBB-7EE4-C2C2-E3FF13B0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84401A2-383F-5119-5157-306FB99E0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60B59D4-6080-F883-C8E6-F526E15A49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B2EF45C-60C7-73D6-57CA-600539067E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5">
            <a:extLst>
              <a:ext uri="{FF2B5EF4-FFF2-40B4-BE49-F238E27FC236}">
                <a16:creationId xmlns:a16="http://schemas.microsoft.com/office/drawing/2014/main" xmlns="" id="{9C8BE4C8-B14A-916B-BB7A-CBEE0890D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EAE3AA1-FF1A-BB35-865A-BBB63BA5ED18}"/>
              </a:ext>
            </a:extLst>
          </p:cNvPr>
          <p:cNvSpPr txBox="1"/>
          <p:nvPr/>
        </p:nvSpPr>
        <p:spPr>
          <a:xfrm>
            <a:off x="1293807" y="4844553"/>
            <a:ext cx="69628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يُهاجِرُ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ٱلنّاسُ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ٱلْقَرْيَةِ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ٱلْمَدينَةِ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بَحْثاً عَنِ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ٱلرِّزْقِ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99151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BA1D99-DD33-A41B-F95D-BD5383A2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724923-DC31-0C03-3440-44FD3D20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سنكتشف حكاية اليوم. سيكون عليكم توقع مضمونها.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1CB41DAF-CF98-2146-D578-7BC1989F74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xmlns="" id="{3A68B4FB-B698-BE42-99E2-251A819EF791}"/>
              </a:ext>
            </a:extLst>
          </p:cNvPr>
          <p:cNvSpPr txBox="1">
            <a:spLocks/>
          </p:cNvSpPr>
          <p:nvPr/>
        </p:nvSpPr>
        <p:spPr>
          <a:xfrm>
            <a:off x="2600738" y="17364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ABF4CB1-D33E-C852-E9D6-368B45AF0B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F830CC-F932-E9C2-3CFF-81F0106B1B9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8E674A-ACE9-5ED1-A3C1-77F866EBBB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F8B73F-3F0D-2E6B-E7BF-69953B8C2C9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BDD5E4C-DC28-CC11-F50B-F9E09C853D3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022EAA4-B00F-033C-0279-2FC34300D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58541F8-B810-6891-AC50-E8A659069B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3845336-6431-F056-8AC4-97378D533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53A3631-6EC8-55C3-7B47-E4BAF299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E5CF919-7AF6-2CED-D49C-4E6726FCA5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60F7553-5CED-CAE8-5C3E-D846CC69F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56" y="2010932"/>
            <a:ext cx="7571888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756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B0BE77-3E61-91BC-F67B-DC8EE3DF2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DF899B5-9192-4E71-E4D8-52498CC8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العنوان والصورة. كل واحد منكم يقول توقعه حول مضمون الحكاية لزميله. 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919700EB-D7EE-242C-2B34-C018D5650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241" y="674168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61ADE8-BE68-1D09-01CB-9F012423CB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B29173-B1AE-50B7-001C-48ED194D9D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C6367-281F-E0E8-F94A-34047BD0A45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882290-A2A7-E5E9-0610-5EA821FF296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F3637C-313E-70D9-F1D2-1CA548CFCC6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D993C29-E133-D548-5EF2-29562FBDCB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2D24692-D13B-5C2F-ED2F-CAA289E5A9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C632F17-39DF-9465-73AF-736ECA59D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DD5AF4A-6D83-E37E-90F8-4D993C5A41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EAFD470-118E-2B8F-F478-0B73689F2E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 descr="Une image contenant plein air, oiseau, nuage, ciel&#10;&#10;Le contenu généré par l’IA peut être incorrect.">
            <a:extLst>
              <a:ext uri="{FF2B5EF4-FFF2-40B4-BE49-F238E27FC236}">
                <a16:creationId xmlns:a16="http://schemas.microsoft.com/office/drawing/2014/main" xmlns="" id="{EFA6CE28-903A-70E1-5C08-E9FF0D06C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490" y="2703891"/>
            <a:ext cx="5639019" cy="3097736"/>
          </a:xfrm>
          <a:prstGeom prst="rect">
            <a:avLst/>
          </a:prstGeom>
        </p:spPr>
      </p:pic>
      <p:sp>
        <p:nvSpPr>
          <p:cNvPr id="23" name="Google Shape;1519;p67">
            <a:extLst>
              <a:ext uri="{FF2B5EF4-FFF2-40B4-BE49-F238E27FC236}">
                <a16:creationId xmlns:a16="http://schemas.microsoft.com/office/drawing/2014/main" xmlns="" id="{4FC80C1E-3A9A-C6B3-433A-E55A95B3B582}"/>
              </a:ext>
            </a:extLst>
          </p:cNvPr>
          <p:cNvSpPr/>
          <p:nvPr/>
        </p:nvSpPr>
        <p:spPr>
          <a:xfrm>
            <a:off x="2939372" y="1671918"/>
            <a:ext cx="3459125" cy="78943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مُذَكِّراتُ عُصْفورَةٍ</a:t>
            </a: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7775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C03B4E-3F7F-DE3D-AE08-26D07970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277808-4831-E0D1-E217-89FCE1D6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انتباه، نمر إلى تقاسم التوقعات. من يريد أن يعرض توقعه موضحا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جعله يتوقع  ذلك؟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BC763623-ECF9-819C-9F00-5F37865E22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9E88A98-F901-82B5-43B4-1670223815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A8301F-0E20-E321-2AFE-138FAA0DCD6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91AE3B-F9E9-FC76-CBEC-8416DFA186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1F5B0E-FEE6-4F3F-98D1-2E19414EEF1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EFB77B-AD26-247D-00F1-0668E87F506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127B497-3E66-2D1A-4240-6DEA528648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87917-010A-F7A2-59BA-F2BC59CFFD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ABEFE0E-09A0-452F-14A6-D1FCB513B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4F6E103-5C3B-67D0-C708-3A859B3A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322D40E-9F26-94B1-5734-F681DEACB42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Google Shape;1519;p67">
            <a:extLst>
              <a:ext uri="{FF2B5EF4-FFF2-40B4-BE49-F238E27FC236}">
                <a16:creationId xmlns:a16="http://schemas.microsoft.com/office/drawing/2014/main" xmlns="" id="{46E0D9DC-5057-09DB-F382-2141AAE6BFFF}"/>
              </a:ext>
            </a:extLst>
          </p:cNvPr>
          <p:cNvSpPr/>
          <p:nvPr/>
        </p:nvSpPr>
        <p:spPr>
          <a:xfrm>
            <a:off x="2939372" y="1671918"/>
            <a:ext cx="3459125" cy="78943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مُذَكِّراتُ عُصْفورَةٍ</a:t>
            </a: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Image 9" descr="Une image contenant plein air, oiseau, nuage, ciel&#10;&#10;Le contenu généré par l’IA peut être incorrect.">
            <a:extLst>
              <a:ext uri="{FF2B5EF4-FFF2-40B4-BE49-F238E27FC236}">
                <a16:creationId xmlns:a16="http://schemas.microsoft.com/office/drawing/2014/main" xmlns="" id="{DFBFE979-DD8D-28C0-4602-310EABAAF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490" y="2703891"/>
            <a:ext cx="5639019" cy="30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510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E35821-8163-5D79-FCC8-E0D8CAC86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2216F8-464B-C329-65AF-8FF513BF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تستمعون للحكاية وتتحققون من توقعاتكم. أنصتوا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2ED70F-6523-6526-CB2A-116795CF6D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CEDF9D-008B-717B-3B39-7FCFFEDC4BA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1AE325-5B54-5CC1-8D68-886970EEB29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C82515-C998-0DAD-EFBD-A0D8D7B2136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D699-BB49-02B7-3223-CD6E36B9482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F003D4D-72A9-6902-5152-117EC3B056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EAA5653-A1FF-F282-2EE9-AE0AB9D924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2C13AD-1CF5-EB81-F302-B9C40C560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7527994-C529-1272-D494-7E80D97508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1F0925F-456D-D0F8-0793-8942E70594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F44DD872-33B1-3FA8-3A02-1F00CBC89E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Google Shape;1519;p67">
            <a:extLst>
              <a:ext uri="{FF2B5EF4-FFF2-40B4-BE49-F238E27FC236}">
                <a16:creationId xmlns:a16="http://schemas.microsoft.com/office/drawing/2014/main" xmlns="" id="{9EFA52D2-DF98-AF71-71D6-2E4B544CD8DF}"/>
              </a:ext>
            </a:extLst>
          </p:cNvPr>
          <p:cNvSpPr/>
          <p:nvPr/>
        </p:nvSpPr>
        <p:spPr>
          <a:xfrm>
            <a:off x="2827598" y="2843691"/>
            <a:ext cx="3709771" cy="10844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أَتَحَقَّقُ مِنْ تَوَقُّعي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18472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5CD904-36FC-8999-5D7D-1EE94C18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7D834D-F55B-1741-9FD4-15CD1312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الفيديو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1982AA9B-156C-D7C6-25D9-9D9B2F3C03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35A862-A6B6-0BB8-BCF1-52E3F5FCEF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CBCFE2-FA4A-0B77-6607-093135DDC15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76D1F5-E825-CDB2-8A41-D2109E154E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7D3BFB-39F1-CB4E-EA9B-2781A91141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3D89F1-20EA-0A5B-CD1D-4AC463005BD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DC53F63-F728-C772-3E17-B9F2D7A2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CFE64A-3150-78BF-986B-55DBFB3BD2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715DAC5-A8EF-E247-80BB-4A1E4422F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A5FC997-62B1-9241-A45E-8233E34C92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4F5D06A-6269-7974-3093-26427FB6D7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FINALE -  مُذَكِّرَاتُ عُصْفُورَة V1 DONE-720p-251219 (2)">
            <a:hlinkClick r:id="" action="ppaction://media"/>
            <a:extLst>
              <a:ext uri="{FF2B5EF4-FFF2-40B4-BE49-F238E27FC236}">
                <a16:creationId xmlns:a16="http://schemas.microsoft.com/office/drawing/2014/main" xmlns="" id="{6A6F1B16-9F53-5AE3-1CFF-FF00FCB54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306" y="1999131"/>
            <a:ext cx="7979388" cy="44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42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78138E-BF51-F6E4-1CED-9960A512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7ACA022-1A33-9E5E-A7D0-D9EBFD5F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الاستماع للحكاية، من كان توقعه قريبا من مضمون الحكاية؟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D6CAFDA9-CD67-7AD0-851F-BAD2FFC764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417" y="705107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786990-C120-4F07-E902-1CF325700A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9633D-1BB7-E438-1E97-51973DE02C3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1C11141-6D88-8279-1FC8-553BFFE98BB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85C996-0306-4263-081A-0E897873A10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2EC0C1-B767-FAC7-05C2-D017C873CBA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8D2724D-E514-4B8B-B3EF-07A74028D6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DBF292F-A9F7-31F6-44E6-F4F1571B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CAEAB40-B590-F0A2-5A55-98AF935A5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BD69E5A-2A86-CE59-6067-D0AF15DA2E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666876C-9D74-57C0-18BE-83EAA29A15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1519;p67">
            <a:extLst>
              <a:ext uri="{FF2B5EF4-FFF2-40B4-BE49-F238E27FC236}">
                <a16:creationId xmlns:a16="http://schemas.microsoft.com/office/drawing/2014/main" xmlns="" id="{C9F31BF0-A83A-983F-64FE-C2CA0AE90D56}"/>
              </a:ext>
            </a:extLst>
          </p:cNvPr>
          <p:cNvSpPr/>
          <p:nvPr/>
        </p:nvSpPr>
        <p:spPr>
          <a:xfrm>
            <a:off x="3069645" y="2713704"/>
            <a:ext cx="3709771" cy="98322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هَلْ تَوَقُّعي صائِبٌ؟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49610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F9BF7B-5B3A-627D-2A2F-4465CB91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E96D70-AA11-2F1E-D2A0-00AEA201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تسميع الحكاية، حاولوا تذكر شخصيات الحكاية، مكان وزمان الأحداث.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xmlns="" id="{0F101816-3EAF-1EC2-18FD-BE5ADC2042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65AA88-CD03-1726-73A4-146FAA895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B9212B-0323-9F9E-CC6D-601ECA3ECC3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78E2BBF-5DC4-DE78-3F20-5C3E6E24CDD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A5ADB83-8121-E58F-D921-CB4CC555141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E90F5E-CB71-0955-ACC5-D891A0B01FF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B7504B2-51C4-BEE1-F43D-65EF12CD53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37E21CB-5D85-E698-AD2C-B9DD18A95D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F5F0B4D-987C-2137-5623-1ECF8108F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1A8D61D-70E5-2D2F-0D04-DE53453511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9DE8A12-1E41-A841-797D-D0E5C4F3B9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274240E-3972-C59D-0822-D64D311A4FD6}"/>
              </a:ext>
            </a:extLst>
          </p:cNvPr>
          <p:cNvSpPr txBox="1"/>
          <p:nvPr/>
        </p:nvSpPr>
        <p:spPr>
          <a:xfrm>
            <a:off x="2523652" y="3245224"/>
            <a:ext cx="450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أَسْتَمِعُ وَأَتَذَكَّرُ عَناصِرَ الْحِكايَةِ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102661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ما يلي بنبرة الصوت المناسبة؟ انتبهوا الشخصية مندهشة ومتعجبة.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181447E-80ED-3C09-288F-55145F5C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D6B7178-9DEE-4D10-E1CD-ED0C501B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224D1DB-AA57-B5FF-4A99-5428CC932F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FDFA0-364A-C325-C85C-D4F2171F4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684FBCA-206B-A466-BFE9-D51865D38C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BF9380-ADC7-233C-0BBC-7C654011E4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6E871CD-94D1-4D9D-4979-F582BB60BCE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02B9AD0-D5D5-B595-6D7F-282633950EB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3E0BA0C-7FAE-595B-F495-320E44CF36A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192571-7003-834C-027A-02D63FBF9A2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F41ABF25-2F81-8402-384A-35CD196B526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0158211F-B4CC-3C67-A5C1-1BE9164321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3448" y="3094949"/>
            <a:ext cx="7633172" cy="1426717"/>
          </a:xfrm>
        </p:spPr>
        <p:txBody>
          <a:bodyPr/>
          <a:lstStyle/>
          <a:p>
            <a:pPr algn="just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 ما إِنْ رَأَيْتُها حَتّى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ٱنْتابَتْني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ٱلدَّهْشَةُ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وَٱلْفُضولُ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وَٱنْبَهَرْتُ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بِأَزِقَّتِها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ٱلزَّرْقا</a:t>
            </a:r>
            <a:r>
              <a:rPr lang="ar-MA" sz="4000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ءِ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يا لَها مِنْ مَدينَةٍ رائِعَةٍ </a:t>
            </a: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5CD904-36FC-8999-5D7D-1EE94C18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7D834D-F55B-1741-9FD4-15CD1312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الفيديو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1982AA9B-156C-D7C6-25D9-9D9B2F3C03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35A862-A6B6-0BB8-BCF1-52E3F5FCEF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CBCFE2-FA4A-0B77-6607-093135DDC15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76D1F5-E825-CDB2-8A41-D2109E154E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7D3BFB-39F1-CB4E-EA9B-2781A91141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3D89F1-20EA-0A5B-CD1D-4AC463005BD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DC53F63-F728-C772-3E17-B9F2D7A2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CFE64A-3150-78BF-986B-55DBFB3BD2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715DAC5-A8EF-E247-80BB-4A1E4422F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A5FC997-62B1-9241-A45E-8233E34C92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4F5D06A-6269-7974-3093-26427FB6D7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FINALE -  مُذَكِّرَاتُ عُصْفُورَة V1 DONE-720p-251219 (2)">
            <a:hlinkClick r:id="" action="ppaction://media"/>
            <a:extLst>
              <a:ext uri="{FF2B5EF4-FFF2-40B4-BE49-F238E27FC236}">
                <a16:creationId xmlns:a16="http://schemas.microsoft.com/office/drawing/2014/main" xmlns="" id="{6A6F1B16-9F53-5AE3-1CFF-FF00FCB54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4764" y="1952866"/>
            <a:ext cx="8094107" cy="45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30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3C9894-17C6-4F96-4DC8-1C6A2207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سأطرح عليكم أسئلة حول عناصر الحكاية. فكروا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بل الإجابة.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D15CCA-202A-AE69-308E-2F8BD6D6F3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A28C47-8B67-86EC-6698-087242984B7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450D5E0-00BD-A4B5-9B87-C95CD006C0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16CFD4-F25F-1E1F-0DC2-F8A5AF2270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4A72BA-2627-A3F4-D797-B251A45D346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3EE0008-54F4-EC42-C286-B3FDCBE65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29729D5-B5F1-8BB9-CE26-BA4163CF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3773089-A99D-6758-9BDC-112E54736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428F0BD-BD26-1793-C0F5-08EDF6F7D4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C9D7590-5280-FDCD-1CF6-2D09C2E62A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104DD64-2643-6452-C9BE-4B65945E7052}"/>
              </a:ext>
            </a:extLst>
          </p:cNvPr>
          <p:cNvSpPr txBox="1"/>
          <p:nvPr/>
        </p:nvSpPr>
        <p:spPr>
          <a:xfrm>
            <a:off x="2236838" y="2443050"/>
            <a:ext cx="467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عَناصِرُ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3">
            <a:extLst>
              <a:ext uri="{FF2B5EF4-FFF2-40B4-BE49-F238E27FC236}">
                <a16:creationId xmlns:a16="http://schemas.microsoft.com/office/drawing/2014/main" xmlns="" id="{AC6C781E-EDB1-A9E8-8F0D-977B65E3F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8E1BCE6-16E3-4091-A7E1-E6AA00EF7F26}"/>
              </a:ext>
            </a:extLst>
          </p:cNvPr>
          <p:cNvSpPr txBox="1"/>
          <p:nvPr/>
        </p:nvSpPr>
        <p:spPr>
          <a:xfrm>
            <a:off x="6727562" y="3884103"/>
            <a:ext cx="161068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مَنْ/ ما ؟</a:t>
            </a:r>
            <a:endParaRPr lang="fr-FR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DDE18DB-B112-EE01-A12E-2475C30F26F7}"/>
              </a:ext>
            </a:extLst>
          </p:cNvPr>
          <p:cNvSpPr txBox="1"/>
          <p:nvPr/>
        </p:nvSpPr>
        <p:spPr>
          <a:xfrm>
            <a:off x="4477749" y="3884103"/>
            <a:ext cx="161068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أَيْنَ؟</a:t>
            </a:r>
            <a:endParaRPr lang="fr-FR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13004331-FA45-3D29-2340-C63039BFCB8C}"/>
              </a:ext>
            </a:extLst>
          </p:cNvPr>
          <p:cNvSpPr txBox="1"/>
          <p:nvPr/>
        </p:nvSpPr>
        <p:spPr>
          <a:xfrm>
            <a:off x="2484217" y="3884103"/>
            <a:ext cx="161068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مَتى؟</a:t>
            </a:r>
            <a:endParaRPr lang="fr-FR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05F4BC4A-AAB3-68D5-3EA4-FB426263849E}"/>
              </a:ext>
            </a:extLst>
          </p:cNvPr>
          <p:cNvSpPr txBox="1"/>
          <p:nvPr/>
        </p:nvSpPr>
        <p:spPr>
          <a:xfrm>
            <a:off x="553967" y="3884103"/>
            <a:ext cx="161068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ماذا؟</a:t>
            </a:r>
            <a:endParaRPr lang="fr-FR" sz="40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137874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566B148-FA8D-D383-A7FD-69B133B5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هِيَ شَخْصِيّاتُ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ٱلْحِكايَةِ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6" name="Image 5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60AD13F1-AA6D-F0A4-EE15-48A838B4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13" name="Espace réservé pour une image  15">
            <a:extLst>
              <a:ext uri="{FF2B5EF4-FFF2-40B4-BE49-F238E27FC236}">
                <a16:creationId xmlns:a16="http://schemas.microsoft.com/office/drawing/2014/main" xmlns="" id="{7304EA6B-8459-F0B9-4C91-08CEE27758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A06838A-5B82-6EE4-F21A-54B7D2FCCD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B4E9E6-5950-A827-B41F-61D33D52575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0F1847E-A88B-5214-7EAE-13F28A71743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43FFFA-6615-FC36-A523-1E5F309FF16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36A586-B09B-EB97-0EDA-F57412586B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FCA74EE-AA6B-AB85-CE94-FF76D0140C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E66D471-7231-2A01-76FD-A188C45D12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A737809-9647-8494-15A8-99D60E050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BE5C3B-464F-350A-AA95-750F151AC6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143264F-E897-0215-6545-7A1694D6860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508;p66">
            <a:extLst>
              <a:ext uri="{FF2B5EF4-FFF2-40B4-BE49-F238E27FC236}">
                <a16:creationId xmlns:a16="http://schemas.microsoft.com/office/drawing/2014/main" xmlns="" id="{35462D53-A130-DAAB-F962-A37D751C9A02}"/>
              </a:ext>
            </a:extLst>
          </p:cNvPr>
          <p:cNvSpPr txBox="1"/>
          <p:nvPr/>
        </p:nvSpPr>
        <p:spPr>
          <a:xfrm>
            <a:off x="1579018" y="3104962"/>
            <a:ext cx="64301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هِيَ 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خْصِيّاتُ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ٱلْحِكايَةِ؟</a:t>
            </a:r>
          </a:p>
        </p:txBody>
      </p:sp>
    </p:spTree>
    <p:extLst>
      <p:ext uri="{BB962C8B-B14F-4D97-AF65-F5344CB8AC3E}">
        <p14:creationId xmlns:p14="http://schemas.microsoft.com/office/powerpoint/2010/main" val="267823467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3E5463-4420-DE97-4635-1A30812C3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7D89FE-FF1D-93AC-518E-A01F5CDF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شخصيات الحكاية هي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F76188CE-3CAD-BC6A-5D54-498DF3B76515}"/>
              </a:ext>
            </a:extLst>
          </p:cNvPr>
          <p:cNvSpPr txBox="1"/>
          <p:nvPr/>
        </p:nvSpPr>
        <p:spPr>
          <a:xfrm>
            <a:off x="1356901" y="2644190"/>
            <a:ext cx="643019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شَخْصِيّاتُ ٱلْحِكايَةِ هِيَ: </a:t>
            </a:r>
          </a:p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اَلْعُصْفورَةُ   -  قائِدُ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ٱلسِّرْبِ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-  طُيورُ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ٱلْقَرْيَةِ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(دَجاجٌ، بَطٌّ) </a:t>
            </a:r>
            <a:endParaRPr lang="ar-MA" sz="48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84FE10-2B4E-6CE2-9676-F0152CB270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103B9B-BF8F-F036-5A64-F92DE5B6698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2ECA6F-304E-30F3-7760-A483431A00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78A220-446D-EE63-F18B-177AE44D34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73270-E1D4-817F-E06D-3A4CC0D95CD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491D8F3-410C-E9C4-81E2-07D4CA2B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E04F7D-103B-6E00-CE50-D598F22C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7ED2752-D901-A86C-8403-16DE953A1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1E9E827-F156-CB16-0581-1ACFD195DB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AFE5297-529D-CDEF-6B6B-3DC7967773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xmlns="" id="{82242C81-C117-7364-8ACD-B55B3456A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62832597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56B787-CCC1-2C90-BFAD-2015A436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أين وَقَعَتْ أَحْداثُ الْحِكايَةِ؟ فكروا. من يجيب؟ كيف عرفتم ذلك؟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BBCB2F97-DBB9-6E21-5022-16D73AAE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03" y="1400430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ADD93899-B8F7-FE03-DABC-4AAFE5B110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D7CF4C9-21A3-D65A-1433-ACD98B6BC7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F371F7A-C443-8E91-0479-1D53EA5168B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A3875F4-F637-A757-0658-162B2628CB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F16AA6-F57C-33E1-8560-DDCA0552D0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6AA4BEF-FE4B-A1AD-96E4-7C8CE2C931F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CF415AD-8479-C108-70D6-036C526BF8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3D7DB91-A241-518D-DFA6-E1D26BB3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EF682AB-7304-BE93-7BB6-BE556E843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B39296B-CED4-36D4-E4AB-7197A4C086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1C6E6CE-6E35-FA09-A452-E4EAEE0FA8E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44E133D6-F52F-232D-27F1-6E2830EE6623}"/>
              </a:ext>
            </a:extLst>
          </p:cNvPr>
          <p:cNvSpPr txBox="1"/>
          <p:nvPr/>
        </p:nvSpPr>
        <p:spPr>
          <a:xfrm>
            <a:off x="1356900" y="1533250"/>
            <a:ext cx="64301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أَيْنَ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وَقَعَتْ أَحْداثُ ٱلْحِكايَةِ؟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A5E3EC7E-8FED-60EC-CF84-CF35213B6EE1}"/>
              </a:ext>
            </a:extLst>
          </p:cNvPr>
          <p:cNvSpPr/>
          <p:nvPr/>
        </p:nvSpPr>
        <p:spPr>
          <a:xfrm>
            <a:off x="2568097" y="4229661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داخِلَ قَفَصٍ حَديدِيٍّ.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35E21D2-0B91-C7CB-5FDC-1C010C4975F4}"/>
              </a:ext>
            </a:extLst>
          </p:cNvPr>
          <p:cNvSpPr/>
          <p:nvPr/>
        </p:nvSpPr>
        <p:spPr>
          <a:xfrm>
            <a:off x="2568098" y="3462745"/>
            <a:ext cx="384361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قَرْيَةٍ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ٱلْقُرى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C4F7658A-A7B7-9495-7D0F-C038BCDC379F}"/>
              </a:ext>
            </a:extLst>
          </p:cNvPr>
          <p:cNvSpPr/>
          <p:nvPr/>
        </p:nvSpPr>
        <p:spPr>
          <a:xfrm>
            <a:off x="2568097" y="2686030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عُشِّ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ٱلْعُصْفورَةِ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ٱلصَّغيرَةِ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07ED7CF8-31A1-F0D3-87E5-0FB859AD1214}"/>
              </a:ext>
            </a:extLst>
          </p:cNvPr>
          <p:cNvSpPr/>
          <p:nvPr/>
        </p:nvSpPr>
        <p:spPr>
          <a:xfrm>
            <a:off x="2568097" y="4994212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فَوْقَ أَغْصانِ شَجَرَةٍ.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F4204A3-28AD-FFCE-AB82-A969FBA6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288948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EDADC6E-B1C4-AE96-AC00-E5F77B257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6662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9866176-00C2-E22E-88F6-A707433F04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44291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3945075-CB82-80E8-CE1F-FB588BE6C0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219633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43180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E3276-988C-8EDB-D66C-181E69976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C90039-0633-16BF-EA96-0F843CC7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يعيد الجواب في جملة تامة؟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CB94968D-04C1-218D-01E7-428697172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03" y="1400430"/>
            <a:ext cx="1669058" cy="16690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5C935F-6D66-8A37-36B1-AF6DC8E36F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94CFA07-A70E-A2C9-1170-5FE95F704C7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B21D430-BF21-B560-8D8B-B8EE8213D84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9438669-BDD5-0D96-842C-8B6B45EF187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6F308CF-C5B0-DA38-9F45-4852350D98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B65EE64-5EAD-DA92-DD3E-EE5B2FC5C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6ED7AF1-7BAB-CACB-2511-D32D30E77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C4A7C6-35E4-CC1C-FE44-D0833E187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19D1C63-7348-6BB6-73C8-E21558E4EE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1FD17F5-1C0A-B069-92CC-3E6CB0692C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Google Shape;1508;p66">
            <a:extLst>
              <a:ext uri="{FF2B5EF4-FFF2-40B4-BE49-F238E27FC236}">
                <a16:creationId xmlns:a16="http://schemas.microsoft.com/office/drawing/2014/main" xmlns="" id="{8BB5CB2E-737A-275A-AD12-9A0A7B04C8DD}"/>
              </a:ext>
            </a:extLst>
          </p:cNvPr>
          <p:cNvSpPr txBox="1"/>
          <p:nvPr/>
        </p:nvSpPr>
        <p:spPr>
          <a:xfrm>
            <a:off x="1356900" y="1533250"/>
            <a:ext cx="64301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A5A5A5"/>
              </a:buClr>
              <a:buSzPts val="18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وَقَعَتْ أَحْداثُ ٱلْحِكايَةِ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9992CDD-E9C6-6416-9CFF-A838B2E66A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288948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5324658-E0DE-FA3C-42CE-78AC15A7DE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6662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B1FA936-9262-51F6-5ED3-D42CA9EC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44291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62099C9-C207-C1D7-A77A-55F21A0A33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21963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xmlns="" id="{FDB01302-ABFD-8B1E-E9CA-E0FA4794A4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89B3784-5662-3973-E323-0143E8843F73}"/>
              </a:ext>
            </a:extLst>
          </p:cNvPr>
          <p:cNvSpPr/>
          <p:nvPr/>
        </p:nvSpPr>
        <p:spPr>
          <a:xfrm>
            <a:off x="2568097" y="4229661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داخِلَ قَفَصٍ حَديدِيٍّ.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3A0F9E6-CFAF-6A2B-B36B-43DA4552CC0E}"/>
              </a:ext>
            </a:extLst>
          </p:cNvPr>
          <p:cNvSpPr/>
          <p:nvPr/>
        </p:nvSpPr>
        <p:spPr>
          <a:xfrm>
            <a:off x="2568098" y="3462745"/>
            <a:ext cx="384361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قَرْيَةٍ مِنَ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ٱلْقُرى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875A91C8-C93D-C4CB-FC24-DB50B622E158}"/>
              </a:ext>
            </a:extLst>
          </p:cNvPr>
          <p:cNvSpPr/>
          <p:nvPr/>
        </p:nvSpPr>
        <p:spPr>
          <a:xfrm>
            <a:off x="2568097" y="2686030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عُشِّ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ٱلْعُصْفورَةِ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ٱلصَّغيرَةِ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85274273-3AA7-8CF5-69D9-BBC014B85072}"/>
              </a:ext>
            </a:extLst>
          </p:cNvPr>
          <p:cNvSpPr/>
          <p:nvPr/>
        </p:nvSpPr>
        <p:spPr>
          <a:xfrm>
            <a:off x="2568097" y="4994212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فَوْقَ أَغْصانِ شَجَرَةٍ.</a:t>
            </a:r>
          </a:p>
        </p:txBody>
      </p:sp>
    </p:spTree>
    <p:extLst>
      <p:ext uri="{BB962C8B-B14F-4D97-AF65-F5344CB8AC3E}">
        <p14:creationId xmlns:p14="http://schemas.microsoft.com/office/powerpoint/2010/main" val="182980757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84A665-3075-7EC3-E0E5-0AE9E333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798D03-8F76-BAF2-0773-987874ED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سأقرأ السؤال. - من يجيب بجملة تامة؟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843912C5-3B87-E621-A033-84ED9C81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75" y="1348350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946062B7-7EA3-BB65-7921-F50DEF0746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BADDC1-9E03-8345-C061-2358185390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2B810B-3C0E-A165-FDFD-9A8037DAD9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1B2A2B1-78D4-E257-1373-99CB8EBD5C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8B4435F-3C05-AFCD-999F-711476DB38F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21F4C31-7312-CD1D-4FBF-E618FA54A8B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2A24AA1-F043-AC02-B178-A6D646C1F1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E64FCA2-D84F-0766-389F-B0F72487C3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B00A447-CC9C-A6DF-86F7-7FC17721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447C075-538F-63C4-6190-4CA39B1973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DABFF9D-A32C-CA2A-CA6A-784F89505D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6806E910-C52B-F333-ECFB-735DF7775228}"/>
              </a:ext>
            </a:extLst>
          </p:cNvPr>
          <p:cNvSpPr/>
          <p:nvPr/>
        </p:nvSpPr>
        <p:spPr>
          <a:xfrm>
            <a:off x="978907" y="4541074"/>
            <a:ext cx="543280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صَباحٍ في فَصْلِ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ٱلْخَريفِ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A0A00132-C0F1-9AA3-5297-1D7A480BE2C7}"/>
              </a:ext>
            </a:extLst>
          </p:cNvPr>
          <p:cNvSpPr/>
          <p:nvPr/>
        </p:nvSpPr>
        <p:spPr>
          <a:xfrm>
            <a:off x="2091714" y="3771680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ذاتَ مَساءٍ في فَصْلِ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ٱلرَّبيعِ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EBAC5280-279D-223B-28D4-B73A707ECDAB}"/>
              </a:ext>
            </a:extLst>
          </p:cNvPr>
          <p:cNvSpPr/>
          <p:nvPr/>
        </p:nvSpPr>
        <p:spPr>
          <a:xfrm>
            <a:off x="2091714" y="3002286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صَباحٍ في فَصْلِ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ٱلرَّبيعِ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xmlns="" id="{D515FB5F-F72E-235D-630C-7F69A5F24220}"/>
              </a:ext>
            </a:extLst>
          </p:cNvPr>
          <p:cNvSpPr/>
          <p:nvPr/>
        </p:nvSpPr>
        <p:spPr>
          <a:xfrm>
            <a:off x="2091714" y="5310468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صَباحٍ في فَصْلِ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ٱلصَّيْفِ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74742C74-81DA-16C3-FDB3-2FD446E8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20574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C893CB84-6F14-62C3-0558-7E66F0048E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98245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1D8A8AE1-68CC-2D8A-5596-EB04C0BE1F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75917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4DFB514B-C763-EE0E-4A75-6075CEC483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535889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E70F5275-7277-3D4C-C4F7-B933BBB7D45A}"/>
              </a:ext>
            </a:extLst>
          </p:cNvPr>
          <p:cNvSpPr txBox="1"/>
          <p:nvPr/>
        </p:nvSpPr>
        <p:spPr>
          <a:xfrm>
            <a:off x="978907" y="1944648"/>
            <a:ext cx="77738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مَتى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ٱنْطَلَقَتْ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رِحْلَةُ سِرْبِ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ٱلطُّيورِ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32886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F736AC-9DB9-BDE6-D702-CFC1BC1C7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2F7C16-6A60-A82D-32ED-B4FA44E0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يعيد الجواب في جملة تامة؟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AB8E72B1-9882-20C4-8A41-E884055812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4FB95A-727A-8080-77D8-FB4C9D736E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7972FF3-4B3B-FBE0-C9E5-E2FEB5687D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40CC324-549B-7C45-1197-62F0D2D7BB2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442D38E-184C-FEAB-2A8B-9FC215A764E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A651A5B-D23A-B1E6-3E70-0B8B49109A3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D361EA2-7E24-F0C4-2EE5-3E841BB72F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4AE358C-CD05-F124-44BB-6B172035A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E7F4B8B-E8BE-353F-AF11-8C4B19178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D5BE4AA-12F4-C2CF-CFC8-326F91EB12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84C1E8E-91CF-38A6-A45C-1596B6B9D7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1CB2469C-54ED-B11F-0526-4C458327ABFB}"/>
              </a:ext>
            </a:extLst>
          </p:cNvPr>
          <p:cNvSpPr/>
          <p:nvPr/>
        </p:nvSpPr>
        <p:spPr>
          <a:xfrm>
            <a:off x="978907" y="4541074"/>
            <a:ext cx="543280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ذاتَ صَباحٍ في فَصْلِ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ٱلْخَريفِ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A7957F52-6ABA-6A88-B3BD-D78F10E30457}"/>
              </a:ext>
            </a:extLst>
          </p:cNvPr>
          <p:cNvSpPr/>
          <p:nvPr/>
        </p:nvSpPr>
        <p:spPr>
          <a:xfrm>
            <a:off x="2091714" y="3771680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ذاتَ مَساءٍ في فَصْلِ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ٱلرَّبيعِ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E319C81A-D786-A258-7DEC-D29F45B835C5}"/>
              </a:ext>
            </a:extLst>
          </p:cNvPr>
          <p:cNvSpPr/>
          <p:nvPr/>
        </p:nvSpPr>
        <p:spPr>
          <a:xfrm>
            <a:off x="2091714" y="3002286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صَباحٍ في فَصْلِ </a:t>
            </a:r>
            <a:r>
              <a:rPr lang="ar-MA" sz="3600" b="1" kern="0" dirty="0" err="1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ٱلرَّبيعِ</a:t>
            </a:r>
            <a:r>
              <a:rPr lang="ar-MA" sz="3600" b="1" kern="0" dirty="0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xmlns="" id="{188C39F9-0D9F-741A-8CC7-6D8CBDDC1926}"/>
              </a:ext>
            </a:extLst>
          </p:cNvPr>
          <p:cNvSpPr/>
          <p:nvPr/>
        </p:nvSpPr>
        <p:spPr>
          <a:xfrm>
            <a:off x="2091714" y="5310468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3600" b="1" kern="0" dirty="0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صَباحٍ في فَصْلِ </a:t>
            </a:r>
            <a:r>
              <a:rPr lang="ar-MA" sz="3600" b="1" kern="0" dirty="0" err="1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ٱلصَّيْفِ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AD11A25C-5DC7-76DD-60D6-9023ACD134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20574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2312A539-6331-841D-5562-46F938FEA8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98245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478C9263-A8EE-4485-EE94-0BAE41B947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75917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A9315D52-F00A-6115-EA70-2EDFF7769B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535889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E2EA1F4F-2681-4DB7-17EC-442A0DCACDF2}"/>
              </a:ext>
            </a:extLst>
          </p:cNvPr>
          <p:cNvSpPr txBox="1"/>
          <p:nvPr/>
        </p:nvSpPr>
        <p:spPr>
          <a:xfrm>
            <a:off x="978907" y="2153297"/>
            <a:ext cx="77738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اِنْطَلَقَتْ رِحْلَةُ سِرْبِ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ٱلطُّيورِ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08203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D48825-A610-F40D-600D-7C4F5683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7CD626-0F56-F40A-BC55-60BD6B99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سأقرأ السؤال. - من يجيب بجملة تامة؟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790E51E0-9F54-9908-AFC4-2446B145B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75" y="1348350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FD7C62ED-DCFF-81AD-8EAF-030BFD1118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1B1829-CA3D-63F3-C9B6-CE950DA37D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F078F5-112B-346A-2709-9874E9F7718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49DBF7-37BA-598A-7CAA-AA00561D899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E2371D6-8259-7B7B-41B6-FB01E606474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F2C60B-D91F-09F2-A8FE-346DEA3D71A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5C7B0EB-9D1D-3365-834B-6FA270FC8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9BDA07B-959D-CE26-0525-8CB0FB0514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F9806E7-F965-13F8-4716-8D1C07118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4983565-53B7-54B3-FF91-029C3150F64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5A46C4A-AB00-EB44-2FDA-2D07A4223D4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AFDC1F8B-4C3F-8915-D945-0B64E712666F}"/>
              </a:ext>
            </a:extLst>
          </p:cNvPr>
          <p:cNvSpPr/>
          <p:nvPr/>
        </p:nvSpPr>
        <p:spPr>
          <a:xfrm>
            <a:off x="978907" y="4541074"/>
            <a:ext cx="543280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شَهْراً واحِداً.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1E73C85E-C0F9-3FA9-C163-A34808C41100}"/>
              </a:ext>
            </a:extLst>
          </p:cNvPr>
          <p:cNvSpPr/>
          <p:nvPr/>
        </p:nvSpPr>
        <p:spPr>
          <a:xfrm>
            <a:off x="2091714" y="3771680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أَسابيعَ قَليلَةً.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858F98ED-5981-8F33-047E-4953E58D99C5}"/>
              </a:ext>
            </a:extLst>
          </p:cNvPr>
          <p:cNvSpPr/>
          <p:nvPr/>
        </p:nvSpPr>
        <p:spPr>
          <a:xfrm>
            <a:off x="2091714" y="3002286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أَيّاماً قَليلَةً.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xmlns="" id="{BF745A49-6B8D-16D1-1DF4-336464A82C85}"/>
              </a:ext>
            </a:extLst>
          </p:cNvPr>
          <p:cNvSpPr/>
          <p:nvPr/>
        </p:nvSpPr>
        <p:spPr>
          <a:xfrm>
            <a:off x="2091714" y="5310468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عِدَّةَ شُهورٍ.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5E5FA617-A750-78D8-18C7-6F9822FF4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20574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487B2931-1A6B-805A-9867-E524727F5D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98245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EA4D2A91-9745-3331-3190-012D443EAC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75917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D32A0FEB-A576-E668-99F2-7076980AC5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535889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D97A3E8C-AFB4-5F1D-8C76-AD3C21DE68CC}"/>
              </a:ext>
            </a:extLst>
          </p:cNvPr>
          <p:cNvSpPr txBox="1"/>
          <p:nvPr/>
        </p:nvSpPr>
        <p:spPr>
          <a:xfrm>
            <a:off x="1028069" y="1960350"/>
            <a:ext cx="77738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كَمْ مِنَ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ٱلْوَقْتِ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بَقِيَتِ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ٱلْعُصْفورَةُ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تَنْتَظِرُ عَوْدَةَ أَصْدِقائِها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41177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C09BF0-F0E6-B814-2D6E-B723D99AF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7E4D9-AA8B-137B-F446-73C5D0DF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يعيد الجواب في جملة مفيدة؟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ADDA32CD-7DD0-617C-1E65-F17547B581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11A493-D775-A3A2-D886-7F180532F9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AB365A6-8AA5-D372-42D2-70CA58786F4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93677C4-2051-BAC9-FCA6-DC45C2FD4F7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EC123EC-9BE9-D5EC-91A3-1470B28B94B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555B6DE-4AE9-A28A-5E7C-6BE3CDBDBF9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6D2942-9BEC-AB5B-E21D-37ECBE9B1B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08C9565-25FF-312C-D557-28CC49EB72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294EC0C-AB8F-1C66-EA00-2D27AE837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D3062C8-425A-9CB1-4FBC-00013CBFC3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DB148F5-D0B8-C92F-427B-7E03D459D10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98F23683-0C2F-4E87-8DC9-5DD22F3000E1}"/>
              </a:ext>
            </a:extLst>
          </p:cNvPr>
          <p:cNvSpPr/>
          <p:nvPr/>
        </p:nvSpPr>
        <p:spPr>
          <a:xfrm>
            <a:off x="978907" y="4541074"/>
            <a:ext cx="543280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شَهْراً واحِداً.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CFDB244A-879F-8738-619E-B142189FA33E}"/>
              </a:ext>
            </a:extLst>
          </p:cNvPr>
          <p:cNvSpPr/>
          <p:nvPr/>
        </p:nvSpPr>
        <p:spPr>
          <a:xfrm>
            <a:off x="2091714" y="3771680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أَسابيعَ قَليلَةً.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A3A42CAC-A1C8-A443-C1E5-4C41E728962D}"/>
              </a:ext>
            </a:extLst>
          </p:cNvPr>
          <p:cNvSpPr/>
          <p:nvPr/>
        </p:nvSpPr>
        <p:spPr>
          <a:xfrm>
            <a:off x="2091714" y="3002286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chemeClr val="bg1">
                    <a:lumMod val="8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أَيّاماً قَليلَةً.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xmlns="" id="{99159390-B010-522E-F757-930D35863F7D}"/>
              </a:ext>
            </a:extLst>
          </p:cNvPr>
          <p:cNvSpPr/>
          <p:nvPr/>
        </p:nvSpPr>
        <p:spPr>
          <a:xfrm>
            <a:off x="2091714" y="5310468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عِدَّةَ شُهورٍ.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00535A25-D8F3-3772-065D-0BA2DE0358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20574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422F0536-F677-589C-E613-C141062C05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98245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B09C577-A711-1717-A63D-71A533DE02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75917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C614FBD4-DFC4-56F2-5B37-9D2CFDDA0F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535889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AD008EB8-13A2-15C4-2C69-418FF569B362}"/>
              </a:ext>
            </a:extLst>
          </p:cNvPr>
          <p:cNvSpPr txBox="1"/>
          <p:nvPr/>
        </p:nvSpPr>
        <p:spPr>
          <a:xfrm>
            <a:off x="978907" y="2153297"/>
            <a:ext cx="77738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بَقِيَتِ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ٱلْعُصْفورَةُ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تَنْتَظِرُ عَوْدَةَ أَصْدِقائِها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95174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09B3EE-84AE-8D21-0620-B9DC830E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اليوم مفردات جديدة ستجدونها في الحكاية ونص القراءة، انتبهوا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xmlns="" id="{03A54969-DAA5-97AC-7614-A79937443105}"/>
              </a:ext>
            </a:extLst>
          </p:cNvPr>
          <p:cNvSpPr txBox="1"/>
          <p:nvPr/>
        </p:nvSpPr>
        <p:spPr>
          <a:xfrm>
            <a:off x="529864" y="2969322"/>
            <a:ext cx="8084273" cy="85125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شَغَفٌ  - اِنْبِهارٌ – فُرْصَةٌ - اِنْتابَ - ذِكْرَياتٌ – مَوْهِبَةٌ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437433-4F5E-80B4-BC48-0B7DF05B59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74416E6-985B-BE9D-5B4F-D9137EBDB2B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15464AD-C3FF-110F-CF32-15B7D1D5F2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5C7B939-9F00-29F7-070C-5F9B35BCE78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4E4D254-9E52-88C9-3A3D-EAF880B6516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07AFE92-7900-B8D6-83EC-7F0F0035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1B561C42-6035-364B-EA04-CB076BE2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90DDFBA7-6616-1E79-5321-58DE8FF26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70F5AB2E-9BB4-FFB7-9EA7-358C3257A6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22BCD2C6-C05B-8B36-770E-D5348E6695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A279E771-2E40-7103-69BB-253C0DFFFC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429279529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772A69-202F-798E-4FEB-832616EF7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80ABDE-DDFD-85F7-F24D-AFC1EB40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سأقرأ السؤال. - من يجيب بجملة تامة؟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F2FFDC04-0531-17B4-A3A2-8DBD19561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75" y="1348350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21C197B3-ABDB-5391-486C-A132A65898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61ECAD-7F9B-F452-9112-3273CE0E5D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170197E-540B-6C27-4B49-3A307F57E36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D5B59F-85D1-A8D3-0A9F-DFFC617734F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C759F0-3580-E4D9-03D3-6694EC69871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B99D7B3-9B0D-CBFC-4742-2FDBFC93A19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02D95F6-962F-A2AF-759E-35DAFFCEA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DC42381-9DAD-76D7-0FE8-55757F7911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D6755DD-D3C9-7FD4-3FF4-61B225FED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8B8597A-C42B-0EBB-E7B7-A919268F3B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C79C660-1D4E-2576-6451-B6B22A60C14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DA338DBA-3F1A-84F0-961E-861417C789A8}"/>
              </a:ext>
            </a:extLst>
          </p:cNvPr>
          <p:cNvSpPr txBox="1"/>
          <p:nvPr/>
        </p:nvSpPr>
        <p:spPr>
          <a:xfrm>
            <a:off x="1176619" y="3429000"/>
            <a:ext cx="77738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ماذا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تَفاجَأَتِ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ٱلْعُصْفورَةُ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حينَ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ٱسْتَيْقَظَتْ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79683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1F7828-86B7-F26D-F660-442AD35F9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0AD35B-E291-FFB5-2A19-4140E22A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يعيد الجواب في جملة مفيدة؟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xmlns="" id="{D8E92753-97C2-2482-4190-31C238AAA2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F654AD3-20D8-930D-B157-A6DD4E5194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785798D-F2FD-5AB3-C123-9120F001E26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BE2F008-2FBB-3C12-4EC2-8279BFEBFA1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C7224DE-AEC5-7DC8-9C86-B81B0636611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AFF0F02-3712-A177-E7F4-2A175F22CBC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E1F8AD7-DDC9-81E5-08A8-0D0C2F44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D662254-2DA2-08E0-288F-E3E130AB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24932F3-7DB0-EF6F-F80B-BF9EDF5F8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1C0C3E5-816E-E2DE-C139-90ED471356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74E3905-7937-CF3C-49CA-300EFBC649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508;p66">
            <a:extLst>
              <a:ext uri="{FF2B5EF4-FFF2-40B4-BE49-F238E27FC236}">
                <a16:creationId xmlns:a16="http://schemas.microsoft.com/office/drawing/2014/main" xmlns="" id="{2D520CE0-F5E5-3E7B-C660-1F263294B23A}"/>
              </a:ext>
            </a:extLst>
          </p:cNvPr>
          <p:cNvSpPr txBox="1"/>
          <p:nvPr/>
        </p:nvSpPr>
        <p:spPr>
          <a:xfrm>
            <a:off x="685053" y="3126997"/>
            <a:ext cx="777389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تَفاجَأَتِ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ٱلْعُصْفورَةُ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حينَ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ٱسْتَيْقَظَتْ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بِٱبْتِعادِ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رِفاقِها عَنْها.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22652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B165DC-CA48-ABC3-F97A-1AE8D6EBE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xmlns="" id="{F7F95CD1-A79E-6859-422E-520ABB23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62" y="2229952"/>
            <a:ext cx="2870984" cy="413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0629EA-5C31-5A4A-7AE4-10400CB4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والآن أجيبوا عن السؤال الأول.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25B5E0-B46D-CA7B-8965-474DE9C20B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74C091C-190C-94F2-057C-D09FB6EE75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FCF99C-B1AA-D073-FC48-957A91FA835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CB7ED3A-A449-6A71-99A9-64564330911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5A2B463-1AB6-BCF4-531C-05D225E8E6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4984433-84B5-3137-3690-02E3423F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D135C13-910C-8D66-4429-CDC3F9D6FF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C3F2B11-8F81-B994-1343-EBE69C894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47CBA01-F6A9-D6A6-D766-06A615AC9F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00306283-4CE4-EBD7-E7C4-92DBEADAB4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xmlns="" id="{D0AC34FA-B22F-D6B7-855B-A858328D160D}"/>
              </a:ext>
            </a:extLst>
          </p:cNvPr>
          <p:cNvSpPr/>
          <p:nvPr/>
        </p:nvSpPr>
        <p:spPr>
          <a:xfrm>
            <a:off x="6158013" y="4103200"/>
            <a:ext cx="619432" cy="19664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5E916E1-AF27-19D1-35F2-FAE9857A35CB}"/>
              </a:ext>
            </a:extLst>
          </p:cNvPr>
          <p:cNvSpPr/>
          <p:nvPr/>
        </p:nvSpPr>
        <p:spPr>
          <a:xfrm>
            <a:off x="3074062" y="3934437"/>
            <a:ext cx="2871178" cy="5201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xmlns="" id="{4535D292-4A64-19AB-89C1-18996D644D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101609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FC787F-D26F-25FD-DBB2-2445B8938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4117FB-A683-5DBA-7745-CB2EF6CF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يتقاسم جوابه؟ لماذا؟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66BEE0-DE23-2017-68D8-06D3658333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B91D201-5F76-F4E2-9610-4BD704AD921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EF37983-3FD4-8A6F-6BC6-7328BAEEF8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D1256B3-0967-AE06-7B7B-9A034F23E51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000B985-1307-56E2-4E31-81D9032B22C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912D306-EA80-1877-393D-FAC4B9B4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4AEAB59-9F97-28E9-5668-399C5B4ECC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B0671E8-E2C1-A75E-1A64-5256407D4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A4B0DC0-3D87-7CEE-3DA2-13BA898927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30DA95A-E557-AD3B-7B8B-1CE49E745B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6052BCF6-A054-FFA1-7DF4-7E1F898B5505}"/>
              </a:ext>
            </a:extLst>
          </p:cNvPr>
          <p:cNvSpPr/>
          <p:nvPr/>
        </p:nvSpPr>
        <p:spPr>
          <a:xfrm>
            <a:off x="6158013" y="4170499"/>
            <a:ext cx="619432" cy="19664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1F61834-F11B-EBD9-5ABF-60BFF2ABD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177" y="2030854"/>
            <a:ext cx="2871178" cy="407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04FD2179-EEA5-9752-0FF4-40CE508AC754}"/>
              </a:ext>
            </a:extLst>
          </p:cNvPr>
          <p:cNvSpPr/>
          <p:nvPr/>
        </p:nvSpPr>
        <p:spPr>
          <a:xfrm>
            <a:off x="3106177" y="4060722"/>
            <a:ext cx="2871178" cy="4162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71F4B56A-D77E-89E2-F819-ADE57E93D1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130598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802CC6-AFBE-FCA7-F4B9-5C479B1E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جميعا سنتابع حكايتنا غدا.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DD002F3-E9DE-AC12-C70A-0F64439850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34325" y="684214"/>
            <a:ext cx="828000" cy="8294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080D48-D38D-687D-F358-8CE2DE1E91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071A2F-E563-3890-BDB1-2C2885ACC59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74C9A4-4D6B-8C6C-0DDB-77C968BFF9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2FE627-6C65-77E9-54CD-28B886E939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4639FF-6350-3857-26C9-520CC838F2C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0A47112-F7ED-8D4D-922F-1846425A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9858AD2-E144-1C62-8BA8-AF5B09ED9F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0B6D88-56E5-E8EC-09E0-DFCE511E9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9219732-DB77-A2D6-AA4D-2704C57274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E5834D-3646-E273-B097-0E092A75E1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CCE3B3C-EA6E-2FE2-265D-63CDDA736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867" y="1704227"/>
            <a:ext cx="3462828" cy="1036410"/>
          </a:xfrm>
          <a:prstGeom prst="rect">
            <a:avLst/>
          </a:prstGeom>
        </p:spPr>
      </p:pic>
      <p:pic>
        <p:nvPicPr>
          <p:cNvPr id="16" name="Image 15" descr="Une image contenant ciel, nuage, plein air, oiseau&#10;&#10;Le contenu généré par l’IA peut être incorrect.">
            <a:extLst>
              <a:ext uri="{FF2B5EF4-FFF2-40B4-BE49-F238E27FC236}">
                <a16:creationId xmlns:a16="http://schemas.microsoft.com/office/drawing/2014/main" xmlns="" id="{E5D634D0-FF61-4776-EF56-9DADCD549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7361" y="2826382"/>
            <a:ext cx="5504329" cy="310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56666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xmlns="" id="{454CDD42-3893-C732-36A5-E2DB703B5D31}"/>
              </a:ext>
            </a:extLst>
          </p:cNvPr>
          <p:cNvSpPr txBox="1">
            <a:spLocks/>
          </p:cNvSpPr>
          <p:nvPr/>
        </p:nvSpPr>
        <p:spPr>
          <a:xfrm>
            <a:off x="1527772" y="2766776"/>
            <a:ext cx="6102059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400" b="1" dirty="0">
                <a:cs typeface="Microsoft Uighur" panose="02000000000000000000" pitchFamily="2" charset="-78"/>
              </a:rPr>
              <a:t>الكلمات البصرية (لن – أما إذا – لا – ما إن – هلا – عندما – نحو - الذي) القراءة المشتركة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49F6DAC9-67F0-7D2D-32C6-CE169331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74" y="109382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قراءة</a:t>
            </a:r>
            <a:endParaRPr lang="fr-MA" sz="4400" dirty="0">
              <a:cs typeface="+mn-cs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E1C48270-DD59-B90E-D49C-EDD1DEC9F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12767" y="1597509"/>
            <a:ext cx="715006" cy="715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FC5BBEB-33C0-3BA1-50C1-2333C20F8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672" y="1257631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A3E6ACB-36BF-BC3C-E5E3-541876314057}"/>
              </a:ext>
            </a:extLst>
          </p:cNvPr>
          <p:cNvSpPr txBox="1"/>
          <p:nvPr/>
        </p:nvSpPr>
        <p:spPr>
          <a:xfrm>
            <a:off x="5535561" y="1749132"/>
            <a:ext cx="1538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3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54963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AF4C5F-B3D7-7128-6C48-81E18CF7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نصادفها كثيرا. ستساعدنا على القراءة بسرعة.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3FEB0B6-A46D-D520-EAC1-04A1AE171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3E8B77-5DDB-0FA7-5389-56E6AEF08A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7D569B-33B2-3605-ACF4-1397DF7506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17BE8A8-C44E-0BF9-0570-8A5B9B5DDA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4BC359-4ECF-8101-9460-50CD56E6DD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A4B9D66-C155-41A3-9D86-C5CA610ECAD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FD513DF-5A1C-A7C8-19E7-11B7D157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A9DE639-1A62-5BC9-354A-312172DA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1750D4B-C681-9B97-7EB9-6D5DDF0A4D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099BC93-26AD-66F3-0A08-8DFB73D0E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288066B-3982-B310-AE2B-DDD0CC88DE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1667;p201">
            <a:extLst>
              <a:ext uri="{FF2B5EF4-FFF2-40B4-BE49-F238E27FC236}">
                <a16:creationId xmlns:a16="http://schemas.microsoft.com/office/drawing/2014/main" xmlns="" id="{12DCDFD3-6B38-35DF-7E03-4ADDA034879B}"/>
              </a:ext>
            </a:extLst>
          </p:cNvPr>
          <p:cNvSpPr/>
          <p:nvPr/>
        </p:nvSpPr>
        <p:spPr>
          <a:xfrm>
            <a:off x="4721995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أَمّا إِذا </a:t>
            </a:r>
          </a:p>
        </p:txBody>
      </p:sp>
      <p:sp>
        <p:nvSpPr>
          <p:cNvPr id="4" name="Google Shape;1668;p201">
            <a:extLst>
              <a:ext uri="{FF2B5EF4-FFF2-40B4-BE49-F238E27FC236}">
                <a16:creationId xmlns:a16="http://schemas.microsoft.com/office/drawing/2014/main" xmlns="" id="{D0DE12A3-4941-1D2E-CFE4-964810BEAC65}"/>
              </a:ext>
            </a:extLst>
          </p:cNvPr>
          <p:cNvSpPr/>
          <p:nvPr/>
        </p:nvSpPr>
        <p:spPr>
          <a:xfrm>
            <a:off x="2672083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 إِنْ </a:t>
            </a:r>
          </a:p>
        </p:txBody>
      </p:sp>
      <p:sp>
        <p:nvSpPr>
          <p:cNvPr id="7" name="Google Shape;1669;p201">
            <a:extLst>
              <a:ext uri="{FF2B5EF4-FFF2-40B4-BE49-F238E27FC236}">
                <a16:creationId xmlns:a16="http://schemas.microsoft.com/office/drawing/2014/main" xmlns="" id="{4766E203-9479-671B-9D80-E5C05BD311C1}"/>
              </a:ext>
            </a:extLst>
          </p:cNvPr>
          <p:cNvSpPr/>
          <p:nvPr/>
        </p:nvSpPr>
        <p:spPr>
          <a:xfrm>
            <a:off x="622171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هَلّا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670;p201">
            <a:extLst>
              <a:ext uri="{FF2B5EF4-FFF2-40B4-BE49-F238E27FC236}">
                <a16:creationId xmlns:a16="http://schemas.microsoft.com/office/drawing/2014/main" xmlns="" id="{2063DDDF-9600-611D-F2CB-A0D4DBD3A7F7}"/>
              </a:ext>
            </a:extLst>
          </p:cNvPr>
          <p:cNvSpPr/>
          <p:nvPr/>
        </p:nvSpPr>
        <p:spPr>
          <a:xfrm>
            <a:off x="4698379" y="3869657"/>
            <a:ext cx="1584000" cy="91081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87D5D4FA-998C-96C4-EED4-6EAA80168B85}"/>
              </a:ext>
            </a:extLst>
          </p:cNvPr>
          <p:cNvSpPr/>
          <p:nvPr/>
        </p:nvSpPr>
        <p:spPr>
          <a:xfrm>
            <a:off x="6788902" y="38696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عِنْدَما</a:t>
            </a:r>
          </a:p>
        </p:txBody>
      </p:sp>
      <p:sp>
        <p:nvSpPr>
          <p:cNvPr id="16" name="Google Shape;1672;p201">
            <a:extLst>
              <a:ext uri="{FF2B5EF4-FFF2-40B4-BE49-F238E27FC236}">
                <a16:creationId xmlns:a16="http://schemas.microsoft.com/office/drawing/2014/main" xmlns="" id="{960E577B-1DAB-3A86-8143-B4BD08ED4E90}"/>
              </a:ext>
            </a:extLst>
          </p:cNvPr>
          <p:cNvSpPr/>
          <p:nvPr/>
        </p:nvSpPr>
        <p:spPr>
          <a:xfrm>
            <a:off x="2672083" y="377415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لا</a:t>
            </a:r>
          </a:p>
        </p:txBody>
      </p:sp>
      <p:sp>
        <p:nvSpPr>
          <p:cNvPr id="17" name="Google Shape;1672;p201">
            <a:extLst>
              <a:ext uri="{FF2B5EF4-FFF2-40B4-BE49-F238E27FC236}">
                <a16:creationId xmlns:a16="http://schemas.microsoft.com/office/drawing/2014/main" xmlns="" id="{18823794-AC21-C418-5BFB-477430F43776}"/>
              </a:ext>
            </a:extLst>
          </p:cNvPr>
          <p:cNvSpPr/>
          <p:nvPr/>
        </p:nvSpPr>
        <p:spPr>
          <a:xfrm>
            <a:off x="622171" y="380956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اَلَّذي</a:t>
            </a:r>
          </a:p>
        </p:txBody>
      </p:sp>
      <p:sp>
        <p:nvSpPr>
          <p:cNvPr id="30" name="Google Shape;1666;p201">
            <a:extLst>
              <a:ext uri="{FF2B5EF4-FFF2-40B4-BE49-F238E27FC236}">
                <a16:creationId xmlns:a16="http://schemas.microsoft.com/office/drawing/2014/main" xmlns="" id="{3EB77475-6B6B-3C42-DAB5-023D20D6AEF7}"/>
              </a:ext>
            </a:extLst>
          </p:cNvPr>
          <p:cNvSpPr/>
          <p:nvPr/>
        </p:nvSpPr>
        <p:spPr>
          <a:xfrm>
            <a:off x="677190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لَنْ</a:t>
            </a:r>
          </a:p>
        </p:txBody>
      </p:sp>
    </p:spTree>
    <p:extLst>
      <p:ext uri="{BB962C8B-B14F-4D97-AF65-F5344CB8AC3E}">
        <p14:creationId xmlns:p14="http://schemas.microsoft.com/office/powerpoint/2010/main" val="25957808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992198-53EC-62BC-40F5-05116CC5E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AEF22B-A2B2-89D2-C9FF-CB53B1A7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تابعوا معي.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F9582F4-2E12-CD13-F367-E32B540653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5C221CD-5440-9C78-D3DA-E2E1C819AA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DA1909-8825-5334-4C9E-DCC3E24C8D4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34A05F-73BB-87FF-E3EF-B2F98618F8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38D9D65-7258-A043-A22E-1872B25D1CD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BCB41D0-8941-2D35-3D3D-E146D45FC22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962614B-FDE8-8819-79C0-5113B2AA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7190FF9-C6BF-F0CC-1D86-7FE4063C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F8BD8D9-6B83-87F4-E78C-DD45D59550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4F8DD5-1E5B-D3F8-4470-A2CCB22D2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E88A97D1-2C41-0D8D-E213-2230DF086F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xmlns="" id="{349C5097-8215-C9E5-C3DF-EC2682A45ECD}"/>
              </a:ext>
            </a:extLst>
          </p:cNvPr>
          <p:cNvSpPr/>
          <p:nvPr/>
        </p:nvSpPr>
        <p:spPr>
          <a:xfrm>
            <a:off x="484301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أَمّا إِذا </a:t>
            </a: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xmlns="" id="{255491A4-63C9-CA6F-A17A-D2AD07AC86A9}"/>
              </a:ext>
            </a:extLst>
          </p:cNvPr>
          <p:cNvSpPr/>
          <p:nvPr/>
        </p:nvSpPr>
        <p:spPr>
          <a:xfrm>
            <a:off x="2793105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 إِنْ 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xmlns="" id="{E396B8F9-1213-B038-B2ED-08CBB1216525}"/>
              </a:ext>
            </a:extLst>
          </p:cNvPr>
          <p:cNvSpPr/>
          <p:nvPr/>
        </p:nvSpPr>
        <p:spPr>
          <a:xfrm>
            <a:off x="743193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هَلّا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xmlns="" id="{DC10C087-0A05-8B2B-C4AD-26BB38DBE01A}"/>
              </a:ext>
            </a:extLst>
          </p:cNvPr>
          <p:cNvSpPr/>
          <p:nvPr/>
        </p:nvSpPr>
        <p:spPr>
          <a:xfrm>
            <a:off x="4819401" y="3869657"/>
            <a:ext cx="1584000" cy="91081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xmlns="" id="{A0FA86E2-E444-6550-76EF-6AA217796246}"/>
              </a:ext>
            </a:extLst>
          </p:cNvPr>
          <p:cNvSpPr/>
          <p:nvPr/>
        </p:nvSpPr>
        <p:spPr>
          <a:xfrm>
            <a:off x="6909924" y="38696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عِنْدَما</a:t>
            </a:r>
          </a:p>
        </p:txBody>
      </p:sp>
      <p:sp>
        <p:nvSpPr>
          <p:cNvPr id="28" name="Google Shape;1672;p201">
            <a:extLst>
              <a:ext uri="{FF2B5EF4-FFF2-40B4-BE49-F238E27FC236}">
                <a16:creationId xmlns:a16="http://schemas.microsoft.com/office/drawing/2014/main" xmlns="" id="{BCF17E3A-5796-40C7-6CEF-5256A6ACD4C0}"/>
              </a:ext>
            </a:extLst>
          </p:cNvPr>
          <p:cNvSpPr/>
          <p:nvPr/>
        </p:nvSpPr>
        <p:spPr>
          <a:xfrm>
            <a:off x="2793105" y="377415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لا</a:t>
            </a:r>
          </a:p>
        </p:txBody>
      </p:sp>
      <p:sp>
        <p:nvSpPr>
          <p:cNvPr id="29" name="Google Shape;1672;p201">
            <a:extLst>
              <a:ext uri="{FF2B5EF4-FFF2-40B4-BE49-F238E27FC236}">
                <a16:creationId xmlns:a16="http://schemas.microsoft.com/office/drawing/2014/main" xmlns="" id="{B6DC1DCA-424D-0D44-1207-707AB6E69EFC}"/>
              </a:ext>
            </a:extLst>
          </p:cNvPr>
          <p:cNvSpPr/>
          <p:nvPr/>
        </p:nvSpPr>
        <p:spPr>
          <a:xfrm>
            <a:off x="743193" y="380956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اَلَّذي</a:t>
            </a:r>
          </a:p>
        </p:txBody>
      </p:sp>
      <p:sp>
        <p:nvSpPr>
          <p:cNvPr id="30" name="Google Shape;1666;p201">
            <a:extLst>
              <a:ext uri="{FF2B5EF4-FFF2-40B4-BE49-F238E27FC236}">
                <a16:creationId xmlns:a16="http://schemas.microsoft.com/office/drawing/2014/main" xmlns="" id="{0D131686-5DF7-93C6-1038-A8A22C7FC426}"/>
              </a:ext>
            </a:extLst>
          </p:cNvPr>
          <p:cNvSpPr/>
          <p:nvPr/>
        </p:nvSpPr>
        <p:spPr>
          <a:xfrm>
            <a:off x="6892929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لَنْ</a:t>
            </a:r>
          </a:p>
        </p:txBody>
      </p:sp>
    </p:spTree>
    <p:extLst>
      <p:ext uri="{BB962C8B-B14F-4D97-AF65-F5344CB8AC3E}">
        <p14:creationId xmlns:p14="http://schemas.microsoft.com/office/powerpoint/2010/main" val="359112956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EA049D-3CCB-05DE-10DD-EB8EF206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62649-B36B-E094-CD9A-108ADA19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ستقرؤون الكلمات  بسرعة. من يقرأ؟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BCF368-7204-FBF2-C369-EACC0044F8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47C05E2-B4E7-7145-F7FA-7D0F953C2C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320E30-8E01-98E2-944A-311C904BA1E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5F447C-F66B-5551-1F2F-71F6B209BF5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D94E3DA-0294-10E2-1AEC-2964DA3AD9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CBCA7C-BDE0-CE03-C443-7A16AB51610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DA93763-7B86-C120-1E97-012A89806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CE01B82-5694-9B21-A6AE-EA15EC9AEA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5A0A5AF-80A4-B322-4303-9CBA250BF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BC70340-86BB-9715-F1FD-557498E40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19A0DCC-C8BF-6CB1-AA70-12B6BB992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xmlns="" id="{6ABE48CD-1919-53A0-F32E-31D20EA138BC}"/>
              </a:ext>
            </a:extLst>
          </p:cNvPr>
          <p:cNvSpPr/>
          <p:nvPr/>
        </p:nvSpPr>
        <p:spPr>
          <a:xfrm>
            <a:off x="484301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أَمّا إِذا </a:t>
            </a:r>
          </a:p>
        </p:txBody>
      </p:sp>
      <p:sp>
        <p:nvSpPr>
          <p:cNvPr id="23" name="Google Shape;1668;p201">
            <a:extLst>
              <a:ext uri="{FF2B5EF4-FFF2-40B4-BE49-F238E27FC236}">
                <a16:creationId xmlns:a16="http://schemas.microsoft.com/office/drawing/2014/main" xmlns="" id="{EE7D4477-0230-492E-C532-C6F9B57CE262}"/>
              </a:ext>
            </a:extLst>
          </p:cNvPr>
          <p:cNvSpPr/>
          <p:nvPr/>
        </p:nvSpPr>
        <p:spPr>
          <a:xfrm>
            <a:off x="2793105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 إِنْ </a:t>
            </a:r>
          </a:p>
        </p:txBody>
      </p:sp>
      <p:sp>
        <p:nvSpPr>
          <p:cNvPr id="24" name="Google Shape;1669;p201">
            <a:extLst>
              <a:ext uri="{FF2B5EF4-FFF2-40B4-BE49-F238E27FC236}">
                <a16:creationId xmlns:a16="http://schemas.microsoft.com/office/drawing/2014/main" xmlns="" id="{7AC3C4AF-702E-83A3-108F-018B3139FD1B}"/>
              </a:ext>
            </a:extLst>
          </p:cNvPr>
          <p:cNvSpPr/>
          <p:nvPr/>
        </p:nvSpPr>
        <p:spPr>
          <a:xfrm>
            <a:off x="743193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هَلّا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670;p201">
            <a:extLst>
              <a:ext uri="{FF2B5EF4-FFF2-40B4-BE49-F238E27FC236}">
                <a16:creationId xmlns:a16="http://schemas.microsoft.com/office/drawing/2014/main" xmlns="" id="{B0AA20C9-D1D7-C6E7-BF94-53B24D77F11E}"/>
              </a:ext>
            </a:extLst>
          </p:cNvPr>
          <p:cNvSpPr/>
          <p:nvPr/>
        </p:nvSpPr>
        <p:spPr>
          <a:xfrm>
            <a:off x="4819401" y="3869657"/>
            <a:ext cx="1584000" cy="91081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6" name="Google Shape;1671;p201">
            <a:extLst>
              <a:ext uri="{FF2B5EF4-FFF2-40B4-BE49-F238E27FC236}">
                <a16:creationId xmlns:a16="http://schemas.microsoft.com/office/drawing/2014/main" xmlns="" id="{45BE2361-DC5F-08D2-6D55-AC969BB589B8}"/>
              </a:ext>
            </a:extLst>
          </p:cNvPr>
          <p:cNvSpPr/>
          <p:nvPr/>
        </p:nvSpPr>
        <p:spPr>
          <a:xfrm>
            <a:off x="6909924" y="38696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عِنْدَما</a:t>
            </a:r>
          </a:p>
        </p:txBody>
      </p:sp>
      <p:sp>
        <p:nvSpPr>
          <p:cNvPr id="27" name="Google Shape;1672;p201">
            <a:extLst>
              <a:ext uri="{FF2B5EF4-FFF2-40B4-BE49-F238E27FC236}">
                <a16:creationId xmlns:a16="http://schemas.microsoft.com/office/drawing/2014/main" xmlns="" id="{C34DFB7E-ED04-15A0-F539-2238FBE181C8}"/>
              </a:ext>
            </a:extLst>
          </p:cNvPr>
          <p:cNvSpPr/>
          <p:nvPr/>
        </p:nvSpPr>
        <p:spPr>
          <a:xfrm>
            <a:off x="2793105" y="3774153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لا</a:t>
            </a:r>
          </a:p>
        </p:txBody>
      </p:sp>
      <p:sp>
        <p:nvSpPr>
          <p:cNvPr id="28" name="Google Shape;1672;p201">
            <a:extLst>
              <a:ext uri="{FF2B5EF4-FFF2-40B4-BE49-F238E27FC236}">
                <a16:creationId xmlns:a16="http://schemas.microsoft.com/office/drawing/2014/main" xmlns="" id="{29BBE693-C70F-5E7D-A7C0-A78A252835EC}"/>
              </a:ext>
            </a:extLst>
          </p:cNvPr>
          <p:cNvSpPr/>
          <p:nvPr/>
        </p:nvSpPr>
        <p:spPr>
          <a:xfrm>
            <a:off x="743193" y="3809564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اَلَّذي</a:t>
            </a:r>
          </a:p>
        </p:txBody>
      </p:sp>
      <p:sp>
        <p:nvSpPr>
          <p:cNvPr id="29" name="Google Shape;1666;p201">
            <a:extLst>
              <a:ext uri="{FF2B5EF4-FFF2-40B4-BE49-F238E27FC236}">
                <a16:creationId xmlns:a16="http://schemas.microsoft.com/office/drawing/2014/main" xmlns="" id="{183D7B8C-EDCA-BA85-CD4F-55172E3FE3ED}"/>
              </a:ext>
            </a:extLst>
          </p:cNvPr>
          <p:cNvSpPr/>
          <p:nvPr/>
        </p:nvSpPr>
        <p:spPr>
          <a:xfrm>
            <a:off x="6892929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لَنْ</a:t>
            </a:r>
          </a:p>
        </p:txBody>
      </p:sp>
    </p:spTree>
    <p:extLst>
      <p:ext uri="{BB962C8B-B14F-4D97-AF65-F5344CB8AC3E}">
        <p14:creationId xmlns:p14="http://schemas.microsoft.com/office/powerpoint/2010/main" val="369068774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C22D1E-2445-7800-4D65-E4CAAA871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0D9D9459-FF6F-90C6-94F0-8431B727C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58833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94A967-F7E2-7AF2-250D-E24EF74752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18F4F5-C2A5-1D40-42CD-F30A9887089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BC44F0-9CF8-9B68-D9C8-3C2F127EF5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F15F9A4-DBAD-031B-8C52-01BD94D5C69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55C7DF-748B-9506-EEBE-6D95256FDB3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DCE757B-AFAC-B011-9AD9-A96951966B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D627B16-A401-C67C-63B5-9C2954945D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1AE4A61-1FAB-2EDC-80E6-AFD68A8AA7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5E8084A-099B-335A-BA33-0F95170F3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205DBFC-2BD8-06CF-F97C-E1644885FB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xmlns="" id="{1219E652-DA2E-A24B-A540-66091DD1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يقرأ؟</a:t>
            </a:r>
            <a:endParaRPr lang="fr-FR" sz="2400" b="1" dirty="0"/>
          </a:p>
        </p:txBody>
      </p:sp>
      <p:sp>
        <p:nvSpPr>
          <p:cNvPr id="7" name="Google Shape;1667;p201">
            <a:extLst>
              <a:ext uri="{FF2B5EF4-FFF2-40B4-BE49-F238E27FC236}">
                <a16:creationId xmlns:a16="http://schemas.microsoft.com/office/drawing/2014/main" xmlns="" id="{C0029F69-E431-4E54-D616-09907CFBC0F1}"/>
              </a:ext>
            </a:extLst>
          </p:cNvPr>
          <p:cNvSpPr/>
          <p:nvPr/>
        </p:nvSpPr>
        <p:spPr>
          <a:xfrm>
            <a:off x="6941301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أَمّا إِذا 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xmlns="" id="{B8BA93A5-E791-E550-C988-E5A9535465EF}"/>
              </a:ext>
            </a:extLst>
          </p:cNvPr>
          <p:cNvSpPr/>
          <p:nvPr/>
        </p:nvSpPr>
        <p:spPr>
          <a:xfrm>
            <a:off x="732074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 إِنْ </a:t>
            </a:r>
          </a:p>
        </p:txBody>
      </p:sp>
      <p:sp>
        <p:nvSpPr>
          <p:cNvPr id="9" name="Google Shape;1669;p201">
            <a:extLst>
              <a:ext uri="{FF2B5EF4-FFF2-40B4-BE49-F238E27FC236}">
                <a16:creationId xmlns:a16="http://schemas.microsoft.com/office/drawing/2014/main" xmlns="" id="{79C2186B-9D54-34C5-6B16-C999876821F9}"/>
              </a:ext>
            </a:extLst>
          </p:cNvPr>
          <p:cNvSpPr/>
          <p:nvPr/>
        </p:nvSpPr>
        <p:spPr>
          <a:xfrm>
            <a:off x="2801816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هَلّا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70;p201">
            <a:extLst>
              <a:ext uri="{FF2B5EF4-FFF2-40B4-BE49-F238E27FC236}">
                <a16:creationId xmlns:a16="http://schemas.microsoft.com/office/drawing/2014/main" xmlns="" id="{97F8BE86-BCB2-6C4E-65DD-1D84F89C3A66}"/>
              </a:ext>
            </a:extLst>
          </p:cNvPr>
          <p:cNvSpPr/>
          <p:nvPr/>
        </p:nvSpPr>
        <p:spPr>
          <a:xfrm>
            <a:off x="6909924" y="2480407"/>
            <a:ext cx="1584000" cy="91081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xmlns="" id="{6D42A4CB-EA24-A281-5DF1-98D90B255F76}"/>
              </a:ext>
            </a:extLst>
          </p:cNvPr>
          <p:cNvSpPr/>
          <p:nvPr/>
        </p:nvSpPr>
        <p:spPr>
          <a:xfrm>
            <a:off x="4850640" y="248040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عِنْدَما</a:t>
            </a:r>
          </a:p>
        </p:txBody>
      </p:sp>
      <p:sp>
        <p:nvSpPr>
          <p:cNvPr id="21" name="Google Shape;1672;p201">
            <a:extLst>
              <a:ext uri="{FF2B5EF4-FFF2-40B4-BE49-F238E27FC236}">
                <a16:creationId xmlns:a16="http://schemas.microsoft.com/office/drawing/2014/main" xmlns="" id="{F60455BB-42AE-CE95-CE5D-C698CC059B13}"/>
              </a:ext>
            </a:extLst>
          </p:cNvPr>
          <p:cNvSpPr/>
          <p:nvPr/>
        </p:nvSpPr>
        <p:spPr>
          <a:xfrm>
            <a:off x="732074" y="248040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لا</a:t>
            </a:r>
          </a:p>
        </p:txBody>
      </p:sp>
      <p:sp>
        <p:nvSpPr>
          <p:cNvPr id="27" name="Google Shape;1672;p201">
            <a:extLst>
              <a:ext uri="{FF2B5EF4-FFF2-40B4-BE49-F238E27FC236}">
                <a16:creationId xmlns:a16="http://schemas.microsoft.com/office/drawing/2014/main" xmlns="" id="{2CE19695-BB9A-657D-8E07-7431A5315EB7}"/>
              </a:ext>
            </a:extLst>
          </p:cNvPr>
          <p:cNvSpPr/>
          <p:nvPr/>
        </p:nvSpPr>
        <p:spPr>
          <a:xfrm>
            <a:off x="2791357" y="248040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اَلَّذي</a:t>
            </a:r>
          </a:p>
        </p:txBody>
      </p:sp>
      <p:sp>
        <p:nvSpPr>
          <p:cNvPr id="28" name="Google Shape;1666;p201">
            <a:extLst>
              <a:ext uri="{FF2B5EF4-FFF2-40B4-BE49-F238E27FC236}">
                <a16:creationId xmlns:a16="http://schemas.microsoft.com/office/drawing/2014/main" xmlns="" id="{E17F289C-EDE7-D9A2-03AE-CC522712595D}"/>
              </a:ext>
            </a:extLst>
          </p:cNvPr>
          <p:cNvSpPr/>
          <p:nvPr/>
        </p:nvSpPr>
        <p:spPr>
          <a:xfrm>
            <a:off x="4871558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لَنْ</a:t>
            </a:r>
          </a:p>
        </p:txBody>
      </p:sp>
    </p:spTree>
    <p:extLst>
      <p:ext uri="{BB962C8B-B14F-4D97-AF65-F5344CB8AC3E}">
        <p14:creationId xmlns:p14="http://schemas.microsoft.com/office/powerpoint/2010/main" val="218047236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D57970-EF1B-160D-AF64-20F7EEAF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30FF0F-02DE-55A6-D85E-0C5DC45E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بكلمة "شَغَفٌ". نعيدُ قراءة التعريف – رددوا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7E2362F-11C6-495E-59C3-25BCE305B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0491" cy="81049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E63443-CC93-969B-344C-8D26D4041A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90DB6-5CD6-AD84-416C-207CF89B89C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BEFA23-D78A-A3B3-5E90-2C4C8F3F0E8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6479A7-336B-5DAF-8DCB-8A1EFC3E2B1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893B79F-241E-86DD-B61E-25195599FF8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1035F2B-0EF2-BAF2-F9D5-8F17AAFD3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3EB0F44-EDC6-2E75-FE54-835A1D26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ABE0B6E-D9DC-88FE-15A1-99AD20285B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CB83DC-B6EA-70AA-703D-A23655ACC4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6EA9A95-5569-D87D-D75B-F16008A0B78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xmlns="" id="{9CC9B485-4CFE-6B7A-1EA4-649BD9DBB1A5}"/>
              </a:ext>
            </a:extLst>
          </p:cNvPr>
          <p:cNvSpPr txBox="1">
            <a:spLocks/>
          </p:cNvSpPr>
          <p:nvPr/>
        </p:nvSpPr>
        <p:spPr>
          <a:xfrm>
            <a:off x="1098958" y="2776260"/>
            <a:ext cx="7113863" cy="1125794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شَغَفٌ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حُبُّ </a:t>
            </a:r>
            <a:r>
              <a:rPr lang="ar-MA" sz="4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ٱلشَّيْءِ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وَٱلتَّعَلُّقُ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ٱلشَّديدُ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بِهِ. </a:t>
            </a:r>
            <a:endParaRPr lang="ar-MA" sz="5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xmlns="" id="{B3D863AC-6ADE-66E3-C755-9A55EB784B8B}"/>
              </a:ext>
            </a:extLst>
          </p:cNvPr>
          <p:cNvSpPr txBox="1">
            <a:spLocks/>
          </p:cNvSpPr>
          <p:nvPr/>
        </p:nvSpPr>
        <p:spPr>
          <a:xfrm>
            <a:off x="1228565" y="4455456"/>
            <a:ext cx="7113863" cy="1125794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شَغوفٌ/شَغوفَةٌ</a:t>
            </a:r>
            <a:endParaRPr lang="ar-MA" sz="6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1088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0A42F4-6415-6C4C-D735-CC5E12D7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29FCF0-B331-9C12-0E9E-55C3C21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0294258D-49F4-926F-BCE0-7D641DCB19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638" y="667222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5C3C38-0919-93E1-5C7C-552F3726A8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3B23E9-3A21-01B0-429E-27946AA8A48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12F127-E876-03C9-2F70-49F07CC4F9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BC359B-1E8E-0A1E-FC1E-4763827DD3D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DC481F-9A7E-9D83-D2CE-7DC3890124A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56E87E5-5370-1D31-C46D-F2494F3B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F807C02-F4E8-14CD-E253-135FAF8B9D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52AA11-D3B4-03CB-C3B3-12E32B2ED9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FAF74CA-3137-8AE0-1C66-ADEFE00E8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2D12484-222C-2899-167D-39548B0067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667;p201">
            <a:extLst>
              <a:ext uri="{FF2B5EF4-FFF2-40B4-BE49-F238E27FC236}">
                <a16:creationId xmlns:a16="http://schemas.microsoft.com/office/drawing/2014/main" xmlns="" id="{C3571C66-AE03-A9D7-374D-18EC0D0A2E16}"/>
              </a:ext>
            </a:extLst>
          </p:cNvPr>
          <p:cNvSpPr/>
          <p:nvPr/>
        </p:nvSpPr>
        <p:spPr>
          <a:xfrm>
            <a:off x="6941301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أَمّا إِذا </a:t>
            </a:r>
          </a:p>
        </p:txBody>
      </p:sp>
      <p:sp>
        <p:nvSpPr>
          <p:cNvPr id="12" name="Google Shape;1668;p201">
            <a:extLst>
              <a:ext uri="{FF2B5EF4-FFF2-40B4-BE49-F238E27FC236}">
                <a16:creationId xmlns:a16="http://schemas.microsoft.com/office/drawing/2014/main" xmlns="" id="{E4BA0099-A2D6-0B58-492E-DFD0287F384C}"/>
              </a:ext>
            </a:extLst>
          </p:cNvPr>
          <p:cNvSpPr/>
          <p:nvPr/>
        </p:nvSpPr>
        <p:spPr>
          <a:xfrm>
            <a:off x="732074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 إِنْ </a:t>
            </a:r>
          </a:p>
        </p:txBody>
      </p:sp>
      <p:sp>
        <p:nvSpPr>
          <p:cNvPr id="22" name="Google Shape;1669;p201">
            <a:extLst>
              <a:ext uri="{FF2B5EF4-FFF2-40B4-BE49-F238E27FC236}">
                <a16:creationId xmlns:a16="http://schemas.microsoft.com/office/drawing/2014/main" xmlns="" id="{27C0C4A5-B180-9D74-E138-ECA1905D8D88}"/>
              </a:ext>
            </a:extLst>
          </p:cNvPr>
          <p:cNvSpPr/>
          <p:nvPr/>
        </p:nvSpPr>
        <p:spPr>
          <a:xfrm>
            <a:off x="2801816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هَلّا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670;p201">
            <a:extLst>
              <a:ext uri="{FF2B5EF4-FFF2-40B4-BE49-F238E27FC236}">
                <a16:creationId xmlns:a16="http://schemas.microsoft.com/office/drawing/2014/main" xmlns="" id="{43BE3372-E827-6126-A7F1-ABE696983E49}"/>
              </a:ext>
            </a:extLst>
          </p:cNvPr>
          <p:cNvSpPr/>
          <p:nvPr/>
        </p:nvSpPr>
        <p:spPr>
          <a:xfrm>
            <a:off x="6909924" y="2480407"/>
            <a:ext cx="1584000" cy="91081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5" name="Google Shape;1671;p201">
            <a:extLst>
              <a:ext uri="{FF2B5EF4-FFF2-40B4-BE49-F238E27FC236}">
                <a16:creationId xmlns:a16="http://schemas.microsoft.com/office/drawing/2014/main" xmlns="" id="{E985666E-949E-D70F-2345-CC7F4F297686}"/>
              </a:ext>
            </a:extLst>
          </p:cNvPr>
          <p:cNvSpPr/>
          <p:nvPr/>
        </p:nvSpPr>
        <p:spPr>
          <a:xfrm>
            <a:off x="4850640" y="248040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عِنْدَما</a:t>
            </a:r>
          </a:p>
        </p:txBody>
      </p:sp>
      <p:sp>
        <p:nvSpPr>
          <p:cNvPr id="26" name="Google Shape;1672;p201">
            <a:extLst>
              <a:ext uri="{FF2B5EF4-FFF2-40B4-BE49-F238E27FC236}">
                <a16:creationId xmlns:a16="http://schemas.microsoft.com/office/drawing/2014/main" xmlns="" id="{F3EEAF21-22CE-1ECD-0D5C-0096DF885015}"/>
              </a:ext>
            </a:extLst>
          </p:cNvPr>
          <p:cNvSpPr/>
          <p:nvPr/>
        </p:nvSpPr>
        <p:spPr>
          <a:xfrm>
            <a:off x="732074" y="248040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لا</a:t>
            </a:r>
          </a:p>
        </p:txBody>
      </p:sp>
      <p:sp>
        <p:nvSpPr>
          <p:cNvPr id="27" name="Google Shape;1672;p201">
            <a:extLst>
              <a:ext uri="{FF2B5EF4-FFF2-40B4-BE49-F238E27FC236}">
                <a16:creationId xmlns:a16="http://schemas.microsoft.com/office/drawing/2014/main" xmlns="" id="{11F3F424-72F0-B4F0-2D84-BD30CEDD099A}"/>
              </a:ext>
            </a:extLst>
          </p:cNvPr>
          <p:cNvSpPr/>
          <p:nvPr/>
        </p:nvSpPr>
        <p:spPr>
          <a:xfrm>
            <a:off x="2791357" y="248040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اَلَّذي</a:t>
            </a:r>
          </a:p>
        </p:txBody>
      </p:sp>
      <p:sp>
        <p:nvSpPr>
          <p:cNvPr id="28" name="Google Shape;1666;p201">
            <a:extLst>
              <a:ext uri="{FF2B5EF4-FFF2-40B4-BE49-F238E27FC236}">
                <a16:creationId xmlns:a16="http://schemas.microsoft.com/office/drawing/2014/main" xmlns="" id="{E118A0F5-8B24-3A50-2526-B3540D3EBBD0}"/>
              </a:ext>
            </a:extLst>
          </p:cNvPr>
          <p:cNvSpPr/>
          <p:nvPr/>
        </p:nvSpPr>
        <p:spPr>
          <a:xfrm>
            <a:off x="4871558" y="3868857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لَنْ</a:t>
            </a:r>
          </a:p>
        </p:txBody>
      </p:sp>
    </p:spTree>
    <p:extLst>
      <p:ext uri="{BB962C8B-B14F-4D97-AF65-F5344CB8AC3E}">
        <p14:creationId xmlns:p14="http://schemas.microsoft.com/office/powerpoint/2010/main" val="61596099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A3FA16-1950-DDE5-179B-4B5BC182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القراءة المشتركة. ستتدربون على قراءة فقرة بدقة وسرعة.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94C26E-C04F-C1CB-2F72-81ADA9337B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F98285-572E-B949-5997-6C987E94EA0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713119-3C91-6028-6BBA-046E58002E0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79163-7518-A4ED-54DC-6383041D531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7C04D9-432C-6C75-14C0-312084E269C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BC1429F-DC55-14A4-8310-68824ED09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79EBC04-3323-CEF9-6D66-48E88249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0CEADB4-C149-9EFE-F850-091DF96F50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483F8F5-BE70-2355-898C-8CDE8DB6F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EE286D0-926A-8C0E-B1C9-E7D67ECEA4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2BCAC51C-A912-6222-F346-9BBCD6D366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0" name="Image 19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B5C13BE5-0EEF-FE0D-A882-B5A57BD2C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85"/>
          <a:stretch>
            <a:fillRect/>
          </a:stretch>
        </p:blipFill>
        <p:spPr>
          <a:xfrm>
            <a:off x="837755" y="2099258"/>
            <a:ext cx="7625015" cy="4002742"/>
          </a:xfrm>
          <a:prstGeom prst="roundRect">
            <a:avLst>
              <a:gd name="adj" fmla="val 108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6115934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017CEA-B1B1-6029-20A5-946EBC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5FDB49-4A30-0FAA-9877-BAF9C282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أولا. تابعوا معي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D097565-1F72-E027-AB1B-ADCC3DF20F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79FEC9-D465-5484-4395-C2C0861835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C975922-DB5A-D7F5-2B62-3ED9934B3E8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F1FD96F-5F33-AE93-F739-093EC12B099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D939BA-E3B6-1C0D-ACD1-44B6F1C00E5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69FE08E-A5DC-348D-19CD-DF8F676A9CF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4E77E2E-61D2-8D7E-29E1-64554B6BCD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781CED7-3992-F47B-3A6E-4961CC20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4DEC559-E7F5-3045-0020-59BBF1920E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BC03502-F63B-8A38-CBDA-382B1BE63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CE61965-5D02-1198-13CC-7DB5002E49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37B35CAA-F4FB-3C5E-0DF1-9B5627BCD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85"/>
          <a:stretch>
            <a:fillRect/>
          </a:stretch>
        </p:blipFill>
        <p:spPr>
          <a:xfrm>
            <a:off x="837755" y="2099258"/>
            <a:ext cx="7625015" cy="4002742"/>
          </a:xfrm>
          <a:prstGeom prst="roundRect">
            <a:avLst>
              <a:gd name="adj" fmla="val 108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085180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7CF616-85AE-2179-523E-7E63305E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A723DB-0837-E548-1580-691C06F4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 صديقكم سيقرأ – وأنتم ترددون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بعده.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91D9770-1E73-CF3E-53D6-725020961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558405-B32E-5DA3-DFC8-16FFB1BCB1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38A147E-02BB-C2ED-E70B-A5DF7E7E65C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32C2FF-C28C-5FC1-8D52-FA606EB39B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D36B5F0-27F8-4614-3E5F-74120CB60C4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B71903-B0DD-8BB6-B94F-186C2C8EFC9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A202A52-86EF-3125-595B-A6EEF106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7344A8F-172F-20A9-5AB7-B154107F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7676B5B-F4C8-7653-D068-4577D0DE48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02934C6-06FF-27AA-F219-B8A7CCC62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19E6A17-6C7E-334A-1E24-254795D1BE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76FDEC11-1D4A-A82D-F5EE-DD5E53B19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85"/>
          <a:stretch>
            <a:fillRect/>
          </a:stretch>
        </p:blipFill>
        <p:spPr>
          <a:xfrm>
            <a:off x="837755" y="2099258"/>
            <a:ext cx="7625015" cy="4002742"/>
          </a:xfrm>
          <a:prstGeom prst="roundRect">
            <a:avLst>
              <a:gd name="adj" fmla="val 108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7858787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2962D7-F930-9795-02D1-675CFC64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6DD1CB94-934A-DC88-5CDD-252F370B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927" y="1963318"/>
            <a:ext cx="2786778" cy="413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3379A7-9BFB-1B96-7226-A51C7CA5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756000"/>
            <a:ext cx="6961096" cy="612000"/>
          </a:xfrm>
        </p:spPr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Dosis"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خذوا ص 90 – كل واحد يتدرب على قراءة الفقرة قراءة هامسة. سأمر بين الصفوف لأستمع لقراءاتكم. معكم 3 دقائق </a:t>
            </a:r>
            <a:endParaRPr kumimoji="0" lang="ar-MA" sz="22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B3867C-3720-4CA7-34C7-DC9876BD52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E3C05B-247D-51C5-8EB7-163101B0422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53B6FE-E32E-0E9B-AA0A-DE5C5259DA1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978829A-4F69-9409-D564-3FDB4CAD9E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672DA26-DFA5-9D85-DB84-4CCB6664A9F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A5E0DDC-8B3E-458E-FCC7-6834CD6D4F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45CA2EE-DD78-12A9-2FAA-BAEFB83872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5B7093D-41E2-FC46-2905-21CD162A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0F33E0E-73AB-BCD4-52B6-88810543B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8D2C12-685D-DBCC-BE50-C7EB2E8CB8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xmlns="" id="{FD0AC798-8BD3-5889-F596-27831D6439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6ECB13C-99A8-0BBD-4456-0AF13CDDFA43}"/>
              </a:ext>
            </a:extLst>
          </p:cNvPr>
          <p:cNvSpPr/>
          <p:nvPr/>
        </p:nvSpPr>
        <p:spPr>
          <a:xfrm>
            <a:off x="3260050" y="2261419"/>
            <a:ext cx="2692533" cy="137651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402019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4FF8C6-FB0D-DFA5-60E2-63CD6951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41F666-AA87-6205-3BE7-AF9C5A07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Dosis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الآن تحدي القراءة في  ثنائيات. </a:t>
            </a:r>
            <a:b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</a:b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للفوز، عليكما القراءة قراءة معبرة وبصوت واحد. </a:t>
            </a:r>
            <a:endParaRPr kumimoji="0" lang="ar-MA" sz="12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D6A211-5ED1-B5D2-4DEC-2E2F6046AF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2DD4712-61D3-9E18-62D5-01F1A9E295C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A31E37-5E23-F869-7104-783E527397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BC1846D-1A3C-8462-4CCC-B8B63814A09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8A5245-2519-A016-C304-56E79B4FBD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48DBBFF-B01C-52A0-69B9-C2309582F1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0DD144B-DF23-210D-DC91-322A4531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2E9198A-9283-04DD-B898-78283633F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9CC8375-02E2-C2AE-AAF6-307585F2B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6AFA8EF-4529-D62D-EA7F-789FC0CD93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9B32A839-3B33-CF20-4040-5B4EDFAF3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5345" y="684000"/>
            <a:ext cx="828000" cy="828000"/>
          </a:xfrm>
        </p:spPr>
      </p:pic>
      <p:pic>
        <p:nvPicPr>
          <p:cNvPr id="4" name="Image 3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28B30471-17A6-93DD-5BE9-9B5D949F2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85"/>
          <a:stretch>
            <a:fillRect/>
          </a:stretch>
        </p:blipFill>
        <p:spPr>
          <a:xfrm>
            <a:off x="837755" y="2099258"/>
            <a:ext cx="7625015" cy="4002742"/>
          </a:xfrm>
          <a:prstGeom prst="roundRect">
            <a:avLst>
              <a:gd name="adj" fmla="val 108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6684690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AAF83B08-D39F-70F7-BE7D-DE34A4E9F214}"/>
              </a:ext>
            </a:extLst>
          </p:cNvPr>
          <p:cNvSpPr/>
          <p:nvPr/>
        </p:nvSpPr>
        <p:spPr>
          <a:xfrm>
            <a:off x="3611184" y="3089279"/>
            <a:ext cx="1980000" cy="1463056"/>
          </a:xfrm>
          <a:prstGeom prst="ellipse">
            <a:avLst/>
          </a:prstGeom>
          <a:solidFill>
            <a:srgbClr val="424D7C"/>
          </a:solidFill>
          <a:ln w="28575" cap="flat" cmpd="sng" algn="ctr">
            <a:solidFill>
              <a:srgbClr val="424D7B"/>
            </a:solidFill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هذِهِ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E8D29E-271A-DF16-1684-44EC12842C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C3BDC8-099D-A39D-28F0-F3344A6B5C5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2C735C-B16D-629A-8BDB-1B2F159376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983B08-94B9-7A08-99A7-F2E8109BC99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470022-DB33-5663-1AA6-0F6F181F3E1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A51126F-6E82-7C7C-9587-0D3A0D2C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1ECC5FC-C820-5C6E-E5EB-36FCA37C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B3F1C30-5E16-5B5A-039A-CE3492E0D7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23C5FDB-FC64-6330-FA00-04C24E4044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FF6E3-D3DB-E716-69E4-24E8A7C50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5FD88A46-087E-AB12-B1EB-EB88D79B1C1A}"/>
              </a:ext>
            </a:extLst>
          </p:cNvPr>
          <p:cNvSpPr/>
          <p:nvPr/>
        </p:nvSpPr>
        <p:spPr>
          <a:xfrm>
            <a:off x="5781304" y="2173148"/>
            <a:ext cx="2880000" cy="16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مُفْرَداتٍ جَديدَةً هِيَ:</a:t>
            </a:r>
          </a:p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شَغَفٌ  - اِنْبِهارٌ – فُرْصَةٌ - اِنْتابَ - ذِكْرَياتٌ – مَوْهِبَةٌ 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20381ACC-9115-4D80-2956-9337E3E55F56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5301220" y="2983148"/>
            <a:ext cx="480084" cy="320391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030E73AA-24B7-EC9F-1D31-4735C2FC01B9}"/>
              </a:ext>
            </a:extLst>
          </p:cNvPr>
          <p:cNvSpPr/>
          <p:nvPr/>
        </p:nvSpPr>
        <p:spPr>
          <a:xfrm>
            <a:off x="3167606" y="4918687"/>
            <a:ext cx="2880000" cy="16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تَعَرَّفْنا حِكايَةً جَديدَةً</a:t>
            </a:r>
            <a:r>
              <a:rPr lang="f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بِعُنْوانِ</a:t>
            </a:r>
          </a:p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"مذكراتُ عُصْفورة" تَتَحَدَّثُ عَن ....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xmlns="" id="{6B225352-66D2-349B-0849-677E9581FF6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601184" y="4552335"/>
            <a:ext cx="6422" cy="366352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1AEF7694-CC70-AF10-FB2A-7062DE71ECEF}"/>
              </a:ext>
            </a:extLst>
          </p:cNvPr>
          <p:cNvSpPr/>
          <p:nvPr/>
        </p:nvSpPr>
        <p:spPr>
          <a:xfrm>
            <a:off x="533879" y="2163535"/>
            <a:ext cx="2887185" cy="16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تَدَرَّبْنا عَلى قِراءَةِ كَلِماتٍ بَصَرِيَّةٍ جَديدَةٍ</a:t>
            </a:r>
            <a:r>
              <a:rPr lang="f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لَنْ – أَمّا إِذا – لا – ما إِنْ – هَلّا – عِنْدَما – نَحْوَ - اَلَّذي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70786566-2F63-CBF5-3FA0-C7A16A6A6F7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421064" y="2973535"/>
            <a:ext cx="480084" cy="330004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المطلوب في الصفحة 90.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5973" y="2276826"/>
            <a:ext cx="828000" cy="82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8E1057-BBD0-9BA8-E786-A22BF3CEE3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BBB242A-0B01-599C-F22D-42217465F07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277B743-92CC-DD38-68A2-99E3EC7EC1F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F0AB58-E78C-3558-53D6-9D1416CEE02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F0F9E9-B1F6-5EEF-E55D-5C3A51D493E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92DC997-4884-2140-B058-235E9BC3A8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4F443E4-B261-A9C3-A30E-11B4FF63A4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F824CD7-300D-CE37-CBB1-7C5F764EA2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CA1A9D-CC60-A44E-461C-AAFC7DEBE1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64CF217-B2F8-8D63-7013-A9AC0FFC5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xmlns="" id="{C8438501-A61C-AFDA-085B-EF00C1D89E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4C84DE98-F50F-5E1C-51AC-DB38550B3D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927" y="1963318"/>
            <a:ext cx="2786778" cy="413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xmlns="" id="{44B50785-9E90-9AA8-C17E-50834B073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869475" y="954736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70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809CBF-E056-7C4A-A131-44FCB149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2314752-1B63-B4F6-677B-2160E1EC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سأعلق على المشهد باستعمال </a:t>
            </a:r>
            <a:r>
              <a:rPr lang="ar-MA" dirty="0">
                <a:ea typeface="Calibri" panose="020F0502020204030204" pitchFamily="34" charset="0"/>
              </a:rPr>
              <a:t>"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شَغو</a:t>
            </a:r>
            <a:r>
              <a:rPr lang="ar-MA" dirty="0">
                <a:ea typeface="Calibri" panose="020F0502020204030204" pitchFamily="34" charset="0"/>
              </a:rPr>
              <a:t>فٌ</a:t>
            </a:r>
            <a:r>
              <a:rPr lang="fr-FR" dirty="0">
                <a:ea typeface="Calibri" panose="020F0502020204030204" pitchFamily="34" charset="0"/>
              </a:rPr>
              <a:t> </a:t>
            </a:r>
            <a:r>
              <a:rPr lang="ar-MA" dirty="0">
                <a:ea typeface="Calibri" panose="020F0502020204030204" pitchFamily="34" charset="0"/>
              </a:rPr>
              <a:t>"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بعد ذلك تقولون بم أنتم شغوفون؟ </a:t>
            </a:r>
            <a:endParaRPr lang="fr-FR" sz="24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xmlns="" id="{1AEE8B88-3DA6-AF51-2082-87CC7292A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79231" y="4668447"/>
            <a:ext cx="6048648" cy="662104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اَلطِّفْلَةُ </a:t>
            </a:r>
            <a:r>
              <a:rPr lang="ar-MA" dirty="0">
                <a:solidFill>
                  <a:srgbClr val="FF0000"/>
                </a:solidFill>
              </a:rPr>
              <a:t>شَغوفَة</a:t>
            </a:r>
            <a:r>
              <a:rPr lang="ar-MA" dirty="0">
                <a:solidFill>
                  <a:srgbClr val="424D7B"/>
                </a:solidFill>
              </a:rPr>
              <a:t>ٌ بِقِراءَةِ </a:t>
            </a:r>
            <a:r>
              <a:rPr lang="ar-MA" dirty="0" err="1">
                <a:solidFill>
                  <a:srgbClr val="424D7B"/>
                </a:solidFill>
              </a:rPr>
              <a:t>ٱلْكُتُبِ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8EE38E8-6B3C-1F23-F592-9FFB14F870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8" name="Google Shape;1228;p184">
            <a:extLst>
              <a:ext uri="{FF2B5EF4-FFF2-40B4-BE49-F238E27FC236}">
                <a16:creationId xmlns:a16="http://schemas.microsoft.com/office/drawing/2014/main" xmlns="" id="{B697EEE1-478C-C8C8-0315-B62A10B6D0A6}"/>
              </a:ext>
            </a:extLst>
          </p:cNvPr>
          <p:cNvSpPr/>
          <p:nvPr/>
        </p:nvSpPr>
        <p:spPr>
          <a:xfrm>
            <a:off x="566859" y="5465216"/>
            <a:ext cx="7746865" cy="939464"/>
          </a:xfrm>
          <a:custGeom>
            <a:avLst/>
            <a:gdLst/>
            <a:ahLst/>
            <a:cxnLst/>
            <a:rect l="l" t="t" r="r" b="b"/>
            <a:pathLst>
              <a:path w="6108078" h="1208829" extrusionOk="0">
                <a:moveTo>
                  <a:pt x="0" y="107997"/>
                </a:moveTo>
                <a:cubicBezTo>
                  <a:pt x="9158" y="44218"/>
                  <a:pt x="39546" y="-9326"/>
                  <a:pt x="107997" y="0"/>
                </a:cubicBezTo>
                <a:cubicBezTo>
                  <a:pt x="361882" y="23538"/>
                  <a:pt x="607525" y="2656"/>
                  <a:pt x="821594" y="0"/>
                </a:cubicBezTo>
                <a:cubicBezTo>
                  <a:pt x="1035663" y="-2656"/>
                  <a:pt x="1216975" y="-22929"/>
                  <a:pt x="1594112" y="0"/>
                </a:cubicBezTo>
                <a:cubicBezTo>
                  <a:pt x="1971249" y="22929"/>
                  <a:pt x="1978317" y="-34427"/>
                  <a:pt x="2307708" y="0"/>
                </a:cubicBezTo>
                <a:cubicBezTo>
                  <a:pt x="2637099" y="34427"/>
                  <a:pt x="2682946" y="11799"/>
                  <a:pt x="2844543" y="0"/>
                </a:cubicBezTo>
                <a:cubicBezTo>
                  <a:pt x="3006141" y="-11799"/>
                  <a:pt x="3187715" y="-21087"/>
                  <a:pt x="3381377" y="0"/>
                </a:cubicBezTo>
                <a:cubicBezTo>
                  <a:pt x="3575039" y="21087"/>
                  <a:pt x="3919901" y="1969"/>
                  <a:pt x="4094974" y="0"/>
                </a:cubicBezTo>
                <a:cubicBezTo>
                  <a:pt x="4270047" y="-1969"/>
                  <a:pt x="4436711" y="10860"/>
                  <a:pt x="4572887" y="0"/>
                </a:cubicBezTo>
                <a:cubicBezTo>
                  <a:pt x="4709063" y="-10860"/>
                  <a:pt x="5017816" y="-16395"/>
                  <a:pt x="5227563" y="0"/>
                </a:cubicBezTo>
                <a:cubicBezTo>
                  <a:pt x="5437310" y="16395"/>
                  <a:pt x="5736354" y="-12117"/>
                  <a:pt x="6000081" y="0"/>
                </a:cubicBezTo>
                <a:cubicBezTo>
                  <a:pt x="6059533" y="2698"/>
                  <a:pt x="6111911" y="49206"/>
                  <a:pt x="6108078" y="107997"/>
                </a:cubicBezTo>
                <a:cubicBezTo>
                  <a:pt x="6123977" y="211468"/>
                  <a:pt x="6094613" y="449954"/>
                  <a:pt x="6108078" y="574629"/>
                </a:cubicBezTo>
                <a:cubicBezTo>
                  <a:pt x="6121543" y="699304"/>
                  <a:pt x="6088188" y="903488"/>
                  <a:pt x="6108078" y="1100832"/>
                </a:cubicBezTo>
                <a:cubicBezTo>
                  <a:pt x="6116319" y="1152913"/>
                  <a:pt x="6054205" y="1219562"/>
                  <a:pt x="6000081" y="1208829"/>
                </a:cubicBezTo>
                <a:cubicBezTo>
                  <a:pt x="5767246" y="1219044"/>
                  <a:pt x="5726384" y="1189561"/>
                  <a:pt x="5463247" y="1208829"/>
                </a:cubicBezTo>
                <a:cubicBezTo>
                  <a:pt x="5200110" y="1228097"/>
                  <a:pt x="5063216" y="1222301"/>
                  <a:pt x="4808571" y="1208829"/>
                </a:cubicBezTo>
                <a:cubicBezTo>
                  <a:pt x="4553926" y="1195357"/>
                  <a:pt x="4286608" y="1198942"/>
                  <a:pt x="4094974" y="1208829"/>
                </a:cubicBezTo>
                <a:cubicBezTo>
                  <a:pt x="3903340" y="1218716"/>
                  <a:pt x="3718634" y="1193036"/>
                  <a:pt x="3617060" y="1208829"/>
                </a:cubicBezTo>
                <a:cubicBezTo>
                  <a:pt x="3515486" y="1224622"/>
                  <a:pt x="3030913" y="1213780"/>
                  <a:pt x="2844543" y="1208829"/>
                </a:cubicBezTo>
                <a:cubicBezTo>
                  <a:pt x="2658173" y="1203878"/>
                  <a:pt x="2506989" y="1181099"/>
                  <a:pt x="2189867" y="1208829"/>
                </a:cubicBezTo>
                <a:cubicBezTo>
                  <a:pt x="1872745" y="1236559"/>
                  <a:pt x="1723243" y="1235591"/>
                  <a:pt x="1535191" y="1208829"/>
                </a:cubicBezTo>
                <a:cubicBezTo>
                  <a:pt x="1347139" y="1182067"/>
                  <a:pt x="1295032" y="1218285"/>
                  <a:pt x="1057277" y="1208829"/>
                </a:cubicBezTo>
                <a:cubicBezTo>
                  <a:pt x="819522" y="1199373"/>
                  <a:pt x="530768" y="1170180"/>
                  <a:pt x="107997" y="1208829"/>
                </a:cubicBezTo>
                <a:cubicBezTo>
                  <a:pt x="56817" y="1197344"/>
                  <a:pt x="8926" y="1165537"/>
                  <a:pt x="0" y="1100832"/>
                </a:cubicBezTo>
                <a:cubicBezTo>
                  <a:pt x="-2168" y="938569"/>
                  <a:pt x="-5580" y="811027"/>
                  <a:pt x="0" y="604415"/>
                </a:cubicBezTo>
                <a:cubicBezTo>
                  <a:pt x="5580" y="397803"/>
                  <a:pt x="-17266" y="349311"/>
                  <a:pt x="0" y="107997"/>
                </a:cubicBezTo>
                <a:close/>
              </a:path>
            </a:pathLst>
          </a:cu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1800"/>
              <a:buFont typeface="Arial"/>
              <a:buNone/>
              <a:defRPr/>
            </a:pPr>
            <a:endParaRPr kern="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A80B14-E24D-86BC-56A6-C3845964ED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A260B5-D45C-B77C-3908-6DE886A81DF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C92142F-6E2E-F8B8-A664-2D79C8B628F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F7B59D-8436-A650-7068-E0C763EBDC1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51E3C22-852C-FBA0-5CB3-95EF4429927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A74AB6C-DBF5-604A-91EB-62E6EDB6D0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40DF119-6DCA-6D4F-80BE-0AF6F1726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1B9273F-32C5-7451-979A-F816B5207D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5BCC273-A88F-F64E-ADF3-E1709ED354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3BC1903-03A3-7EB5-0DA8-32412DA4F3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livre, intérieur, bibliothèque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DCE170F-1BCF-145B-CEF4-C60C12CB68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5889"/>
          <a:stretch>
            <a:fillRect/>
          </a:stretch>
        </p:blipFill>
        <p:spPr>
          <a:xfrm>
            <a:off x="2671482" y="1594329"/>
            <a:ext cx="3885976" cy="2847788"/>
          </a:xfrm>
          <a:prstGeom prst="roundRect">
            <a:avLst>
              <a:gd name="adj" fmla="val 9976"/>
            </a:avLst>
          </a:prstGeom>
        </p:spPr>
      </p:pic>
    </p:spTree>
    <p:extLst>
      <p:ext uri="{BB962C8B-B14F-4D97-AF65-F5344CB8AC3E}">
        <p14:creationId xmlns:p14="http://schemas.microsoft.com/office/powerpoint/2010/main" val="4051039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1C92C8-128C-59B9-0DC4-6CB09F9C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تعريف كلمة "انبهار" - رددوا التعريف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4F3569B-838C-E9F9-6ED3-A0626B4A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10" y="2881159"/>
            <a:ext cx="7582616" cy="850451"/>
          </a:xfrm>
        </p:spPr>
        <p:txBody>
          <a:bodyPr/>
          <a:lstStyle/>
          <a:p>
            <a:r>
              <a:rPr lang="ar-MA" sz="4800" dirty="0">
                <a:solidFill>
                  <a:srgbClr val="C00000"/>
                </a:solidFill>
                <a:cs typeface="Microsoft Uighur" panose="02000000000000000000" pitchFamily="2" charset="-78"/>
              </a:rPr>
              <a:t>اِنْبِهارٌ</a:t>
            </a:r>
            <a:r>
              <a:rPr lang="ar-MA" sz="4800" b="0" dirty="0">
                <a:solidFill>
                  <a:srgbClr val="C00000"/>
                </a:solidFill>
                <a:cs typeface="Microsoft Uighur" panose="02000000000000000000" pitchFamily="2" charset="-78"/>
              </a:rPr>
              <a:t>: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اَلْإِحْساسُ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بِٱلدَّهْشَةِ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وَٱلْإِعْجابِ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FR" sz="4800" dirty="0">
              <a:solidFill>
                <a:srgbClr val="424D7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CAD6B1-7AC3-7788-A797-6034234079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7045B5-F2BA-56F2-4C20-25F257975F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8392B9-05EB-260A-68E9-E321EF7FA3D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E735CCD-AC20-F735-0D89-EA82F943DD4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C7AD54-EA64-739F-8429-2E26FA28254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1F6274F-0D5E-C8AE-77C9-CABF3493D8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92BBA0D-C400-C070-8F4D-308A01DE7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C9547C4-7DD4-5823-B777-94C75129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DCCDD71-60CD-654E-E2EE-83E7CFF6DF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605D868-A6BE-FFC0-B736-D32ED9DAFD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xmlns="" id="{BE8E61D0-095E-A9F0-19A1-E0A7514AA8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AD4A2113-AAC4-5B6B-458C-9335FD7DF0AB}"/>
              </a:ext>
            </a:extLst>
          </p:cNvPr>
          <p:cNvSpPr txBox="1">
            <a:spLocks/>
          </p:cNvSpPr>
          <p:nvPr/>
        </p:nvSpPr>
        <p:spPr>
          <a:xfrm>
            <a:off x="648510" y="4590352"/>
            <a:ext cx="7582616" cy="610822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4800" dirty="0">
                <a:solidFill>
                  <a:srgbClr val="C00000"/>
                </a:solidFill>
                <a:cs typeface="Microsoft Uighur" panose="02000000000000000000" pitchFamily="2" charset="-78"/>
              </a:rPr>
              <a:t>اِنبَهَرَ - يَنْبَهِرُ</a:t>
            </a:r>
            <a:endParaRPr lang="fr-FR" sz="48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0021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F3A07B-BD76-4B74-B247-A7BD42687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5213D0-8355-B8E4-9755-ECDC8948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هذه صورة. سأعلق على المشهدِ  باستعمال كلمة "انبهر". من يقرأ؟ من يقدم جملة أخرى؟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E636514-52FE-6D77-A48B-2E0C1F2891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67883" y="5418880"/>
            <a:ext cx="6211587" cy="784616"/>
          </a:xfrm>
        </p:spPr>
        <p:txBody>
          <a:bodyPr/>
          <a:lstStyle/>
          <a:p>
            <a:r>
              <a:rPr lang="ar-MA" sz="4800" dirty="0">
                <a:solidFill>
                  <a:srgbClr val="FF0000"/>
                </a:solidFill>
              </a:rPr>
              <a:t>اِنْبَهَرَ</a:t>
            </a:r>
            <a:r>
              <a:rPr lang="ar-MA" sz="4800" dirty="0"/>
              <a:t> </a:t>
            </a:r>
            <a:r>
              <a:rPr lang="ar-MA" sz="4800" dirty="0" err="1"/>
              <a:t>ٱلسُّياحُ</a:t>
            </a:r>
            <a:r>
              <a:rPr lang="ar-MA" sz="4800" dirty="0"/>
              <a:t> بِمَآثِرِ </a:t>
            </a:r>
            <a:r>
              <a:rPr lang="ar-MA" sz="4800" dirty="0" err="1"/>
              <a:t>ٱلْمَدينَةِ</a:t>
            </a:r>
            <a:r>
              <a:rPr lang="ar-MA" sz="4800" dirty="0"/>
              <a:t> </a:t>
            </a:r>
            <a:r>
              <a:rPr lang="ar-MA" sz="4800" dirty="0" err="1"/>
              <a:t>ٱلْعَتيقَةِ</a:t>
            </a:r>
            <a:r>
              <a:rPr lang="ar-MA" sz="48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xmlns="" id="{9FE77B2B-8486-D748-EF31-96207E704E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8" name="Google Shape;1228;p184">
            <a:extLst>
              <a:ext uri="{FF2B5EF4-FFF2-40B4-BE49-F238E27FC236}">
                <a16:creationId xmlns:a16="http://schemas.microsoft.com/office/drawing/2014/main" xmlns="" id="{1A0CA746-07C0-22D8-420E-4C5FA1F7E691}"/>
              </a:ext>
            </a:extLst>
          </p:cNvPr>
          <p:cNvSpPr/>
          <p:nvPr/>
        </p:nvSpPr>
        <p:spPr>
          <a:xfrm>
            <a:off x="2530011" y="5567777"/>
            <a:ext cx="4593929" cy="784616"/>
          </a:xfrm>
          <a:custGeom>
            <a:avLst/>
            <a:gdLst/>
            <a:ahLst/>
            <a:cxnLst/>
            <a:rect l="l" t="t" r="r" b="b"/>
            <a:pathLst>
              <a:path w="6108078" h="1208829" extrusionOk="0">
                <a:moveTo>
                  <a:pt x="0" y="107997"/>
                </a:moveTo>
                <a:cubicBezTo>
                  <a:pt x="9158" y="44218"/>
                  <a:pt x="39546" y="-9326"/>
                  <a:pt x="107997" y="0"/>
                </a:cubicBezTo>
                <a:cubicBezTo>
                  <a:pt x="361882" y="23538"/>
                  <a:pt x="607525" y="2656"/>
                  <a:pt x="821594" y="0"/>
                </a:cubicBezTo>
                <a:cubicBezTo>
                  <a:pt x="1035663" y="-2656"/>
                  <a:pt x="1216975" y="-22929"/>
                  <a:pt x="1594112" y="0"/>
                </a:cubicBezTo>
                <a:cubicBezTo>
                  <a:pt x="1971249" y="22929"/>
                  <a:pt x="1978317" y="-34427"/>
                  <a:pt x="2307708" y="0"/>
                </a:cubicBezTo>
                <a:cubicBezTo>
                  <a:pt x="2637099" y="34427"/>
                  <a:pt x="2682946" y="11799"/>
                  <a:pt x="2844543" y="0"/>
                </a:cubicBezTo>
                <a:cubicBezTo>
                  <a:pt x="3006141" y="-11799"/>
                  <a:pt x="3187715" y="-21087"/>
                  <a:pt x="3381377" y="0"/>
                </a:cubicBezTo>
                <a:cubicBezTo>
                  <a:pt x="3575039" y="21087"/>
                  <a:pt x="3919901" y="1969"/>
                  <a:pt x="4094974" y="0"/>
                </a:cubicBezTo>
                <a:cubicBezTo>
                  <a:pt x="4270047" y="-1969"/>
                  <a:pt x="4436711" y="10860"/>
                  <a:pt x="4572887" y="0"/>
                </a:cubicBezTo>
                <a:cubicBezTo>
                  <a:pt x="4709063" y="-10860"/>
                  <a:pt x="5017816" y="-16395"/>
                  <a:pt x="5227563" y="0"/>
                </a:cubicBezTo>
                <a:cubicBezTo>
                  <a:pt x="5437310" y="16395"/>
                  <a:pt x="5736354" y="-12117"/>
                  <a:pt x="6000081" y="0"/>
                </a:cubicBezTo>
                <a:cubicBezTo>
                  <a:pt x="6059533" y="2698"/>
                  <a:pt x="6111911" y="49206"/>
                  <a:pt x="6108078" y="107997"/>
                </a:cubicBezTo>
                <a:cubicBezTo>
                  <a:pt x="6123977" y="211468"/>
                  <a:pt x="6094613" y="449954"/>
                  <a:pt x="6108078" y="574629"/>
                </a:cubicBezTo>
                <a:cubicBezTo>
                  <a:pt x="6121543" y="699304"/>
                  <a:pt x="6088188" y="903488"/>
                  <a:pt x="6108078" y="1100832"/>
                </a:cubicBezTo>
                <a:cubicBezTo>
                  <a:pt x="6116319" y="1152913"/>
                  <a:pt x="6054205" y="1219562"/>
                  <a:pt x="6000081" y="1208829"/>
                </a:cubicBezTo>
                <a:cubicBezTo>
                  <a:pt x="5767246" y="1219044"/>
                  <a:pt x="5726384" y="1189561"/>
                  <a:pt x="5463247" y="1208829"/>
                </a:cubicBezTo>
                <a:cubicBezTo>
                  <a:pt x="5200110" y="1228097"/>
                  <a:pt x="5063216" y="1222301"/>
                  <a:pt x="4808571" y="1208829"/>
                </a:cubicBezTo>
                <a:cubicBezTo>
                  <a:pt x="4553926" y="1195357"/>
                  <a:pt x="4286608" y="1198942"/>
                  <a:pt x="4094974" y="1208829"/>
                </a:cubicBezTo>
                <a:cubicBezTo>
                  <a:pt x="3903340" y="1218716"/>
                  <a:pt x="3718634" y="1193036"/>
                  <a:pt x="3617060" y="1208829"/>
                </a:cubicBezTo>
                <a:cubicBezTo>
                  <a:pt x="3515486" y="1224622"/>
                  <a:pt x="3030913" y="1213780"/>
                  <a:pt x="2844543" y="1208829"/>
                </a:cubicBezTo>
                <a:cubicBezTo>
                  <a:pt x="2658173" y="1203878"/>
                  <a:pt x="2506989" y="1181099"/>
                  <a:pt x="2189867" y="1208829"/>
                </a:cubicBezTo>
                <a:cubicBezTo>
                  <a:pt x="1872745" y="1236559"/>
                  <a:pt x="1723243" y="1235591"/>
                  <a:pt x="1535191" y="1208829"/>
                </a:cubicBezTo>
                <a:cubicBezTo>
                  <a:pt x="1347139" y="1182067"/>
                  <a:pt x="1295032" y="1218285"/>
                  <a:pt x="1057277" y="1208829"/>
                </a:cubicBezTo>
                <a:cubicBezTo>
                  <a:pt x="819522" y="1199373"/>
                  <a:pt x="530768" y="1170180"/>
                  <a:pt x="107997" y="1208829"/>
                </a:cubicBezTo>
                <a:cubicBezTo>
                  <a:pt x="56817" y="1197344"/>
                  <a:pt x="8926" y="1165537"/>
                  <a:pt x="0" y="1100832"/>
                </a:cubicBezTo>
                <a:cubicBezTo>
                  <a:pt x="-2168" y="938569"/>
                  <a:pt x="-5580" y="811027"/>
                  <a:pt x="0" y="604415"/>
                </a:cubicBezTo>
                <a:cubicBezTo>
                  <a:pt x="5580" y="397803"/>
                  <a:pt x="-17266" y="349311"/>
                  <a:pt x="0" y="107997"/>
                </a:cubicBezTo>
                <a:close/>
              </a:path>
            </a:pathLst>
          </a:cu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C268A1-DA13-B1B9-2ECD-F6AB753D18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C6FDA6-D530-DF4B-E3FC-59DA567280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8BBE6E-8C3F-23F5-4557-0CC51E38FD6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419A26D-482D-8BDB-23C7-08D21E7A5EB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6AEFDE-0B3C-5419-489C-6E266A6C51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174789B-08D9-83D5-65AA-F75E6FAA96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A5A6ABA-900F-4004-AFFE-579C31CFF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14B6B76-2B2E-D9F3-ED81-06C74D3CBD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FCAF0FB-CFC1-AB6A-BCD1-892CD77D68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7E15265-5004-BC3F-EAF2-E35E577DCC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1D3B9A5-7780-01BD-7F7D-4443051AA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4402" y="1907649"/>
            <a:ext cx="4455196" cy="2971581"/>
          </a:xfrm>
          <a:prstGeom prst="roundRect">
            <a:avLst>
              <a:gd name="adj" fmla="val 9879"/>
            </a:avLst>
          </a:prstGeom>
        </p:spPr>
      </p:pic>
    </p:spTree>
    <p:extLst>
      <p:ext uri="{BB962C8B-B14F-4D97-AF65-F5344CB8AC3E}">
        <p14:creationId xmlns:p14="http://schemas.microsoft.com/office/powerpoint/2010/main" val="284346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29560</TotalTime>
  <Words>1861</Words>
  <Application>Microsoft Office PowerPoint</Application>
  <PresentationFormat>Affichage à l'écran (4:3)</PresentationFormat>
  <Paragraphs>523</Paragraphs>
  <Slides>68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68</vt:i4>
      </vt:variant>
    </vt:vector>
  </HeadingPairs>
  <TitlesOfParts>
    <vt:vector size="97" baseType="lpstr">
      <vt:lpstr>Microsoft Uighur</vt:lpstr>
      <vt:lpstr>Arial</vt:lpstr>
      <vt:lpstr>Calibri</vt:lpstr>
      <vt:lpstr>Dosis Medium</vt:lpstr>
      <vt:lpstr>Calibri Light</vt:lpstr>
      <vt:lpstr>Dosis ExtraBold</vt:lpstr>
      <vt:lpstr>Wingdings</vt:lpstr>
      <vt:lpstr>Modern Love</vt:lpstr>
      <vt:lpstr>Dosis</vt:lpstr>
      <vt:lpstr>Dosis SemiBold</vt:lpstr>
      <vt:lpstr>Aptos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3_Env-Enseignant</vt:lpstr>
      <vt:lpstr>2_01- نشاط اعتيادي</vt:lpstr>
      <vt:lpstr>Présentation PowerPoint</vt:lpstr>
      <vt:lpstr>ستتدربون على قراءة فقرة بدقة وسرعة. انتبهوا لنبرة الصوت عند التعجب. سأقرأ – تابعوا جيدا </vt:lpstr>
      <vt:lpstr>أنادي على التلميذ الأول: ..........................................................</vt:lpstr>
      <vt:lpstr>من يقرأ ما يلي بنبرة الصوت المناسبة؟ انتبهوا الشخصية مندهشة ومتعجبة.</vt:lpstr>
      <vt:lpstr>ستتعلمون اليوم مفردات جديدة ستجدونها في الحكاية ونص القراءة، انتبهوا جيدا.</vt:lpstr>
      <vt:lpstr>نبدأ بكلمة "شَغَفٌ". نعيدُ قراءة التعريف – رددوا </vt:lpstr>
      <vt:lpstr>سأعلق على المشهد باستعمال "شَغوفٌ ". بعد ذلك تقولون بم أنتم شغوفون؟ </vt:lpstr>
      <vt:lpstr>هذا تعريف كلمة "انبهار" - رددوا التعريف </vt:lpstr>
      <vt:lpstr>هذه صورة. سأعلق على المشهدِ  باستعمال كلمة "انبهر". من يقرأ؟ من يقدم جملة أخرى؟</vt:lpstr>
      <vt:lpstr>الآن كلمة "ذكريات" – نعيدُ قراءة التعريف معا – رددوا </vt:lpstr>
      <vt:lpstr> سأركب "ذكريات" في جملة. من يركب جملة أخرى؟</vt:lpstr>
      <vt:lpstr>سنوظف الكلمات الثلاث في جمل. </vt:lpstr>
      <vt:lpstr>هذه جملة. من يقرؤها؟ من لديه جملة أخرى؟  </vt:lpstr>
      <vt:lpstr>نمر إلى كلمة "فرْصَة". من يقرأ تعريف الكلمة؟ رددوا معا التعريف </vt:lpstr>
      <vt:lpstr>هذا تعريف كلمة "موهبة" - رددوا التعريف </vt:lpstr>
      <vt:lpstr>سأعلق على المشهد بجملة تتضمن "موهبة". من يركب جملة أخرى؟</vt:lpstr>
      <vt:lpstr> نتعرف الآن معنى كلمة "انتاب". نعيدُ قراءة التعريف معا – رددوا   </vt:lpstr>
      <vt:lpstr>هذا مشهد لأب مريض وحوله أبناؤه.  من يقرأ الجملة؟ من يعلق بجملة أخرى؟</vt:lpstr>
      <vt:lpstr>نتذكر المفردات التي تعرفنا عليها. من يقرأ؟</vt:lpstr>
      <vt:lpstr>خذوا كراساتكم ص 88. اكتبوا تاريخ اليوم. </vt:lpstr>
      <vt:lpstr>أكملوا النشاط "لنتعلم معا" – لديكم دقيقة </vt:lpstr>
      <vt:lpstr>انتهى الوقت – في ثنائيات ناقشوا إجاباتكم </vt:lpstr>
      <vt:lpstr>صححوا. من يقرأ؟</vt:lpstr>
      <vt:lpstr>نمر إلى النشاط "أتدرب مع زملائي" الصفحة 88. من يقرأ التعليمة؟ أنجزوا – معكم دقيقتان </vt:lpstr>
      <vt:lpstr>انتهى الوقت – في ثنائيات ناقشوا إجاباتكم   - أمامكم دقيقة </vt:lpstr>
      <vt:lpstr>انتهى الوقت – سأعين من يقرأ الجمل موظفا الكلمة المناسبة.  هل أنتم متفقون؟  </vt:lpstr>
      <vt:lpstr> الآن؛ كل واحد منكم ينتج جملة باستعمال الكلمتين. معكم دقيقتان. يمر الأستاذ بين الصفوف ويصحح كتابيا.  </vt:lpstr>
      <vt:lpstr>سنتعرف اليوم على حكاية جديدة. قبل ذلك، هذه كلمات ستساعدنا على فهم الحكاية. من يقرأ؟</vt:lpstr>
      <vt:lpstr>انتبهوا، من يقرأ المقصود ب"جَلَبَةٌ"؟</vt:lpstr>
      <vt:lpstr>من يقرأ معنى كلمة "أرشد"؟</vt:lpstr>
      <vt:lpstr>من يقرأ معنى "سرب"؟  يقدم الأستاذ أمثلة.</vt:lpstr>
      <vt:lpstr>من يقرأ معنى "هجرة"؟ لماذا يهاجر بعض الناس؟ ولماذا تهاجر الحيوانات؟ تقديم أمثلة</vt:lpstr>
      <vt:lpstr> الآن سنكتشف حكاية اليوم. سيكون عليكم توقع مضمونها. </vt:lpstr>
      <vt:lpstr> لاحظوا العنوان والصورة. كل واحد منكم يقول توقعه حول مضمون الحكاية لزميله. </vt:lpstr>
      <vt:lpstr>انتباه، نمر إلى تقاسم التوقعات. من يريد أن يعرض توقعه موضحا ما الذي جعله يتوقع  ذلك؟</vt:lpstr>
      <vt:lpstr>والآن تستمعون للحكاية وتتحققون من توقعاتكم. أنصتوا جيدا.</vt:lpstr>
      <vt:lpstr>عرض الفيديو</vt:lpstr>
      <vt:lpstr>بعد الاستماع للحكاية، من كان توقعه قريبا من مضمون الحكاية؟ </vt:lpstr>
      <vt:lpstr>سأعيد تسميع الحكاية، حاولوا تذكر شخصيات الحكاية، مكان وزمان الأحداث. </vt:lpstr>
      <vt:lpstr>عرض الفيديو</vt:lpstr>
      <vt:lpstr>سأطرح عليكم أسئلة حول عناصر الحكاية. فكروا قبل الإجابة.</vt:lpstr>
      <vt:lpstr>ما هِيَ شَخْصِيّاتُ ٱلْحِكايَةِ؟</vt:lpstr>
      <vt:lpstr>شخصيات الحكاية هي</vt:lpstr>
      <vt:lpstr>أين وَقَعَتْ أَحْداثُ الْحِكايَةِ؟ فكروا. من يجيب؟ كيف عرفتم ذلك؟ </vt:lpstr>
      <vt:lpstr>من يعيد الجواب في جملة تامة؟</vt:lpstr>
      <vt:lpstr>سأقرأ السؤال. - من يجيب بجملة تامة؟ هل أنتم متفقون؟</vt:lpstr>
      <vt:lpstr>من يعيد الجواب في جملة تامة؟</vt:lpstr>
      <vt:lpstr>سأقرأ السؤال. - من يجيب بجملة تامة؟ هل أنتم متفقون؟</vt:lpstr>
      <vt:lpstr>من يعيد الجواب في جملة مفيدة؟</vt:lpstr>
      <vt:lpstr>سأقرأ السؤال. - من يجيب بجملة تامة؟ هل أنتم متفقون؟</vt:lpstr>
      <vt:lpstr>من يعيد الجواب في جملة مفيدة؟</vt:lpstr>
      <vt:lpstr>والآن أجيبوا عن السؤال الأول. </vt:lpstr>
      <vt:lpstr>من يتقاسم جوابه؟ لماذا؟</vt:lpstr>
      <vt:lpstr>أحسنتم جميعا سنتابع حكايتنا غدا.</vt:lpstr>
      <vt:lpstr>قراءة</vt:lpstr>
      <vt:lpstr>ستتدربون على قراءة  كلمات نصادفها كثيرا. ستساعدنا على القراءة بسرعة. </vt:lpstr>
      <vt:lpstr>سأقرأ الكلمات تابعوا معي.  </vt:lpstr>
      <vt:lpstr>الآن دوركم. ستقرؤون الكلمات  بسرعة. من يقرأ؟ </vt:lpstr>
      <vt:lpstr>من يقرأ؟</vt:lpstr>
      <vt:lpstr>من يقرأ؟ </vt:lpstr>
      <vt:lpstr>نمر إلى القراءة المشتركة. ستتدربون على قراءة فقرة بدقة وسرعة. </vt:lpstr>
      <vt:lpstr>سأقرأ أولا. تابعوا معي</vt:lpstr>
      <vt:lpstr>اَلآن صديقكم سيقرأ – وأنتم ترددون من بعده.</vt:lpstr>
      <vt:lpstr>خذوا ص 90 – كل واحد يتدرب على قراءة الفقرة قراءة هامسة. سأمر بين الصفوف لأستمع لقراءاتكم. معكم 3 دقائق </vt:lpstr>
      <vt:lpstr>الآن تحدي القراءة في  ثنائيات.  للفوز، عليكما القراءة قراءة معبرة وبصوت واحد. </vt:lpstr>
      <vt:lpstr>ماذا تعلمتم اليوم؟ </vt:lpstr>
      <vt:lpstr>أنجزوا المطلوب في الصفحة 90.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283</cp:revision>
  <dcterms:created xsi:type="dcterms:W3CDTF">2023-09-20T21:35:22Z</dcterms:created>
  <dcterms:modified xsi:type="dcterms:W3CDTF">2025-12-28T13:08:12Z</dcterms:modified>
</cp:coreProperties>
</file>