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88" r:id="rId2"/>
    <p:sldMasterId id="2147483672" r:id="rId3"/>
    <p:sldMasterId id="2147483695" r:id="rId4"/>
    <p:sldMasterId id="2147483713" r:id="rId5"/>
    <p:sldMasterId id="2147483736" r:id="rId6"/>
    <p:sldMasterId id="2147483763" r:id="rId7"/>
  </p:sldMasterIdLst>
  <p:notesMasterIdLst>
    <p:notesMasterId r:id="rId62"/>
  </p:notesMasterIdLst>
  <p:sldIdLst>
    <p:sldId id="2147482725" r:id="rId8"/>
    <p:sldId id="2147482481" r:id="rId9"/>
    <p:sldId id="2147482653" r:id="rId10"/>
    <p:sldId id="2147482761" r:id="rId11"/>
    <p:sldId id="2134806896" r:id="rId12"/>
    <p:sldId id="2147482643" r:id="rId13"/>
    <p:sldId id="2147482654" r:id="rId14"/>
    <p:sldId id="2147482655" r:id="rId15"/>
    <p:sldId id="2147482656" r:id="rId16"/>
    <p:sldId id="2147482657" r:id="rId17"/>
    <p:sldId id="2147482658" r:id="rId18"/>
    <p:sldId id="2147482659" r:id="rId19"/>
    <p:sldId id="2147482640" r:id="rId20"/>
    <p:sldId id="2134806145" r:id="rId21"/>
    <p:sldId id="2134806657" r:id="rId22"/>
    <p:sldId id="2147482348" r:id="rId23"/>
    <p:sldId id="2147482361" r:id="rId24"/>
    <p:sldId id="2147482362" r:id="rId25"/>
    <p:sldId id="2147482695" r:id="rId26"/>
    <p:sldId id="2147482694" r:id="rId27"/>
    <p:sldId id="2147482693" r:id="rId28"/>
    <p:sldId id="2147482692" r:id="rId29"/>
    <p:sldId id="2147482696" r:id="rId30"/>
    <p:sldId id="2147482697" r:id="rId31"/>
    <p:sldId id="2147482698" r:id="rId32"/>
    <p:sldId id="2147482726" r:id="rId33"/>
    <p:sldId id="2147482351" r:id="rId34"/>
    <p:sldId id="2147482660" r:id="rId35"/>
    <p:sldId id="2147482663" r:id="rId36"/>
    <p:sldId id="2147482727" r:id="rId37"/>
    <p:sldId id="2147482664" r:id="rId38"/>
    <p:sldId id="2147482493" r:id="rId39"/>
    <p:sldId id="2147482703" r:id="rId40"/>
    <p:sldId id="2147482665" r:id="rId41"/>
    <p:sldId id="2134806880" r:id="rId42"/>
    <p:sldId id="2147482728" r:id="rId43"/>
    <p:sldId id="2147482704" r:id="rId44"/>
    <p:sldId id="2147482667" r:id="rId45"/>
    <p:sldId id="2147482669" r:id="rId46"/>
    <p:sldId id="2147482729" r:id="rId47"/>
    <p:sldId id="2147482730" r:id="rId48"/>
    <p:sldId id="2147482744" r:id="rId49"/>
    <p:sldId id="2147482747" r:id="rId50"/>
    <p:sldId id="2147482748" r:id="rId51"/>
    <p:sldId id="2147482743" r:id="rId52"/>
    <p:sldId id="2147482746" r:id="rId53"/>
    <p:sldId id="2147482749" r:id="rId54"/>
    <p:sldId id="2147482750" r:id="rId55"/>
    <p:sldId id="2147482751" r:id="rId56"/>
    <p:sldId id="2147482708" r:id="rId57"/>
    <p:sldId id="2147482627" r:id="rId58"/>
    <p:sldId id="2134806939" r:id="rId59"/>
    <p:sldId id="2134806936" r:id="rId60"/>
    <p:sldId id="2147482629" r:id="rId61"/>
  </p:sldIdLst>
  <p:sldSz cx="9144000" cy="6858000" type="screen4x3"/>
  <p:notesSz cx="6858000" cy="9144000"/>
  <p:embeddedFontLst>
    <p:embeddedFont>
      <p:font typeface="Dosis ExtraBold" panose="020B0604020202020204" charset="0"/>
      <p:bold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Dosis" panose="020B0604020202020204" charset="0"/>
      <p:regular r:id="rId66"/>
      <p:bold r:id="rId67"/>
    </p:embeddedFont>
    <p:embeddedFont>
      <p:font typeface="Modern Love" panose="020B0604020202020204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Dosis SemiBold" panose="020B0604020202020204" charset="0"/>
      <p:regular r:id="rId73"/>
      <p:bold r:id="rId74"/>
    </p:embeddedFont>
    <p:embeddedFont>
      <p:font typeface="Microsoft Uighur" panose="02000000000000000000" pitchFamily="2" charset="-78"/>
      <p:regular r:id="rId75"/>
      <p:bold r:id="rId76"/>
    </p:embeddedFont>
    <p:embeddedFont>
      <p:font typeface="Dosis Medium" panose="020B0604020202020204" charset="0"/>
      <p:regular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0097B2"/>
    <a:srgbClr val="4E7FBD"/>
    <a:srgbClr val="936D93"/>
    <a:srgbClr val="ECF8FB"/>
    <a:srgbClr val="257390"/>
    <a:srgbClr val="424D7A"/>
    <a:srgbClr val="424D7B"/>
    <a:srgbClr val="10658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13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font" Target="fonts/font12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10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font" Target="fonts/font5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0:37:09.571"/>
    </inkml:context>
    <inkml:brush xml:id="br0">
      <inkml:brushProperty name="width" value="0.05" units="cm"/>
      <inkml:brushProperty name="height" value="0.3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1,'4'0,"1"0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0:37:12.473"/>
    </inkml:context>
    <inkml:brush xml:id="br0">
      <inkml:brushProperty name="width" value="0.05" units="cm"/>
      <inkml:brushProperty name="height" value="0.3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80 75,'4'0,"1"-4,3-1,1-3,3-1,2 2,-1-3,-2-2,0 0,-1 6,-7 4,-7 7,-7 5,-5 2,0 2,-1 2,2 3,1-2,1-1,1-2,-3 0,-1-3,1 5,3-4,8-9,5-7,5-4,2-4,3-4,4-3,3 2,2 0,1 3,2 3,-8 5,-10 2,-9 3,-5 4,-3 6,-1 6,-2-1,3 2,2 1,0-1,1 3,2-5,3-5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9T10:37:27.882"/>
    </inkml:context>
    <inkml:brush xml:id="br0">
      <inkml:brushProperty name="width" value="0.05" units="cm"/>
      <inkml:brushProperty name="height" value="0.3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24 281,'0'0,"0"-3,4 9,1 12,-1 17,0 7,-1 7,2 7,1 5,-1 0,-1 1,-1 0,-2-1,0-9,-1-9,0-7,3-7,2-1,3-5,1-2,-1-2,-3-7,-1-17,-2-16,-5-11,-2-8,-4-8,0 0,1 4,2 7,2 1,2 3,1 4,1 3,0 2,1 1,-1 1,0 1,-3-8,-2-2,0-4,2 0,0 3,1 3,1 2,1 3,0 1,0 1,0 0,1-3,-5 2,-1 1,0 2,2-1,-4 0,1 7,0 10,2 9,1 12,2 6,0 3,1 1,0-8,4-7,1-9,0-13,3-5,0-3,-2-3,-1-1,-2 7,-1 9,-2 14,0 9,0 5,0 3,0 1,-1-1,1 0,0-8,4-15,1-11,-1-9,4 0,-1-5,0-2,-2-1,-2 0,2 5,1 10,-1 10,-1 13,-1 8,-2 5,-4 1,-2 0,0 0,-3-5,3-5,4-11,0-8,6-8,1-7,0-6,-1-4,2 3,0 2,-1 2,2 3,-1 10,0 9,-3 12,-1 7,-2 5,0 2,-1-1,0 0,-1-9,1-11,-4-6,-1-7,0-6,-2-2,-1-4,1-4,-1 3,-4 0,8 5,16 7,9 13,6 6,1 1,-4 2,-2-1,-1-3,0-3,-5-11,-4-7,-4-7,-4-3,-2-2,-2-1,-4 3,-6 6,0-2,-3 1,-3 4,1 0,0 2,-6 3,-2 10,2 8,2 3,3 2,1-2,3 1,3 2,4 1,2 6,2 2,5-4,1-12,5-8,-1-9,-1-6,-2-5,-2-3,-5-2,-7 3,-6 5,-3 5,-4 4,3 7,3 7,6 6,3 5,3 6,2 2,5-3,5-5,6-7,3-4,3-5,5-2,-2-9,-5-7,-9 0,-7-2,-7 2,-7 3,-6 5,-3 2,-2 7,3 10,4 6,9 1,9-3,7-4,7-5,0-10,4-5,-1-5,-4-4,-8 1,-10 3,-8 4,-6 4,0 6,2 10,4 7,7 1,8-3,4-12,6-6,2-7,-6-2,-5-3,-7 2,-7 2,-3 7,2 11,1 8,6 1,4-9,8-7,3-6,-1-7,-6-1,-8 1,-7 4,-2 6,0 11,3 7,6 2,11-10,4-10,0-9,-7-2,-7 1,-8 3,-5 2,-6 7,3 10,2 8,9 0,8-2,9-5,5-3,4-4,-1-10,-5-7,-7-5,-10 0,-7 3,-6 1,-4 2,-3 4,4 6,0 4,4 5,4 10,8 4,8 0,7-5,5-4,4-5,2-3,-3-10,-5-7,-5-6,-8 1,-8 3,-3 0,-4 4,0-1,-1 1,-2 3,-2 3,2 6,0 3,3 4,3 5,4 8,3 3,5-1,10-6,7-5,4-5,1-10,-2-10,-6-5,-5-4,-9 2,-4 1,-6 3,-5 4,-4 9,0 8,0 3,3 4,3 8,5 4,5-3,8-4,6-5,5-5,3-10,2-6,-4-4,-4-5,-5-1,-8-3,-8-1,-7 4,-5 4,1 10,-1 4,3 8,4 5,4 5,6-1,4 5,6-2,4-4,4-4,-1-8,-3-8,-4-7,-3-5,-3-4,-6-2,-6 3,-1-2,-3 2,0 8,0 7,1 7,3 8,3 5,2 4,3 3,4-2,6-6,5-3,4-6,-1-5,-4-8,-3-6,-8-1,-8 3,-6 3,-2 7,2 7,3 7,3 9,6 0,7-2,6-6,1-7,-2-10,-3-7,-7-2,-7 1,-3 7,-1 11,6 5,7 0,6-5,10-7,0-8,-2-6,-9 1,-5-3,-8 2,-6 4,-2 8,2 7,2 8,6 1,3-5,2-8,1-7,-5-4,-6 2,-5 1,-1 6,2 8,7 2,3 3,7 1,5-3,1-5,-1-9,-3-6,-7-2,-6 2,-7 2,-2 7,3 8,6 2,4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0:37:39.634"/>
    </inkml:context>
    <inkml:brush xml:id="br0">
      <inkml:brushProperty name="width" value="0.05" units="cm"/>
      <inkml:brushProperty name="height" value="0.3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46 92 0,'14'-34'0,"22"36"0,-64-25 0,41-10 0,-43 52 0,1-42 0,39 58 0,-41-15 0,67-18 0,-27 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9T10:38:08.9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108 104 24575,'4'-1'0,"0"-1"0,-1 0 0,1 0 0,0-1 0,0 1 0,-1-1 0,0 1 0,1-1 0,-1 0 0,0-1 0,0 1 0,-1 0 0,1-1 0,-1 1 0,4-8 0,-6 10 0,1 0 0,-1 0 0,0 0 0,1 0 0,-1 0 0,0 0 0,0 0 0,0 0 0,0 0 0,0 1 0,0-1 0,0 0 0,0 0 0,0 0 0,0 0 0,-1 0 0,1 0 0,0 0 0,-1 0 0,1 0 0,0 0 0,-1 1 0,1-1 0,-1 0 0,1 0 0,-1 1 0,0-1 0,1 0 0,-2 0 0,0-1 0,-1 1 0,1 0 0,0-1 0,-1 1 0,0 0 0,1 0 0,-1 0 0,1 1 0,-1-1 0,-4 0 0,3 1 0,-1-1 0,1 1 0,-1 0 0,1 0 0,0 0 0,-1 1 0,1-1 0,0 1 0,-1 0 0,1 1 0,0-1 0,0 1 0,-7 3 0,10-4 0,0-1 0,1 1 0,-1 0 0,0-1 0,1 1 0,-1 0 0,0 0 0,1-1 0,-1 1 0,1 0 0,-1 0 0,1 0 0,-1 0 0,1 0 0,0 0 0,-1 0 0,1 0 0,0 0 0,0 0 0,0 0 0,0 0 0,0 0 0,0 0 0,0 0 0,0 0 0,1 1 0,-1 0 0,1-1 0,0 1 0,0-1 0,0 0 0,0 0 0,1 1 0,-1-1 0,0 0 0,1 0 0,-1 0 0,0 0 0,1 0 0,-1-1 0,3 2 0,3 1 0,1 0 0,-1-1 0,1 0 0,0 0 0,9 1 0,25-5 0,-54 2 0,0-1 0,-1 0 0,1-1 0,0-1 0,-23-7 0,36 7 0,-1 3 0,0 0 0,1-1 0,-1 1 0,0 0 0,0 0 0,0 0 0,1 0 0,-1-1 0,0 1 0,0 0 0,0 0 0,0-1 0,1 1 0,-1 0 0,0 0 0,0 0 0,0-1 0,0 1 0,0 0 0,0 0 0,0-1 0,0 1 0,0 0 0,0 0 0,0-1 0,0 1 0,0 0 0,0-1 0,0 1 0,0 0 0,0 0 0,0-1 0,0 1 0,0 0 0,0 0 0,0 0 0,-1-1 0,1 1 0,0 0 0,0 0 0,0-1 0,0 1 0,-1 0 0,1 0 0,0 0 0,0 0 0,0-1 0,-1 1 0,1 0 0,0 0 0,0 0 0,-1 0 0,1 0 0,0 0 0,0 0 0,-1 0 0,1 0 0,0-1 0,0 1 0,-1 0 0,1 0 0,-1 1 0,-66-52 0,92 57 0,22 6 0,-46-11 0,1 0 0,0-1 0,-1 1 0,1 0 0,-1 0 0,1 0 0,-1 0 0,1 0 0,-1 1 0,0-1 0,1 0 0,-1 1 0,0-1 0,0 1 0,0-1 0,0 1 0,0-1 0,-1 1 0,1 0 0,0-1 0,-1 1 0,1 3 0,0-4-5,-1 1 0,0-1 0,0 1 0,1-1-1,-1 0 1,1 1 0,-1-1 0,1 0 0,0 0 0,-1 1-1,1-1 1,0 0 0,0 0 0,0 0 0,0 0 0,0 0 0,0 0-1,0 0 1,0 0 0,0 0 0,1-1 0,-1 1 0,0 0-1,1-1 1,-1 1 0,0-1 0,1 1 0,-1-1 0,0 0-1,1 0 1,2 1 0,9 3-1195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C7DCA217-871D-4D7F-8D59-C83A4C9C5EB2}" type="datetimeFigureOut">
              <a:rPr lang="fr-FR" smtClean="0"/>
              <a:pPr/>
              <a:t>31/12/2025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9023364E-F43C-462A-A32F-C389FF427F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Uighur" panose="02000000000000000000" pitchFamily="2" charset="-78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59583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6072136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82349813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70171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6025689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191650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1018916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462864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4634774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19717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166821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74061247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6849409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75633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6964825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9172577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842251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0836218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3890847783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1152072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26462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29968754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517331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5699576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22748764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7037966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90424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8F03A01-FF36-4300-5E68-E0D27782A530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2E48361F-B031-471F-F0A9-2C966E786DA3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E5CED3A4-C93F-91D9-3117-203FD27F2772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BE549DFD-1A30-11D9-5B13-66094D5D7189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E61DB8E3-372A-1FBB-2A81-F40771C8A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675262E7-4360-28C2-E2C4-C578D9383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BE5BB8A6-BFB0-04B8-D5C9-F3D07AC9B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E0483F54-8FB3-FFA1-3B59-303A7C6607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D6880E97-E5CD-F864-E9DD-C8B5C270B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D2EA9E3F-4329-1F61-3D69-F0D04B2CF3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DC67D427-8631-2061-B15C-EB324A3FA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C1AD4C89-3320-E171-E325-1599DFD460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8074E9E5-AB58-2556-DDAA-C0CA938FF8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35149D59-BEDD-12F5-8256-EB71526B96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0E7699AC-5205-1A16-1924-3EE7D00EEF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199AA347-D496-8CB1-A457-4F1971C3C8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45327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175744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4604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BD2515-B63B-581A-D6CE-6A2B21F4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6D3E635-95A8-F188-95EB-C6AE2DCE0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D5B4E7-B887-70C4-61DD-4D4019D2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0A0767-BD01-0D61-064E-0F681D5D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49E8AFE-6E6A-8D16-ED87-31BF663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6663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A5B97F-BCCD-0373-A608-EB39B7F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A70F1B-06E4-A3CF-5C16-86A48AAA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680C35-5C66-EB82-FB7F-88F1A70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167AC5-6CF8-77CB-DD8B-F5383922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6C2EE4-CEE5-3197-5EBE-E64746E7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9912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7CF03D-1E3A-9A3D-9E60-22D2015D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5DCE548-BC12-688D-2BD4-9443E07F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E29817B-F4CF-3EC7-741B-A9172F4E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5CBC5C-B206-70C8-134B-99B18E7A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2F5200-7D3B-5C7D-5015-D1444D53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83460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FCE903-B7D2-2362-4413-16C15A92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B7C4EAF-1568-9F48-EED4-384DDCD3E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16AD30B-BB59-2DF8-EC84-95C2F9588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CE14C5-F2DE-9285-32AC-3963D593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56545A5-E1B4-C27B-07B1-B004AF08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56084E6-11AB-40A1-2138-5D7AC89A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978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1B9B4B-6257-A94C-B6D5-796BD66D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3958739-9827-1B24-A689-C5519E76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C3AF9A-6D64-F244-00C4-DBF443F1B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D85A8E4-436E-E7E3-AA45-7A85B71EE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75BB7B5-C74B-0C50-87A4-45122F7DA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5A81BAD-6080-A4E6-EBD3-C8126F4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ED983E3-A0E5-CA3D-7735-A0E70AEA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1D39494-40D4-C92B-B8C7-129A585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9801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0369C7-1A8A-6D19-CD77-7EB0BA6F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B55C69B-5ED6-1B92-EDFA-B285257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B30B985-8865-AFB6-CE63-A3146357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6D6FE85-BB5C-147D-CB0F-A4744855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55965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2A56D19-954C-484B-8F06-94E33817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BB234B4-1A5A-55CD-C4B9-DD767EFE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8D878D9-6877-E92E-F4EE-A20B09EE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0173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6638F6-A522-5679-8388-7397401B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4032D1-9D68-46DB-D341-19433108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0024AEF-9785-B64B-BD7B-00B3DBAD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19825EB-B39F-D4EC-5F49-D0F38456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7A15159-B72A-3164-75F9-E5C0CCE0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5DC9770-5B39-6C59-583C-0E8F5C91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9189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ACB20E-FD9D-3D67-A00B-670393EC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49EC82A-058E-92BF-E198-78AA689A2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5900A00-A934-5CD2-6654-D9B9F901D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4CE9B80-291D-8E5A-3BBB-66111FB2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77B945-E6BE-A437-3973-2B1F1AD8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55C5FE3-AA63-AAD4-046D-5908F3A3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0933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A71D6E-566E-F7B8-50C0-2F1CF6B1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5D117E6-A398-71B9-F614-226D109F8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CABEBB-BC5F-0BE9-8044-3FC4770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35C015C-60F0-EDC3-A587-8E18B640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DD5751C-2E09-203D-1B48-FEAB3312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3091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DFDF4DE-5485-F205-90C2-01763C9C2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55D7E94-86E0-E9B0-6A1C-E95130330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772777F-3B92-93DC-D6A8-06AE2297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5F38C0-7BDE-F4F3-BFC3-32CE0E33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0CAF57-2F46-5E5A-5340-FFB2DC7B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522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996344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573997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24054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065065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42784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780824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652267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270864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0107759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589290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214583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856794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73911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23290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902894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26373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561690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674244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293392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421653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0003483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875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70053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396938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55318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208988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9887287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794106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737442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5118816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506284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9415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55821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699028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9152220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243727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0054573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757884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041356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83289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866582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203828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42159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8668295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1046795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974732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651394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0331440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261885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147376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170527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539695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15815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011509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5088542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701142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8933801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3123468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2516436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8484671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112536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315644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Microsoft Uighur" panose="02000000000000000000" pitchFamily="2" charset="-78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Microsoft Uighur" panose="02000000000000000000" pitchFamily="2" charset="-78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Microsoft Uighur" panose="02000000000000000000" pitchFamily="2" charset="-78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377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5DFCEB7-C262-8E01-8E9E-64D03ED1F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349" y="3105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2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3430604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3916792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6328119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8405831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2489614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050453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021248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6235612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428070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3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B7D3BCD8-9868-4174-A461-8C04FAF3A9DD}" type="datetimeFigureOut">
              <a:rPr lang="fr-FR" smtClean="0"/>
              <a:pPr/>
              <a:t>31/12/2025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9" r:id="rId12"/>
    <p:sldLayoutId id="2147483784" r:id="rId13"/>
    <p:sldLayoutId id="2147483777" r:id="rId14"/>
    <p:sldLayoutId id="2147483779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EB1FB8E-0505-EE4E-2E0C-F59C6E6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9FAA306-F211-A0DB-2A42-A91527F61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2AECCB9-C6F6-B0B8-833E-11DADF4D5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7ED5-FEDB-4640-81E6-00B357C93949}" type="datetimeFigureOut">
              <a:rPr lang="fr-FR" smtClean="0"/>
              <a:t>31/12/2025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CF13CB-1FEF-E2AA-7C82-FF3548C63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3A8C5BD-8487-952F-E769-3506261C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DFF6-7C90-46C0-87A9-42A0D5FF09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68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786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630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87" r:id="rId1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2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82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20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83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6.png"/><Relationship Id="rId3" Type="http://schemas.openxmlformats.org/officeDocument/2006/relationships/image" Target="../media/image47.png"/><Relationship Id="rId21" Type="http://schemas.openxmlformats.org/officeDocument/2006/relationships/image" Target="../media/image37.png"/><Relationship Id="rId12" Type="http://schemas.openxmlformats.org/officeDocument/2006/relationships/image" Target="../media/image49.png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image" Target="../media/image68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09.xml"/><Relationship Id="rId11" Type="http://schemas.openxmlformats.org/officeDocument/2006/relationships/customXml" Target="../ink/ink3.xml"/><Relationship Id="rId24" Type="http://schemas.microsoft.com/office/2007/relationships/hdphoto" Target="../media/hdphoto5.wdp"/><Relationship Id="rId15" Type="http://schemas.openxmlformats.org/officeDocument/2006/relationships/customXml" Target="../ink/ink5.xml"/><Relationship Id="rId23" Type="http://schemas.openxmlformats.org/officeDocument/2006/relationships/image" Target="../media/image28.png"/><Relationship Id="rId10" Type="http://schemas.openxmlformats.org/officeDocument/2006/relationships/image" Target="../media/image48.png"/><Relationship Id="rId19" Type="http://schemas.openxmlformats.org/officeDocument/2006/relationships/image" Target="../media/image17.png"/><Relationship Id="rId9" Type="http://schemas.openxmlformats.org/officeDocument/2006/relationships/customXml" Target="../ink/ink2.xml"/><Relationship Id="rId14" Type="http://schemas.openxmlformats.org/officeDocument/2006/relationships/image" Target="../media/image50.png"/><Relationship Id="rId2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6B08A3E-264B-7526-15A6-FF2E8E89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89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7EF151-826B-0735-5363-348DC3D28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AE3FFC-2D47-4A65-D78F-F6910889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من وجد الكلمة المناسبة لمعنى الجملة؟ ما رأيكم؟ ـــ صححوا.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8A333F2-34A9-6273-C8D0-C8B69065D2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4E676BF-B76F-E79D-05E8-598E5FE0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043CFD1-3110-FA39-E192-CF60E398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EAD9FAA-22A2-D1AA-95BB-904C329E794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D3335D-6DAA-EA30-7876-567A7A75C14B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AB7A9CB-A8BD-1BBA-CD08-5657ACB6BE47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3FEBEA-AAA7-C7A8-04A7-C0C550B7A025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0D4A119-C436-DAFD-4D39-7FBD4CDBE017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xmlns="" id="{F7576330-4027-A19C-4F59-33D530A5C9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4" name="Google Shape;1666;p201">
            <a:extLst>
              <a:ext uri="{FF2B5EF4-FFF2-40B4-BE49-F238E27FC236}">
                <a16:creationId xmlns:a16="http://schemas.microsoft.com/office/drawing/2014/main" xmlns="" id="{78709DA7-E3FE-2C7E-603E-CEB5B5897624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5" name="Google Shape;1667;p201">
            <a:extLst>
              <a:ext uri="{FF2B5EF4-FFF2-40B4-BE49-F238E27FC236}">
                <a16:creationId xmlns:a16="http://schemas.microsoft.com/office/drawing/2014/main" xmlns="" id="{D16CC502-E818-182C-E92C-3BA4B28D6F45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13" name="Google Shape;1668;p201">
            <a:extLst>
              <a:ext uri="{FF2B5EF4-FFF2-40B4-BE49-F238E27FC236}">
                <a16:creationId xmlns:a16="http://schemas.microsoft.com/office/drawing/2014/main" xmlns="" id="{35E81CAF-D9E1-0D0E-76C3-525824DC2EDF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2" name="Google Shape;1669;p201">
            <a:extLst>
              <a:ext uri="{FF2B5EF4-FFF2-40B4-BE49-F238E27FC236}">
                <a16:creationId xmlns:a16="http://schemas.microsoft.com/office/drawing/2014/main" xmlns="" id="{FB6243C7-975E-9900-596C-75769D43A8F3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70;p201">
            <a:extLst>
              <a:ext uri="{FF2B5EF4-FFF2-40B4-BE49-F238E27FC236}">
                <a16:creationId xmlns:a16="http://schemas.microsoft.com/office/drawing/2014/main" xmlns="" id="{AD3B5D33-C046-C2E5-25D3-71934426C757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6" name="Google Shape;1671;p201">
            <a:extLst>
              <a:ext uri="{FF2B5EF4-FFF2-40B4-BE49-F238E27FC236}">
                <a16:creationId xmlns:a16="http://schemas.microsoft.com/office/drawing/2014/main" xmlns="" id="{22DF52E5-E227-8A43-F887-266AC4DA7D6C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7" name="Google Shape;1672;p201">
            <a:extLst>
              <a:ext uri="{FF2B5EF4-FFF2-40B4-BE49-F238E27FC236}">
                <a16:creationId xmlns:a16="http://schemas.microsoft.com/office/drawing/2014/main" xmlns="" id="{7F96B87B-D499-909D-D6C1-1F7DB37CDA2F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8" name="Google Shape;1672;p201">
            <a:extLst>
              <a:ext uri="{FF2B5EF4-FFF2-40B4-BE49-F238E27FC236}">
                <a16:creationId xmlns:a16="http://schemas.microsoft.com/office/drawing/2014/main" xmlns="" id="{DF7ED82C-D6D2-DAED-D17B-6560A81F42BE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9" name="Google Shape;677;p154">
            <a:extLst>
              <a:ext uri="{FF2B5EF4-FFF2-40B4-BE49-F238E27FC236}">
                <a16:creationId xmlns:a16="http://schemas.microsoft.com/office/drawing/2014/main" xmlns="" id="{68464729-AB49-DE57-17BF-529360F6A5A4}"/>
              </a:ext>
            </a:extLst>
          </p:cNvPr>
          <p:cNvSpPr txBox="1"/>
          <p:nvPr/>
        </p:nvSpPr>
        <p:spPr>
          <a:xfrm>
            <a:off x="507747" y="4843425"/>
            <a:ext cx="81285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اَلْبَيْتُ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ٱلَّذي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نَسْكُنُ فيهِ قَريبٌ مِنَ ٱلْمَدْرَسَةِ.</a:t>
            </a:r>
          </a:p>
        </p:txBody>
      </p:sp>
    </p:spTree>
    <p:extLst>
      <p:ext uri="{BB962C8B-B14F-4D97-AF65-F5344CB8AC3E}">
        <p14:creationId xmlns:p14="http://schemas.microsoft.com/office/powerpoint/2010/main" val="27637458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EBE266-BAAA-5419-9D96-CC08B872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50A70A-E6A9-9E07-21A3-2C11A28D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81638"/>
            <a:ext cx="6840000" cy="612000"/>
          </a:xfrm>
        </p:spPr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هذه جملة أخرى. اكتبوا الكلمة الناقصة انطلاقا من الكلمات المقترحة.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1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FA28F8C-98A2-5FF1-715E-3BEEA414BE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684214"/>
            <a:ext cx="828000" cy="827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75417DF-4C32-0E8F-24AF-210A8929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05DAFF4-B205-317C-15C4-3507F88A9A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88CD4F3-B059-7018-4C7B-40E9A63309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8988A67-5F2C-E04D-E518-D907C61053A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6FFC3C-C07D-63EB-1599-BDC249837499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2D861D2-5626-92BF-CA87-EF1CD81CDBFE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513836E-54B2-7135-F29A-A9FE0961BAE6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31A5DA6-4EB1-0E87-1CEB-544924B26796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3" name="Google Shape;1666;p201">
            <a:extLst>
              <a:ext uri="{FF2B5EF4-FFF2-40B4-BE49-F238E27FC236}">
                <a16:creationId xmlns:a16="http://schemas.microsoft.com/office/drawing/2014/main" xmlns="" id="{3A780488-76C3-9A7B-9239-3FEEC090E086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4" name="Google Shape;1667;p201">
            <a:extLst>
              <a:ext uri="{FF2B5EF4-FFF2-40B4-BE49-F238E27FC236}">
                <a16:creationId xmlns:a16="http://schemas.microsoft.com/office/drawing/2014/main" xmlns="" id="{E398FB5C-6913-1097-2DEA-BA91408FE052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8" name="Google Shape;1668;p201">
            <a:extLst>
              <a:ext uri="{FF2B5EF4-FFF2-40B4-BE49-F238E27FC236}">
                <a16:creationId xmlns:a16="http://schemas.microsoft.com/office/drawing/2014/main" xmlns="" id="{5008C655-989A-156E-7C11-E54C41EDD628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10" name="Google Shape;1669;p201">
            <a:extLst>
              <a:ext uri="{FF2B5EF4-FFF2-40B4-BE49-F238E27FC236}">
                <a16:creationId xmlns:a16="http://schemas.microsoft.com/office/drawing/2014/main" xmlns="" id="{92C0A538-9882-69F3-E300-16117C23D0CC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70;p201">
            <a:extLst>
              <a:ext uri="{FF2B5EF4-FFF2-40B4-BE49-F238E27FC236}">
                <a16:creationId xmlns:a16="http://schemas.microsoft.com/office/drawing/2014/main" xmlns="" id="{2BD0AD81-3C5E-F0CD-99A3-A6A367D10B0F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14" name="Google Shape;1671;p201">
            <a:extLst>
              <a:ext uri="{FF2B5EF4-FFF2-40B4-BE49-F238E27FC236}">
                <a16:creationId xmlns:a16="http://schemas.microsoft.com/office/drawing/2014/main" xmlns="" id="{999B7142-4984-83B1-31BC-25F13045D56F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15" name="Google Shape;1672;p201">
            <a:extLst>
              <a:ext uri="{FF2B5EF4-FFF2-40B4-BE49-F238E27FC236}">
                <a16:creationId xmlns:a16="http://schemas.microsoft.com/office/drawing/2014/main" xmlns="" id="{9BE00E61-0E56-6774-116C-0CAA2C60390D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0" name="Google Shape;1672;p201">
            <a:extLst>
              <a:ext uri="{FF2B5EF4-FFF2-40B4-BE49-F238E27FC236}">
                <a16:creationId xmlns:a16="http://schemas.microsoft.com/office/drawing/2014/main" xmlns="" id="{F194971C-24F7-DEBC-F17D-411DD01F5C35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3" name="Google Shape;677;p154">
            <a:extLst>
              <a:ext uri="{FF2B5EF4-FFF2-40B4-BE49-F238E27FC236}">
                <a16:creationId xmlns:a16="http://schemas.microsoft.com/office/drawing/2014/main" xmlns="" id="{3DDBFFA2-E8A9-C3A0-69F0-D35B9849C9B9}"/>
              </a:ext>
            </a:extLst>
          </p:cNvPr>
          <p:cNvSpPr txBox="1"/>
          <p:nvPr/>
        </p:nvSpPr>
        <p:spPr>
          <a:xfrm>
            <a:off x="507747" y="5060740"/>
            <a:ext cx="81285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تُحَلِّقُ ٱلطُّيورُ ...... </a:t>
            </a:r>
            <a:r>
              <a:rPr kumimoji="0" lang="ar-MA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ٱلْجَنوبِ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في فَصْلِ ٱلشِّتاءِ.</a:t>
            </a:r>
          </a:p>
        </p:txBody>
      </p:sp>
    </p:spTree>
    <p:extLst>
      <p:ext uri="{BB962C8B-B14F-4D97-AF65-F5344CB8AC3E}">
        <p14:creationId xmlns:p14="http://schemas.microsoft.com/office/powerpoint/2010/main" val="422989103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813532-F0FB-7312-13DA-7C4B330C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9E7D24-E2DF-3951-D880-CC42B94F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من وجد الكلمة المناسبة لمعنى الجملة؟ ما رأيك؟  ــــ صححوا.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32F4E64-4604-0B07-9E40-813E25CC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C2A7F04-4B6E-797D-87AE-854467CB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F3B2685-3E4A-5DD1-F17F-922F7705BC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8F51E4E-A38D-CAAC-F78D-961233BE88F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DC3E27-A6B2-DD06-4F48-5D587EFF3C85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60D8E58-95EB-AFB1-2889-327B17C046F9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7FF1E95-A7C8-11F2-5A4C-C8BD98FF2365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BB96C82-635E-327E-79A1-B14A907EECAE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FBF425F8-0012-0961-B9F3-09B3BF0134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4" name="Google Shape;1666;p201">
            <a:extLst>
              <a:ext uri="{FF2B5EF4-FFF2-40B4-BE49-F238E27FC236}">
                <a16:creationId xmlns:a16="http://schemas.microsoft.com/office/drawing/2014/main" xmlns="" id="{4186D3F9-0198-30D0-FD1E-5CFE821FECE9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5" name="Google Shape;1667;p201">
            <a:extLst>
              <a:ext uri="{FF2B5EF4-FFF2-40B4-BE49-F238E27FC236}">
                <a16:creationId xmlns:a16="http://schemas.microsoft.com/office/drawing/2014/main" xmlns="" id="{C3EB613A-68EE-62EF-B6D3-688D7D4391DB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8" name="Google Shape;1668;p201">
            <a:extLst>
              <a:ext uri="{FF2B5EF4-FFF2-40B4-BE49-F238E27FC236}">
                <a16:creationId xmlns:a16="http://schemas.microsoft.com/office/drawing/2014/main" xmlns="" id="{B85786E6-D4E3-C3DB-DA9D-3879AC24AEF8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10" name="Google Shape;1669;p201">
            <a:extLst>
              <a:ext uri="{FF2B5EF4-FFF2-40B4-BE49-F238E27FC236}">
                <a16:creationId xmlns:a16="http://schemas.microsoft.com/office/drawing/2014/main" xmlns="" id="{80C87860-E53E-D13D-D0DD-FF013EEFDFB8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70;p201">
            <a:extLst>
              <a:ext uri="{FF2B5EF4-FFF2-40B4-BE49-F238E27FC236}">
                <a16:creationId xmlns:a16="http://schemas.microsoft.com/office/drawing/2014/main" xmlns="" id="{01748E5E-6BBB-C046-B739-058B502C7E44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15" name="Google Shape;1671;p201">
            <a:extLst>
              <a:ext uri="{FF2B5EF4-FFF2-40B4-BE49-F238E27FC236}">
                <a16:creationId xmlns:a16="http://schemas.microsoft.com/office/drawing/2014/main" xmlns="" id="{E44784AC-874E-5128-6403-F3000630D0E1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16" name="Google Shape;1672;p201">
            <a:extLst>
              <a:ext uri="{FF2B5EF4-FFF2-40B4-BE49-F238E27FC236}">
                <a16:creationId xmlns:a16="http://schemas.microsoft.com/office/drawing/2014/main" xmlns="" id="{7FADCB83-A059-896C-F1BA-C12AACB20930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18" name="Google Shape;1672;p201">
            <a:extLst>
              <a:ext uri="{FF2B5EF4-FFF2-40B4-BE49-F238E27FC236}">
                <a16:creationId xmlns:a16="http://schemas.microsoft.com/office/drawing/2014/main" xmlns="" id="{14C42E5A-E941-DB63-6FD4-3EA972628F8D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30" name="Google Shape;677;p154">
            <a:extLst>
              <a:ext uri="{FF2B5EF4-FFF2-40B4-BE49-F238E27FC236}">
                <a16:creationId xmlns:a16="http://schemas.microsoft.com/office/drawing/2014/main" xmlns="" id="{41123955-6C1C-E6CE-532F-2ABDF8DC0C61}"/>
              </a:ext>
            </a:extLst>
          </p:cNvPr>
          <p:cNvSpPr txBox="1"/>
          <p:nvPr/>
        </p:nvSpPr>
        <p:spPr>
          <a:xfrm>
            <a:off x="507747" y="4987425"/>
            <a:ext cx="81285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تُحَلِّقُ ٱلطُّيورُ 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نَحْوَ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</a:t>
            </a:r>
            <a:r>
              <a:rPr kumimoji="0" lang="ar-MA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ٱلْجَنوبِ</a:t>
            </a: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في فَصْلِ ٱلشِّتاءِ.</a:t>
            </a:r>
          </a:p>
        </p:txBody>
      </p:sp>
    </p:spTree>
    <p:extLst>
      <p:ext uri="{BB962C8B-B14F-4D97-AF65-F5344CB8AC3E}">
        <p14:creationId xmlns:p14="http://schemas.microsoft.com/office/powerpoint/2010/main" val="20783841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77283C-AFA1-9C70-1B62-12D92CC0D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7;p130">
            <a:extLst>
              <a:ext uri="{FF2B5EF4-FFF2-40B4-BE49-F238E27FC236}">
                <a16:creationId xmlns:a16="http://schemas.microsoft.com/office/drawing/2014/main" xmlns="" id="{F56429D0-CC76-F835-071D-62EEB9B47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2682" y="1714632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xmlns="" id="{C1065FF3-DA34-416B-2347-440F94D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52632"/>
            <a:ext cx="7886700" cy="720000"/>
          </a:xfrm>
        </p:spPr>
        <p:txBody>
          <a:bodyPr/>
          <a:lstStyle/>
          <a:p>
            <a:r>
              <a:rPr lang="ar-MA" dirty="0"/>
              <a:t>قراءة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xmlns="" id="{A0DEB7A0-B3DB-E9F3-18AC-1A1CBC74CEFD}"/>
              </a:ext>
            </a:extLst>
          </p:cNvPr>
          <p:cNvSpPr/>
          <p:nvPr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F73B8B99-BAE2-A58D-C16C-03D00CB8F962}"/>
              </a:ext>
            </a:extLst>
          </p:cNvPr>
          <p:cNvSpPr/>
          <p:nvPr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A9364D8B-6E65-C499-9754-8EEC5D8E794E}"/>
              </a:ext>
            </a:extLst>
          </p:cNvPr>
          <p:cNvSpPr txBox="1">
            <a:spLocks/>
          </p:cNvSpPr>
          <p:nvPr/>
        </p:nvSpPr>
        <p:spPr>
          <a:xfrm>
            <a:off x="1842227" y="3894706"/>
            <a:ext cx="5459544" cy="859535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sz="2000" b="1" dirty="0">
                <a:cs typeface="Microsoft Uighur" panose="02000000000000000000" pitchFamily="2" charset="-78"/>
              </a:rPr>
              <a:t>لعبة جدتي :</a:t>
            </a:r>
          </a:p>
          <a:p>
            <a:pPr marL="685800" lvl="1" indent="-228600" algn="r" rtl="1">
              <a:buFont typeface="Wingdings" panose="05000000000000000000" pitchFamily="2" charset="2"/>
              <a:buChar char="m"/>
            </a:pPr>
            <a:r>
              <a:rPr lang="ar-MA" sz="18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قراءات فردية (15د)</a:t>
            </a:r>
          </a:p>
          <a:p>
            <a:pPr marL="685800" lvl="1" indent="-228600" algn="r" rtl="1">
              <a:buFont typeface="Wingdings" panose="05000000000000000000" pitchFamily="2" charset="2"/>
              <a:buChar char="m"/>
            </a:pPr>
            <a:r>
              <a:rPr lang="ar-MA" sz="18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استثمار النص (35د)</a:t>
            </a:r>
          </a:p>
        </p:txBody>
      </p:sp>
      <p:pic>
        <p:nvPicPr>
          <p:cNvPr id="11" name="Espace réservé pour une image  20">
            <a:extLst>
              <a:ext uri="{FF2B5EF4-FFF2-40B4-BE49-F238E27FC236}">
                <a16:creationId xmlns:a16="http://schemas.microsoft.com/office/drawing/2014/main" xmlns="" id="{43C13006-999D-BD48-9565-B878495E4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280025" y="2788388"/>
            <a:ext cx="715006" cy="7150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5F9A247-A51D-1153-27B4-EE454CC9B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5390" y="3055673"/>
            <a:ext cx="536340" cy="54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38380E8-1D79-37BC-9C87-F8E2ECD4BACE}"/>
              </a:ext>
            </a:extLst>
          </p:cNvPr>
          <p:cNvSpPr txBox="1"/>
          <p:nvPr/>
        </p:nvSpPr>
        <p:spPr>
          <a:xfrm>
            <a:off x="2729771" y="30842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dirty="0">
                <a:solidFill>
                  <a:srgbClr val="424D7B"/>
                </a:solidFill>
              </a:rPr>
              <a:t>02 - </a:t>
            </a:r>
            <a:r>
              <a:rPr lang="ar-MA" sz="1800" dirty="0">
                <a:solidFill>
                  <a:srgbClr val="424D7B"/>
                </a:solidFill>
              </a:rPr>
              <a:t>قراءة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788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28F3FA-4473-6025-3C6D-DD5E269A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lettre&#10;&#10;Le contenu généré par l’IA peut être incorrect.">
            <a:extLst>
              <a:ext uri="{FF2B5EF4-FFF2-40B4-BE49-F238E27FC236}">
                <a16:creationId xmlns:a16="http://schemas.microsoft.com/office/drawing/2014/main" xmlns="" id="{655E8CFB-1199-1FF0-F256-131602FA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626" y="2236155"/>
            <a:ext cx="2255859" cy="32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833FDB9C-28D0-3941-8D1F-5A54BA0B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خذوا النص ص 91. نبدأ بتذكر معاني المفردات. ضعوا الكلمة المناسبة أمام كل تعريف.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BE10A88-F7A8-41F8-1291-C46A663A94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3208604-64F1-8537-816B-299197C6B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E775FA2-056D-22A9-490E-4B706F6B4EE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3EA1323-D204-C4B7-3800-541FB9BA19D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0BB135-B817-3784-AFB9-D412C2AF290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68F53C-AB35-8A8C-EAD1-0D4E7867643F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250CA-1CB4-C27C-CFAD-73F130478D0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396195-F291-D651-5DCC-7E6183BC284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B0925265-F643-62D9-CDF2-462AE2A8DB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94985E5-C546-028B-831D-FD29C2BC6600}"/>
              </a:ext>
            </a:extLst>
          </p:cNvPr>
          <p:cNvSpPr/>
          <p:nvPr/>
        </p:nvSpPr>
        <p:spPr>
          <a:xfrm>
            <a:off x="3592942" y="2309948"/>
            <a:ext cx="2425226" cy="533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/>
              <a:t>ِ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96026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F11C02-076D-8F98-8898-F73630DCB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5C71B4C8-4E61-2C4D-8068-0196E923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07" y="756000"/>
            <a:ext cx="7041352" cy="612000"/>
          </a:xfrm>
        </p:spPr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قراءة معبرة. أنصتوا لقراءة زميلكم. في كل مرة يقرأ اسم شخصية ارفعوا يدكم. </a:t>
            </a:r>
            <a:endParaRPr lang="fr-FR" sz="2400" dirty="0"/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xmlns="" id="{27F6C120-51DE-03D8-DF5E-FF6B84A680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6493" y="666244"/>
            <a:ext cx="828000" cy="828000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1446E9F-6678-9F1E-4DDE-6617C614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8DE4C94-C668-0F9A-3AAF-913CD693C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A768966-541E-F262-3F4E-1B986CB3B1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5E280E9-5D4F-CD20-8960-4BB6D44F32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831CA7-1318-93E1-3B0C-41FC13B96C2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318542-C34E-DD0B-801F-6DD24854F4D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3103D7-4510-DA5D-931F-F96AFB3C07B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14A012-49A8-4B86-E3AA-F95ECEA01BB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9" name="Image 8" descr="Une image contenant texte, lettre&#10;&#10;Le contenu généré par l’IA peut être incorrect.">
            <a:extLst>
              <a:ext uri="{FF2B5EF4-FFF2-40B4-BE49-F238E27FC236}">
                <a16:creationId xmlns:a16="http://schemas.microsoft.com/office/drawing/2014/main" xmlns="" id="{CC747EA3-0D83-8BB9-CB70-D818575EE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626" y="2236155"/>
            <a:ext cx="2255859" cy="32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6397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42074-1B9C-8024-2528-99C27239E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36DC1D3A-B2FB-3F4A-9023-2CFEE147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" y="756000"/>
            <a:ext cx="7280584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cs typeface="Microsoft Uighur" panose="02000000000000000000" pitchFamily="2" charset="-78"/>
              </a:rPr>
              <a:t>ستعيدون قراءة النص؛ في هذه المرة كلما قرأ صديقكم كلمة لا تفهمونها ارفعوا أيديكم لنشرحها. 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F42BCC7-F6D6-BD98-06B0-A921DD547F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362180E-1542-E175-830D-E87374432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A505941-0C53-2B98-9C6C-588ABCEE62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45EBE1E-F1EE-1DD5-A341-E821579D5F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E5B5EC-CD26-F7F9-E1B6-697395BAA9A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F20ACC-3E8E-1169-662D-A7E865FF760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03C833-F323-E75F-FBEB-08A07587B36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31AC18-8830-3EE8-9632-AF1504E6912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xmlns="" id="{3530F0A5-FE1C-6AAB-A782-467E48481E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 descr="Une image contenant texte, lettre&#10;&#10;Le contenu généré par l’IA peut être incorrect.">
            <a:extLst>
              <a:ext uri="{FF2B5EF4-FFF2-40B4-BE49-F238E27FC236}">
                <a16:creationId xmlns:a16="http://schemas.microsoft.com/office/drawing/2014/main" xmlns="" id="{A3830E0F-147F-3CB3-78AA-033D230F5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626" y="2236155"/>
            <a:ext cx="2255859" cy="32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842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78A1F2-A179-8BDC-ED42-0A9A3204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A43009D9-4D34-8B44-A933-76275216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756000"/>
            <a:ext cx="7136338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خذوا ص 93. ستستنتجون معلومات ضمنية في النص. </a:t>
            </a:r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DBA9E50-91F2-B758-5BD6-E43A8F7E9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1A14DB9-4F18-8A81-02DB-CAD0236E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05E9421-03B2-A39A-C5ED-135EFE58B7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8CDD9CA-B571-7591-0617-1CAC28945B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276BAC-A858-3DA3-3AA1-D6026A8CC4E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B606AD-4BD5-360B-A6CC-CDFDFAB25617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9389C34-0FF6-ACFC-F66E-D10C77F2B0A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B86AC6F-D9AC-6EFE-A528-A15CC2FB015E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5905886-49C5-8CAB-83C9-82103A95FA07}"/>
              </a:ext>
            </a:extLst>
          </p:cNvPr>
          <p:cNvSpPr txBox="1"/>
          <p:nvPr/>
        </p:nvSpPr>
        <p:spPr>
          <a:xfrm>
            <a:off x="2556387" y="2959510"/>
            <a:ext cx="451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اِسْتِنْتاجُ مَعْلوماتٍ ضِمْنِيَّةٍ</a:t>
            </a:r>
            <a:endParaRPr lang="fr-FR" sz="54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xmlns="" id="{B5963A9A-080D-4B74-B7DC-48615382F4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1090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EA60A1-2008-21C2-D597-20217EE43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507F4AE2-DCA3-0D4F-8967-39B9AE6B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ماذا نسمي المعلومات التي ترد في النص بشكل غير مباشر؟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A7E4E17-0EBD-38D4-4FEA-663C3713E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ECE67B9-6021-A247-C8E6-CAA07C1AF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644B4D1-99F1-39C2-236F-898EA1D1B7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31C5B7B-C464-DB26-A4AD-B3CA4FB8E29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8F00AF-CAFE-053A-CCF1-ABC3BE0680F9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47AC97-FFF6-6873-6364-F9A303473AD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79606C-D55F-5158-DC8A-5D07B51EBD7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1009A7-D32A-142F-CB13-90315EFD47CB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5AE392B4-ABE1-C092-6283-4E07CCF46D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Image 19" descr="Une image contenant cerc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BF001BA9-1D37-9381-1099-F83860ED6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8257" y="2171683"/>
            <a:ext cx="2851912" cy="28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643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F37858-A1F4-3F8E-AC5A-0E345AA6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746D0D67-5A32-8D22-08E8-94B04401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نتذكر. من يقرأ؟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F4059BB-FC6F-4759-8CF4-D71CD4CE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00FB3C-4FC4-35B2-9251-52CC34F92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74770ED-C8BE-F194-F95F-5893FE7311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79D690E-F6E3-E7AC-C47F-AA0E2A41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F1A3AF-DF90-0D44-D0C5-426B7442BCA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65201C-6DC7-E8CA-F132-28E65B58EF0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3DB34C-111C-18EF-36C5-3EB8E2290A5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2B0AFB-C8BD-0E7B-625F-294F8A04095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2D5F9DA4-4497-034F-D65F-904FDFCBA5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82427D0-B2C1-0BD5-2E71-5154F215F0A9}"/>
              </a:ext>
            </a:extLst>
          </p:cNvPr>
          <p:cNvSpPr txBox="1"/>
          <p:nvPr/>
        </p:nvSpPr>
        <p:spPr>
          <a:xfrm>
            <a:off x="855406" y="2654003"/>
            <a:ext cx="7433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اَلْمَعْلوماتُ </a:t>
            </a:r>
            <a:r>
              <a:rPr lang="ar-MA" sz="48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ٱلضِّمْنِيَّةُ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أَوْ غَيْرُ </a:t>
            </a:r>
            <a:r>
              <a:rPr lang="ar-MA" sz="48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ٱلصَّريحَةِ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هِيَ مَعْلوماتٌ تَرِدُ في </a:t>
            </a:r>
            <a:r>
              <a:rPr lang="ar-MA" sz="4800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ٱلنَّصِّ</a:t>
            </a:r>
            <a:r>
              <a:rPr lang="ar-MA" sz="4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بِشَكْلٍ غَيْرِ مُباشِرٍ عَلى </a:t>
            </a:r>
            <a:r>
              <a:rPr lang="ar-MA" sz="4800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ٱلْقارِئِ</a:t>
            </a:r>
            <a:r>
              <a:rPr lang="ar-MA" sz="4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أَنْ يَسْتَنْتِجَها.</a:t>
            </a:r>
          </a:p>
        </p:txBody>
      </p:sp>
    </p:spTree>
    <p:extLst>
      <p:ext uri="{BB962C8B-B14F-4D97-AF65-F5344CB8AC3E}">
        <p14:creationId xmlns:p14="http://schemas.microsoft.com/office/powerpoint/2010/main" val="1613240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4420D3-92FE-0AB4-6240-7D8C41D7E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5E6034-1B25-DAE1-F955-ADF5AC21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756000"/>
            <a:ext cx="7090447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سنتدرب اليوم على توظيف الكلمات البصرية. من يذكر بالكلمات البصرية لهذا الأسبوع؟</a:t>
            </a:r>
            <a:endParaRPr lang="ar-MA" sz="2000" b="1" dirty="0">
              <a:solidFill>
                <a:prstClr val="white">
                  <a:lumMod val="65000"/>
                </a:prstClr>
              </a:solidFill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313DEA-5D8D-89F0-CC34-0969F17E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5978E65-D3AF-2FE7-48F2-7DF003DB48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F0B229-EA27-1D24-6C6D-53F403D9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8715ACD-7EE7-39A3-D1D8-79909F271A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CEBDAB-F178-4FB2-16F4-0CAE5E017FC6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794020-196E-E7D0-AFFA-FDE65B849FB8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1F1ECF-750D-60CA-DB22-C338805058E4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BCFB2E9-7815-5C59-151F-A2A8584DFADE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13" name="Espace réservé pour une image  9">
            <a:extLst>
              <a:ext uri="{FF2B5EF4-FFF2-40B4-BE49-F238E27FC236}">
                <a16:creationId xmlns:a16="http://schemas.microsoft.com/office/drawing/2014/main" xmlns="" id="{5F0C2BC2-E43C-4308-1A8D-CF70CC4690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900000" cy="9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C16662-C322-982F-7347-32B8EFCFC63E}"/>
              </a:ext>
            </a:extLst>
          </p:cNvPr>
          <p:cNvSpPr txBox="1"/>
          <p:nvPr/>
        </p:nvSpPr>
        <p:spPr>
          <a:xfrm>
            <a:off x="1744035" y="3013502"/>
            <a:ext cx="565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أُوَظِّفُ ٱلْكَلِماتِ ٱلْبَصَرِيَّةَ</a:t>
            </a:r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52244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047FE6-48BF-2747-1655-F47DEC0B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E6847A02-B266-AD20-84B2-57B2B562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يذكر بخطوات توظيف الكلمات المفاتيح لاستنتاج معلومات ضمنية في النص؟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D339848-6C33-2EB8-052D-8874E976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BDF7135-0489-288B-9EE5-316DDCC19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56E296F-35E2-BE1D-5386-0B9534BDC3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D54BDB0-3914-DE81-474E-584F8D5A15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4F88D6-15BB-EDA8-5FEB-492E0C9B5F2A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1F61B9-5961-6668-253C-99430BA6C71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67179D-15BA-2FA6-FAE5-B1E12EFCEC69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21AFBF-B4AC-D3D6-D426-41C212C4E041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23477D71-041C-00FB-96CD-63F6AEA726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83530A9-4D6C-E804-090C-BB105C613D62}"/>
              </a:ext>
            </a:extLst>
          </p:cNvPr>
          <p:cNvSpPr txBox="1"/>
          <p:nvPr/>
        </p:nvSpPr>
        <p:spPr>
          <a:xfrm>
            <a:off x="2358320" y="2984677"/>
            <a:ext cx="489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خُطْواتُ </a:t>
            </a:r>
            <a:r>
              <a:rPr lang="ar-M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ٱسْتِنْتاجِ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مَعْلوماتٍ ضِمْنِيَّةٍ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61259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4B2253-51CC-743F-BE51-19E8B8F7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698B635F-A268-02E4-030A-793DA539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يقرأ؟ انتبهوا جيدا.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440B880-D6E0-FF39-52F2-FAB91849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D3CDE35-B756-A59D-F710-C6C91200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853A171-9F7E-BF21-6505-6FE0E67925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51E6A9C-2E59-FD46-4A67-B6530F38B2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C291AC-988E-63C7-0440-3ED075D2431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4B82825-2CD2-1BB9-B2DB-4E177B8D8DF9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CA1635-6053-C157-9F23-97648ED33AA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6E30E8-C1D1-962F-3447-61ABF7E227F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0D069F76-3157-B362-E655-2FFE9BCD9E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Image 1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D4EFBC44-C5BF-213A-1089-881F5D9E5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694" y="2371699"/>
            <a:ext cx="6642555" cy="306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70462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BB9431-8BB9-3160-BCDD-3C2E2711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312B9D69-D738-2357-A93A-5174F365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خذوا الصفحة 93. ستطبقون الإستراتيجية. من يقرأ التعليمة؟ من يقرأ الأسئلة؟ -أنجزوا.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071B92-67D8-E30F-4BCF-FF097E3B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1BFB9DB-591F-DF2D-FC95-98AD9AEB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93805D9-5EF0-8830-D195-FDFF435E59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D42B2BC-9B4C-242B-605C-ED4EB4FCA1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0FE377-FB95-32CA-480D-EA881A762CF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16D1B4-DA43-F2B9-3CE7-C281AFF5BCA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26E5D3-AFE4-FB43-16F5-88886599AA9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AAC2F-D8E6-6C71-B87B-1591F4C1A97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5" name="Image 14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xmlns="" id="{7D373896-C40C-2CBC-26A1-9DC732949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541" y="2091448"/>
            <a:ext cx="2398838" cy="359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lèche : gauche 16">
            <a:extLst>
              <a:ext uri="{FF2B5EF4-FFF2-40B4-BE49-F238E27FC236}">
                <a16:creationId xmlns:a16="http://schemas.microsoft.com/office/drawing/2014/main" xmlns="" id="{7271E556-CD8F-B422-2BF8-6C42E80F07BD}"/>
              </a:ext>
            </a:extLst>
          </p:cNvPr>
          <p:cNvSpPr/>
          <p:nvPr/>
        </p:nvSpPr>
        <p:spPr>
          <a:xfrm>
            <a:off x="5934947" y="2579491"/>
            <a:ext cx="786581" cy="2556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A5990DFD-0FED-F72D-4BE0-E613FA8A1D19}"/>
              </a:ext>
            </a:extLst>
          </p:cNvPr>
          <p:cNvSpPr/>
          <p:nvPr/>
        </p:nvSpPr>
        <p:spPr>
          <a:xfrm>
            <a:off x="3388838" y="2508349"/>
            <a:ext cx="2398839" cy="10485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xmlns="" id="{E9C6BFCB-C627-306F-7E69-1394AD32A8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1198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2CF75A-D4AB-A9AE-D41D-1DE91B4E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2F67BA65-2DFE-D47B-5A8D-D4BB1FA9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69720"/>
            <a:ext cx="7924799" cy="3117347"/>
          </a:xfrm>
          <a:prstGeom prst="roundRect">
            <a:avLst>
              <a:gd name="adj" fmla="val 8184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690F131A-C4FF-D1F5-3304-C7172CA2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الأول؟ ما المطلوب بالضبط في السؤال؟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DE27E65-C4A5-2023-5571-0A8CA4BC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51DBC6-220C-2571-EB01-D5F805695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2233E5-303B-B356-F2DD-D6B6266B3E6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6874F1E-80C9-DB3F-D27D-BFF6EC93BF9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C75431-CD0B-3A10-0803-45A58D9C0D5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508E40-3CF3-C202-DE09-12508AF17B4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847FD6-B108-57AA-ED79-42039B10886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309DFC-9706-6EF4-E754-B32C6E5F8D4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63D6F053-350A-23CE-B0A0-D5570F56BE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Flèche : gauche 17">
            <a:extLst>
              <a:ext uri="{FF2B5EF4-FFF2-40B4-BE49-F238E27FC236}">
                <a16:creationId xmlns:a16="http://schemas.microsoft.com/office/drawing/2014/main" xmlns="" id="{1EBEA2D8-284D-83BF-2530-ED77886239B5}"/>
              </a:ext>
            </a:extLst>
          </p:cNvPr>
          <p:cNvSpPr/>
          <p:nvPr/>
        </p:nvSpPr>
        <p:spPr>
          <a:xfrm>
            <a:off x="8534399" y="2685720"/>
            <a:ext cx="244278" cy="20647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20223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25FC6D-0697-E73D-85BC-3FFEEB56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CE4AC3A7-A61B-D0AA-ACA2-E764E128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756000"/>
            <a:ext cx="7047736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هل وردت الإجابة بشكل صريح في النص؟ ما العبارة الدالة على الجواب؟ - صححوا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F71492F-D056-98E1-3B43-96AF175C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17E182C-E8F0-E288-A69B-CDF88EE5B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3F58151-290E-3B30-BDB3-1DF155DED8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DC88388-4C11-4884-E0BE-5EBA3E28961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739EAF-F67E-C436-0C5A-3D7A8FBD815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208526-B12F-9F76-9C15-D4C0173DC07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AD0D71-993B-5559-2F1B-E21DC0B228F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791146-500A-5066-F49A-A2A78557E3D4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63302581-ADCB-CA8E-8E3F-B69BDF5F74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Image 11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4BBEBFAA-69B4-8FDA-E6D3-98B86951C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469720"/>
            <a:ext cx="7924799" cy="3117347"/>
          </a:xfrm>
          <a:prstGeom prst="roundRect">
            <a:avLst>
              <a:gd name="adj" fmla="val 7752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Flèche : gauche 9">
            <a:extLst>
              <a:ext uri="{FF2B5EF4-FFF2-40B4-BE49-F238E27FC236}">
                <a16:creationId xmlns:a16="http://schemas.microsoft.com/office/drawing/2014/main" xmlns="" id="{938A4EE4-52DD-7AB6-C6B1-E0A7123B8343}"/>
              </a:ext>
            </a:extLst>
          </p:cNvPr>
          <p:cNvSpPr/>
          <p:nvPr/>
        </p:nvSpPr>
        <p:spPr>
          <a:xfrm>
            <a:off x="8472881" y="2685720"/>
            <a:ext cx="271244" cy="17490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2107;p52">
            <a:extLst>
              <a:ext uri="{FF2B5EF4-FFF2-40B4-BE49-F238E27FC236}">
                <a16:creationId xmlns:a16="http://schemas.microsoft.com/office/drawing/2014/main" xmlns="" id="{E04659C5-B60B-DD29-0A5E-A58DF1DE3FA7}"/>
              </a:ext>
            </a:extLst>
          </p:cNvPr>
          <p:cNvSpPr txBox="1"/>
          <p:nvPr/>
        </p:nvSpPr>
        <p:spPr>
          <a:xfrm flipH="1">
            <a:off x="3688218" y="2949342"/>
            <a:ext cx="4460034" cy="5572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نَعَمْ، لِأَنَّها تُحِبُّ حَفيدَتَها كَثيراً.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9213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AB0D6D-DCF5-8B8C-7ACB-F9846DC6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73C1E76F-CA02-987C-D7A8-9EEB59FB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756000"/>
            <a:ext cx="7047736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الثاني؟ من يجيب؟ ما المؤشر الذي يدل على ذلك في النص؟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9E4881F-343A-42DE-DD53-DA378ABEBE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A9A0253-D8B2-0509-004E-C6608CE1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CA9BEA1-B644-3367-D212-569E079A6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4FA958D-088D-32D4-5526-9CB1804505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871A67-4283-2BFA-EDA7-FD8D2231B09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DEAEFC-69A6-26F6-2FF1-F5E97B86076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8189F4-952F-B989-9196-23241A69AD8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FCA2947-69F9-EED0-7CBA-B1E8E083F7B4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B04792DA-6442-5CF6-A122-96ADB5A7EA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Image 9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C4B8B096-48A7-D008-DAB7-8EF5B09FB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469720"/>
            <a:ext cx="7924799" cy="3117347"/>
          </a:xfrm>
          <a:prstGeom prst="roundRect">
            <a:avLst>
              <a:gd name="adj" fmla="val 7752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lèche : gauche 11">
            <a:extLst>
              <a:ext uri="{FF2B5EF4-FFF2-40B4-BE49-F238E27FC236}">
                <a16:creationId xmlns:a16="http://schemas.microsoft.com/office/drawing/2014/main" xmlns="" id="{F91A13A6-8807-9D73-CCB5-75CD2E7EDD83}"/>
              </a:ext>
            </a:extLst>
          </p:cNvPr>
          <p:cNvSpPr/>
          <p:nvPr/>
        </p:nvSpPr>
        <p:spPr>
          <a:xfrm>
            <a:off x="8472881" y="3633947"/>
            <a:ext cx="271244" cy="17490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2107;p52">
            <a:extLst>
              <a:ext uri="{FF2B5EF4-FFF2-40B4-BE49-F238E27FC236}">
                <a16:creationId xmlns:a16="http://schemas.microsoft.com/office/drawing/2014/main" xmlns="" id="{81D0822B-C037-A040-DB1A-E2CE31877B73}"/>
              </a:ext>
            </a:extLst>
          </p:cNvPr>
          <p:cNvSpPr txBox="1"/>
          <p:nvPr/>
        </p:nvSpPr>
        <p:spPr>
          <a:xfrm flipH="1">
            <a:off x="3688218" y="2949342"/>
            <a:ext cx="4460034" cy="5572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نَعَمْ، لِأَنَّها تُحِبُ حَفيدَتَها كَثيراً.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7" name="Google Shape;2107;p52">
            <a:extLst>
              <a:ext uri="{FF2B5EF4-FFF2-40B4-BE49-F238E27FC236}">
                <a16:creationId xmlns:a16="http://schemas.microsoft.com/office/drawing/2014/main" xmlns="" id="{A745BF90-7654-667B-E020-7FC72747802B}"/>
              </a:ext>
            </a:extLst>
          </p:cNvPr>
          <p:cNvSpPr txBox="1"/>
          <p:nvPr/>
        </p:nvSpPr>
        <p:spPr>
          <a:xfrm flipH="1">
            <a:off x="399874" y="3912269"/>
            <a:ext cx="8001716" cy="5572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يَدُلُّ </a:t>
            </a: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عَلى ذلِكَ هُوَ الْعِبارَةُ: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أَغْلَقَتْ سُعادُ لَوْحَها لِتُصْغِيَ لِجَدَّتِها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بِٱهْتِمامٍ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ar-SA" sz="3600" b="1" dirty="0">
              <a:solidFill>
                <a:srgbClr val="C0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102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6BB535-36E3-6B08-7DC8-1C158860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E67D221E-060E-096F-A60E-02A3A850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3" y="756000"/>
            <a:ext cx="7047736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rgbClr val="7A7A7A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الثالث؟ من يجيب؟ هل أنتم متفقون؟ 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040A0D5-2ECB-9F21-85BA-D8F2BC0AB7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C3C46B0-44C9-9894-3212-43309992F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51A7E6-2937-3D7D-DC5D-5FDC8576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9652953-FAD2-52DB-7DC2-022041070D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681D5C-D53D-03BE-5592-864A4EF4256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913645-644F-D733-C915-1A41CF3AF11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4307F2-2D62-02BF-E3FA-01F22241A74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08E248-BF7B-EB9E-F0EA-7799725FD4A9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xmlns="" id="{74DA0302-9410-2DFE-EC32-51014E2585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Image 9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1371207B-2069-8163-8E5A-7CF1B5753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469720"/>
            <a:ext cx="7924799" cy="3117347"/>
          </a:xfrm>
          <a:prstGeom prst="roundRect">
            <a:avLst>
              <a:gd name="adj" fmla="val 5739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lèche : gauche 11">
            <a:extLst>
              <a:ext uri="{FF2B5EF4-FFF2-40B4-BE49-F238E27FC236}">
                <a16:creationId xmlns:a16="http://schemas.microsoft.com/office/drawing/2014/main" xmlns="" id="{1A6774FD-C004-8168-4DE5-B146AF87012C}"/>
              </a:ext>
            </a:extLst>
          </p:cNvPr>
          <p:cNvSpPr/>
          <p:nvPr/>
        </p:nvSpPr>
        <p:spPr>
          <a:xfrm>
            <a:off x="8472881" y="4630466"/>
            <a:ext cx="271244" cy="17490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Google Shape;2107;p52">
            <a:extLst>
              <a:ext uri="{FF2B5EF4-FFF2-40B4-BE49-F238E27FC236}">
                <a16:creationId xmlns:a16="http://schemas.microsoft.com/office/drawing/2014/main" xmlns="" id="{D1E2DFB9-667A-7AA3-98B4-D6CDAE5598B9}"/>
              </a:ext>
            </a:extLst>
          </p:cNvPr>
          <p:cNvSpPr txBox="1"/>
          <p:nvPr/>
        </p:nvSpPr>
        <p:spPr>
          <a:xfrm flipH="1">
            <a:off x="3688218" y="2949342"/>
            <a:ext cx="4460034" cy="5572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نَعَمْ، لِأَنَّها تُحِبُ حَفيدَتَها كَثيراً.</a:t>
            </a:r>
            <a:endParaRPr kumimoji="0" lang="fr-M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Google Shape;2107;p52">
            <a:extLst>
              <a:ext uri="{FF2B5EF4-FFF2-40B4-BE49-F238E27FC236}">
                <a16:creationId xmlns:a16="http://schemas.microsoft.com/office/drawing/2014/main" xmlns="" id="{05389347-74FC-5B3B-45C7-2D27ECECC0E7}"/>
              </a:ext>
            </a:extLst>
          </p:cNvPr>
          <p:cNvSpPr txBox="1"/>
          <p:nvPr/>
        </p:nvSpPr>
        <p:spPr>
          <a:xfrm flipH="1">
            <a:off x="399874" y="3912269"/>
            <a:ext cx="8001716" cy="55725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يَدُلُّ </a:t>
            </a: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عَلى ذلِكَ هُوَ الْعِبارَةُ: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أَغْلَقَتْ سُعادُ لَوْحَها لِتُصْغِيَ لِجَدَّتِها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بِٱهْتِمامٍ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endParaRPr lang="ar-SA" sz="3600" b="1" dirty="0">
              <a:solidFill>
                <a:srgbClr val="C0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5" name="Google Shape;2107;p52">
            <a:extLst>
              <a:ext uri="{FF2B5EF4-FFF2-40B4-BE49-F238E27FC236}">
                <a16:creationId xmlns:a16="http://schemas.microsoft.com/office/drawing/2014/main" xmlns="" id="{590AC9C5-061E-5AB6-5F56-163F0DF75EAF}"/>
              </a:ext>
            </a:extLst>
          </p:cNvPr>
          <p:cNvSpPr txBox="1"/>
          <p:nvPr/>
        </p:nvSpPr>
        <p:spPr>
          <a:xfrm flipH="1">
            <a:off x="582260" y="4875196"/>
            <a:ext cx="7791989" cy="110670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يُشيرُ إِلى </a:t>
            </a: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ذلِكَ هُوَ قَوْلُ ٱلْجَدَّةِ 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أَحْلى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ٱلْأَوْقاتَ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ٱلَّتي كُنْتُ أَقْضيها رُفْقَةَ بَناتِ ٱلْجيرانِ عَلى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ٱلدُّرْجِ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وَنَحْنُ نُداعِبُ ٱلْحَصَواتِ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ٱلْمَلْساءَ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ar-SA" sz="3600" b="1" dirty="0">
              <a:solidFill>
                <a:srgbClr val="C0000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47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541B9F-BB4F-5884-C33D-F39C2640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xmlns="" id="{15D64DC3-C0A5-5C40-87FF-DB092BF4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نمر إلى السؤال الرابع. من يقرأ؟ - أنجزوا سأمر بين الصفوف. أمامكم 4 دقائق. 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64FCA1A-89BC-6538-8BDE-6CF13EDD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F63FA66-4E68-3FB7-61E5-BBD209ABF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8B34A43-D1DE-C744-A378-E322FAFB42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2ABEF2C-B978-A395-F1DB-520C54A4E7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593408-C2DE-FA32-CD5A-CD8D6EFD307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0B77F3-2421-10C8-F88E-821BC9C0201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13722D-4133-11D5-8B5D-21D0E9AD9BE7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41EB28-E9C3-F824-7713-10F584A47BF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xmlns="" id="{09B2FACE-E747-8456-75ED-55B2654097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pic>
        <p:nvPicPr>
          <p:cNvPr id="10" name="Image 9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xmlns="" id="{91678DD9-92ED-346D-65D5-96F5DE521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541" y="2091448"/>
            <a:ext cx="2398838" cy="359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lèche : gauche 12">
            <a:extLst>
              <a:ext uri="{FF2B5EF4-FFF2-40B4-BE49-F238E27FC236}">
                <a16:creationId xmlns:a16="http://schemas.microsoft.com/office/drawing/2014/main" xmlns="" id="{EDB6850A-3392-090C-D1A7-681051681486}"/>
              </a:ext>
            </a:extLst>
          </p:cNvPr>
          <p:cNvSpPr/>
          <p:nvPr/>
        </p:nvSpPr>
        <p:spPr>
          <a:xfrm>
            <a:off x="5934947" y="3760569"/>
            <a:ext cx="786581" cy="2556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9EC489B8-C670-73F3-37C7-4DF0B992EB71}"/>
              </a:ext>
            </a:extLst>
          </p:cNvPr>
          <p:cNvSpPr/>
          <p:nvPr/>
        </p:nvSpPr>
        <p:spPr>
          <a:xfrm>
            <a:off x="3397541" y="3548543"/>
            <a:ext cx="2398839" cy="1266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258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9419EE-3F58-8B24-9AFA-03B314D16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117C818-6BDE-F6C9-45A0-E758DCC8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BC6C9DD-3284-7AEA-E891-A6DFBB4D9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517CD87-E3B9-B8EA-660D-5DF7BBB0A4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F2AA5AF-E855-2214-C695-CA1B654F11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924EC4-BBC2-72CC-CFBC-7879D4F5A81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29B55-57EA-AAF7-C092-07BCD7884A0C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4146C9-FD7B-CAE9-7A7A-0AE5913560C1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78A068-EC7A-64B4-E2C0-22A774306F5E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xmlns="" id="{4627F8D8-038B-26B9-9D1F-D207DD09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</a:rPr>
              <a:t>نصحح. ما الفكرة الأولى التي وردت في النص؟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cs typeface="Microsoft Uighur" panose="02000000000000000000" pitchFamily="2" charset="-78"/>
            </a:endParaRPr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xmlns="" id="{3FA7C04F-8B1A-69D1-44A9-14794E57A9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Image 10" descr="Une image contenant texte, Police, capture d’écran, nombre&#10;&#10;Le contenu généré par l’IA peut être incorrect.">
            <a:extLst>
              <a:ext uri="{FF2B5EF4-FFF2-40B4-BE49-F238E27FC236}">
                <a16:creationId xmlns:a16="http://schemas.microsoft.com/office/drawing/2014/main" xmlns="" id="{12F3F1CA-7178-4FD0-BF9A-EFB55AB50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381" y="2059225"/>
            <a:ext cx="6873836" cy="3863675"/>
          </a:xfrm>
          <a:prstGeom prst="roundRect">
            <a:avLst>
              <a:gd name="adj" fmla="val 576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6D84B80-8E43-7826-7B51-76CBD4F7F38D}"/>
              </a:ext>
            </a:extLst>
          </p:cNvPr>
          <p:cNvSpPr txBox="1"/>
          <p:nvPr/>
        </p:nvSpPr>
        <p:spPr>
          <a:xfrm>
            <a:off x="7199055" y="3922526"/>
            <a:ext cx="373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1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85E8A59-F964-54C7-F1D3-9B223B219E0C}"/>
              </a:ext>
            </a:extLst>
          </p:cNvPr>
          <p:cNvSpPr txBox="1"/>
          <p:nvPr/>
        </p:nvSpPr>
        <p:spPr>
          <a:xfrm>
            <a:off x="7194210" y="3266546"/>
            <a:ext cx="373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2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515948E-88C9-B88B-85C8-203FC9675FCE}"/>
              </a:ext>
            </a:extLst>
          </p:cNvPr>
          <p:cNvSpPr txBox="1"/>
          <p:nvPr/>
        </p:nvSpPr>
        <p:spPr>
          <a:xfrm>
            <a:off x="7194210" y="5086337"/>
            <a:ext cx="373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3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CEDBE37-5D95-8E4C-FA64-DED20C5DDD6B}"/>
              </a:ext>
            </a:extLst>
          </p:cNvPr>
          <p:cNvSpPr txBox="1"/>
          <p:nvPr/>
        </p:nvSpPr>
        <p:spPr>
          <a:xfrm>
            <a:off x="7189365" y="4504432"/>
            <a:ext cx="373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5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EB2D49E-1288-D154-C942-227B242644B8}"/>
              </a:ext>
            </a:extLst>
          </p:cNvPr>
          <p:cNvSpPr txBox="1"/>
          <p:nvPr/>
        </p:nvSpPr>
        <p:spPr>
          <a:xfrm>
            <a:off x="7175175" y="2641617"/>
            <a:ext cx="373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4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06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E94A1B-8D22-094A-EB02-887B2887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xmlns="" id="{17CB498B-DEBA-601E-DA20-12E0E14A44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E769B81-E9C5-BB51-EB5C-34F214194D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34C614D-59D2-835B-0A58-90F51A4C2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834C922-8EB7-A8C6-5602-C1A9BC70DD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01E6D8C-4B4A-447A-AA03-6C2CFEDAD3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7F0151-AD63-3881-77E8-71432A4DE8B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598B02-BE20-4B92-5BFA-DF121CC2543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DF222D-CA9A-5B59-E476-728422DDF3A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18FBAD-E74B-0FC7-D4B8-41922AF2D07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xmlns="" id="{BF6EFE3C-4CFE-A776-E56C-6FED7775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</a:rPr>
              <a:t>خذوا الواجب المنزلي. من كتب توصيفا للعبته المفضلة؟ سأستمع لكم.</a:t>
            </a:r>
            <a:endParaRPr lang="fr-FR" sz="2000" dirty="0">
              <a:solidFill>
                <a:schemeClr val="bg1">
                  <a:lumMod val="50000"/>
                </a:schemeClr>
              </a:solidFill>
              <a:cs typeface="Microsoft Uighur" panose="02000000000000000000" pitchFamily="2" charset="-78"/>
            </a:endParaRPr>
          </a:p>
        </p:txBody>
      </p:sp>
      <p:pic>
        <p:nvPicPr>
          <p:cNvPr id="10" name="Espace réservé pour une image  3">
            <a:extLst>
              <a:ext uri="{FF2B5EF4-FFF2-40B4-BE49-F238E27FC236}">
                <a16:creationId xmlns:a16="http://schemas.microsoft.com/office/drawing/2014/main" xmlns="" id="{541E771F-1A4A-6CD0-90B1-2C198325A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125" y="2521798"/>
            <a:ext cx="828000" cy="8279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FC77888-6907-F6D3-0443-3C1F2A977386}"/>
              </a:ext>
            </a:extLst>
          </p:cNvPr>
          <p:cNvSpPr txBox="1"/>
          <p:nvPr/>
        </p:nvSpPr>
        <p:spPr>
          <a:xfrm>
            <a:off x="1678019" y="2599468"/>
            <a:ext cx="4830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أَكْتُبُ فِقْرَةً أَصِفُ فيها لُعْبَتي </a:t>
            </a:r>
            <a:r>
              <a:rPr lang="ar-MA" sz="4800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ٱلْمُفَضَّلَةَ</a:t>
            </a:r>
            <a:r>
              <a:rPr lang="ar-MA" sz="4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480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3791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B2B84A-A70B-0A2B-DC10-C15868B4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A8170A-A9CF-B6C9-F6B8-ED897AF1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من يقرأ؟</a:t>
            </a:r>
          </a:p>
        </p:txBody>
      </p:sp>
      <p:pic>
        <p:nvPicPr>
          <p:cNvPr id="43" name="Espace réservé pour une image  1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97158E6-220A-E25B-3507-BC3C2F3DD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684214"/>
            <a:ext cx="828000" cy="82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3D70491-EACD-BDFF-1E1F-21CAA32F03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E07E44E-1E3D-C08F-0CC5-CE727A43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1DE667A-EC83-6E70-16E3-DB653C7FA2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41712B9-E33B-E261-713E-77EBC03029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CF0CDE-BA67-6D99-3CE2-655892942510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E6D8AF-F60B-AE5D-DBB9-2D0838EC0BE5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2FC514-AA55-C0AD-CF93-57219B1A985F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3A1282-1E18-22E0-67EF-B03ED7BEF93E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22" name="Google Shape;1666;p201">
            <a:extLst>
              <a:ext uri="{FF2B5EF4-FFF2-40B4-BE49-F238E27FC236}">
                <a16:creationId xmlns:a16="http://schemas.microsoft.com/office/drawing/2014/main" xmlns="" id="{5F7DA486-6D9F-25E6-2DE8-EE890C2ADC98}"/>
              </a:ext>
            </a:extLst>
          </p:cNvPr>
          <p:cNvSpPr/>
          <p:nvPr/>
        </p:nvSpPr>
        <p:spPr>
          <a:xfrm>
            <a:off x="6771907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23" name="Google Shape;1667;p201">
            <a:extLst>
              <a:ext uri="{FF2B5EF4-FFF2-40B4-BE49-F238E27FC236}">
                <a16:creationId xmlns:a16="http://schemas.microsoft.com/office/drawing/2014/main" xmlns="" id="{DB31AAE5-19B1-6EF8-182B-11EC938E33BD}"/>
              </a:ext>
            </a:extLst>
          </p:cNvPr>
          <p:cNvSpPr/>
          <p:nvPr/>
        </p:nvSpPr>
        <p:spPr>
          <a:xfrm>
            <a:off x="4721995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24" name="Google Shape;1668;p201">
            <a:extLst>
              <a:ext uri="{FF2B5EF4-FFF2-40B4-BE49-F238E27FC236}">
                <a16:creationId xmlns:a16="http://schemas.microsoft.com/office/drawing/2014/main" xmlns="" id="{4757E912-FC91-3773-D6CA-3355B38812EE}"/>
              </a:ext>
            </a:extLst>
          </p:cNvPr>
          <p:cNvSpPr/>
          <p:nvPr/>
        </p:nvSpPr>
        <p:spPr>
          <a:xfrm>
            <a:off x="2672083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5" name="Google Shape;1669;p201">
            <a:extLst>
              <a:ext uri="{FF2B5EF4-FFF2-40B4-BE49-F238E27FC236}">
                <a16:creationId xmlns:a16="http://schemas.microsoft.com/office/drawing/2014/main" xmlns="" id="{00C2F946-632B-167F-E793-C58769E8B7DD}"/>
              </a:ext>
            </a:extLst>
          </p:cNvPr>
          <p:cNvSpPr/>
          <p:nvPr/>
        </p:nvSpPr>
        <p:spPr>
          <a:xfrm>
            <a:off x="622171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670;p201">
            <a:extLst>
              <a:ext uri="{FF2B5EF4-FFF2-40B4-BE49-F238E27FC236}">
                <a16:creationId xmlns:a16="http://schemas.microsoft.com/office/drawing/2014/main" xmlns="" id="{BD635C99-8849-923D-9AB3-7159CF60EB60}"/>
              </a:ext>
            </a:extLst>
          </p:cNvPr>
          <p:cNvSpPr/>
          <p:nvPr/>
        </p:nvSpPr>
        <p:spPr>
          <a:xfrm>
            <a:off x="4698379" y="3869657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8" name="Google Shape;1671;p201">
            <a:extLst>
              <a:ext uri="{FF2B5EF4-FFF2-40B4-BE49-F238E27FC236}">
                <a16:creationId xmlns:a16="http://schemas.microsoft.com/office/drawing/2014/main" xmlns="" id="{8059F8A9-0903-B876-F2D6-8ED54F716299}"/>
              </a:ext>
            </a:extLst>
          </p:cNvPr>
          <p:cNvSpPr/>
          <p:nvPr/>
        </p:nvSpPr>
        <p:spPr>
          <a:xfrm>
            <a:off x="6788902" y="386965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9" name="Google Shape;1672;p201">
            <a:extLst>
              <a:ext uri="{FF2B5EF4-FFF2-40B4-BE49-F238E27FC236}">
                <a16:creationId xmlns:a16="http://schemas.microsoft.com/office/drawing/2014/main" xmlns="" id="{AA17097D-FA83-168C-DC0E-B0EFC591EBE8}"/>
              </a:ext>
            </a:extLst>
          </p:cNvPr>
          <p:cNvSpPr/>
          <p:nvPr/>
        </p:nvSpPr>
        <p:spPr>
          <a:xfrm>
            <a:off x="2672083" y="3774153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30" name="Google Shape;1672;p201">
            <a:extLst>
              <a:ext uri="{FF2B5EF4-FFF2-40B4-BE49-F238E27FC236}">
                <a16:creationId xmlns:a16="http://schemas.microsoft.com/office/drawing/2014/main" xmlns="" id="{3DCFADFA-2089-7CE9-EA28-189C790367C2}"/>
              </a:ext>
            </a:extLst>
          </p:cNvPr>
          <p:cNvSpPr/>
          <p:nvPr/>
        </p:nvSpPr>
        <p:spPr>
          <a:xfrm>
            <a:off x="622171" y="380956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</p:spTree>
    <p:extLst>
      <p:ext uri="{BB962C8B-B14F-4D97-AF65-F5344CB8AC3E}">
        <p14:creationId xmlns:p14="http://schemas.microsoft.com/office/powerpoint/2010/main" val="275990777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18463-3C9C-5B9D-D37F-CF18094E5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4BBC29D-9508-3CFF-5A23-72322BBE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69EF9A2-E3BA-CB9B-5E7A-E3A4C329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13DAED0-1A51-8490-2213-7B4AA75C9F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FDB1DCB-C68D-2B51-7281-E16732316DE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F08741-D523-A76E-7D2D-4AC45A3EC85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754032-699C-7F4D-C8A6-47603FC1699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8656CF-BD1C-4243-25B4-5F508987813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0A647-A087-AE7D-1700-45A86B068EB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xmlns="" id="{DD7F07DC-C327-4EEB-CE41-9D6E936F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</a:rPr>
              <a:t>أنجزوا الآن التمرين الخامس. سأتنقل إليكم.</a:t>
            </a:r>
            <a:endParaRPr lang="fr-FR" sz="2000" dirty="0">
              <a:solidFill>
                <a:schemeClr val="bg1">
                  <a:lumMod val="50000"/>
                </a:schemeClr>
              </a:solidFill>
              <a:cs typeface="Microsoft Uighur" panose="02000000000000000000" pitchFamily="2" charset="-78"/>
            </a:endParaRPr>
          </a:p>
        </p:txBody>
      </p:sp>
      <p:pic>
        <p:nvPicPr>
          <p:cNvPr id="12" name="Image 11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xmlns="" id="{90B87057-1129-3D93-5B85-077AD2C0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140" y="2067373"/>
            <a:ext cx="2505718" cy="359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lèche : gauche 13">
            <a:extLst>
              <a:ext uri="{FF2B5EF4-FFF2-40B4-BE49-F238E27FC236}">
                <a16:creationId xmlns:a16="http://schemas.microsoft.com/office/drawing/2014/main" xmlns="" id="{C33F469E-FA17-A63A-EA0D-ACFC0ADF5D2C}"/>
              </a:ext>
            </a:extLst>
          </p:cNvPr>
          <p:cNvSpPr/>
          <p:nvPr/>
        </p:nvSpPr>
        <p:spPr>
          <a:xfrm>
            <a:off x="5934947" y="4943416"/>
            <a:ext cx="786581" cy="2556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C157A909-1FF0-6C62-FFBD-2CC2F5A30150}"/>
              </a:ext>
            </a:extLst>
          </p:cNvPr>
          <p:cNvSpPr/>
          <p:nvPr/>
        </p:nvSpPr>
        <p:spPr>
          <a:xfrm>
            <a:off x="3372580" y="4806892"/>
            <a:ext cx="2398839" cy="939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xmlns="" id="{59A92BF1-878D-5E01-8CD2-B1D8E93F8A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02156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95E30E-5B01-082A-4B2A-806AC9D4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172CDF0-27BE-9535-5703-E1D857C35152}"/>
              </a:ext>
            </a:extLst>
          </p:cNvPr>
          <p:cNvSpPr txBox="1"/>
          <p:nvPr/>
        </p:nvSpPr>
        <p:spPr>
          <a:xfrm>
            <a:off x="3248660" y="1202266"/>
            <a:ext cx="281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48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فسحة قصيرة </a:t>
            </a:r>
            <a:endParaRPr lang="fr-FR" sz="4800" b="1" dirty="0">
              <a:solidFill>
                <a:srgbClr val="424D7C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riddle 3">
            <a:hlinkClick r:id="" action="ppaction://media"/>
            <a:extLst>
              <a:ext uri="{FF2B5EF4-FFF2-40B4-BE49-F238E27FC236}">
                <a16:creationId xmlns:a16="http://schemas.microsoft.com/office/drawing/2014/main" xmlns="" id="{E3D1B4E6-B711-C2A8-D098-A9F7AE3BC8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9736" y="2033263"/>
            <a:ext cx="6753013" cy="3798570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DDE4D3D5-1DE2-25CA-737C-F4F429D69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519D83-673B-6CDC-88E7-A22D0191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573891-545E-9FF6-BBBD-DA4182B9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لعبة الأضداد. ما ضد الكلمات التالية؟</a:t>
            </a:r>
            <a:endParaRPr lang="fr-FR" sz="2400" i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C9D0E74-5A07-7029-F91A-DD87F99B3B84}"/>
              </a:ext>
            </a:extLst>
          </p:cNvPr>
          <p:cNvSpPr txBox="1"/>
          <p:nvPr/>
        </p:nvSpPr>
        <p:spPr>
          <a:xfrm>
            <a:off x="1030184" y="2338521"/>
            <a:ext cx="683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هَاجَرَ </a:t>
            </a:r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≠ ..........</a:t>
            </a:r>
          </a:p>
          <a:p>
            <a:pPr algn="ctr" rtl="1"/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        أَفْلَحَ ≠ .................</a:t>
            </a:r>
          </a:p>
          <a:p>
            <a:pPr algn="ctr" rtl="1"/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دِرايَةٌ ≠ ...............</a:t>
            </a:r>
          </a:p>
        </p:txBody>
      </p:sp>
      <p:pic>
        <p:nvPicPr>
          <p:cNvPr id="7" name="Espace réservé pour une image  21">
            <a:extLst>
              <a:ext uri="{FF2B5EF4-FFF2-40B4-BE49-F238E27FC236}">
                <a16:creationId xmlns:a16="http://schemas.microsoft.com/office/drawing/2014/main" xmlns="" id="{AD704A7B-A710-EB43-9770-5C100609D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5371" y="666244"/>
            <a:ext cx="828000" cy="82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6C121DC-B22E-251E-4B26-FF373164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AFAB04C-8E7A-4D8F-1A79-B3DB3A263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6FF9BE5-4BA0-2461-F813-0E5AC34F7F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F4DEE92-6A71-9031-84A3-CBF30AB1114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660759-83ED-67FF-E59E-E1DA8BE8477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1D09F7-E41E-015D-A608-58E4C714009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B04C09-7468-BCC1-4E0E-F4D6872A1A2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D590763-FBD2-05F9-725F-9CE417966C9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pic>
        <p:nvPicPr>
          <p:cNvPr id="10" name="Image 9" descr="Une image contenant cerc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D3568F77-6952-E777-BD3F-3A969F56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069" y="1759942"/>
            <a:ext cx="1669058" cy="1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6520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E0D74F-41E1-252B-0088-CFD786CC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70F65-7D8F-61B0-406F-449AC466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</a:rPr>
              <a:t>تأكدوا من أجوبتكم. من يريد أن يقدم كلمة وضدها؟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7" name="Espace réservé pour une image  21">
            <a:extLst>
              <a:ext uri="{FF2B5EF4-FFF2-40B4-BE49-F238E27FC236}">
                <a16:creationId xmlns:a16="http://schemas.microsoft.com/office/drawing/2014/main" xmlns="" id="{662C654A-BF68-E80B-278E-0E6F49D770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5371" y="666244"/>
            <a:ext cx="828000" cy="82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787B4AE-842D-44BC-D598-BCC28D17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4FDCD4D-EF25-1133-BE6D-0EBA8B74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F84A4AC-85F6-FCA1-1F76-4BF5D5AD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8C8E7A4-437E-7FC2-D260-BEEA969E7A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035530-4D25-2D28-9712-8CC3E40FBA8E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E9DB0E-F944-39C9-6688-44E83037524F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E4B3C57-7541-E14B-FC66-F7293D1A1BB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6466E69-8F87-4A2C-03CE-948C65E2035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A8DD224-4A8A-D36B-7A47-2A0034BCCFA1}"/>
              </a:ext>
            </a:extLst>
          </p:cNvPr>
          <p:cNvSpPr txBox="1"/>
          <p:nvPr/>
        </p:nvSpPr>
        <p:spPr>
          <a:xfrm>
            <a:off x="1030184" y="2338521"/>
            <a:ext cx="6839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5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هَاجَرَ </a:t>
            </a:r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≠ </a:t>
            </a:r>
            <a:r>
              <a:rPr lang="ar-MA" sz="5400" b="1" dirty="0">
                <a:solidFill>
                  <a:srgbClr val="FF0000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اِسْتَقَرّ</a:t>
            </a:r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َ</a:t>
            </a:r>
          </a:p>
          <a:p>
            <a:pPr algn="ctr" rtl="1"/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        أَفْلَحَ ≠ </a:t>
            </a:r>
            <a:r>
              <a:rPr lang="ar-MA" sz="5400" b="1" dirty="0">
                <a:solidFill>
                  <a:srgbClr val="FF0000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أَخْفَقَ، فَشِلَ</a:t>
            </a:r>
          </a:p>
          <a:p>
            <a:pPr algn="ctr" rtl="1"/>
            <a:r>
              <a:rPr lang="ar-MA" sz="5400" b="1" dirty="0">
                <a:solidFill>
                  <a:srgbClr val="424D7C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دِرايَةٌ ≠ </a:t>
            </a:r>
            <a:r>
              <a:rPr lang="ar-MA" sz="5400" b="1" dirty="0">
                <a:solidFill>
                  <a:srgbClr val="FF0000"/>
                </a:solidFill>
                <a:latin typeface="Aptos" panose="020B0004020202020204" pitchFamily="34" charset="0"/>
                <a:cs typeface="Microsoft Uighur" panose="02000000000000000000" pitchFamily="2" charset="-78"/>
              </a:rPr>
              <a:t>جَهْلٌ</a:t>
            </a:r>
          </a:p>
        </p:txBody>
      </p:sp>
    </p:spTree>
    <p:extLst>
      <p:ext uri="{BB962C8B-B14F-4D97-AF65-F5344CB8AC3E}">
        <p14:creationId xmlns:p14="http://schemas.microsoft.com/office/powerpoint/2010/main" val="206663556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70426A-FBB2-0E7D-E60E-5F11CF01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33589CC2-AEE9-7E82-FD2B-50CF31CD0FFF}"/>
              </a:ext>
            </a:extLst>
          </p:cNvPr>
          <p:cNvSpPr/>
          <p:nvPr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315276E-52C1-F28B-F77D-4A017638B858}"/>
              </a:ext>
            </a:extLst>
          </p:cNvPr>
          <p:cNvSpPr/>
          <p:nvPr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E6A1C0-65C9-1108-A1F3-081126ED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44886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>
                <a:solidFill>
                  <a:srgbClr val="424D7B"/>
                </a:solidFill>
              </a:rPr>
              <a:t>إملاء</a:t>
            </a:r>
            <a:endParaRPr lang="fr-MA" sz="4400" dirty="0">
              <a:cs typeface="+mn-cs"/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xmlns="" id="{BBCC3B7A-32D5-469E-FBDB-9FA344B5AEA1}"/>
              </a:ext>
            </a:extLst>
          </p:cNvPr>
          <p:cNvSpPr txBox="1">
            <a:spLocks/>
          </p:cNvSpPr>
          <p:nvPr/>
        </p:nvSpPr>
        <p:spPr>
          <a:xfrm>
            <a:off x="1842227" y="3894706"/>
            <a:ext cx="5459544" cy="859535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التاء المربوطة والتاء المبسوطة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CD949C7-CEE2-D12F-074D-7A61936FB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5390" y="3055673"/>
            <a:ext cx="536340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2B64109-8DB6-3773-06C6-510978A8FE75}"/>
              </a:ext>
            </a:extLst>
          </p:cNvPr>
          <p:cNvSpPr txBox="1"/>
          <p:nvPr/>
        </p:nvSpPr>
        <p:spPr>
          <a:xfrm>
            <a:off x="2843059" y="2964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MA" sz="2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01 - إملاء</a:t>
            </a:r>
            <a:endParaRPr lang="fr-FR" sz="28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8" name="Espace réservé pour une image  20">
            <a:extLst>
              <a:ext uri="{FF2B5EF4-FFF2-40B4-BE49-F238E27FC236}">
                <a16:creationId xmlns:a16="http://schemas.microsoft.com/office/drawing/2014/main" xmlns="" id="{0D0AE3AB-2C43-0A2C-2386-117182E245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342169" y="2847159"/>
            <a:ext cx="648000" cy="64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130E5C3-E0A6-874F-AF1E-B8F240C652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1770" y="1503424"/>
            <a:ext cx="396000" cy="39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27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B5EBAD-5E93-BA63-09C7-E9B2C1C80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1E5C1594-B7AA-444C-A69D-8F0500A7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في حصة الإملاء سنواصل التدرب على كتابة التاء أواخر الكلمات بشكل صحيح. </a:t>
            </a:r>
            <a:endParaRPr lang="ar-MA" sz="24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69D8F4E-A8BE-C075-1695-E53DB73D18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104D96-05E1-F5F0-AB24-DA84D44401D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7AF509-EAE0-C64D-3C05-566680E0ADFA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EAF847-65B2-57FA-36BD-0FF456C3B13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C36F5-4682-DB4E-92D0-3E985846541A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6D732EF-AA09-688C-FA50-C5A1435E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9D20846-F3C0-0CA7-4BA0-B50FF14E1C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EC4ED40-0079-DA46-40F7-F8DF1D6C41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AA48FBD-0ABA-2C05-1289-DD94CD041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067CB09-6720-5B74-40C9-D34B1D3E93D6}"/>
              </a:ext>
            </a:extLst>
          </p:cNvPr>
          <p:cNvSpPr txBox="1"/>
          <p:nvPr/>
        </p:nvSpPr>
        <p:spPr>
          <a:xfrm>
            <a:off x="2124331" y="3015049"/>
            <a:ext cx="503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>
                <a:solidFill>
                  <a:schemeClr val="accent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اَلتّاءُ آخِرَ </a:t>
            </a:r>
            <a:r>
              <a:rPr lang="ar-MA" sz="5400" b="1" dirty="0" err="1">
                <a:solidFill>
                  <a:schemeClr val="accent1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ٱلْكَلِمَةِ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467040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39EE76-88AF-5E3E-26C0-EE6BB74A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CF5CE52F-E371-FBA8-7711-B7E948A9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6" y="756000"/>
            <a:ext cx="7128387" cy="612000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نمر لقراءة الكلمات. المطلوب هو أن تقرأ مع الوقف على آخر الكلمة. سأعين الكلمة وأنت تقرأ. من يبدأ؟</a:t>
            </a:r>
            <a:endParaRPr lang="ar-MA" sz="24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ADE05C0-B76F-7CE1-CEFF-D51803AB28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166277-C28C-6253-D015-D5BC5EBDB4B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C6FEF6-0132-765C-3827-1E15F960784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FC150E-A84F-1DCE-4612-E7BD5B716A63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695CA7-FFB5-F0EA-BC85-E553BC4DF462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8103059-F2EC-656D-1D06-BCC12B34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B081B53-FC5F-B767-4F9E-E86CA7C85F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DC0D4F5-C47B-7F18-32BB-4307A81C6B9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5BE7917-8374-60C6-D195-5C7C6D37F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CB006F-EA3A-3FB9-AC94-9D8F3BE9E81E}"/>
              </a:ext>
            </a:extLst>
          </p:cNvPr>
          <p:cNvSpPr txBox="1"/>
          <p:nvPr/>
        </p:nvSpPr>
        <p:spPr>
          <a:xfrm>
            <a:off x="6316260" y="2173637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 ب</a:t>
            </a:r>
            <a:r>
              <a:rPr lang="ar-MA" dirty="0"/>
              <a:t>ِن</a:t>
            </a:r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ْ</a:t>
            </a:r>
            <a:r>
              <a:rPr lang="ar-MA" dirty="0">
                <a:solidFill>
                  <a:srgbClr val="FF0000"/>
                </a:solidFill>
              </a:rPr>
              <a:t>تٌ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5E6802F-BD64-A51E-B979-E198DD976E28}"/>
              </a:ext>
            </a:extLst>
          </p:cNvPr>
          <p:cNvSpPr txBox="1"/>
          <p:nvPr/>
        </p:nvSpPr>
        <p:spPr>
          <a:xfrm>
            <a:off x="3659950" y="2182239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rgbClr val="C00000"/>
                </a:solidFill>
              </a:rPr>
              <a:t> </a:t>
            </a:r>
            <a:r>
              <a:rPr lang="ar-MA" dirty="0"/>
              <a:t>مَدْرَسَـ</a:t>
            </a:r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ـ</a:t>
            </a:r>
            <a:r>
              <a:rPr lang="ar-MA" dirty="0">
                <a:solidFill>
                  <a:srgbClr val="FF0000"/>
                </a:solidFill>
              </a:rPr>
              <a:t>ـةٌ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B385C5C-59F0-276A-3C94-2F5648B87463}"/>
              </a:ext>
            </a:extLst>
          </p:cNvPr>
          <p:cNvSpPr txBox="1"/>
          <p:nvPr/>
        </p:nvSpPr>
        <p:spPr>
          <a:xfrm>
            <a:off x="1003640" y="2182239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/>
              <a:t>صَلا</a:t>
            </a:r>
            <a:r>
              <a:rPr lang="ar-MA" dirty="0">
                <a:solidFill>
                  <a:srgbClr val="FF0000"/>
                </a:solidFill>
              </a:rPr>
              <a:t>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FFF0F9-1217-3D40-8A6F-55B3A9750F42}"/>
              </a:ext>
            </a:extLst>
          </p:cNvPr>
          <p:cNvSpPr txBox="1"/>
          <p:nvPr/>
        </p:nvSpPr>
        <p:spPr>
          <a:xfrm>
            <a:off x="4959558" y="3556005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/>
              <a:t>  كَتَبَـ</a:t>
            </a:r>
            <a:r>
              <a:rPr lang="ar-MA" dirty="0">
                <a:solidFill>
                  <a:srgbClr val="FF0000"/>
                </a:solidFill>
              </a:rPr>
              <a:t>ـتْ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16DD4F9-03AA-98E6-FC13-3DEF2E496BAE}"/>
              </a:ext>
            </a:extLst>
          </p:cNvPr>
          <p:cNvSpPr txBox="1"/>
          <p:nvPr/>
        </p:nvSpPr>
        <p:spPr>
          <a:xfrm>
            <a:off x="2298385" y="3583161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rgbClr val="C00000"/>
                </a:solidFill>
              </a:rPr>
              <a:t> </a:t>
            </a:r>
            <a:r>
              <a:rPr lang="ar-MA" dirty="0"/>
              <a:t>قَِصّـــ</a:t>
            </a:r>
            <a:r>
              <a:rPr lang="ar-MA" dirty="0">
                <a:solidFill>
                  <a:srgbClr val="FF0000"/>
                </a:solidFill>
              </a:rPr>
              <a:t>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A26FC60-8DD0-A6E3-25C5-F80BEA4A1B65}"/>
              </a:ext>
            </a:extLst>
          </p:cNvPr>
          <p:cNvSpPr txBox="1"/>
          <p:nvPr/>
        </p:nvSpPr>
        <p:spPr>
          <a:xfrm>
            <a:off x="3659950" y="4857078"/>
            <a:ext cx="1824102" cy="919356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/>
              <a:t>  جَلَسْ</a:t>
            </a:r>
            <a:r>
              <a:rPr lang="ar-MA" dirty="0">
                <a:solidFill>
                  <a:srgbClr val="FF0000"/>
                </a:solidFill>
              </a:rPr>
              <a:t>ـتُ</a:t>
            </a:r>
            <a:r>
              <a:rPr lang="ar-M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69671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22C6FE-966B-9FBF-47B9-AE0C175D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E8F218D1-CACC-C7C2-FDEC-C4AC7960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هذه كلمات تبتدئ بتاء مبسوطة. من يقرؤها؟ وهذه كلمات تنتهي بتاء مربوطة. من يقرأ؟ </a:t>
            </a:r>
            <a:endParaRPr lang="ar-MA" sz="24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2FDEF60-723C-5E25-A376-913E8277C7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0665E7-236F-DCE1-CCAD-50DCF3EE7F5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59752B-C66D-4DCD-AFC0-E27D9752812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9D1507-EB1C-A042-2F79-193223068DC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AE2140-D232-BA82-7779-FD2E0ACCF44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D0531AC-5913-DCD9-676A-3FBEA9E2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DC015A7-7F5F-3775-A8C6-4BB65B1B6D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412F16B9-CF97-B29A-D83B-65FAD5C5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FDA9BF4-04FC-7840-3C59-19092516F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CC616173-0C69-D515-6CAF-13090EB5BF35}"/>
              </a:ext>
            </a:extLst>
          </p:cNvPr>
          <p:cNvSpPr/>
          <p:nvPr/>
        </p:nvSpPr>
        <p:spPr>
          <a:xfrm>
            <a:off x="1264198" y="1873827"/>
            <a:ext cx="2340000" cy="1327978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تاءٌ مَرْبوطَةٌ</a:t>
            </a:r>
          </a:p>
          <a:p>
            <a:pPr algn="ctr" rtl="1"/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ـــة - ة</a:t>
            </a:r>
            <a:endParaRPr lang="fr-FR" sz="3600" b="1" dirty="0">
              <a:solidFill>
                <a:srgbClr val="FF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9C25E48D-1F4B-9792-7EE2-51C0552D1A1C}"/>
              </a:ext>
            </a:extLst>
          </p:cNvPr>
          <p:cNvSpPr/>
          <p:nvPr/>
        </p:nvSpPr>
        <p:spPr>
          <a:xfrm>
            <a:off x="5311827" y="1873827"/>
            <a:ext cx="2518880" cy="1327978"/>
          </a:xfrm>
          <a:prstGeom prst="roundRect">
            <a:avLst/>
          </a:prstGeom>
          <a:solidFill>
            <a:srgbClr val="ECFA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تاءٌ مَبْسوطَةٌ</a:t>
            </a:r>
          </a:p>
          <a:p>
            <a:pPr algn="ctr" rtl="1"/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(</a:t>
            </a:r>
            <a:r>
              <a:rPr lang="ar-MA" sz="3600" b="1" dirty="0">
                <a:solidFill>
                  <a:srgbClr val="FF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ت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)</a:t>
            </a:r>
            <a:endParaRPr lang="fr-FR" sz="3600" b="1" dirty="0">
              <a:solidFill>
                <a:srgbClr val="C00000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5C5F94C6-B96C-ED13-DE7F-06F0290F6C4F}"/>
              </a:ext>
            </a:extLst>
          </p:cNvPr>
          <p:cNvCxnSpPr>
            <a:cxnSpLocks/>
          </p:cNvCxnSpPr>
          <p:nvPr/>
        </p:nvCxnSpPr>
        <p:spPr>
          <a:xfrm flipH="1">
            <a:off x="4572000" y="3297385"/>
            <a:ext cx="0" cy="2855259"/>
          </a:xfrm>
          <a:prstGeom prst="line">
            <a:avLst/>
          </a:prstGeom>
          <a:ln w="38100">
            <a:solidFill>
              <a:srgbClr val="565F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B1E954AA-6669-772B-7289-08758B3580EA}"/>
              </a:ext>
            </a:extLst>
          </p:cNvPr>
          <p:cNvSpPr txBox="1"/>
          <p:nvPr/>
        </p:nvSpPr>
        <p:spPr>
          <a:xfrm>
            <a:off x="1468320" y="4207876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rgbClr val="C00000"/>
                </a:solidFill>
              </a:rPr>
              <a:t> </a:t>
            </a:r>
            <a:r>
              <a:rPr lang="ar-MA" dirty="0"/>
              <a:t>مَدْرَسَـ</a:t>
            </a:r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ـ</a:t>
            </a:r>
            <a:r>
              <a:rPr lang="ar-MA" dirty="0">
                <a:solidFill>
                  <a:srgbClr val="FF0000"/>
                </a:solidFill>
              </a:rPr>
              <a:t>ـةٌ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26A82C0-5BBE-E88C-DD38-5C0057B5A518}"/>
              </a:ext>
            </a:extLst>
          </p:cNvPr>
          <p:cNvSpPr txBox="1"/>
          <p:nvPr/>
        </p:nvSpPr>
        <p:spPr>
          <a:xfrm>
            <a:off x="1453823" y="5127232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/>
              <a:t>صَلا</a:t>
            </a:r>
            <a:r>
              <a:rPr lang="ar-MA" dirty="0">
                <a:solidFill>
                  <a:srgbClr val="FF0000"/>
                </a:solidFill>
              </a:rPr>
              <a:t>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A0A179A-07AF-17B4-1755-253801078DE7}"/>
              </a:ext>
            </a:extLst>
          </p:cNvPr>
          <p:cNvSpPr txBox="1"/>
          <p:nvPr/>
        </p:nvSpPr>
        <p:spPr>
          <a:xfrm>
            <a:off x="1503171" y="3249662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rgbClr val="C00000"/>
                </a:solidFill>
              </a:rPr>
              <a:t> </a:t>
            </a:r>
            <a:r>
              <a:rPr lang="ar-MA" dirty="0"/>
              <a:t>قَِصَّـــ</a:t>
            </a:r>
            <a:r>
              <a:rPr lang="ar-MA" dirty="0">
                <a:solidFill>
                  <a:srgbClr val="FF0000"/>
                </a:solidFill>
              </a:rPr>
              <a:t>ةٌ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A1855108-717D-4833-AA37-C08E8BAD0B54}"/>
              </a:ext>
            </a:extLst>
          </p:cNvPr>
          <p:cNvSpPr txBox="1"/>
          <p:nvPr/>
        </p:nvSpPr>
        <p:spPr>
          <a:xfrm>
            <a:off x="5674614" y="4207876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MA" dirty="0"/>
              <a:t>بِن</a:t>
            </a:r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ْ</a:t>
            </a:r>
            <a:r>
              <a:rPr lang="ar-MA" dirty="0">
                <a:solidFill>
                  <a:srgbClr val="FF0000"/>
                </a:solidFill>
              </a:rPr>
              <a:t>تٌ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4585ABE4-FA1C-F3F0-3C49-EF8B8D1FC97F}"/>
              </a:ext>
            </a:extLst>
          </p:cNvPr>
          <p:cNvSpPr txBox="1"/>
          <p:nvPr/>
        </p:nvSpPr>
        <p:spPr>
          <a:xfrm>
            <a:off x="5674614" y="3290719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MA" dirty="0"/>
              <a:t>  كَتَبَـ</a:t>
            </a:r>
            <a:r>
              <a:rPr lang="ar-MA" dirty="0">
                <a:solidFill>
                  <a:srgbClr val="FF0000"/>
                </a:solidFill>
              </a:rPr>
              <a:t>ـتْ</a:t>
            </a:r>
            <a:r>
              <a:rPr lang="ar-MA" dirty="0"/>
              <a:t> 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18F18FD-1173-9AB5-0F1D-2CA08CAF883A}"/>
              </a:ext>
            </a:extLst>
          </p:cNvPr>
          <p:cNvSpPr txBox="1"/>
          <p:nvPr/>
        </p:nvSpPr>
        <p:spPr>
          <a:xfrm>
            <a:off x="5546015" y="5182644"/>
            <a:ext cx="1824102" cy="919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>
                <a:solidFill>
                  <a:srgbClr val="424D7C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ar-M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MA" dirty="0"/>
              <a:t>جَلَسْـ</a:t>
            </a:r>
            <a:r>
              <a:rPr lang="ar-MA" dirty="0">
                <a:solidFill>
                  <a:srgbClr val="FF0000"/>
                </a:solidFill>
              </a:rPr>
              <a:t>تُ</a:t>
            </a:r>
            <a:r>
              <a:rPr lang="ar-M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851428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8D499-A18E-5FF9-18EC-6230DADD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4199CF06-B871-997C-0202-35207FF2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هذا سؤال من يذكرنا بالإجابة عنه؟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71C965-4671-0E0B-76C3-13B674EB3DF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6883E2-88E0-1AC5-BA6B-F3145AD3B55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1E1BFB-58C1-A2CA-1F82-30D937E2124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F7F032-60BA-8155-04A6-8BA361868FB8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190B978-03AB-2B8F-7946-115B06D0CE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CEB9EEC-F72C-631C-34A3-B7715F5F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C4B4C88A-79DF-1541-8A80-0D6321F6BB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A9A4F971-61A8-EAAB-B04D-46548921B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8CFB3B5-BF61-AECE-2316-74B18BF64FEB}"/>
              </a:ext>
            </a:extLst>
          </p:cNvPr>
          <p:cNvSpPr txBox="1"/>
          <p:nvPr/>
        </p:nvSpPr>
        <p:spPr>
          <a:xfrm>
            <a:off x="398069" y="3388744"/>
            <a:ext cx="8448387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كَيْفَ أَرْسُمُ </a:t>
            </a:r>
            <a:r>
              <a:rPr lang="ar-MA" sz="4800" b="1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ٱلتّاءَ</a:t>
            </a:r>
            <a:r>
              <a:rPr lang="ar-MA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بِشَكْلٍ صَحيحٍ آخِرَ </a:t>
            </a:r>
            <a:r>
              <a:rPr lang="ar-MA" sz="4800" b="1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ٱلْكَلِمَةِ</a:t>
            </a:r>
            <a:r>
              <a:rPr lang="ar-MA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xmlns="" id="{7E412D43-9864-48A3-6D96-D7FE64F21F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550970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680A4F-A508-3137-D9F1-AA93D96CB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876189C4-8598-9143-239E-17D44B24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نتذكر خطوات كتابة التاء آخر الكلمة بشكل صحيح.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EDC104E0-F5A6-6BC2-1535-C02078200D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F373B1-8606-0CE5-A12F-E2240D22350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12A1AF-F5EE-0ABA-5327-4E9E4D0D9CF4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8C0878-F5DE-6F17-36DC-71CB42F1F960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E3231-1209-F14D-F21A-25E406E4B9B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23EF5A4-ECB6-DB3B-351F-130668E68D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C4FEC71-96F0-68BF-D376-D2B7FF5F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875EE11-E42D-FFF0-90AF-41E37FB11B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1D95EA3-2098-366C-AD0A-31CFBD470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88452D55-74E0-0592-BCBB-FDFF9255C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864" y="2045850"/>
            <a:ext cx="7139388" cy="3735518"/>
          </a:xfrm>
          <a:prstGeom prst="roundRect">
            <a:avLst>
              <a:gd name="adj" fmla="val 7788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65244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0BC728-C366-02A4-4110-DC85B039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xmlns="" id="{EC548147-E33E-C6A9-716A-FFB3985D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13" y="786480"/>
            <a:ext cx="6840000" cy="612000"/>
          </a:xfrm>
        </p:spPr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ألواحكم.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F3696E5-EF10-B25F-10B9-7227592ACF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7608DF7-5452-36E2-9212-E5AECE46AC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4B6817-FF98-5364-43C9-7C167AB0EF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6B2AC1E-3D5C-20E2-202A-6B87D54501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810B35-3859-EB1E-1250-782B6A4745BC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E8D62C-BE83-ABAF-B3DA-F2581006EC22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11C0BF-0033-ADA1-3493-E78CE1956018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F56039-606F-DBF0-9C64-F2979DEA0F62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xmlns="" id="{426A2A37-1048-9090-4C4B-C8037C8A26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pic>
        <p:nvPicPr>
          <p:cNvPr id="8" name="Google Shape;1379;p12">
            <a:extLst>
              <a:ext uri="{FF2B5EF4-FFF2-40B4-BE49-F238E27FC236}">
                <a16:creationId xmlns:a16="http://schemas.microsoft.com/office/drawing/2014/main" xmlns="" id="{5B840896-1E49-B1E4-1EED-EBB2B7ED49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2745" t="10466" r="1216" b="10329"/>
          <a:stretch/>
        </p:blipFill>
        <p:spPr>
          <a:xfrm>
            <a:off x="2870775" y="2003322"/>
            <a:ext cx="3457463" cy="28513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37075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0C316E-2704-522B-3F57-9B3715778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20C3F047-F12B-A143-B25A-F1CEF6B8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ستكتبون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كلمات تنتهي بتاء. خذوا ألواحكم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A1C240D-9475-92A1-F25B-BAA179D6B80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5ED32A-8E39-1567-AD93-7BDA9948AF3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187C6DD-F638-656B-3399-B49DA43F1AD4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B55CC8A-265E-A4D0-364E-AF916027774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63BD5104-6816-378D-FBA6-C47FDFB5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CB2FE3F-AE0D-9FC6-FC49-7AC2378692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A4A8BC7F-F5C8-939D-5C70-FC8D63E0D0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ECBAFF94-C5E7-F9CB-5BA3-1BA21F95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594C42CF-55C6-5D78-9C5E-436B3EB887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pic>
        <p:nvPicPr>
          <p:cNvPr id="2" name="Google Shape;1379;p12">
            <a:extLst>
              <a:ext uri="{FF2B5EF4-FFF2-40B4-BE49-F238E27FC236}">
                <a16:creationId xmlns:a16="http://schemas.microsoft.com/office/drawing/2014/main" xmlns="" id="{7C0241E7-7640-EAD9-30ED-FE1E5D8F5E0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2745" t="10466" r="1216" b="10329"/>
          <a:stretch/>
        </p:blipFill>
        <p:spPr>
          <a:xfrm>
            <a:off x="2870775" y="2003322"/>
            <a:ext cx="3457463" cy="28513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539454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F35495-27E5-67F1-1E0F-3DC57B4B8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 de texte 10">
            <a:extLst>
              <a:ext uri="{FF2B5EF4-FFF2-40B4-BE49-F238E27FC236}">
                <a16:creationId xmlns:a16="http://schemas.microsoft.com/office/drawing/2014/main" xmlns="" id="{88DB0169-4118-B6B9-8BB2-726B2B78C545}"/>
              </a:ext>
            </a:extLst>
          </p:cNvPr>
          <p:cNvSpPr txBox="1"/>
          <p:nvPr/>
        </p:nvSpPr>
        <p:spPr>
          <a:xfrm>
            <a:off x="2747291" y="4108116"/>
            <a:ext cx="3649418" cy="1124115"/>
          </a:xfrm>
          <a:prstGeom prst="roundRect">
            <a:avLst/>
          </a:prstGeom>
          <a:noFill/>
          <a:ln w="28575">
            <a:noFill/>
          </a:ln>
        </p:spPr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defTabSz="514350">
              <a:lnSpc>
                <a:spcPct val="107000"/>
              </a:lnSpc>
              <a:spcAft>
                <a:spcPts val="450"/>
              </a:spcAft>
              <a:defRPr sz="3200" b="1" kern="10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ar-MA" sz="60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لُعْبَـــ</a:t>
            </a:r>
            <a:r>
              <a:rPr lang="ar-MA" sz="6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</a:t>
            </a:r>
            <a:r>
              <a:rPr lang="ar-MA" sz="60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600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ٱلْحَصَوا</a:t>
            </a:r>
            <a:r>
              <a:rPr lang="ar-MA" sz="6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</a:t>
            </a:r>
            <a:endParaRPr kumimoji="0" lang="fr-FR" sz="6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2A7B16AE-66F3-1346-B473-3803F30D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6" y="739668"/>
            <a:ext cx="6840000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اكتبو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ا التاء بشكل صحيح في الكلمتين. ستبررون اختياراتكم.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E499BC-116A-42AB-FFDA-B29F0B3B7B9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A9BC73-6469-3548-D301-44C4A3F1B45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CFC2CD-B5CC-6094-B264-53BE3C3F160B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591A5A3-203A-9F91-B8E1-2BC222DE4DB1}"/>
              </a:ext>
            </a:extLst>
          </p:cNvPr>
          <p:cNvSpPr>
            <a:spLocks/>
          </p:cNvSpPr>
          <p:nvPr/>
        </p:nvSpPr>
        <p:spPr>
          <a:xfrm>
            <a:off x="287901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52682EB-AEEE-809E-61B2-43149F01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1F60BA4-9D2A-8D1C-4E03-AAFE1EB92E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6EE3A61-AB6C-0BE4-F1E7-343551FA6C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F2D7067-0FF5-91EA-134D-C70F59D3E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BA8FFF1C-FF63-9068-F08F-2600C71C38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E03D36-D3DA-E450-3A8C-AA74D6D90ED2}"/>
              </a:ext>
            </a:extLst>
          </p:cNvPr>
          <p:cNvSpPr/>
          <p:nvPr/>
        </p:nvSpPr>
        <p:spPr>
          <a:xfrm>
            <a:off x="1460540" y="2299144"/>
            <a:ext cx="5958346" cy="1107996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xmlns="" id="{BB741AD1-9140-9015-CF84-C4DC5CC60A06}"/>
              </a:ext>
            </a:extLst>
          </p:cNvPr>
          <p:cNvSpPr txBox="1">
            <a:spLocks/>
          </p:cNvSpPr>
          <p:nvPr/>
        </p:nvSpPr>
        <p:spPr>
          <a:xfrm>
            <a:off x="3134659" y="2456225"/>
            <a:ext cx="2610107" cy="793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A6A6A6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 - ــة - ة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A9F8C3-EDC0-1BA9-260A-183A150A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 de texte 10">
            <a:extLst>
              <a:ext uri="{FF2B5EF4-FFF2-40B4-BE49-F238E27FC236}">
                <a16:creationId xmlns:a16="http://schemas.microsoft.com/office/drawing/2014/main" xmlns="" id="{39E99F04-5EE8-B1F6-28B6-F46246A7C8E0}"/>
              </a:ext>
            </a:extLst>
          </p:cNvPr>
          <p:cNvSpPr txBox="1"/>
          <p:nvPr/>
        </p:nvSpPr>
        <p:spPr>
          <a:xfrm>
            <a:off x="2747291" y="4108116"/>
            <a:ext cx="3649418" cy="1124115"/>
          </a:xfrm>
          <a:prstGeom prst="roundRect">
            <a:avLst/>
          </a:prstGeom>
          <a:noFill/>
          <a:ln w="28575">
            <a:noFill/>
          </a:ln>
        </p:spPr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defTabSz="514350">
              <a:lnSpc>
                <a:spcPct val="107000"/>
              </a:lnSpc>
              <a:spcAft>
                <a:spcPts val="450"/>
              </a:spcAft>
              <a:defRPr sz="3200" b="1" kern="10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ar-MA" sz="60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اِنْبَهَرَ</a:t>
            </a:r>
            <a:r>
              <a:rPr lang="ar-MA" sz="6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 </a:t>
            </a:r>
            <a:r>
              <a:rPr lang="ar-MA" sz="6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ٱلْبِنْ</a:t>
            </a:r>
            <a:r>
              <a:rPr lang="ar-MA" sz="6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ـــ</a:t>
            </a:r>
            <a:r>
              <a:rPr lang="ar-MA" sz="6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</a:t>
            </a:r>
            <a:endParaRPr kumimoji="0" lang="fr-FR" sz="6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B889EDBA-9E09-87D5-0AC2-FBB466CA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8" y="819538"/>
            <a:ext cx="6840000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اكتبوا التاء بشكل صحيح في الكلمتين. ستبررون اختياراتكم.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78AE72-FD8C-23A7-D33C-F32AE96CD2A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BCE993-0C3F-D66A-0A09-C2873B20A1B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E6DBCE-ED76-72D4-5B33-9D67304E506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E11012-2842-AB07-746C-52F45D40FF66}"/>
              </a:ext>
            </a:extLst>
          </p:cNvPr>
          <p:cNvSpPr>
            <a:spLocks/>
          </p:cNvSpPr>
          <p:nvPr/>
        </p:nvSpPr>
        <p:spPr>
          <a:xfrm>
            <a:off x="287901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1EA44F3-728A-FAF9-E925-A0420058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67560138-FBD9-8CF8-5576-C89A8FF4C3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0159A3FF-C1A4-07D2-F06B-D209BC1E01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F88D6FD-A153-9909-5CAE-0761850B6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A9CE3650-B07C-EF89-821F-44F0AB4D49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52169B-5384-5C5F-5D95-A9EB4FC8910D}"/>
              </a:ext>
            </a:extLst>
          </p:cNvPr>
          <p:cNvSpPr/>
          <p:nvPr/>
        </p:nvSpPr>
        <p:spPr>
          <a:xfrm>
            <a:off x="1460540" y="2299144"/>
            <a:ext cx="5958346" cy="1107996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xmlns="" id="{1BB77EDC-2A89-C95B-3B4D-C21CDBA0BD93}"/>
              </a:ext>
            </a:extLst>
          </p:cNvPr>
          <p:cNvSpPr txBox="1">
            <a:spLocks/>
          </p:cNvSpPr>
          <p:nvPr/>
        </p:nvSpPr>
        <p:spPr>
          <a:xfrm>
            <a:off x="3134659" y="2456225"/>
            <a:ext cx="2610107" cy="793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A6A6A6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 - ــة - ة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030537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17DB52-D21A-8FA4-8E01-0DD1D3335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 de texte 10">
            <a:extLst>
              <a:ext uri="{FF2B5EF4-FFF2-40B4-BE49-F238E27FC236}">
                <a16:creationId xmlns:a16="http://schemas.microsoft.com/office/drawing/2014/main" xmlns="" id="{6606B3DA-3ECE-CCBA-6255-F3B7BF11BF80}"/>
              </a:ext>
            </a:extLst>
          </p:cNvPr>
          <p:cNvSpPr txBox="1"/>
          <p:nvPr/>
        </p:nvSpPr>
        <p:spPr>
          <a:xfrm>
            <a:off x="2747291" y="3831280"/>
            <a:ext cx="3947124" cy="1124115"/>
          </a:xfrm>
          <a:prstGeom prst="roundRect">
            <a:avLst/>
          </a:prstGeom>
          <a:noFill/>
          <a:ln w="28575">
            <a:noFill/>
          </a:ln>
        </p:spPr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defTabSz="514350">
              <a:lnSpc>
                <a:spcPct val="107000"/>
              </a:lnSpc>
              <a:spcAft>
                <a:spcPts val="450"/>
              </a:spcAft>
              <a:defRPr sz="3200" b="1" kern="10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ar-MA" sz="660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جِئْ</a:t>
            </a:r>
            <a:r>
              <a:rPr lang="ar-MA" sz="6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ـــ</a:t>
            </a:r>
            <a:r>
              <a:rPr lang="ar-MA" sz="66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</a:t>
            </a:r>
            <a:r>
              <a:rPr lang="ar-MA" sz="6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يَوْمَ السَّبْــ</a:t>
            </a:r>
            <a:r>
              <a:rPr lang="ar-MA" sz="66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....</a:t>
            </a:r>
            <a:endParaRPr kumimoji="0" lang="fr-FR" sz="66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193DB7A4-FE46-FB16-3746-5E8AFDE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8" y="819538"/>
            <a:ext cx="6840000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والآن اكتبوا الجملة بشكل صحيح.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AFBF0-C164-0FF4-CF9E-7AC0BD571FD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747F7B-2C8F-286A-3AE2-90B0313B366E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A1D9CD-6F0A-AC38-04BA-FAC04B48A4AC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103ED4-1DDE-9853-B300-B9B094E884D0}"/>
              </a:ext>
            </a:extLst>
          </p:cNvPr>
          <p:cNvSpPr>
            <a:spLocks/>
          </p:cNvSpPr>
          <p:nvPr/>
        </p:nvSpPr>
        <p:spPr>
          <a:xfrm>
            <a:off x="287901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A6634E5-C02A-9A0E-2820-66D1B0916E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96E4542-1513-2447-2E3D-458AF172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9F5DBF-A0B2-A994-461F-29012C4DE1A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D8D45C55-A2A6-F715-21C9-5F8B4C482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1B3C8A4D-8448-6D13-E533-C93BE7F707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DD6518-2B16-E77E-0840-8410B2214257}"/>
              </a:ext>
            </a:extLst>
          </p:cNvPr>
          <p:cNvSpPr/>
          <p:nvPr/>
        </p:nvSpPr>
        <p:spPr>
          <a:xfrm>
            <a:off x="1460540" y="2299144"/>
            <a:ext cx="5958346" cy="1107996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xmlns="" id="{6A9EE81C-F8B7-F76B-C265-D3BD35D6DC93}"/>
              </a:ext>
            </a:extLst>
          </p:cNvPr>
          <p:cNvSpPr txBox="1">
            <a:spLocks/>
          </p:cNvSpPr>
          <p:nvPr/>
        </p:nvSpPr>
        <p:spPr>
          <a:xfrm>
            <a:off x="3134659" y="2456225"/>
            <a:ext cx="2610107" cy="793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A6A6A6"/>
                </a:solidFill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ت - ــة - ة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533481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3C0C7F-78A6-3716-81B7-3BDA5196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F6DEE2-00BE-624A-96D8-B5722EC5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82" y="730736"/>
            <a:ext cx="7108268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على الصفحة 95. ستواصلون التدرب على كتابة التاء آخر الكلمات بشكل ثنائي. 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D53B1D-428A-FD27-55CB-971379890A5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B4483B-DDDB-FFA8-4C1F-6E63B53F9ED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920E19D-A2C4-4F09-B897-190B55D8BF2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593A004-6D89-930B-6051-9C1A18E6026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0BF39EF-26B4-B767-3C0D-579AA0075D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02C4FDA-5E3E-0B0F-C156-C077EFDE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6F7CAE3B-53FA-04B0-9B80-A83B55FF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472D432-9199-702E-79C4-77F666660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 descr="Une image contenant texte, capture d’écran, lettre, écriture manuscrite&#10;&#10;Le contenu généré par l’IA peut être incorrect.">
            <a:extLst>
              <a:ext uri="{FF2B5EF4-FFF2-40B4-BE49-F238E27FC236}">
                <a16:creationId xmlns:a16="http://schemas.microsoft.com/office/drawing/2014/main" xmlns="" id="{C014661C-7341-AF34-2F6E-5BE41EEA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780" y="2141828"/>
            <a:ext cx="2690437" cy="37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910EE3DD-B6B4-C49E-757E-3F79BA6D2C92}"/>
              </a:ext>
            </a:extLst>
          </p:cNvPr>
          <p:cNvSpPr/>
          <p:nvPr/>
        </p:nvSpPr>
        <p:spPr>
          <a:xfrm>
            <a:off x="3226780" y="2726422"/>
            <a:ext cx="2631916" cy="12164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xmlns="" id="{380A2C4D-9076-53CF-D287-58C256A784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374771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118027-7AC2-1504-4652-C7B3395D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A9AA57-A6FE-E7D6-C529-5A05FA45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756000"/>
            <a:ext cx="7057569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التعليمة؟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ـــ 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أنجزوا بشكل فردي (ثلاث دقائق).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701C7B-148D-C3FD-F7F7-CCDF0C0A38A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C86580E-C28B-644F-B657-86C0AEF7C6E1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53514B-9FEE-9079-6D98-7E4986425F5E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B958FB-0738-545F-7F66-B0FBE1B64B7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35090EF-4C7F-C8B9-82CA-1D55FA17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CC6DD15-1C14-E4D9-F047-CE7FA7C970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B019D04-42AE-B948-3DF4-3D5B5A54459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5986E72-D364-AC5B-47F8-75AAE4A32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D0F3725C-7162-BA6E-829B-89E578BAB1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>
          <a:xfrm>
            <a:off x="7973409" y="654504"/>
            <a:ext cx="828000" cy="828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85B3F7-FF9E-80D2-77A7-53265566EC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" y="1324309"/>
            <a:ext cx="719468" cy="828001"/>
          </a:xfrm>
          <a:prstGeom prst="rect">
            <a:avLst/>
          </a:prstGeom>
        </p:spPr>
      </p:pic>
      <p:pic>
        <p:nvPicPr>
          <p:cNvPr id="3" name="Image 2" descr="Une image contenant texte, capture d’écran, lettre, écriture manuscrite&#10;&#10;Le contenu généré par l’IA peut être incorrect.">
            <a:extLst>
              <a:ext uri="{FF2B5EF4-FFF2-40B4-BE49-F238E27FC236}">
                <a16:creationId xmlns:a16="http://schemas.microsoft.com/office/drawing/2014/main" xmlns="" id="{AD530C7B-4C71-CA90-9676-C5E9491F0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780" y="2141828"/>
            <a:ext cx="2690437" cy="37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A3F6333-F23F-74DF-55E7-4EB773A6D6CB}"/>
              </a:ext>
            </a:extLst>
          </p:cNvPr>
          <p:cNvSpPr/>
          <p:nvPr/>
        </p:nvSpPr>
        <p:spPr>
          <a:xfrm>
            <a:off x="3226780" y="2726422"/>
            <a:ext cx="2631916" cy="12164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18589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62EDF8-604E-9BF7-C633-24E6A2BC4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6B6E79-0835-E3C6-A9E2-E8E3A15B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756000"/>
            <a:ext cx="7057569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ثنائيات وضح لزميلك كيف حددت نوع التاء في الكلمات. (دقيقة واحدة)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F1D88C-8513-2C84-48E9-96158ECA9EE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342723-C911-688F-B076-D1B42C3407B3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51AB39-3E74-0AA1-05A1-2E0131D8584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0D170F-CACD-1BF2-0716-D25F33FA31C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383D4FE-4DF5-315F-7710-777DB5235B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44B6D67-C853-186F-B391-4AD828B8CD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4CE46D13-1136-4774-0F3C-45AB9D4A41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66D1154-EB5A-7476-EA60-01557839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AFD5BA51-B715-1538-008C-83B426442D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C296B34-BB3E-284B-B305-78F58FBCD6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" y="1319052"/>
            <a:ext cx="816485" cy="939653"/>
          </a:xfrm>
          <a:prstGeom prst="rect">
            <a:avLst/>
          </a:prstGeom>
        </p:spPr>
      </p:pic>
      <p:pic>
        <p:nvPicPr>
          <p:cNvPr id="5" name="Image 4" descr="Une image contenant texte, écriture manuscri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4A91D8B4-C884-405E-38CE-1181C286A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109" y="2258705"/>
            <a:ext cx="7443770" cy="3606568"/>
          </a:xfrm>
          <a:prstGeom prst="roundRect">
            <a:avLst>
              <a:gd name="adj" fmla="val 9086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5206479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69784F-F00C-7E61-7F23-7EE68C6BB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85EA53-A05A-D1D4-438C-B00C70DD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" y="756000"/>
            <a:ext cx="7131108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نصحح جملة جملة. من يتقاسم جوابه؟ من يمر لرسم التاء على السبورة؟  ـــ هل أنتم متفقون؟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49B207-D36E-BA93-0B56-0B70093245C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92CFC6B-D968-1D7B-73D0-0EEE7A6EB128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6ED165-3B5A-4F6E-7411-9DD26057EF5A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7BC8E88-7044-DBF5-903E-076940200390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DED85EB-5642-8083-5B20-5D92F74E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6528CC7-8F44-3FC3-B8E1-35A91187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724D466C-DAE6-3FB5-210D-223FE9F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2F5F2988-EC98-B827-BDA2-5D1BBF8CC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xmlns="" id="{32B11C9E-ACC8-F948-6BC1-1CBA0E41C1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pic>
        <p:nvPicPr>
          <p:cNvPr id="4" name="Image 3" descr="Une image contenant texte, écriture manuscri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0AD9D08C-A480-7B21-450E-08736526F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09" y="2258705"/>
            <a:ext cx="7443770" cy="3606568"/>
          </a:xfrm>
          <a:prstGeom prst="roundRect">
            <a:avLst>
              <a:gd name="adj" fmla="val 8464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78254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13D8B2-3395-9751-2147-ED617A1E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36041D-7A18-B179-DF6A-72BB2E58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51" y="756000"/>
            <a:ext cx="7131108" cy="61200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22BA59-F938-D8A2-2472-06BA75D1E8B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pic>
        <p:nvPicPr>
          <p:cNvPr id="7" name="Image 6" descr="Une image contenant texte, écriture manuscri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32C16B5D-3F45-0E32-6936-15039CD0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9" y="2258705"/>
            <a:ext cx="7443770" cy="3606568"/>
          </a:xfrm>
          <a:prstGeom prst="roundRect">
            <a:avLst>
              <a:gd name="adj" fmla="val 6973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A36362-D1BD-3E1C-CF9A-04E297A6C9D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92CA38-514B-AEC2-718A-7BFFE677D62D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F910A1-E0B5-5EA3-F7E7-EF43D2AD52B6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6FDFD69-A340-5EF7-B0C5-30FDA50285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843342A-D572-36E3-B486-5F8B8D8398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04E1147-F7F0-3AFC-2F30-0F8A421851C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51BD046-915F-A403-C16A-83092D0F3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30CA0C3-FC68-BF1B-218C-F56F5F779476}"/>
              </a:ext>
            </a:extLst>
          </p:cNvPr>
          <p:cNvSpPr txBox="1"/>
          <p:nvPr/>
        </p:nvSpPr>
        <p:spPr>
          <a:xfrm>
            <a:off x="6233020" y="3212218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تُ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C4C18A6-ED5C-029E-7E0D-2B4597C9717A}"/>
              </a:ext>
            </a:extLst>
          </p:cNvPr>
          <p:cNvSpPr txBox="1"/>
          <p:nvPr/>
        </p:nvSpPr>
        <p:spPr>
          <a:xfrm>
            <a:off x="4811162" y="3167390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ــةً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4155F81-D54A-A7D3-C27C-3DB454939C31}"/>
              </a:ext>
            </a:extLst>
          </p:cNvPr>
          <p:cNvSpPr txBox="1"/>
          <p:nvPr/>
        </p:nvSpPr>
        <p:spPr>
          <a:xfrm>
            <a:off x="3534988" y="3212218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6640961-D821-57E3-2492-EF29FB118613}"/>
              </a:ext>
            </a:extLst>
          </p:cNvPr>
          <p:cNvSpPr txBox="1"/>
          <p:nvPr/>
        </p:nvSpPr>
        <p:spPr>
          <a:xfrm>
            <a:off x="6827016" y="4537804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تُ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526AE34-2808-A5A3-C564-598B2881885E}"/>
              </a:ext>
            </a:extLst>
          </p:cNvPr>
          <p:cNvSpPr txBox="1"/>
          <p:nvPr/>
        </p:nvSpPr>
        <p:spPr>
          <a:xfrm>
            <a:off x="7411597" y="3659696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D24F880-915C-B898-9053-254A88A99A91}"/>
              </a:ext>
            </a:extLst>
          </p:cNvPr>
          <p:cNvSpPr txBox="1"/>
          <p:nvPr/>
        </p:nvSpPr>
        <p:spPr>
          <a:xfrm>
            <a:off x="5348941" y="3600425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ــةً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DBB119F-3271-4743-88B2-476CC2FC8F08}"/>
              </a:ext>
            </a:extLst>
          </p:cNvPr>
          <p:cNvSpPr txBox="1"/>
          <p:nvPr/>
        </p:nvSpPr>
        <p:spPr>
          <a:xfrm>
            <a:off x="1196932" y="3206932"/>
            <a:ext cx="59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ــةِ.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335F8FB-C96C-82B1-305C-52D2D356F3E6}"/>
              </a:ext>
            </a:extLst>
          </p:cNvPr>
          <p:cNvSpPr txBox="1"/>
          <p:nvPr/>
        </p:nvSpPr>
        <p:spPr>
          <a:xfrm>
            <a:off x="6996902" y="4061989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764D13C-2A42-5389-157B-CDE5519130EA}"/>
              </a:ext>
            </a:extLst>
          </p:cNvPr>
          <p:cNvSpPr txBox="1"/>
          <p:nvPr/>
        </p:nvSpPr>
        <p:spPr>
          <a:xfrm>
            <a:off x="6485717" y="3659696"/>
            <a:ext cx="27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ةُ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354D8927-AAC5-269A-6A6A-984A1796DDF4}"/>
              </a:ext>
            </a:extLst>
          </p:cNvPr>
          <p:cNvSpPr txBox="1"/>
          <p:nvPr/>
        </p:nvSpPr>
        <p:spPr>
          <a:xfrm>
            <a:off x="3089298" y="3600425"/>
            <a:ext cx="40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تْ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51BEA513-6B41-DBA9-5DC2-35AFC23471DC}"/>
              </a:ext>
            </a:extLst>
          </p:cNvPr>
          <p:cNvSpPr txBox="1"/>
          <p:nvPr/>
        </p:nvSpPr>
        <p:spPr>
          <a:xfrm>
            <a:off x="5700943" y="4083032"/>
            <a:ext cx="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ــةِ.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E849433-848D-BB3A-E265-EF6ACE24C1C7}"/>
              </a:ext>
            </a:extLst>
          </p:cNvPr>
          <p:cNvSpPr txBox="1"/>
          <p:nvPr/>
        </p:nvSpPr>
        <p:spPr>
          <a:xfrm>
            <a:off x="2337498" y="3206932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9CD1E30C-9A7A-391B-8DCD-4169ABBFBF63}"/>
              </a:ext>
            </a:extLst>
          </p:cNvPr>
          <p:cNvSpPr txBox="1"/>
          <p:nvPr/>
        </p:nvSpPr>
        <p:spPr>
          <a:xfrm>
            <a:off x="5516546" y="4942145"/>
            <a:ext cx="6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ــةً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xmlns="" id="{5A6C9BBA-D0F0-F8C1-EE14-457AA622C6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/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599B46CF-BFE4-1937-D8E5-14B841D9E5F2}"/>
              </a:ext>
            </a:extLst>
          </p:cNvPr>
          <p:cNvSpPr txBox="1"/>
          <p:nvPr/>
        </p:nvSpPr>
        <p:spPr>
          <a:xfrm>
            <a:off x="4318995" y="3647569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ــةً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E23DDFC-E234-1BD0-DE27-6482FD7976D6}"/>
              </a:ext>
            </a:extLst>
          </p:cNvPr>
          <p:cNvSpPr txBox="1"/>
          <p:nvPr/>
        </p:nvSpPr>
        <p:spPr>
          <a:xfrm>
            <a:off x="2199665" y="3647569"/>
            <a:ext cx="275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ةِ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EDEE29E8-907D-A1BA-F461-B6EFADC61E8B}"/>
              </a:ext>
            </a:extLst>
          </p:cNvPr>
          <p:cNvSpPr txBox="1"/>
          <p:nvPr/>
        </p:nvSpPr>
        <p:spPr>
          <a:xfrm>
            <a:off x="4449360" y="4494811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تِ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6BF80E4D-70AC-E59B-CF0C-6D74FDB610B2}"/>
              </a:ext>
            </a:extLst>
          </p:cNvPr>
          <p:cNvSpPr txBox="1"/>
          <p:nvPr/>
        </p:nvSpPr>
        <p:spPr>
          <a:xfrm>
            <a:off x="2262599" y="4494811"/>
            <a:ext cx="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تِ.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B2D9C7F-A60D-CB08-431C-6ABA25639CB2}"/>
              </a:ext>
            </a:extLst>
          </p:cNvPr>
          <p:cNvSpPr txBox="1"/>
          <p:nvPr/>
        </p:nvSpPr>
        <p:spPr>
          <a:xfrm>
            <a:off x="6623549" y="4939928"/>
            <a:ext cx="6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ــةُ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1EF971A-CB7E-B66D-7BA9-14C0520265C6}"/>
              </a:ext>
            </a:extLst>
          </p:cNvPr>
          <p:cNvSpPr txBox="1"/>
          <p:nvPr/>
        </p:nvSpPr>
        <p:spPr>
          <a:xfrm>
            <a:off x="2241336" y="4952997"/>
            <a:ext cx="48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تُ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4A1F4B37-AAC3-3DB0-AC41-D6A470716FEA}"/>
              </a:ext>
            </a:extLst>
          </p:cNvPr>
          <p:cNvSpPr txBox="1"/>
          <p:nvPr/>
        </p:nvSpPr>
        <p:spPr>
          <a:xfrm>
            <a:off x="7050543" y="5402601"/>
            <a:ext cx="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>
                <a:solidFill>
                  <a:srgbClr val="FF0000"/>
                </a:solidFill>
              </a:rPr>
              <a:t>ــةِ.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009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867CCC-B0C1-AB2D-27A7-136AB7322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09A772-3683-31CF-B1D5-3841A504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الآن اكتبوا الفقرة التي سأمليها عليكم . انتبهوا لكتابة «التاء» آخر الكلمات ل "ال".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/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يملي الأستاذ الفقرة في الشريحة الموالية </a:t>
            </a:r>
            <a:r>
              <a:rPr lang="ar-MA" sz="2000" dirty="0">
                <a:solidFill>
                  <a:srgbClr val="C00000"/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دون إظهارها.</a:t>
            </a:r>
            <a:endParaRPr lang="ar-MA" sz="2400" dirty="0">
              <a:solidFill>
                <a:srgbClr val="C00000"/>
              </a:solidFill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D75906-D6BD-D569-7CE9-609A34B8B9B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14EBBD-7828-F88A-0BDE-FACBB264A2D2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D6AD492-8739-F2F7-AE58-FEF814758A25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50D9A8F-57B2-A7C9-5614-88703F790C8C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4759D41B-E5F6-1F62-D814-B13B41C4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0579118-D7EC-2957-A24C-409F5E9495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B845547-FFE5-2416-92D1-79479F1E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4D2103C-B554-FFB5-F226-605DA8035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FAF920DB-75B9-68F1-29DD-66F0451824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capture d’écran, lettre, écriture manuscrite&#10;&#10;Le contenu généré par l’IA peut être incorrect.">
            <a:extLst>
              <a:ext uri="{FF2B5EF4-FFF2-40B4-BE49-F238E27FC236}">
                <a16:creationId xmlns:a16="http://schemas.microsoft.com/office/drawing/2014/main" xmlns="" id="{D38FD25B-8120-470B-B12D-6ADFD6B85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780" y="2141828"/>
            <a:ext cx="2690437" cy="373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6CFD2D57-251D-1CA1-BC09-4734B2588C2D}"/>
              </a:ext>
            </a:extLst>
          </p:cNvPr>
          <p:cNvSpPr/>
          <p:nvPr/>
        </p:nvSpPr>
        <p:spPr>
          <a:xfrm>
            <a:off x="3226780" y="4011336"/>
            <a:ext cx="2573396" cy="18695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662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18855B-E2F9-04B4-3279-BB2373AC6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E5A365-2C27-2949-8B60-630DD414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73" y="776808"/>
            <a:ext cx="6840000" cy="612000"/>
          </a:xfrm>
        </p:spPr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اقرؤا الجملة. ستكتبون الكلمة الناقصة انطلاقا من الكلمات المقترحة.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1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F94F068-7B31-70E7-7987-71578BD10D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684214"/>
            <a:ext cx="828000" cy="827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B6C8C1C-1836-94D5-1756-CC90818553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77A115C-7845-8141-7566-AF6AA6B503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0CE8037-2FAA-2930-B03F-2B389DB4E1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ACC0310-A04A-A53F-5719-D09FCDC0A83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E158DE-BA7E-623D-3D3F-668B943C66CB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39863E5-978A-7735-CC3D-0A5DF8DDB86A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BFBD9F-71ED-E959-C3B2-E34EDFAA4CAC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2F86258-6992-9DEC-A574-2A99D73A422B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14" name="Google Shape;1666;p201">
            <a:extLst>
              <a:ext uri="{FF2B5EF4-FFF2-40B4-BE49-F238E27FC236}">
                <a16:creationId xmlns:a16="http://schemas.microsoft.com/office/drawing/2014/main" xmlns="" id="{CD461A70-36BC-CFB6-A5B8-4379E66D4884}"/>
              </a:ext>
            </a:extLst>
          </p:cNvPr>
          <p:cNvSpPr/>
          <p:nvPr/>
        </p:nvSpPr>
        <p:spPr>
          <a:xfrm>
            <a:off x="6771907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20" name="Google Shape;1667;p201">
            <a:extLst>
              <a:ext uri="{FF2B5EF4-FFF2-40B4-BE49-F238E27FC236}">
                <a16:creationId xmlns:a16="http://schemas.microsoft.com/office/drawing/2014/main" xmlns="" id="{407DBD2B-3D30-BB58-9EF9-D6611946F387}"/>
              </a:ext>
            </a:extLst>
          </p:cNvPr>
          <p:cNvSpPr/>
          <p:nvPr/>
        </p:nvSpPr>
        <p:spPr>
          <a:xfrm>
            <a:off x="4721995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21" name="Google Shape;1668;p201">
            <a:extLst>
              <a:ext uri="{FF2B5EF4-FFF2-40B4-BE49-F238E27FC236}">
                <a16:creationId xmlns:a16="http://schemas.microsoft.com/office/drawing/2014/main" xmlns="" id="{38E52973-036C-64FF-2849-1631EA5D7F4D}"/>
              </a:ext>
            </a:extLst>
          </p:cNvPr>
          <p:cNvSpPr/>
          <p:nvPr/>
        </p:nvSpPr>
        <p:spPr>
          <a:xfrm>
            <a:off x="2672083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2" name="Google Shape;1669;p201">
            <a:extLst>
              <a:ext uri="{FF2B5EF4-FFF2-40B4-BE49-F238E27FC236}">
                <a16:creationId xmlns:a16="http://schemas.microsoft.com/office/drawing/2014/main" xmlns="" id="{664EC2F8-0CF9-64C9-0690-54CF85831A29}"/>
              </a:ext>
            </a:extLst>
          </p:cNvPr>
          <p:cNvSpPr/>
          <p:nvPr/>
        </p:nvSpPr>
        <p:spPr>
          <a:xfrm>
            <a:off x="622171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70;p201">
            <a:extLst>
              <a:ext uri="{FF2B5EF4-FFF2-40B4-BE49-F238E27FC236}">
                <a16:creationId xmlns:a16="http://schemas.microsoft.com/office/drawing/2014/main" xmlns="" id="{F666C94F-E50A-C61F-C271-637B34131185}"/>
              </a:ext>
            </a:extLst>
          </p:cNvPr>
          <p:cNvSpPr/>
          <p:nvPr/>
        </p:nvSpPr>
        <p:spPr>
          <a:xfrm>
            <a:off x="4698379" y="3869657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4" name="Google Shape;1671;p201">
            <a:extLst>
              <a:ext uri="{FF2B5EF4-FFF2-40B4-BE49-F238E27FC236}">
                <a16:creationId xmlns:a16="http://schemas.microsoft.com/office/drawing/2014/main" xmlns="" id="{81E581FB-0EBA-7BBF-8ED5-9EB4D544DC6F}"/>
              </a:ext>
            </a:extLst>
          </p:cNvPr>
          <p:cNvSpPr/>
          <p:nvPr/>
        </p:nvSpPr>
        <p:spPr>
          <a:xfrm>
            <a:off x="6788902" y="386965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5" name="Google Shape;1672;p201">
            <a:extLst>
              <a:ext uri="{FF2B5EF4-FFF2-40B4-BE49-F238E27FC236}">
                <a16:creationId xmlns:a16="http://schemas.microsoft.com/office/drawing/2014/main" xmlns="" id="{02854743-319F-97A0-A75E-1ECD9F833235}"/>
              </a:ext>
            </a:extLst>
          </p:cNvPr>
          <p:cNvSpPr/>
          <p:nvPr/>
        </p:nvSpPr>
        <p:spPr>
          <a:xfrm>
            <a:off x="2672083" y="3774153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6" name="Google Shape;1672;p201">
            <a:extLst>
              <a:ext uri="{FF2B5EF4-FFF2-40B4-BE49-F238E27FC236}">
                <a16:creationId xmlns:a16="http://schemas.microsoft.com/office/drawing/2014/main" xmlns="" id="{A9422806-C7C4-A4DB-D270-CAC683A15993}"/>
              </a:ext>
            </a:extLst>
          </p:cNvPr>
          <p:cNvSpPr/>
          <p:nvPr/>
        </p:nvSpPr>
        <p:spPr>
          <a:xfrm>
            <a:off x="622171" y="380956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7" name="Google Shape;677;p154">
            <a:extLst>
              <a:ext uri="{FF2B5EF4-FFF2-40B4-BE49-F238E27FC236}">
                <a16:creationId xmlns:a16="http://schemas.microsoft.com/office/drawing/2014/main" xmlns="" id="{FFEC363E-BCA1-1FC3-3CFB-B56BD7FE38E1}"/>
              </a:ext>
            </a:extLst>
          </p:cNvPr>
          <p:cNvSpPr txBox="1"/>
          <p:nvPr/>
        </p:nvSpPr>
        <p:spPr>
          <a:xfrm>
            <a:off x="507747" y="5186221"/>
            <a:ext cx="81285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يَعودُ أَبي إِلى ٱلْبَيْتِ ............ يَنْتَهي مِنْ عَمَلِهِ.</a:t>
            </a:r>
          </a:p>
        </p:txBody>
      </p:sp>
    </p:spTree>
    <p:extLst>
      <p:ext uri="{BB962C8B-B14F-4D97-AF65-F5344CB8AC3E}">
        <p14:creationId xmlns:p14="http://schemas.microsoft.com/office/powerpoint/2010/main" val="1506214368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A3748D-3092-B8CA-969F-5E4674A14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CC4D40-6E76-5F0B-7863-6450F6ED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008F8A-77BC-CCF3-1FEA-8B3D2EDB636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08357D7-A9CE-8505-276E-A6F71F04A73D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994FF2-EE19-8F1F-DE83-422CB9FAA872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53915DE-57AB-BB83-33EC-FA984317996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33016C94-1764-4890-5065-5399571584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30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EB256A7A-1E54-0B43-3F23-12FDB0229E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0C566EC0-FBDC-67E9-863A-7DF9AB7D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D85BE90-904E-4F0F-1B5B-7EC8A138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BC2D5381-5E3A-828D-BA14-DD4FBCC9D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>
          <a:xfrm>
            <a:off x="8012737" y="644672"/>
            <a:ext cx="828000" cy="8280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B1DFEF4-E932-7EB4-AFE4-A9FBB0191DB5}"/>
              </a:ext>
            </a:extLst>
          </p:cNvPr>
          <p:cNvSpPr txBox="1"/>
          <p:nvPr/>
        </p:nvSpPr>
        <p:spPr>
          <a:xfrm>
            <a:off x="528506" y="1813865"/>
            <a:ext cx="808698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ذَهَبْ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ُ مَعَ أُسْرَتي إِلى حَديقَ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ْحَيَوانا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في يَوْمِ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عُطْلَ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، فَرَأَيْ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تُ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لْأَسَدَ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في قَفَصٍ كَبيرٍ،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وَ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زَّرافَ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طَّويلَ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تَأْكُلُ مِنْ شَجَرَ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ٍ عالِيَ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ةٍ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. ثُمَّ شاهَدْ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ُ عَرْضاً لِلفُقْمَ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ذَّكِيَّ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. وَقَبْلَ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عَوْدَ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، 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اِ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خْتَرْ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تُ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سُلْحُفا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ةً 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خَشَبِيَّ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ةً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صَغيرَ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ةً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مِنْ مَرْكَزِ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هَدايا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تَّذْكارِيَّ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، وَعُدْ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ُ إِلى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بَيْ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تِ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سَعيد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ةً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بِهَذِهِ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رِّحْلَ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 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ٱلْ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مُمْتِعَ</a:t>
            </a:r>
            <a:r>
              <a:rPr kumimoji="0" lang="ar-MA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ةِ</a:t>
            </a:r>
            <a:r>
              <a:rPr kumimoji="0" lang="ar-MA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416347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9B903010-D294-8F21-869B-F1C04424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6677"/>
            <a:ext cx="7886700" cy="1325563"/>
          </a:xfrm>
        </p:spPr>
        <p:txBody>
          <a:bodyPr/>
          <a:lstStyle/>
          <a:p>
            <a:pPr algn="ctr" rtl="1"/>
            <a:r>
              <a:rPr lang="tzm-Arab-MA" sz="6000" dirty="0"/>
              <a:t>اختــتام الحــصة</a:t>
            </a:r>
            <a:endParaRPr lang="fr-FR" sz="6000" dirty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16FB18EF-9A0F-3551-35C2-F240C78D2DED}"/>
              </a:ext>
            </a:extLst>
          </p:cNvPr>
          <p:cNvSpPr/>
          <p:nvPr/>
        </p:nvSpPr>
        <p:spPr>
          <a:xfrm>
            <a:off x="628650" y="2849249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BB3F962A-8448-5DFB-B32D-B655C0A3266C}"/>
              </a:ext>
            </a:extLst>
          </p:cNvPr>
          <p:cNvSpPr/>
          <p:nvPr/>
        </p:nvSpPr>
        <p:spPr>
          <a:xfrm>
            <a:off x="628651" y="2849249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icrosoft Uighur" panose="02000000000000000000" pitchFamily="2" charset="-78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183D2D9-AF1D-379D-A736-EE976C962980}"/>
              </a:ext>
            </a:extLst>
          </p:cNvPr>
          <p:cNvSpPr txBox="1"/>
          <p:nvPr/>
        </p:nvSpPr>
        <p:spPr>
          <a:xfrm>
            <a:off x="753847" y="3593947"/>
            <a:ext cx="755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ماذا تعلمت اليوم؟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0723C90-FF25-0E3D-9101-8F0DFE30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D33841-EB83-5072-4C0E-B9226D49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535E88-1A78-9810-D4A6-1DE67E5236B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BE6C77-A1ED-2CEA-7701-D4C1FB5F8FE7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234D66-B96B-3D48-251E-A8EC0A10A7B4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قـــــــر</a:t>
            </a:r>
            <a:r>
              <a:rPr kumimoji="0" lang="tzm-Arab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</a:t>
            </a: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ءة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15D68A-6F0D-8D0F-4A9E-15879F3B865D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إمــــــــلاء</a:t>
            </a: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7470E42-4A9E-3470-C597-86175E80DD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92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9203791-2185-3A32-9DB2-E36D746C8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884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0512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FC3DBC-1F59-345A-C1B1-82AA2469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37D877A9-0D0A-F944-74EC-2643AE164146}"/>
              </a:ext>
            </a:extLst>
          </p:cNvPr>
          <p:cNvGrpSpPr/>
          <p:nvPr/>
        </p:nvGrpSpPr>
        <p:grpSpPr>
          <a:xfrm>
            <a:off x="6030094" y="3111073"/>
            <a:ext cx="118080" cy="379800"/>
            <a:chOff x="6030094" y="3111073"/>
            <a:chExt cx="118080" cy="379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F382B5A1-D45E-28C2-2BED-DBA0F3669A33}"/>
                    </a:ext>
                  </a:extLst>
                </p14:cNvPr>
                <p14:cNvContentPartPr/>
                <p14:nvPr/>
              </p14:nvContentPartPr>
              <p14:xfrm>
                <a:off x="6050614" y="3172273"/>
                <a:ext cx="3600" cy="36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F382B5A1-D45E-28C2-2BED-DBA0F3669A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41974" y="3118633"/>
                  <a:ext cx="2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0521091F-FFD3-D3BF-E9E0-4C07BD42644B}"/>
                    </a:ext>
                  </a:extLst>
                </p14:cNvPr>
                <p14:cNvContentPartPr/>
                <p14:nvPr/>
              </p14:nvContentPartPr>
              <p14:xfrm>
                <a:off x="6030094" y="3145633"/>
                <a:ext cx="65160" cy="658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521091F-FFD3-D3BF-E9E0-4C07BD4264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1094" y="3091633"/>
                  <a:ext cx="82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5DEC07C3-C51B-6F86-00ED-A442326A92DF}"/>
                    </a:ext>
                  </a:extLst>
                </p14:cNvPr>
                <p14:cNvContentPartPr/>
                <p14:nvPr/>
              </p14:nvContentPartPr>
              <p14:xfrm>
                <a:off x="6034414" y="3111073"/>
                <a:ext cx="113760" cy="37980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DEC07C3-C51B-6F86-00ED-A442326A92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25774" y="3057073"/>
                  <a:ext cx="131400" cy="48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65D8F7AE-78D2-C218-5AD6-801A5E570F0A}"/>
                  </a:ext>
                </a:extLst>
              </p14:cNvPr>
              <p14:cNvContentPartPr/>
              <p14:nvPr/>
            </p14:nvContentPartPr>
            <p14:xfrm rot="940200">
              <a:off x="6444233" y="2562170"/>
              <a:ext cx="34282" cy="33286"/>
            </p14:xfrm>
          </p:contentPart>
        </mc:Choice>
        <mc:Fallback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5D8F7AE-78D2-C218-5AD6-801A5E570F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940200">
                <a:off x="6435305" y="2508483"/>
                <a:ext cx="51780" cy="14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xmlns="" id="{DC30BA70-21ED-76F6-43E1-104E1B6420BB}"/>
                  </a:ext>
                </a:extLst>
              </p14:cNvPr>
              <p14:cNvContentPartPr/>
              <p14:nvPr/>
            </p14:nvContentPartPr>
            <p14:xfrm>
              <a:off x="6441574" y="2602393"/>
              <a:ext cx="60120" cy="37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C30BA70-21ED-76F6-43E1-104E1B6420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2574" y="2593393"/>
                <a:ext cx="77760" cy="554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itre 30">
            <a:extLst>
              <a:ext uri="{FF2B5EF4-FFF2-40B4-BE49-F238E27FC236}">
                <a16:creationId xmlns:a16="http://schemas.microsoft.com/office/drawing/2014/main" xmlns="" id="{4F50EB87-7896-A447-BCF8-47466AC9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أ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سجل النشاط التالي لأنجزه في المنزل.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6548CBA-73AB-FD90-13A3-073BB3968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1C637A4-289F-EAD7-1830-222378890BCA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F3B2174-CC3D-47AB-6114-F07FBBA0968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B0EEAC9-59EF-8025-2382-8D468B900E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EF6E48-9BC2-DE55-9B77-8C3539224B6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1A5C26C-61AB-AFD4-173F-19624447E5F7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E3316E-7ECF-6C01-CD44-343FDE201406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585741-B0EF-28E9-4EF4-F98C72E073A7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7" name="Espace réservé pour une image  3">
            <a:extLst>
              <a:ext uri="{FF2B5EF4-FFF2-40B4-BE49-F238E27FC236}">
                <a16:creationId xmlns:a16="http://schemas.microsoft.com/office/drawing/2014/main" xmlns="" id="{866D4C9A-1958-B6E3-61F4-3EB3AED4C5F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183" y="2144158"/>
            <a:ext cx="828000" cy="827999"/>
          </a:xfrm>
          <a:prstGeom prst="rect">
            <a:avLst/>
          </a:prstGeom>
        </p:spPr>
      </p:pic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xmlns="" id="{60133851-E6BA-1E05-84E6-B52DAC2DE2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Image 1" descr="Une image contenant texte, lettre&#10;&#10;Le contenu généré par l’IA peut être incorrect.">
            <a:extLst>
              <a:ext uri="{FF2B5EF4-FFF2-40B4-BE49-F238E27FC236}">
                <a16:creationId xmlns:a16="http://schemas.microsoft.com/office/drawing/2014/main" xmlns="" id="{E92C33A1-E770-CFCF-2009-30A42DA4EB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8079" y="2286489"/>
            <a:ext cx="2255859" cy="32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9BAE786-0176-DFC0-C778-D9542D3A62A6}"/>
              </a:ext>
            </a:extLst>
          </p:cNvPr>
          <p:cNvSpPr txBox="1"/>
          <p:nvPr/>
        </p:nvSpPr>
        <p:spPr>
          <a:xfrm>
            <a:off x="360727" y="2306972"/>
            <a:ext cx="3770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1- أَقْرَأُ النَّصَّ جَيِّداً؛</a:t>
            </a:r>
          </a:p>
          <a:p>
            <a:pPr algn="r" rtl="1"/>
            <a:r>
              <a:rPr lang="ar-MA" sz="280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2- أَضَعُ خَطّاً تَحْتَ الْأَفْعالِ في الْفِقْرَةِ الْأولى.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85033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2EBF6F-C61B-8DD4-CE86-2C54E4BAE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6010F3D-FFAB-7068-AD9F-3A82201DB026}"/>
              </a:ext>
            </a:extLst>
          </p:cNvPr>
          <p:cNvSpPr txBox="1"/>
          <p:nvPr/>
        </p:nvSpPr>
        <p:spPr>
          <a:xfrm>
            <a:off x="746798" y="2753095"/>
            <a:ext cx="7650404" cy="2032754"/>
          </a:xfrm>
          <a:prstGeom prst="roundRect">
            <a:avLst>
              <a:gd name="adj" fmla="val 8738"/>
            </a:avLst>
          </a:prstGeom>
          <a:solidFill>
            <a:srgbClr val="ECF8FB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تَدَرَّبْتُ في حِصَّةِ </a:t>
            </a:r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ٱلْقِراءَةِ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.............................................</a:t>
            </a:r>
          </a:p>
          <a:p>
            <a:pPr algn="r" rtl="1"/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أَمّا في حِصَّةِ </a:t>
            </a:r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ٱلْإِمْلاءِ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فَتَدَرَّبْتُ عَلى .......................................</a:t>
            </a:r>
          </a:p>
          <a:p>
            <a:pPr algn="r" rtl="1"/>
            <a:r>
              <a:rPr lang="ar-MA" sz="4000" dirty="0" err="1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بِٱسْتِعْمالِ</a:t>
            </a:r>
            <a:r>
              <a:rPr lang="ar-MA" sz="4000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حيلَةٍ هِيَ: .........................................................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84CB7A-6623-5543-A587-D5F0D279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الختام من يذكرنا بأهم العناصر التي تعلمناها خلال حصة اليوم؟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0294888B-A7FF-4CF4-0BB9-518C0AFEAE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6F0FA06-0F5F-F3BA-9212-F7F66E5C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1DCBAFD-C628-3492-2CA6-68649BF71A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16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9795DB2-B749-26E8-68EA-ABF42F33C7D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41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1F27E3A8-F59D-9D99-754B-ADCF6B7A9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59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2E219E-F557-57CE-DFC8-D4573F9329E6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9269601-80A5-D961-3BC3-8AC703C13236}"/>
              </a:ext>
            </a:extLst>
          </p:cNvPr>
          <p:cNvSpPr>
            <a:spLocks/>
          </p:cNvSpPr>
          <p:nvPr/>
        </p:nvSpPr>
        <p:spPr>
          <a:xfrm>
            <a:off x="4805556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9A8B74E-C9B7-1EC4-EE35-3BA650581338}"/>
              </a:ext>
            </a:extLst>
          </p:cNvPr>
          <p:cNvSpPr>
            <a:spLocks/>
          </p:cNvSpPr>
          <p:nvPr/>
        </p:nvSpPr>
        <p:spPr>
          <a:xfrm>
            <a:off x="864331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739C708-BC69-860B-75C6-FB57CB0D6F05}"/>
              </a:ext>
            </a:extLst>
          </p:cNvPr>
          <p:cNvSpPr>
            <a:spLocks/>
          </p:cNvSpPr>
          <p:nvPr/>
        </p:nvSpPr>
        <p:spPr>
          <a:xfrm>
            <a:off x="2870775" y="126807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2334091436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8">
            <a:extLst>
              <a:ext uri="{FF2B5EF4-FFF2-40B4-BE49-F238E27FC236}">
                <a16:creationId xmlns:a16="http://schemas.microsoft.com/office/drawing/2014/main" xmlns="" id="{B52BAF84-E432-D2E6-AEE7-19C0B574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7" b="26427"/>
          <a:stretch>
            <a:fillRect/>
          </a:stretch>
        </p:blipFill>
        <p:spPr>
          <a:xfrm>
            <a:off x="869475" y="954736"/>
            <a:ext cx="7202258" cy="48015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206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2437BF-D02B-206D-DF46-13ECB0A8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B595CA-DC50-DFF4-4BD6-CA5EB3BD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من وجد الكلمة المناسبة لمعنى الجملة؟ ما رأيكم؟ </a:t>
            </a:r>
            <a:r>
              <a:rPr lang="f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  </a:t>
            </a:r>
            <a:r>
              <a:rPr lang="f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Wingdings" panose="05000000000000000000" pitchFamily="2" charset="2"/>
              </a:rPr>
              <a:t>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- صححوا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439C50-D910-FB4F-C76F-408F15B044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522FCC5-FCBC-FA46-9F53-616AF995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CC4189A-C315-C967-C0F0-09E705955F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74C1914-3726-7B32-75AE-066D90AA5C0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E15B4F-F701-FF46-256C-E1BBDA627AC8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83457B-68FA-AF0F-C25C-9E305F2A81F3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7F8B6BB-7529-4AAF-5EB5-5CF052A4798D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304363F-F28C-8810-9F0A-E3948497781A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xmlns="" id="{911820B4-8D44-8F35-EF52-6DBFD6D649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19" name="Google Shape;1666;p201">
            <a:extLst>
              <a:ext uri="{FF2B5EF4-FFF2-40B4-BE49-F238E27FC236}">
                <a16:creationId xmlns:a16="http://schemas.microsoft.com/office/drawing/2014/main" xmlns="" id="{C5375EE3-0FB7-5F26-291D-EA4A09390600}"/>
              </a:ext>
            </a:extLst>
          </p:cNvPr>
          <p:cNvSpPr/>
          <p:nvPr/>
        </p:nvSpPr>
        <p:spPr>
          <a:xfrm>
            <a:off x="6771907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20" name="Google Shape;1667;p201">
            <a:extLst>
              <a:ext uri="{FF2B5EF4-FFF2-40B4-BE49-F238E27FC236}">
                <a16:creationId xmlns:a16="http://schemas.microsoft.com/office/drawing/2014/main" xmlns="" id="{C86B5849-0E83-932D-3720-F72B94173DD9}"/>
              </a:ext>
            </a:extLst>
          </p:cNvPr>
          <p:cNvSpPr/>
          <p:nvPr/>
        </p:nvSpPr>
        <p:spPr>
          <a:xfrm>
            <a:off x="4721995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21" name="Google Shape;1668;p201">
            <a:extLst>
              <a:ext uri="{FF2B5EF4-FFF2-40B4-BE49-F238E27FC236}">
                <a16:creationId xmlns:a16="http://schemas.microsoft.com/office/drawing/2014/main" xmlns="" id="{C06C1460-5B75-3D46-CCDB-1FEE75E84E36}"/>
              </a:ext>
            </a:extLst>
          </p:cNvPr>
          <p:cNvSpPr/>
          <p:nvPr/>
        </p:nvSpPr>
        <p:spPr>
          <a:xfrm>
            <a:off x="2672083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2" name="Google Shape;1669;p201">
            <a:extLst>
              <a:ext uri="{FF2B5EF4-FFF2-40B4-BE49-F238E27FC236}">
                <a16:creationId xmlns:a16="http://schemas.microsoft.com/office/drawing/2014/main" xmlns="" id="{256606AB-6858-7315-6179-08E5269A1A1A}"/>
              </a:ext>
            </a:extLst>
          </p:cNvPr>
          <p:cNvSpPr/>
          <p:nvPr/>
        </p:nvSpPr>
        <p:spPr>
          <a:xfrm>
            <a:off x="622171" y="2493000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70;p201">
            <a:extLst>
              <a:ext uri="{FF2B5EF4-FFF2-40B4-BE49-F238E27FC236}">
                <a16:creationId xmlns:a16="http://schemas.microsoft.com/office/drawing/2014/main" xmlns="" id="{9B40F62A-15B8-2306-51C1-8030B5D6C3D6}"/>
              </a:ext>
            </a:extLst>
          </p:cNvPr>
          <p:cNvSpPr/>
          <p:nvPr/>
        </p:nvSpPr>
        <p:spPr>
          <a:xfrm>
            <a:off x="4698379" y="3869657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4" name="Google Shape;1671;p201">
            <a:extLst>
              <a:ext uri="{FF2B5EF4-FFF2-40B4-BE49-F238E27FC236}">
                <a16:creationId xmlns:a16="http://schemas.microsoft.com/office/drawing/2014/main" xmlns="" id="{3E498581-DC33-B545-0B2B-2303BDA125D7}"/>
              </a:ext>
            </a:extLst>
          </p:cNvPr>
          <p:cNvSpPr/>
          <p:nvPr/>
        </p:nvSpPr>
        <p:spPr>
          <a:xfrm>
            <a:off x="6788902" y="386965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5" name="Google Shape;1672;p201">
            <a:extLst>
              <a:ext uri="{FF2B5EF4-FFF2-40B4-BE49-F238E27FC236}">
                <a16:creationId xmlns:a16="http://schemas.microsoft.com/office/drawing/2014/main" xmlns="" id="{460D9E72-84D3-E47A-C809-2193B5746A82}"/>
              </a:ext>
            </a:extLst>
          </p:cNvPr>
          <p:cNvSpPr/>
          <p:nvPr/>
        </p:nvSpPr>
        <p:spPr>
          <a:xfrm>
            <a:off x="2672083" y="3774153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6" name="Google Shape;1672;p201">
            <a:extLst>
              <a:ext uri="{FF2B5EF4-FFF2-40B4-BE49-F238E27FC236}">
                <a16:creationId xmlns:a16="http://schemas.microsoft.com/office/drawing/2014/main" xmlns="" id="{47FDDE74-9463-FC50-BDC5-B303158476E5}"/>
              </a:ext>
            </a:extLst>
          </p:cNvPr>
          <p:cNvSpPr/>
          <p:nvPr/>
        </p:nvSpPr>
        <p:spPr>
          <a:xfrm>
            <a:off x="622171" y="380956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7" name="Google Shape;677;p154">
            <a:extLst>
              <a:ext uri="{FF2B5EF4-FFF2-40B4-BE49-F238E27FC236}">
                <a16:creationId xmlns:a16="http://schemas.microsoft.com/office/drawing/2014/main" xmlns="" id="{AAFF959B-9A55-4C20-906B-7BA0793656EA}"/>
              </a:ext>
            </a:extLst>
          </p:cNvPr>
          <p:cNvSpPr txBox="1"/>
          <p:nvPr/>
        </p:nvSpPr>
        <p:spPr>
          <a:xfrm>
            <a:off x="507747" y="5221129"/>
            <a:ext cx="81285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يَعودُ أَبي إِلى ٱلْبَيْتِ </a:t>
            </a: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عِنْدَما</a:t>
            </a: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 </a:t>
            </a: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يَنْتَهي مِنْ عَمَلِهِ.</a:t>
            </a:r>
          </a:p>
        </p:txBody>
      </p:sp>
    </p:spTree>
    <p:extLst>
      <p:ext uri="{BB962C8B-B14F-4D97-AF65-F5344CB8AC3E}">
        <p14:creationId xmlns:p14="http://schemas.microsoft.com/office/powerpoint/2010/main" val="20608995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5004FA-C4E9-7277-1466-03F4EA844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1761A67-D97E-CF91-8776-BB12FF0E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هذه جملة أخرى. اكتبوا الكلمة الناقصة انطلاقا من الكلمات المقترحة.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1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26B8479-00A2-D7E6-8D80-7664A0A065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684213"/>
            <a:ext cx="836363" cy="8363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B330B41-3596-48A6-ACAF-1842170E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FD53CC-635A-66F8-380E-E37687ACAF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4BB77C-E4F6-0092-9BE3-C3488F38B6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93B52D3-9C57-BDA2-8F23-4E3E82C0940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3B18E7-D2C4-6C75-17C4-CF26C253DC24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EFDBCC-648A-80F0-5D9B-0C52FB534613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A91236-054C-A112-BB39-D15442C9FD25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3DE3ED4-874B-A4C6-817D-8546CD1601F0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13" name="Google Shape;1666;p201">
            <a:extLst>
              <a:ext uri="{FF2B5EF4-FFF2-40B4-BE49-F238E27FC236}">
                <a16:creationId xmlns:a16="http://schemas.microsoft.com/office/drawing/2014/main" xmlns="" id="{46BB5678-5503-5325-FACB-A7D13E1F5B80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21" name="Google Shape;1667;p201">
            <a:extLst>
              <a:ext uri="{FF2B5EF4-FFF2-40B4-BE49-F238E27FC236}">
                <a16:creationId xmlns:a16="http://schemas.microsoft.com/office/drawing/2014/main" xmlns="" id="{5EE96616-8F42-B6F7-38C5-AF4037768F66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22" name="Google Shape;1668;p201">
            <a:extLst>
              <a:ext uri="{FF2B5EF4-FFF2-40B4-BE49-F238E27FC236}">
                <a16:creationId xmlns:a16="http://schemas.microsoft.com/office/drawing/2014/main" xmlns="" id="{158F26E7-B0D8-714B-AA2A-7BA9EA751A9E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3" name="Google Shape;1669;p201">
            <a:extLst>
              <a:ext uri="{FF2B5EF4-FFF2-40B4-BE49-F238E27FC236}">
                <a16:creationId xmlns:a16="http://schemas.microsoft.com/office/drawing/2014/main" xmlns="" id="{0C0DC1FC-50D0-C26F-2D9A-CE6923B0EB94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670;p201">
            <a:extLst>
              <a:ext uri="{FF2B5EF4-FFF2-40B4-BE49-F238E27FC236}">
                <a16:creationId xmlns:a16="http://schemas.microsoft.com/office/drawing/2014/main" xmlns="" id="{DF2F91C5-B1BB-7EF7-8DDB-1E79438866A9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5" name="Google Shape;1671;p201">
            <a:extLst>
              <a:ext uri="{FF2B5EF4-FFF2-40B4-BE49-F238E27FC236}">
                <a16:creationId xmlns:a16="http://schemas.microsoft.com/office/drawing/2014/main" xmlns="" id="{F642A2A4-6404-88F6-9EAA-E936C9FF3AD9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6" name="Google Shape;1672;p201">
            <a:extLst>
              <a:ext uri="{FF2B5EF4-FFF2-40B4-BE49-F238E27FC236}">
                <a16:creationId xmlns:a16="http://schemas.microsoft.com/office/drawing/2014/main" xmlns="" id="{BE69911C-110E-A59B-B30C-46A83A191171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7" name="Google Shape;1672;p201">
            <a:extLst>
              <a:ext uri="{FF2B5EF4-FFF2-40B4-BE49-F238E27FC236}">
                <a16:creationId xmlns:a16="http://schemas.microsoft.com/office/drawing/2014/main" xmlns="" id="{6EAA9DD2-3E9C-CC48-3BC4-1F3AE613B49E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8" name="Google Shape;677;p154">
            <a:extLst>
              <a:ext uri="{FF2B5EF4-FFF2-40B4-BE49-F238E27FC236}">
                <a16:creationId xmlns:a16="http://schemas.microsoft.com/office/drawing/2014/main" xmlns="" id="{1BBDD59A-0AA0-DADB-B1C7-D96962CEA436}"/>
              </a:ext>
            </a:extLst>
          </p:cNvPr>
          <p:cNvSpPr txBox="1"/>
          <p:nvPr/>
        </p:nvSpPr>
        <p:spPr>
          <a:xfrm>
            <a:off x="507747" y="4987425"/>
            <a:ext cx="81285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...........رَأَيْتُ ٱلْمُعَلِّمَةَ حَتّى أَلْقَيْتُ عَلَيْها ٱلتَّحِيَّةَ.</a:t>
            </a:r>
          </a:p>
        </p:txBody>
      </p:sp>
    </p:spTree>
    <p:extLst>
      <p:ext uri="{BB962C8B-B14F-4D97-AF65-F5344CB8AC3E}">
        <p14:creationId xmlns:p14="http://schemas.microsoft.com/office/powerpoint/2010/main" val="34974631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0478DB-8F29-03D8-760B-C495C6A2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B24DF2-E6D3-9E90-89F0-39AB1FC0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1" y="792000"/>
            <a:ext cx="6840000" cy="612000"/>
          </a:xfrm>
        </p:spPr>
        <p:txBody>
          <a:bodyPr>
            <a:noAutofit/>
          </a:bodyPr>
          <a:lstStyle/>
          <a:p>
            <a:pPr algn="just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من وجد الكلمة المناسبة لمعنى الجملة؟ ما رأيك؟  ــــ صححوا.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BDC197F-6228-77F8-72FD-E64667EA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5E98F1E-1628-5B30-3361-A4094E399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E693FDD-9A67-D136-202F-D36B6C04DC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E80B87B-D018-29C6-9905-350D80B44E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1B0035-8101-F976-07F8-C8B4C1293403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30B33CA-A568-7473-C8AD-77B3350A1154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7DEDF2-1FD9-CA8E-6106-62638682679B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DEBDED-01AD-40BA-B87B-C4F85DDF7516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xmlns="" id="{9D66657E-DC4D-F6E7-DBFE-105447173D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28000" cy="828000"/>
          </a:xfrm>
        </p:spPr>
      </p:pic>
      <p:sp>
        <p:nvSpPr>
          <p:cNvPr id="3" name="Google Shape;1666;p201">
            <a:extLst>
              <a:ext uri="{FF2B5EF4-FFF2-40B4-BE49-F238E27FC236}">
                <a16:creationId xmlns:a16="http://schemas.microsoft.com/office/drawing/2014/main" xmlns="" id="{39EBC42A-E4A2-2C37-A0F5-1E4DD300A132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4" name="Google Shape;1667;p201">
            <a:extLst>
              <a:ext uri="{FF2B5EF4-FFF2-40B4-BE49-F238E27FC236}">
                <a16:creationId xmlns:a16="http://schemas.microsoft.com/office/drawing/2014/main" xmlns="" id="{B353D0E9-1C91-A1BC-3B8F-6B477BAC2B65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5" name="Google Shape;1668;p201">
            <a:extLst>
              <a:ext uri="{FF2B5EF4-FFF2-40B4-BE49-F238E27FC236}">
                <a16:creationId xmlns:a16="http://schemas.microsoft.com/office/drawing/2014/main" xmlns="" id="{A2F77B69-A64D-0044-BA77-F6FFF8149C7F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8" name="Google Shape;1669;p201">
            <a:extLst>
              <a:ext uri="{FF2B5EF4-FFF2-40B4-BE49-F238E27FC236}">
                <a16:creationId xmlns:a16="http://schemas.microsoft.com/office/drawing/2014/main" xmlns="" id="{26C071B0-5801-BBBD-C0C3-D10AFC42AF81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70;p201">
            <a:extLst>
              <a:ext uri="{FF2B5EF4-FFF2-40B4-BE49-F238E27FC236}">
                <a16:creationId xmlns:a16="http://schemas.microsoft.com/office/drawing/2014/main" xmlns="" id="{5C091954-7585-2E94-8951-541A4AFDDCEC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3" name="Google Shape;1671;p201">
            <a:extLst>
              <a:ext uri="{FF2B5EF4-FFF2-40B4-BE49-F238E27FC236}">
                <a16:creationId xmlns:a16="http://schemas.microsoft.com/office/drawing/2014/main" xmlns="" id="{F81819C5-07B5-2430-64D2-AD24E207BFFE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7" name="Google Shape;1672;p201">
            <a:extLst>
              <a:ext uri="{FF2B5EF4-FFF2-40B4-BE49-F238E27FC236}">
                <a16:creationId xmlns:a16="http://schemas.microsoft.com/office/drawing/2014/main" xmlns="" id="{7EF1E936-A324-3530-EC8E-E88F004144F3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8" name="Google Shape;1672;p201">
            <a:extLst>
              <a:ext uri="{FF2B5EF4-FFF2-40B4-BE49-F238E27FC236}">
                <a16:creationId xmlns:a16="http://schemas.microsoft.com/office/drawing/2014/main" xmlns="" id="{9EDEBB86-14CE-5139-4F7E-D473E608F54B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9" name="Google Shape;677;p154">
            <a:extLst>
              <a:ext uri="{FF2B5EF4-FFF2-40B4-BE49-F238E27FC236}">
                <a16:creationId xmlns:a16="http://schemas.microsoft.com/office/drawing/2014/main" xmlns="" id="{C660AC0F-BA61-F632-9D13-DDB29DCFC8AE}"/>
              </a:ext>
            </a:extLst>
          </p:cNvPr>
          <p:cNvSpPr txBox="1"/>
          <p:nvPr/>
        </p:nvSpPr>
        <p:spPr>
          <a:xfrm>
            <a:off x="573477" y="5142711"/>
            <a:ext cx="81285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ما إِنْ </a:t>
            </a:r>
            <a:r>
              <a:rPr kumimoji="0" lang="ar-MA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رَأَيْتُ ٱلْمُعَلِّمَةَ حَتّى أَلْقَيْتُ عَلَيْها ٱلتَّحِيَّةَ.</a:t>
            </a:r>
          </a:p>
        </p:txBody>
      </p:sp>
    </p:spTree>
    <p:extLst>
      <p:ext uri="{BB962C8B-B14F-4D97-AF65-F5344CB8AC3E}">
        <p14:creationId xmlns:p14="http://schemas.microsoft.com/office/powerpoint/2010/main" val="154243802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0BF917-DA4D-5378-EF17-A7534DDE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1F2333-77E5-9CE2-CC9B-D52AE83E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73092"/>
            <a:ext cx="6840000" cy="612000"/>
          </a:xfrm>
        </p:spPr>
        <p:txBody>
          <a:bodyPr>
            <a:noAutofit/>
          </a:bodyPr>
          <a:lstStyle/>
          <a:p>
            <a:pPr rtl="0"/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cs typeface="Microsoft Uighur" panose="02000000000000000000" pitchFamily="2" charset="-78"/>
                <a:sym typeface="Arial"/>
              </a:rPr>
              <a:t>هذه جملة أخرى. اكتبوا الكلمة الناقصة انطلاقا من الكلمات المقترحة.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Espace réservé pour une image  1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D1FFF30-D5FE-C8DF-2F06-2D3C269406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684214"/>
            <a:ext cx="828000" cy="827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2B972E-D0A3-183D-3513-D1B99CE465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4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5CE3723-32C3-C4F8-9D39-D7AB1F1B3D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99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62F492C-3053-A667-4F0C-E44E244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2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6426DA7-F9A6-554F-DF01-7E83F8739D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3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2AFA45-EDF5-829A-CEEB-CB09F6FA3079}"/>
              </a:ext>
            </a:extLst>
          </p:cNvPr>
          <p:cNvSpPr>
            <a:spLocks/>
          </p:cNvSpPr>
          <p:nvPr/>
        </p:nvSpPr>
        <p:spPr>
          <a:xfrm>
            <a:off x="6503647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AB5A38-963C-87EA-8749-88C560D5C2CF}"/>
              </a:ext>
            </a:extLst>
          </p:cNvPr>
          <p:cNvSpPr>
            <a:spLocks/>
          </p:cNvSpPr>
          <p:nvPr/>
        </p:nvSpPr>
        <p:spPr>
          <a:xfrm>
            <a:off x="80128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7CEE87-969E-2C6C-0CB6-5373821A108A}"/>
              </a:ext>
            </a:extLst>
          </p:cNvPr>
          <p:cNvSpPr>
            <a:spLocks/>
          </p:cNvSpPr>
          <p:nvPr/>
        </p:nvSpPr>
        <p:spPr>
          <a:xfrm>
            <a:off x="4741439" y="1374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2EF5DAB-F8CE-FA82-8992-0DDD7350A32E}"/>
              </a:ext>
            </a:extLst>
          </p:cNvPr>
          <p:cNvSpPr>
            <a:spLocks/>
          </p:cNvSpPr>
          <p:nvPr/>
        </p:nvSpPr>
        <p:spPr>
          <a:xfrm>
            <a:off x="2868255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3" name="Google Shape;1666;p201">
            <a:extLst>
              <a:ext uri="{FF2B5EF4-FFF2-40B4-BE49-F238E27FC236}">
                <a16:creationId xmlns:a16="http://schemas.microsoft.com/office/drawing/2014/main" xmlns="" id="{5728F719-A4DA-75A6-9594-FDECC1AB4892}"/>
              </a:ext>
            </a:extLst>
          </p:cNvPr>
          <p:cNvSpPr/>
          <p:nvPr/>
        </p:nvSpPr>
        <p:spPr>
          <a:xfrm>
            <a:off x="6782109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لَنْ</a:t>
            </a:r>
          </a:p>
        </p:txBody>
      </p:sp>
      <p:sp>
        <p:nvSpPr>
          <p:cNvPr id="13" name="Google Shape;1667;p201">
            <a:extLst>
              <a:ext uri="{FF2B5EF4-FFF2-40B4-BE49-F238E27FC236}">
                <a16:creationId xmlns:a16="http://schemas.microsoft.com/office/drawing/2014/main" xmlns="" id="{7A502638-469E-8FED-F57A-DB576749E73A}"/>
              </a:ext>
            </a:extLst>
          </p:cNvPr>
          <p:cNvSpPr/>
          <p:nvPr/>
        </p:nvSpPr>
        <p:spPr>
          <a:xfrm>
            <a:off x="4732197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أَمّا إِذا </a:t>
            </a:r>
          </a:p>
        </p:txBody>
      </p:sp>
      <p:sp>
        <p:nvSpPr>
          <p:cNvPr id="21" name="Google Shape;1668;p201">
            <a:extLst>
              <a:ext uri="{FF2B5EF4-FFF2-40B4-BE49-F238E27FC236}">
                <a16:creationId xmlns:a16="http://schemas.microsoft.com/office/drawing/2014/main" xmlns="" id="{CE81288E-4E7A-E004-3571-1C4F3867AE02}"/>
              </a:ext>
            </a:extLst>
          </p:cNvPr>
          <p:cNvSpPr/>
          <p:nvPr/>
        </p:nvSpPr>
        <p:spPr>
          <a:xfrm>
            <a:off x="2682285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ما إِنْ </a:t>
            </a:r>
          </a:p>
        </p:txBody>
      </p:sp>
      <p:sp>
        <p:nvSpPr>
          <p:cNvPr id="22" name="Google Shape;1669;p201">
            <a:extLst>
              <a:ext uri="{FF2B5EF4-FFF2-40B4-BE49-F238E27FC236}">
                <a16:creationId xmlns:a16="http://schemas.microsoft.com/office/drawing/2014/main" xmlns="" id="{944992E8-3EC5-B5C9-FBD9-F4130BCCD5A5}"/>
              </a:ext>
            </a:extLst>
          </p:cNvPr>
          <p:cNvSpPr/>
          <p:nvPr/>
        </p:nvSpPr>
        <p:spPr>
          <a:xfrm>
            <a:off x="632373" y="2021384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3306" y="71882"/>
                  <a:pt x="72889" y="-9205"/>
                  <a:pt x="156931" y="0"/>
                </a:cubicBezTo>
                <a:cubicBezTo>
                  <a:pt x="380030" y="24619"/>
                  <a:pt x="610840" y="-30227"/>
                  <a:pt x="790184" y="0"/>
                </a:cubicBezTo>
                <a:cubicBezTo>
                  <a:pt x="969528" y="30227"/>
                  <a:pt x="1185489" y="-18378"/>
                  <a:pt x="1398604" y="0"/>
                </a:cubicBezTo>
                <a:cubicBezTo>
                  <a:pt x="1493855" y="-2015"/>
                  <a:pt x="1556304" y="85869"/>
                  <a:pt x="1555535" y="156931"/>
                </a:cubicBezTo>
                <a:cubicBezTo>
                  <a:pt x="1584643" y="370998"/>
                  <a:pt x="1529531" y="616239"/>
                  <a:pt x="1555535" y="784638"/>
                </a:cubicBezTo>
                <a:cubicBezTo>
                  <a:pt x="1551135" y="877448"/>
                  <a:pt x="1487794" y="938735"/>
                  <a:pt x="1398604" y="941569"/>
                </a:cubicBezTo>
                <a:cubicBezTo>
                  <a:pt x="1255272" y="967946"/>
                  <a:pt x="935442" y="967980"/>
                  <a:pt x="815018" y="941569"/>
                </a:cubicBezTo>
                <a:cubicBezTo>
                  <a:pt x="694594" y="915158"/>
                  <a:pt x="373807" y="925835"/>
                  <a:pt x="156931" y="941569"/>
                </a:cubicBezTo>
                <a:cubicBezTo>
                  <a:pt x="71633" y="921527"/>
                  <a:pt x="6159" y="876589"/>
                  <a:pt x="0" y="784638"/>
                </a:cubicBezTo>
                <a:cubicBezTo>
                  <a:pt x="1558" y="538052"/>
                  <a:pt x="-24494" y="419932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1016" y="73659"/>
                  <a:pt x="90190" y="-7503"/>
                  <a:pt x="156931" y="0"/>
                </a:cubicBezTo>
                <a:cubicBezTo>
                  <a:pt x="364623" y="-31874"/>
                  <a:pt x="539091" y="8077"/>
                  <a:pt x="802601" y="0"/>
                </a:cubicBezTo>
                <a:cubicBezTo>
                  <a:pt x="1066111" y="-8077"/>
                  <a:pt x="1262295" y="-343"/>
                  <a:pt x="1398604" y="0"/>
                </a:cubicBezTo>
                <a:cubicBezTo>
                  <a:pt x="1465840" y="-8818"/>
                  <a:pt x="1538355" y="63506"/>
                  <a:pt x="1555535" y="156931"/>
                </a:cubicBezTo>
                <a:cubicBezTo>
                  <a:pt x="1532067" y="408098"/>
                  <a:pt x="1533168" y="653960"/>
                  <a:pt x="1555535" y="784638"/>
                </a:cubicBezTo>
                <a:cubicBezTo>
                  <a:pt x="1561350" y="868751"/>
                  <a:pt x="1483099" y="940460"/>
                  <a:pt x="1398604" y="941569"/>
                </a:cubicBezTo>
                <a:cubicBezTo>
                  <a:pt x="1237335" y="932636"/>
                  <a:pt x="983977" y="924696"/>
                  <a:pt x="752934" y="941569"/>
                </a:cubicBezTo>
                <a:cubicBezTo>
                  <a:pt x="521891" y="958443"/>
                  <a:pt x="279648" y="949899"/>
                  <a:pt x="156931" y="941569"/>
                </a:cubicBezTo>
                <a:cubicBezTo>
                  <a:pt x="86665" y="928305"/>
                  <a:pt x="-2391" y="881976"/>
                  <a:pt x="0" y="784638"/>
                </a:cubicBezTo>
                <a:cubicBezTo>
                  <a:pt x="30625" y="645826"/>
                  <a:pt x="26950" y="457919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هَلّا</a:t>
            </a:r>
            <a:endParaRPr lang="ar-MA" sz="5400" b="1" kern="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670;p201">
            <a:extLst>
              <a:ext uri="{FF2B5EF4-FFF2-40B4-BE49-F238E27FC236}">
                <a16:creationId xmlns:a16="http://schemas.microsoft.com/office/drawing/2014/main" xmlns="" id="{CC6F1729-E537-AB63-AA44-CE043A167432}"/>
              </a:ext>
            </a:extLst>
          </p:cNvPr>
          <p:cNvSpPr/>
          <p:nvPr/>
        </p:nvSpPr>
        <p:spPr>
          <a:xfrm>
            <a:off x="4708581" y="3398041"/>
            <a:ext cx="1584000" cy="910815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2120" y="86417"/>
                  <a:pt x="66170" y="-14752"/>
                  <a:pt x="156931" y="0"/>
                </a:cubicBezTo>
                <a:cubicBezTo>
                  <a:pt x="437048" y="17883"/>
                  <a:pt x="470972" y="4122"/>
                  <a:pt x="740517" y="0"/>
                </a:cubicBezTo>
                <a:cubicBezTo>
                  <a:pt x="1010062" y="-4122"/>
                  <a:pt x="1258576" y="-29782"/>
                  <a:pt x="1398604" y="0"/>
                </a:cubicBezTo>
                <a:cubicBezTo>
                  <a:pt x="1500264" y="-12852"/>
                  <a:pt x="1549180" y="90872"/>
                  <a:pt x="1555535" y="156931"/>
                </a:cubicBezTo>
                <a:cubicBezTo>
                  <a:pt x="1586790" y="452238"/>
                  <a:pt x="1529418" y="598879"/>
                  <a:pt x="1555535" y="784638"/>
                </a:cubicBezTo>
                <a:cubicBezTo>
                  <a:pt x="1551755" y="877324"/>
                  <a:pt x="1496008" y="924609"/>
                  <a:pt x="1398604" y="941569"/>
                </a:cubicBezTo>
                <a:cubicBezTo>
                  <a:pt x="1137699" y="948058"/>
                  <a:pt x="990558" y="937958"/>
                  <a:pt x="752934" y="941569"/>
                </a:cubicBezTo>
                <a:cubicBezTo>
                  <a:pt x="515310" y="945181"/>
                  <a:pt x="363213" y="929647"/>
                  <a:pt x="156931" y="941569"/>
                </a:cubicBezTo>
                <a:cubicBezTo>
                  <a:pt x="70519" y="938794"/>
                  <a:pt x="11016" y="871220"/>
                  <a:pt x="0" y="784638"/>
                </a:cubicBezTo>
                <a:cubicBezTo>
                  <a:pt x="-3346" y="523853"/>
                  <a:pt x="-30684" y="309904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-47" y="56878"/>
                  <a:pt x="64770" y="13933"/>
                  <a:pt x="156931" y="0"/>
                </a:cubicBezTo>
                <a:cubicBezTo>
                  <a:pt x="366354" y="16526"/>
                  <a:pt x="621983" y="-154"/>
                  <a:pt x="752934" y="0"/>
                </a:cubicBezTo>
                <a:cubicBezTo>
                  <a:pt x="883885" y="154"/>
                  <a:pt x="1247783" y="-17271"/>
                  <a:pt x="1398604" y="0"/>
                </a:cubicBezTo>
                <a:cubicBezTo>
                  <a:pt x="1489259" y="2516"/>
                  <a:pt x="1572537" y="67915"/>
                  <a:pt x="1555535" y="156931"/>
                </a:cubicBezTo>
                <a:cubicBezTo>
                  <a:pt x="1530700" y="283168"/>
                  <a:pt x="1558290" y="655335"/>
                  <a:pt x="1555535" y="784638"/>
                </a:cubicBezTo>
                <a:cubicBezTo>
                  <a:pt x="1556275" y="880164"/>
                  <a:pt x="1499828" y="940609"/>
                  <a:pt x="1398604" y="941569"/>
                </a:cubicBezTo>
                <a:cubicBezTo>
                  <a:pt x="1129452" y="914329"/>
                  <a:pt x="978249" y="943978"/>
                  <a:pt x="777768" y="941569"/>
                </a:cubicBezTo>
                <a:cubicBezTo>
                  <a:pt x="577287" y="939160"/>
                  <a:pt x="395901" y="912347"/>
                  <a:pt x="156931" y="941569"/>
                </a:cubicBezTo>
                <a:cubicBezTo>
                  <a:pt x="72208" y="932936"/>
                  <a:pt x="2605" y="867754"/>
                  <a:pt x="0" y="784638"/>
                </a:cubicBezTo>
                <a:cubicBezTo>
                  <a:pt x="31336" y="571813"/>
                  <a:pt x="19177" y="342512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نَحْوَ</a:t>
            </a:r>
            <a:endParaRPr lang="ar-SA" sz="5400" b="1" kern="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ea typeface="Aptos" panose="020B0004020202020204" pitchFamily="34" charset="0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24" name="Google Shape;1671;p201">
            <a:extLst>
              <a:ext uri="{FF2B5EF4-FFF2-40B4-BE49-F238E27FC236}">
                <a16:creationId xmlns:a16="http://schemas.microsoft.com/office/drawing/2014/main" xmlns="" id="{97979AB6-ABF6-D767-D6E9-5844CAC223B2}"/>
              </a:ext>
            </a:extLst>
          </p:cNvPr>
          <p:cNvSpPr/>
          <p:nvPr/>
        </p:nvSpPr>
        <p:spPr>
          <a:xfrm>
            <a:off x="6799104" y="3398041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583" y="52585"/>
                  <a:pt x="77295" y="1527"/>
                  <a:pt x="156931" y="0"/>
                </a:cubicBezTo>
                <a:cubicBezTo>
                  <a:pt x="395767" y="-15105"/>
                  <a:pt x="495829" y="-15995"/>
                  <a:pt x="740517" y="0"/>
                </a:cubicBezTo>
                <a:cubicBezTo>
                  <a:pt x="985205" y="15995"/>
                  <a:pt x="1112381" y="12330"/>
                  <a:pt x="1398604" y="0"/>
                </a:cubicBezTo>
                <a:cubicBezTo>
                  <a:pt x="1492154" y="-130"/>
                  <a:pt x="1553132" y="90218"/>
                  <a:pt x="1555535" y="156931"/>
                </a:cubicBezTo>
                <a:cubicBezTo>
                  <a:pt x="1560374" y="430431"/>
                  <a:pt x="1524688" y="560602"/>
                  <a:pt x="1555535" y="784638"/>
                </a:cubicBezTo>
                <a:cubicBezTo>
                  <a:pt x="1552832" y="886765"/>
                  <a:pt x="1493221" y="934078"/>
                  <a:pt x="1398604" y="941569"/>
                </a:cubicBezTo>
                <a:cubicBezTo>
                  <a:pt x="1086967" y="955530"/>
                  <a:pt x="931274" y="937082"/>
                  <a:pt x="765351" y="941569"/>
                </a:cubicBezTo>
                <a:cubicBezTo>
                  <a:pt x="599428" y="946056"/>
                  <a:pt x="292548" y="934256"/>
                  <a:pt x="156931" y="941569"/>
                </a:cubicBezTo>
                <a:cubicBezTo>
                  <a:pt x="52826" y="943002"/>
                  <a:pt x="-15298" y="868874"/>
                  <a:pt x="0" y="784638"/>
                </a:cubicBezTo>
                <a:cubicBezTo>
                  <a:pt x="-4448" y="522556"/>
                  <a:pt x="-30165" y="430256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268" y="63269"/>
                  <a:pt x="73620" y="-9538"/>
                  <a:pt x="156931" y="0"/>
                </a:cubicBezTo>
                <a:cubicBezTo>
                  <a:pt x="387066" y="14041"/>
                  <a:pt x="474580" y="1093"/>
                  <a:pt x="752934" y="0"/>
                </a:cubicBezTo>
                <a:cubicBezTo>
                  <a:pt x="1031288" y="-1093"/>
                  <a:pt x="1191274" y="15252"/>
                  <a:pt x="1398604" y="0"/>
                </a:cubicBezTo>
                <a:cubicBezTo>
                  <a:pt x="1492733" y="56"/>
                  <a:pt x="1551621" y="66175"/>
                  <a:pt x="1555535" y="156931"/>
                </a:cubicBezTo>
                <a:cubicBezTo>
                  <a:pt x="1526747" y="312257"/>
                  <a:pt x="1556005" y="492104"/>
                  <a:pt x="1555535" y="784638"/>
                </a:cubicBezTo>
                <a:cubicBezTo>
                  <a:pt x="1555226" y="865764"/>
                  <a:pt x="1493387" y="938764"/>
                  <a:pt x="1398604" y="941569"/>
                </a:cubicBezTo>
                <a:cubicBezTo>
                  <a:pt x="1150543" y="941313"/>
                  <a:pt x="964327" y="935483"/>
                  <a:pt x="752934" y="941569"/>
                </a:cubicBezTo>
                <a:cubicBezTo>
                  <a:pt x="541541" y="947656"/>
                  <a:pt x="372588" y="939332"/>
                  <a:pt x="156931" y="941569"/>
                </a:cubicBezTo>
                <a:cubicBezTo>
                  <a:pt x="73906" y="945651"/>
                  <a:pt x="-14878" y="868710"/>
                  <a:pt x="0" y="784638"/>
                </a:cubicBezTo>
                <a:cubicBezTo>
                  <a:pt x="-26246" y="635336"/>
                  <a:pt x="-22333" y="44237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عِنْدَما</a:t>
            </a:r>
          </a:p>
        </p:txBody>
      </p:sp>
      <p:sp>
        <p:nvSpPr>
          <p:cNvPr id="25" name="Google Shape;1672;p201">
            <a:extLst>
              <a:ext uri="{FF2B5EF4-FFF2-40B4-BE49-F238E27FC236}">
                <a16:creationId xmlns:a16="http://schemas.microsoft.com/office/drawing/2014/main" xmlns="" id="{2271C5CA-FC1C-6DC5-5B3C-DBD3BD8A3D92}"/>
              </a:ext>
            </a:extLst>
          </p:cNvPr>
          <p:cNvSpPr/>
          <p:nvPr/>
        </p:nvSpPr>
        <p:spPr>
          <a:xfrm>
            <a:off x="2682285" y="3302537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لا</a:t>
            </a:r>
          </a:p>
        </p:txBody>
      </p:sp>
      <p:sp>
        <p:nvSpPr>
          <p:cNvPr id="26" name="Google Shape;1672;p201">
            <a:extLst>
              <a:ext uri="{FF2B5EF4-FFF2-40B4-BE49-F238E27FC236}">
                <a16:creationId xmlns:a16="http://schemas.microsoft.com/office/drawing/2014/main" xmlns="" id="{E951AE35-0674-DCFE-F180-FDB14B6CF379}"/>
              </a:ext>
            </a:extLst>
          </p:cNvPr>
          <p:cNvSpPr/>
          <p:nvPr/>
        </p:nvSpPr>
        <p:spPr>
          <a:xfrm>
            <a:off x="632373" y="3337948"/>
            <a:ext cx="1584000" cy="936000"/>
          </a:xfrm>
          <a:custGeom>
            <a:avLst/>
            <a:gdLst/>
            <a:ahLst/>
            <a:cxnLst/>
            <a:rect l="l" t="t" r="r" b="b"/>
            <a:pathLst>
              <a:path w="1555535" h="941569" fill="none" extrusionOk="0">
                <a:moveTo>
                  <a:pt x="0" y="156931"/>
                </a:moveTo>
                <a:cubicBezTo>
                  <a:pt x="-13050" y="66891"/>
                  <a:pt x="68044" y="-1301"/>
                  <a:pt x="156931" y="0"/>
                </a:cubicBezTo>
                <a:cubicBezTo>
                  <a:pt x="338397" y="-1055"/>
                  <a:pt x="522974" y="25327"/>
                  <a:pt x="777768" y="0"/>
                </a:cubicBezTo>
                <a:cubicBezTo>
                  <a:pt x="1032562" y="-25327"/>
                  <a:pt x="1096094" y="-11607"/>
                  <a:pt x="1398604" y="0"/>
                </a:cubicBezTo>
                <a:cubicBezTo>
                  <a:pt x="1480054" y="9542"/>
                  <a:pt x="1564197" y="67643"/>
                  <a:pt x="1555535" y="156931"/>
                </a:cubicBezTo>
                <a:cubicBezTo>
                  <a:pt x="1558191" y="388692"/>
                  <a:pt x="1546877" y="626975"/>
                  <a:pt x="1555535" y="784638"/>
                </a:cubicBezTo>
                <a:cubicBezTo>
                  <a:pt x="1560147" y="879837"/>
                  <a:pt x="1490119" y="945138"/>
                  <a:pt x="1398604" y="941569"/>
                </a:cubicBezTo>
                <a:cubicBezTo>
                  <a:pt x="1243545" y="957531"/>
                  <a:pt x="1054318" y="938628"/>
                  <a:pt x="790184" y="941569"/>
                </a:cubicBezTo>
                <a:cubicBezTo>
                  <a:pt x="526050" y="944510"/>
                  <a:pt x="400769" y="911685"/>
                  <a:pt x="156931" y="941569"/>
                </a:cubicBezTo>
                <a:cubicBezTo>
                  <a:pt x="65308" y="946494"/>
                  <a:pt x="2679" y="862991"/>
                  <a:pt x="0" y="784638"/>
                </a:cubicBezTo>
                <a:cubicBezTo>
                  <a:pt x="-11551" y="525311"/>
                  <a:pt x="-30047" y="428888"/>
                  <a:pt x="0" y="156931"/>
                </a:cubicBezTo>
                <a:close/>
              </a:path>
              <a:path w="1555535" h="941569" extrusionOk="0">
                <a:moveTo>
                  <a:pt x="0" y="156931"/>
                </a:moveTo>
                <a:cubicBezTo>
                  <a:pt x="7119" y="61670"/>
                  <a:pt x="72107" y="-19453"/>
                  <a:pt x="156931" y="0"/>
                </a:cubicBezTo>
                <a:cubicBezTo>
                  <a:pt x="328791" y="-26882"/>
                  <a:pt x="558719" y="-21326"/>
                  <a:pt x="752934" y="0"/>
                </a:cubicBezTo>
                <a:cubicBezTo>
                  <a:pt x="947149" y="21326"/>
                  <a:pt x="1099997" y="-2913"/>
                  <a:pt x="1398604" y="0"/>
                </a:cubicBezTo>
                <a:cubicBezTo>
                  <a:pt x="1487210" y="2003"/>
                  <a:pt x="1561044" y="85370"/>
                  <a:pt x="1555535" y="156931"/>
                </a:cubicBezTo>
                <a:cubicBezTo>
                  <a:pt x="1547687" y="378933"/>
                  <a:pt x="1555162" y="651872"/>
                  <a:pt x="1555535" y="784638"/>
                </a:cubicBezTo>
                <a:cubicBezTo>
                  <a:pt x="1549320" y="862907"/>
                  <a:pt x="1468434" y="948734"/>
                  <a:pt x="1398604" y="941569"/>
                </a:cubicBezTo>
                <a:cubicBezTo>
                  <a:pt x="1119433" y="942063"/>
                  <a:pt x="1022617" y="951892"/>
                  <a:pt x="815018" y="941569"/>
                </a:cubicBezTo>
                <a:cubicBezTo>
                  <a:pt x="607419" y="931246"/>
                  <a:pt x="382092" y="952586"/>
                  <a:pt x="156931" y="941569"/>
                </a:cubicBezTo>
                <a:cubicBezTo>
                  <a:pt x="68959" y="921522"/>
                  <a:pt x="5160" y="875721"/>
                  <a:pt x="0" y="784638"/>
                </a:cubicBezTo>
                <a:cubicBezTo>
                  <a:pt x="11028" y="499908"/>
                  <a:pt x="5651" y="396454"/>
                  <a:pt x="0" y="156931"/>
                </a:cubicBezTo>
                <a:close/>
              </a:path>
            </a:pathLst>
          </a:custGeom>
          <a:solidFill>
            <a:srgbClr val="D6E9EA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ar-MA" sz="5400" b="1" kern="0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ea typeface="Aptos" panose="020B0004020202020204" pitchFamily="34" charset="0"/>
                <a:cs typeface="Microsoft Uighur" panose="02000000000000000000" pitchFamily="2" charset="-78"/>
                <a:sym typeface="Arial"/>
              </a:rPr>
              <a:t>اَلَّذي</a:t>
            </a:r>
          </a:p>
        </p:txBody>
      </p:sp>
      <p:sp>
        <p:nvSpPr>
          <p:cNvPr id="27" name="Google Shape;677;p154">
            <a:extLst>
              <a:ext uri="{FF2B5EF4-FFF2-40B4-BE49-F238E27FC236}">
                <a16:creationId xmlns:a16="http://schemas.microsoft.com/office/drawing/2014/main" xmlns="" id="{8A77624A-310A-9EBB-E93C-039859C7BEA9}"/>
              </a:ext>
            </a:extLst>
          </p:cNvPr>
          <p:cNvSpPr txBox="1"/>
          <p:nvPr/>
        </p:nvSpPr>
        <p:spPr>
          <a:xfrm>
            <a:off x="507747" y="4970333"/>
            <a:ext cx="81285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Calibri"/>
              </a:rPr>
              <a:t>اَلْبَيْتُ ........ نَسْكُنُ فيهِ قَريبٌ مِنَ ٱلْمَدْرَسَةِ.</a:t>
            </a:r>
          </a:p>
        </p:txBody>
      </p:sp>
    </p:spTree>
    <p:extLst>
      <p:ext uri="{BB962C8B-B14F-4D97-AF65-F5344CB8AC3E}">
        <p14:creationId xmlns:p14="http://schemas.microsoft.com/office/powerpoint/2010/main" val="16155353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20299</TotalTime>
  <Words>1431</Words>
  <Application>Microsoft Office PowerPoint</Application>
  <PresentationFormat>Affichage à l'écran (4:3)</PresentationFormat>
  <Paragraphs>408</Paragraphs>
  <Slides>54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54</vt:i4>
      </vt:variant>
    </vt:vector>
  </HeadingPairs>
  <TitlesOfParts>
    <vt:vector size="72" baseType="lpstr">
      <vt:lpstr>Aptos</vt:lpstr>
      <vt:lpstr>Dosis ExtraBold</vt:lpstr>
      <vt:lpstr>Arial</vt:lpstr>
      <vt:lpstr>Calibri Light</vt:lpstr>
      <vt:lpstr>Dosis</vt:lpstr>
      <vt:lpstr>Modern Love</vt:lpstr>
      <vt:lpstr>Calibri</vt:lpstr>
      <vt:lpstr>Dosis SemiBold</vt:lpstr>
      <vt:lpstr>Wingdings</vt:lpstr>
      <vt:lpstr>Microsoft Uighur</vt:lpstr>
      <vt:lpstr>Dosis Medium</vt:lpstr>
      <vt:lpstr>Thème Office</vt:lpstr>
      <vt:lpstr>Conception personnalisée</vt:lpstr>
      <vt:lpstr>01- نشاط اعتيادي</vt:lpstr>
      <vt:lpstr>03- استماع وتحدث</vt:lpstr>
      <vt:lpstr>04- قراءة/ كتابة</vt:lpstr>
      <vt:lpstr>05- اختتام الحصة</vt:lpstr>
      <vt:lpstr>00_Env-Enseignant</vt:lpstr>
      <vt:lpstr>Présentation PowerPoint</vt:lpstr>
      <vt:lpstr>سنتدرب اليوم على توظيف الكلمات البصرية. من يذكر بالكلمات البصرية لهذا الأسبوع؟</vt:lpstr>
      <vt:lpstr>من يقرأ؟</vt:lpstr>
      <vt:lpstr>خذوا ألواحكم.</vt:lpstr>
      <vt:lpstr>اقرؤا الجملة. ستكتبون الكلمة الناقصة انطلاقا من الكلمات المقترحة.</vt:lpstr>
      <vt:lpstr>من وجد الكلمة المناسبة لمعنى الجملة؟ ما رأيكم؟   - صححوا</vt:lpstr>
      <vt:lpstr>هذه جملة أخرى. اكتبوا الكلمة الناقصة انطلاقا من الكلمات المقترحة.</vt:lpstr>
      <vt:lpstr>من وجد الكلمة المناسبة لمعنى الجملة؟ ما رأيك؟  ــــ صححوا.</vt:lpstr>
      <vt:lpstr>هذه جملة أخرى. اكتبوا الكلمة الناقصة انطلاقا من الكلمات المقترحة.</vt:lpstr>
      <vt:lpstr>من وجد الكلمة المناسبة لمعنى الجملة؟ ما رأيكم؟ ـــ صححوا.</vt:lpstr>
      <vt:lpstr>هذه جملة أخرى. اكتبوا الكلمة الناقصة انطلاقا من الكلمات المقترحة.</vt:lpstr>
      <vt:lpstr>من وجد الكلمة المناسبة لمعنى الجملة؟ ما رأيك؟  ــــ صححوا.</vt:lpstr>
      <vt:lpstr>قراءة</vt:lpstr>
      <vt:lpstr>خذوا النص ص 91. نبدأ بتذكر معاني المفردات. ضعوا الكلمة المناسبة أمام كل تعريف.</vt:lpstr>
      <vt:lpstr>سأعين من يقرأ قراءة معبرة. أنصتوا لقراءة زميلكم. في كل مرة يقرأ اسم شخصية ارفعوا يدكم. </vt:lpstr>
      <vt:lpstr>ستعيدون قراءة النص؛ في هذه المرة كلما قرأ صديقكم كلمة لا تفهمونها ارفعوا أيديكم لنشرحها. </vt:lpstr>
      <vt:lpstr>خذوا ص 93. ستستنتجون معلومات ضمنية في النص. </vt:lpstr>
      <vt:lpstr>ماذا نسمي المعلومات التي ترد في النص بشكل غير مباشر؟</vt:lpstr>
      <vt:lpstr>نتذكر. من يقرأ؟</vt:lpstr>
      <vt:lpstr>من يذكر بخطوات توظيف الكلمات المفاتيح لاستنتاج معلومات ضمنية في النص؟</vt:lpstr>
      <vt:lpstr>من يقرأ؟ انتبهوا جيدا.</vt:lpstr>
      <vt:lpstr>خذوا الصفحة 93. ستطبقون الإستراتيجية. من يقرأ التعليمة؟ من يقرأ الأسئلة؟ -أنجزوا.</vt:lpstr>
      <vt:lpstr>من يقرأ السؤال الأول؟ ما المطلوب بالضبط في السؤال؟</vt:lpstr>
      <vt:lpstr>هل وردت الإجابة بشكل صريح في النص؟ ما العبارة الدالة على الجواب؟ - صححوا</vt:lpstr>
      <vt:lpstr>من يقرأ السؤال الثاني؟ من يجيب؟ ما المؤشر الذي يدل على ذلك في النص؟</vt:lpstr>
      <vt:lpstr>من يقرأ السؤال الثالث؟ من يجيب؟ هل أنتم متفقون؟ </vt:lpstr>
      <vt:lpstr>نمر إلى السؤال الرابع. من يقرأ؟ - أنجزوا سأمر بين الصفوف. أمامكم 4 دقائق. </vt:lpstr>
      <vt:lpstr>نصحح. ما الفكرة الأولى التي وردت في النص؟</vt:lpstr>
      <vt:lpstr>خذوا الواجب المنزلي. من كتب توصيفا للعبته المفضلة؟ سأستمع لكم.</vt:lpstr>
      <vt:lpstr>أنجزوا الآن التمرين الخامس. سأتنقل إليكم.</vt:lpstr>
      <vt:lpstr>Présentation PowerPoint</vt:lpstr>
      <vt:lpstr>لعبة الأضداد. ما ضد الكلمات التالية؟</vt:lpstr>
      <vt:lpstr>تأكدوا من أجوبتكم. من يريد أن يقدم كلمة وضدها؟</vt:lpstr>
      <vt:lpstr>إملاء</vt:lpstr>
      <vt:lpstr>في حصة الإملاء سنواصل التدرب على كتابة التاء أواخر الكلمات بشكل صحيح. </vt:lpstr>
      <vt:lpstr>نمر لقراءة الكلمات. المطلوب هو أن تقرأ مع الوقف على آخر الكلمة. سأعين الكلمة وأنت تقرأ. من يبدأ؟</vt:lpstr>
      <vt:lpstr>هذه كلمات تبتدئ بتاء مبسوطة. من يقرؤها؟ وهذه كلمات تنتهي بتاء مربوطة. من يقرأ؟ </vt:lpstr>
      <vt:lpstr>هذا سؤال من يذكرنا بالإجابة عنه؟</vt:lpstr>
      <vt:lpstr>نتذكر خطوات كتابة التاء آخر الكلمة بشكل صحيح.</vt:lpstr>
      <vt:lpstr>الآن، ستكتبون كلمات تنتهي بتاء. خذوا ألواحكم.</vt:lpstr>
      <vt:lpstr>اكتبوا التاء بشكل صحيح في الكلمتين. ستبررون اختياراتكم.</vt:lpstr>
      <vt:lpstr>اكتبوا التاء بشكل صحيح في الكلمتين. ستبررون اختياراتكم.</vt:lpstr>
      <vt:lpstr>والآن اكتبوا الجملة بشكل صحيح.</vt:lpstr>
      <vt:lpstr>خذوا كراساتكم على الصفحة 95. ستواصلون التدرب على كتابة التاء آخر الكلمات بشكل ثنائي. </vt:lpstr>
      <vt:lpstr>من يقرأ التعليمة؟  ـــ أنجزوا بشكل فردي (ثلاث دقائق).</vt:lpstr>
      <vt:lpstr>في ثنائيات وضح لزميلك كيف حددت نوع التاء في الكلمات. (دقيقة واحدة)</vt:lpstr>
      <vt:lpstr>نصحح جملة جملة. من يتقاسم جوابه؟ من يمر لرسم التاء على السبورة؟  ـــ هل أنتم متفقون؟</vt:lpstr>
      <vt:lpstr>انتبهوا للتصحيح.</vt:lpstr>
      <vt:lpstr>الآن اكتبوا الفقرة التي سأمليها عليكم . انتبهوا لكتابة «التاء» آخر الكلمات ل "ال". يملي الأستاذ الفقرة في الشريحة الموالية دون إظهارها.</vt:lpstr>
      <vt:lpstr>انتبهوا للتصحيح.</vt:lpstr>
      <vt:lpstr>اختــتام الحــصة</vt:lpstr>
      <vt:lpstr>أسجل النشاط التالي لأنجزه في المنزل.</vt:lpstr>
      <vt:lpstr>في الختام من يذكرنا بأهم العناصر التي تعلمناها خلال حصة اليوم؟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BTIHAJ</dc:creator>
  <cp:lastModifiedBy>HP</cp:lastModifiedBy>
  <cp:revision>52</cp:revision>
  <dcterms:created xsi:type="dcterms:W3CDTF">2023-09-20T21:35:22Z</dcterms:created>
  <dcterms:modified xsi:type="dcterms:W3CDTF">2025-12-31T10:11:33Z</dcterms:modified>
</cp:coreProperties>
</file>