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2" r:id="rId4"/>
    <p:sldMasterId id="2147483730" r:id="rId5"/>
    <p:sldMasterId id="2147483753" r:id="rId6"/>
    <p:sldMasterId id="2147483779" r:id="rId7"/>
  </p:sldMasterIdLst>
  <p:notesMasterIdLst>
    <p:notesMasterId r:id="rId56"/>
  </p:notesMasterIdLst>
  <p:sldIdLst>
    <p:sldId id="2147482743" r:id="rId8"/>
    <p:sldId id="2147482691" r:id="rId9"/>
    <p:sldId id="2147482514" r:id="rId10"/>
    <p:sldId id="2147482717" r:id="rId11"/>
    <p:sldId id="2147482644" r:id="rId12"/>
    <p:sldId id="2147482526" r:id="rId13"/>
    <p:sldId id="2147482527" r:id="rId14"/>
    <p:sldId id="2147482528" r:id="rId15"/>
    <p:sldId id="2147482705" r:id="rId16"/>
    <p:sldId id="2134806145" r:id="rId17"/>
    <p:sldId id="2147482487" r:id="rId18"/>
    <p:sldId id="2147482746" r:id="rId19"/>
    <p:sldId id="2147482490" r:id="rId20"/>
    <p:sldId id="2147482744" r:id="rId21"/>
    <p:sldId id="2147482745" r:id="rId22"/>
    <p:sldId id="2147482509" r:id="rId23"/>
    <p:sldId id="2147482510" r:id="rId24"/>
    <p:sldId id="2147482511" r:id="rId25"/>
    <p:sldId id="2147482491" r:id="rId26"/>
    <p:sldId id="2147482492" r:id="rId27"/>
    <p:sldId id="2147482499" r:id="rId28"/>
    <p:sldId id="2147482500" r:id="rId29"/>
    <p:sldId id="2147482501" r:id="rId30"/>
    <p:sldId id="2147482664" r:id="rId31"/>
    <p:sldId id="2147482741" r:id="rId32"/>
    <p:sldId id="2147482747" r:id="rId33"/>
    <p:sldId id="2147482702" r:id="rId34"/>
    <p:sldId id="2134806538" r:id="rId35"/>
    <p:sldId id="2134806905" r:id="rId36"/>
    <p:sldId id="2134806886" r:id="rId37"/>
    <p:sldId id="2147482750" r:id="rId38"/>
    <p:sldId id="2134806730" r:id="rId39"/>
    <p:sldId id="2147482742" r:id="rId40"/>
    <p:sldId id="2134806732" r:id="rId41"/>
    <p:sldId id="2134806687" r:id="rId42"/>
    <p:sldId id="2134806903" r:id="rId43"/>
    <p:sldId id="2134806736" r:id="rId44"/>
    <p:sldId id="2134806697" r:id="rId45"/>
    <p:sldId id="2147482748" r:id="rId46"/>
    <p:sldId id="2147482512" r:id="rId47"/>
    <p:sldId id="2147482505" r:id="rId48"/>
    <p:sldId id="2134806698" r:id="rId49"/>
    <p:sldId id="2147482749" r:id="rId50"/>
    <p:sldId id="2147482703" r:id="rId51"/>
    <p:sldId id="2134806712" r:id="rId52"/>
    <p:sldId id="2134806809" r:id="rId53"/>
    <p:sldId id="2134806149" r:id="rId54"/>
    <p:sldId id="2147482522" r:id="rId55"/>
  </p:sldIdLst>
  <p:sldSz cx="9144000" cy="6858000" type="screen4x3"/>
  <p:notesSz cx="6858000" cy="9144000"/>
  <p:embeddedFontLst>
    <p:embeddedFont>
      <p:font typeface="Dosis" panose="020B0604020202020204" charset="0"/>
      <p:regular r:id="rId57"/>
      <p:bold r:id="rId58"/>
    </p:embeddedFont>
    <p:embeddedFont>
      <p:font typeface="Dosis Medium" panose="020B0604020202020204" charset="0"/>
      <p:regular r:id="rId59"/>
    </p:embeddedFont>
    <p:embeddedFont>
      <p:font typeface="Modern Love" panose="020B0604020202020204" charset="0"/>
      <p:regular r:id="rId60"/>
    </p:embeddedFont>
    <p:embeddedFont>
      <p:font typeface="Microsoft Uighur" panose="02000000000000000000" pitchFamily="2" charset="-78"/>
      <p:regular r:id="rId61"/>
      <p:bold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Dosis SemiBold" panose="020B0604020202020204" charset="0"/>
      <p:regular r:id="rId69"/>
      <p:bold r:id="rId70"/>
    </p:embeddedFont>
    <p:embeddedFont>
      <p:font typeface="Dosis ExtraBold" panose="020B0604020202020204" charset="0"/>
      <p:bold r:id="rId7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7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orient="horz" pos="2591" userDrawn="1">
          <p15:clr>
            <a:srgbClr val="A4A3A4"/>
          </p15:clr>
        </p15:guide>
        <p15:guide id="4" pos="5035" userDrawn="1">
          <p15:clr>
            <a:srgbClr val="A4A3A4"/>
          </p15:clr>
        </p15:guide>
        <p15:guide id="5" pos="748" userDrawn="1">
          <p15:clr>
            <a:srgbClr val="A4A3A4"/>
          </p15:clr>
        </p15:guide>
        <p15:guide id="6" orient="horz" pos="1230" userDrawn="1">
          <p15:clr>
            <a:srgbClr val="A4A3A4"/>
          </p15:clr>
        </p15:guide>
        <p15:guide id="7" pos="46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B2"/>
    <a:srgbClr val="946D93"/>
    <a:srgbClr val="424D7C"/>
    <a:srgbClr val="507FBD"/>
    <a:srgbClr val="203864"/>
    <a:srgbClr val="424D7B"/>
    <a:srgbClr val="000000"/>
    <a:srgbClr val="257390"/>
    <a:srgbClr val="565F88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2" autoAdjust="0"/>
    <p:restoredTop sz="94663" autoAdjust="0"/>
  </p:normalViewPr>
  <p:slideViewPr>
    <p:cSldViewPr snapToGrid="0">
      <p:cViewPr varScale="1">
        <p:scale>
          <a:sx n="70" d="100"/>
          <a:sy n="70" d="100"/>
        </p:scale>
        <p:origin x="684" y="54"/>
      </p:cViewPr>
      <p:guideLst>
        <p:guide pos="4876"/>
        <p:guide orient="horz" pos="709"/>
        <p:guide orient="horz" pos="2591"/>
        <p:guide pos="5035"/>
        <p:guide pos="748"/>
        <p:guide orient="horz" pos="1230"/>
        <p:guide pos="462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1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25518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842161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283452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893537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125009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82618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17010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873369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29285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031151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6113614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257631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56621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277777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2892352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9785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0871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939848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951093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26132634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513753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4918193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6843581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0511190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90808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1983835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957871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546525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890961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095463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00974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144904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11976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746856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678123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01863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46694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570725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806860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938579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9128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352503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067069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446231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6768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2903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941345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927289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12775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64548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19875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154604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14919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78636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596281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61616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804364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29850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19865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7772142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298402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1514774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599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057697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722064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98641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894933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6070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703739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522228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7569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345004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735494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801306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981939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87159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0828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947650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383905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351430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590399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79446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28861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16121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52679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664270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3820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74895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5695102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551042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445787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0639987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421758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742532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888136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66583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39348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768970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09212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070824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288275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46873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74237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78872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45512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73957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28512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9184425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927323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433059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96071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9954415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29509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998599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903159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7664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2.bin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16.jp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06/01/2026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188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7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52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20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78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54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153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9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02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11" Type="http://schemas.openxmlformats.org/officeDocument/2006/relationships/image" Target="../media/image43.png"/><Relationship Id="rId5" Type="http://schemas.openxmlformats.org/officeDocument/2006/relationships/image" Target="../media/image9.png"/><Relationship Id="rId10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png"/><Relationship Id="rId7" Type="http://schemas.openxmlformats.org/officeDocument/2006/relationships/image" Target="../media/image4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4.png"/><Relationship Id="rId7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5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5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BDF01B9-2266-7C2F-D273-B38EE8BD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44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02483AAA-1865-9F4E-862A-7DBD1098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الاستماع والتحدث، ستتدربون على استعمال أسلوب التفضيل ثم تشخيص بعض مقاطع الحكاية.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3AF2EA6-7C88-FEF1-7C78-EE6D548E4F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AC6F7C4-008D-6E11-5FD6-B5820B87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2AD9078-2116-7FC8-AB2E-1418B92A2A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9BD1EFC-A4B9-F583-5A50-6582DCE538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5533503-890C-D6F8-C32E-9594E72F29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048AF6E-170D-0BDB-C21D-4FFD1FCE64F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F39ED24-8B0E-ECAD-5524-BCA05181468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161F154-56FA-6CD2-EC90-95DE88F7B94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Espace réservé pour une image  2">
            <a:extLst>
              <a:ext uri="{FF2B5EF4-FFF2-40B4-BE49-F238E27FC236}">
                <a16:creationId xmlns:a16="http://schemas.microsoft.com/office/drawing/2014/main" xmlns="" id="{7533048E-6D85-8B0F-7B80-F354AA90EB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AA902500-4FF2-CDAA-C4D1-4F832B1D3943}"/>
              </a:ext>
            </a:extLst>
          </p:cNvPr>
          <p:cNvSpPr/>
          <p:nvPr/>
        </p:nvSpPr>
        <p:spPr>
          <a:xfrm>
            <a:off x="2167822" y="2971800"/>
            <a:ext cx="491535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مُذَكِّراتُ عُصْفورَةٍ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116E15-FC87-7A8A-A420-F686E43AB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4F85C84D-6AE2-3EDF-893F-977A6D249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ذلك نتذكر بعض أساليب التفضيل. من يقرأ؟ (دقيقة)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B9A8830C-B5AE-EA3D-24C6-BBED61C127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272" y="65529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DEABC61-4AF1-A0B7-06A1-491F95D36C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8A212FC-D9FF-EE5A-3010-D8ECDB4F8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19CECB3-8FC4-DC0C-6015-4A2FE6045C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232BD8F-2A0C-2047-B788-1771F98CD9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AA6B3CD-015A-FEBC-1695-F9493C4F4C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F50C1EE-08A0-239D-30FC-DBF44B93C45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2A98CEA-957F-C8EE-F0FB-985FE105AF0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1334B7B-FB85-BBB7-FE71-686F4A9BE02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Image 4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xmlns="" id="{B2C2E844-DF07-F6E4-C98E-5E108A4D88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7" y="1424579"/>
            <a:ext cx="782030" cy="90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D9AE794-FD9C-6CE2-1E55-F96D93B5FB57}"/>
              </a:ext>
            </a:extLst>
          </p:cNvPr>
          <p:cNvSpPr txBox="1"/>
          <p:nvPr/>
        </p:nvSpPr>
        <p:spPr>
          <a:xfrm>
            <a:off x="610859" y="2334126"/>
            <a:ext cx="76668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يُفْرِحُني ............، لكِنَّني أُفَضِّلُ ..........................</a:t>
            </a:r>
          </a:p>
          <a:p>
            <a:pPr algn="just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يُعْجِبُني ...............، إِلّا أَنَّني أُفَضِّلُ .....................</a:t>
            </a:r>
          </a:p>
          <a:p>
            <a:pPr algn="just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أُحِبُّ ..............................................................</a:t>
            </a:r>
          </a:p>
          <a:p>
            <a:pPr algn="just" rtl="1"/>
            <a:r>
              <a:rPr lang="ar-MA" sz="48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 هُوَ/هِيَ أَفْضَلُ /أَجْمَلُ / أَحْسَنُ ...............</a:t>
            </a:r>
            <a:endParaRPr lang="fr-FR" sz="48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305133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26D06F-8B9B-5A18-BE76-F84E09545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1A92A2D9-FE69-A55A-09EF-B9069475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مشهد. من يعبر عنه باستعمال أسلوب التفضيل؟ دقيقتان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B35E8FE1-F405-BC64-1907-E0C6678D01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272" y="65529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123B400-3744-77C1-3BFC-0A8E7470FA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DF5A683-9FD6-A278-AC6B-B421207E5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16930CA-50A0-686D-7C15-2A01785D43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4C68E0F-92AF-7987-6237-B1A8574F72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4D2862D-884E-C6C6-42C9-50EF804AF1B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AE94113-7B30-F722-B80D-5F47B761794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F9A3936-CA57-C17A-3889-5A0CAFF7A367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E734B1-2D3A-CE05-56BF-AC9C37E5C93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814130B-0FCE-7E77-A003-E3BB71F5AB2B}"/>
              </a:ext>
            </a:extLst>
          </p:cNvPr>
          <p:cNvSpPr txBox="1"/>
          <p:nvPr/>
        </p:nvSpPr>
        <p:spPr>
          <a:xfrm>
            <a:off x="1189164" y="4763541"/>
            <a:ext cx="6718109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يُفْرِحُني .................................، لكِنَّني أُفَضِّلُ ..........................</a:t>
            </a:r>
          </a:p>
          <a:p>
            <a:pPr algn="just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يُعْجِبُني ................................، إِلّا أَنَّني أُفَضِّلُ ........................</a:t>
            </a:r>
          </a:p>
          <a:p>
            <a:pPr algn="just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أُحِبُّ ..................................................................................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2CFF910-932D-0D75-360F-9D1A53C94E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9164" y="1357984"/>
            <a:ext cx="6778181" cy="28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6660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D5924E-D6D7-28E1-3BB4-ED8FE093D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2C571616-B813-8A75-9391-5F4E0B4E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21" y="756000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استعمال أسلوب التفضيل في حوار. ستنصتون للحوار التالي.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EEA9294D-7918-EB23-80DF-9DF24AA8F0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E1D8357-1471-2425-EA9D-1338742B4B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1F094E0-0D6C-E6F5-79DD-40C84CADE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1E8EC99-33A3-67C6-EAB9-BD72B33E60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45D46E7-6F9F-1F42-B3BE-C6C29FE0F8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C7850BD-D720-0352-804A-9EBBE1BDA20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C315CDE-0C42-FBFE-8E5C-7478E31DD12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05C9A98-5800-6206-8014-75A7DA6D7CB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2D944AB-17FA-E19C-ABFA-AE87E3B20F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B2E7280-6346-08C6-875F-41052963A5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2833" y="2859796"/>
            <a:ext cx="673796" cy="17799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DFD4539-B6F5-F4D5-004A-621B831519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7062" y="2859796"/>
            <a:ext cx="900530" cy="1895635"/>
          </a:xfrm>
          <a:prstGeom prst="rect">
            <a:avLst/>
          </a:prstGeom>
        </p:spPr>
      </p:pic>
      <p:sp>
        <p:nvSpPr>
          <p:cNvPr id="5" name="Bulle narrative : rectangle à coins arrondis 2">
            <a:extLst>
              <a:ext uri="{FF2B5EF4-FFF2-40B4-BE49-F238E27FC236}">
                <a16:creationId xmlns:a16="http://schemas.microsoft.com/office/drawing/2014/main" xmlns="" id="{59FA776B-2F24-E03D-C23B-71E671ABB44A}"/>
              </a:ext>
            </a:extLst>
          </p:cNvPr>
          <p:cNvSpPr/>
          <p:nvPr/>
        </p:nvSpPr>
        <p:spPr>
          <a:xfrm>
            <a:off x="5893463" y="1767609"/>
            <a:ext cx="2670433" cy="1542824"/>
          </a:xfrm>
          <a:prstGeom prst="wedgeEllipseCallout">
            <a:avLst>
              <a:gd name="adj1" fmla="val -55662"/>
              <a:gd name="adj2" fmla="val 19335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أَيَّهُما تُفَضِّلُ يا مَجْدُ، رُكوبَ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ٱلزُّحْلوقَةِ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أَوْ لُعْبَةَ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ٱلْغُمَّيْضَةِ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sp>
        <p:nvSpPr>
          <p:cNvPr id="23" name="Bulle narrative : rectangle à coins arrondis 3">
            <a:extLst>
              <a:ext uri="{FF2B5EF4-FFF2-40B4-BE49-F238E27FC236}">
                <a16:creationId xmlns:a16="http://schemas.microsoft.com/office/drawing/2014/main" xmlns="" id="{F69C4D4D-A7A2-2102-8964-510E3C7102BB}"/>
              </a:ext>
            </a:extLst>
          </p:cNvPr>
          <p:cNvSpPr/>
          <p:nvPr/>
        </p:nvSpPr>
        <p:spPr>
          <a:xfrm>
            <a:off x="383513" y="1631108"/>
            <a:ext cx="3578887" cy="2328254"/>
          </a:xfrm>
          <a:prstGeom prst="wedgeEllipseCallout">
            <a:avLst>
              <a:gd name="adj1" fmla="val 55088"/>
              <a:gd name="adj2" fmla="val 10622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يُعْجِبُني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ٱلِاثْنانِ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، لكِنَّني أُفَضِّلُ لُعْبَةَ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ٱلزُّحْلوقَةِ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ٱلَّتي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أَسْتَمْتِعُ بِها كَثيراً حَيْثُ أَنْزَلِقُ عَلى مُنْحَدَرٍ أَمْلَسَ بِسُرْعَةٍ وَأَنا أَضْحَكُ.</a:t>
            </a:r>
          </a:p>
        </p:txBody>
      </p:sp>
      <p:sp>
        <p:nvSpPr>
          <p:cNvPr id="26" name="Bulle narrative : rectangle à coins arrondis 2">
            <a:extLst>
              <a:ext uri="{FF2B5EF4-FFF2-40B4-BE49-F238E27FC236}">
                <a16:creationId xmlns:a16="http://schemas.microsoft.com/office/drawing/2014/main" xmlns="" id="{CC835537-A620-3496-0860-89B2031DA8BE}"/>
              </a:ext>
            </a:extLst>
          </p:cNvPr>
          <p:cNvSpPr/>
          <p:nvPr/>
        </p:nvSpPr>
        <p:spPr>
          <a:xfrm>
            <a:off x="5893463" y="4460257"/>
            <a:ext cx="2946787" cy="2178726"/>
          </a:xfrm>
          <a:prstGeom prst="wedgeEllipseCallout">
            <a:avLst>
              <a:gd name="adj1" fmla="val -44652"/>
              <a:gd name="adj2" fmla="val -52467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أَمّا أَنا فَأُحِبُّ لُعْبَةَ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ٱلْحَجَلَةِ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 إِنَّها لُعْبَةٌ تُعَلِّمُ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ٱلتَّرْكيزَ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وَٱلْحِفاظَ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عَلى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ٱلتَّوازُنِ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27" name="Bulle narrative : rectangle à coins arrondis 3">
            <a:extLst>
              <a:ext uri="{FF2B5EF4-FFF2-40B4-BE49-F238E27FC236}">
                <a16:creationId xmlns:a16="http://schemas.microsoft.com/office/drawing/2014/main" xmlns="" id="{C74C7FBF-211F-5DCE-BD69-5EDA2D905B78}"/>
              </a:ext>
            </a:extLst>
          </p:cNvPr>
          <p:cNvSpPr/>
          <p:nvPr/>
        </p:nvSpPr>
        <p:spPr>
          <a:xfrm>
            <a:off x="428475" y="4136483"/>
            <a:ext cx="3578887" cy="947817"/>
          </a:xfrm>
          <a:prstGeom prst="wedgeEllipseCallout">
            <a:avLst>
              <a:gd name="adj1" fmla="val 49925"/>
              <a:gd name="adj2" fmla="val -58700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وَأَنْتِ يا نَدى، ماذا تُفَضِّلينَ؟</a:t>
            </a:r>
            <a:endParaRPr lang="ar-MA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124347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769C05-A2A7-E737-D028-58D826E36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F503B5B4-DD3B-CF35-3762-07BBD7B62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21" y="756000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سأقدم الحوار رفقة التلميذ ...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FC63B642-7E4F-9EC3-AD0E-4B9D7B0A54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21083AC-CFE2-F434-9AB7-4197B7DD31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894B17E-FD6B-C15B-1BF7-632D6E5ED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82ADB98-384C-EE80-0647-81DB126C34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11253EE-27D1-A4D7-9055-9F54C4426E9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C3A4769-FD56-3F9A-6F20-FCA84F63782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D6308F0-C89D-AD44-01FA-6C06B0B6148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6AA431E-5942-4143-A748-0F5F049018B5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AA43919-AD50-37BD-62C3-CB7C9BCC075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CE2B1B1-BE3F-CE32-624A-905C88253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2833" y="2859796"/>
            <a:ext cx="673796" cy="17799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76B197D8-42AD-F69A-8B11-2C3C35A2A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7062" y="2859796"/>
            <a:ext cx="900530" cy="1895635"/>
          </a:xfrm>
          <a:prstGeom prst="rect">
            <a:avLst/>
          </a:prstGeom>
        </p:spPr>
      </p:pic>
      <p:sp>
        <p:nvSpPr>
          <p:cNvPr id="30" name="Bulle narrative : rectangle à coins arrondis 2">
            <a:extLst>
              <a:ext uri="{FF2B5EF4-FFF2-40B4-BE49-F238E27FC236}">
                <a16:creationId xmlns:a16="http://schemas.microsoft.com/office/drawing/2014/main" xmlns="" id="{C4A1AEE9-1CBB-7110-98A6-7C44AAB4B6CB}"/>
              </a:ext>
            </a:extLst>
          </p:cNvPr>
          <p:cNvSpPr/>
          <p:nvPr/>
        </p:nvSpPr>
        <p:spPr>
          <a:xfrm>
            <a:off x="5893463" y="1767609"/>
            <a:ext cx="2670433" cy="1542824"/>
          </a:xfrm>
          <a:prstGeom prst="wedgeEllipseCallout">
            <a:avLst>
              <a:gd name="adj1" fmla="val -55662"/>
              <a:gd name="adj2" fmla="val 19335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أَيَّهُما تُفَضِّلُ يا مَجْدُ، رُكوبَ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ٱلزُّحْلوقَةِ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أَوْ لُعْبَةَ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ٱلْغُمَّيْضَةِ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sp>
        <p:nvSpPr>
          <p:cNvPr id="31" name="Bulle narrative : rectangle à coins arrondis 3">
            <a:extLst>
              <a:ext uri="{FF2B5EF4-FFF2-40B4-BE49-F238E27FC236}">
                <a16:creationId xmlns:a16="http://schemas.microsoft.com/office/drawing/2014/main" xmlns="" id="{B027FA61-D7D6-9D20-1657-0EFDF72B9455}"/>
              </a:ext>
            </a:extLst>
          </p:cNvPr>
          <p:cNvSpPr/>
          <p:nvPr/>
        </p:nvSpPr>
        <p:spPr>
          <a:xfrm>
            <a:off x="383513" y="1631108"/>
            <a:ext cx="3578887" cy="2328254"/>
          </a:xfrm>
          <a:prstGeom prst="wedgeEllipseCallout">
            <a:avLst>
              <a:gd name="adj1" fmla="val 55088"/>
              <a:gd name="adj2" fmla="val 10622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يُعْجِبُني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ٱلِاثْنانِ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، لكِنَّني أُفَضِّلُ لُعْبَةَ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ٱلزُّحْلوقَةِ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ٱلَّتي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أَسْتَمْتِعُ بِها كَثيراً حَيْثُ أَنْزَلِقُ عَلى مُنْحَدَرٍ أَمْلَسَ بِسُرْعَةٍ وَأَنا أَضْحَكُ.</a:t>
            </a:r>
          </a:p>
        </p:txBody>
      </p:sp>
      <p:sp>
        <p:nvSpPr>
          <p:cNvPr id="32" name="Bulle narrative : rectangle à coins arrondis 2">
            <a:extLst>
              <a:ext uri="{FF2B5EF4-FFF2-40B4-BE49-F238E27FC236}">
                <a16:creationId xmlns:a16="http://schemas.microsoft.com/office/drawing/2014/main" xmlns="" id="{DD19A6D6-0D19-0BF8-C9A4-F4FA96E2CB89}"/>
              </a:ext>
            </a:extLst>
          </p:cNvPr>
          <p:cNvSpPr/>
          <p:nvPr/>
        </p:nvSpPr>
        <p:spPr>
          <a:xfrm>
            <a:off x="5893463" y="4460257"/>
            <a:ext cx="2946787" cy="2178726"/>
          </a:xfrm>
          <a:prstGeom prst="wedgeEllipseCallout">
            <a:avLst>
              <a:gd name="adj1" fmla="val -44652"/>
              <a:gd name="adj2" fmla="val -52467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أَمّا أَنا فَأُحِبُّ لُعْبَةَ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ٱلْحَجَلَةِ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 إِنَّها لُعْبَةٌ تُعَلِّمُ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ٱلتَّرْكيزَ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وَٱلْحِفاظَ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عَلى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ٱلتَّوازُنِ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33" name="Bulle narrative : rectangle à coins arrondis 3">
            <a:extLst>
              <a:ext uri="{FF2B5EF4-FFF2-40B4-BE49-F238E27FC236}">
                <a16:creationId xmlns:a16="http://schemas.microsoft.com/office/drawing/2014/main" xmlns="" id="{4C2D896A-8E43-8C74-6ADD-09ABD7924FBB}"/>
              </a:ext>
            </a:extLst>
          </p:cNvPr>
          <p:cNvSpPr/>
          <p:nvPr/>
        </p:nvSpPr>
        <p:spPr>
          <a:xfrm>
            <a:off x="428475" y="4136483"/>
            <a:ext cx="3578887" cy="947817"/>
          </a:xfrm>
          <a:prstGeom prst="wedgeEllipseCallout">
            <a:avLst>
              <a:gd name="adj1" fmla="val 49925"/>
              <a:gd name="adj2" fmla="val -58700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وَأَنْتِ يا نَدى، ماذا تُفَضِّلينَ؟</a:t>
            </a:r>
            <a:endParaRPr lang="ar-MA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23616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3CB823-6306-57BE-351D-5AF138518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3943F162-A495-94FE-741A-1C372D598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21" y="756000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دوركم؛ كل واحد يتحاور مع صديقه باستعمال هذه العبارات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7191D57-9859-4E50-40E7-265F1AE3A5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6EBE792-B839-5F59-E81A-21AA06EC1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51FD0A5-6A1E-0C0A-3C4F-085400FD46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159A849-56AB-4112-8DB9-4758F86E46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242CC0C-A681-390E-1688-F65C15BC1299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16EC061-F002-6B4B-4B69-A80D0C4B4D6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D231BA9-7A61-DB65-1DB8-52700751261D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2ECFB00-9264-7772-2D93-AE6846F67D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xmlns="" id="{6121E4A7-1416-EA1D-1ECE-46F6F80DDC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E281C40-AC24-6727-F6AE-97837CE62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2833" y="2859796"/>
            <a:ext cx="673796" cy="17799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65017CDD-FDB7-474F-3778-957D2E5821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7062" y="2859796"/>
            <a:ext cx="900530" cy="1895635"/>
          </a:xfrm>
          <a:prstGeom prst="rect">
            <a:avLst/>
          </a:prstGeom>
        </p:spPr>
      </p:pic>
      <p:sp>
        <p:nvSpPr>
          <p:cNvPr id="30" name="Bulle narrative : rectangle à coins arrondis 2">
            <a:extLst>
              <a:ext uri="{FF2B5EF4-FFF2-40B4-BE49-F238E27FC236}">
                <a16:creationId xmlns:a16="http://schemas.microsoft.com/office/drawing/2014/main" xmlns="" id="{9BFF4B2A-03D3-C8B2-B780-3A47E0F6783B}"/>
              </a:ext>
            </a:extLst>
          </p:cNvPr>
          <p:cNvSpPr/>
          <p:nvPr/>
        </p:nvSpPr>
        <p:spPr>
          <a:xfrm>
            <a:off x="5893463" y="1767609"/>
            <a:ext cx="2670433" cy="1542824"/>
          </a:xfrm>
          <a:prstGeom prst="wedgeEllipseCallout">
            <a:avLst>
              <a:gd name="adj1" fmla="val -55662"/>
              <a:gd name="adj2" fmla="val 19335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أَيَّهُما تُفَضِّلُ يا مَجْدُ، رُكوبَ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ٱلزُّحْلوقَةِ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أَوْ لُعْبَةَ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ٱلْغُمَّيْضَةِ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  <p:sp>
        <p:nvSpPr>
          <p:cNvPr id="31" name="Bulle narrative : rectangle à coins arrondis 3">
            <a:extLst>
              <a:ext uri="{FF2B5EF4-FFF2-40B4-BE49-F238E27FC236}">
                <a16:creationId xmlns:a16="http://schemas.microsoft.com/office/drawing/2014/main" xmlns="" id="{7364575E-5C69-238D-BF91-F9C7297159E6}"/>
              </a:ext>
            </a:extLst>
          </p:cNvPr>
          <p:cNvSpPr/>
          <p:nvPr/>
        </p:nvSpPr>
        <p:spPr>
          <a:xfrm>
            <a:off x="383513" y="1631108"/>
            <a:ext cx="3578887" cy="2328254"/>
          </a:xfrm>
          <a:prstGeom prst="wedgeEllipseCallout">
            <a:avLst>
              <a:gd name="adj1" fmla="val 55088"/>
              <a:gd name="adj2" fmla="val 10622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يُعْجِبُني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ٱلِاثْنانِ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، لكِنَّني أُفَضِّلُ لُعْبَةَ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ٱلزُّحْلوقَةِ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ٱلَّتي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أَسْتَمْتِعُ بِها كَثيراً حَيْثُ أَنْزَلِقُ عَلى مُنْحَدَرٍ أَمْلَسَ بِسُرْعَةٍ وَأَنا أَضْحَكُ.</a:t>
            </a:r>
          </a:p>
        </p:txBody>
      </p:sp>
      <p:sp>
        <p:nvSpPr>
          <p:cNvPr id="32" name="Bulle narrative : rectangle à coins arrondis 2">
            <a:extLst>
              <a:ext uri="{FF2B5EF4-FFF2-40B4-BE49-F238E27FC236}">
                <a16:creationId xmlns:a16="http://schemas.microsoft.com/office/drawing/2014/main" xmlns="" id="{FEF71EE1-81FD-9E80-CFA1-1BD0B816B52D}"/>
              </a:ext>
            </a:extLst>
          </p:cNvPr>
          <p:cNvSpPr/>
          <p:nvPr/>
        </p:nvSpPr>
        <p:spPr>
          <a:xfrm>
            <a:off x="5893463" y="4460257"/>
            <a:ext cx="2946787" cy="2178726"/>
          </a:xfrm>
          <a:prstGeom prst="wedgeEllipseCallout">
            <a:avLst>
              <a:gd name="adj1" fmla="val -44652"/>
              <a:gd name="adj2" fmla="val -52467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أَمّا أَنا فَأُحِبُّ لُعْبَةَ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ٱلْحَجَلَةِ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 إِنَّها لُعْبَةٌ تُعَلِّمُ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ٱلتَّرْكيزَ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وَٱلْحِفاظَ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عَلى </a:t>
            </a:r>
            <a:r>
              <a:rPr lang="ar-MA" sz="2800" b="1" dirty="0" err="1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ٱلتَّوازُنِ</a:t>
            </a:r>
            <a:r>
              <a:rPr lang="ar-MA" sz="2800" b="1" dirty="0">
                <a:solidFill>
                  <a:srgbClr val="0097B2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.</a:t>
            </a:r>
          </a:p>
        </p:txBody>
      </p:sp>
      <p:sp>
        <p:nvSpPr>
          <p:cNvPr id="33" name="Bulle narrative : rectangle à coins arrondis 3">
            <a:extLst>
              <a:ext uri="{FF2B5EF4-FFF2-40B4-BE49-F238E27FC236}">
                <a16:creationId xmlns:a16="http://schemas.microsoft.com/office/drawing/2014/main" xmlns="" id="{3193243D-B2C2-09CA-FD09-AE16855607DF}"/>
              </a:ext>
            </a:extLst>
          </p:cNvPr>
          <p:cNvSpPr/>
          <p:nvPr/>
        </p:nvSpPr>
        <p:spPr>
          <a:xfrm>
            <a:off x="428475" y="4136483"/>
            <a:ext cx="3578887" cy="947817"/>
          </a:xfrm>
          <a:prstGeom prst="wedgeEllipseCallout">
            <a:avLst>
              <a:gd name="adj1" fmla="val 49925"/>
              <a:gd name="adj2" fmla="val -58700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وَأَنْتِ يا نَدى، ماذا تُفَضِّلينَ؟</a:t>
            </a:r>
            <a:endParaRPr lang="ar-MA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843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569F3D-3AD1-D408-6859-8AFD4C3A3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4A57D5AD-65DD-C7DD-3E94-008D4DB3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ص 101. من يقرأ التعليمة رقم 1؟ ما المطلوب؟ أنجزوا بشكل ثنائي. (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دقيقتان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E371306B-F96E-DF02-CD30-F1CB0ACD4D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76F5FE0-2FC5-2B71-40B5-EB01A18E9E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0920A86-C668-8630-9FCC-942F50A6F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6EE6C09-B5C3-EA41-8D68-AFDE0ACC5A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789683D-59B9-8704-14F0-99FECF3966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11369E4-3B8E-DB22-7D3C-78A05B2B6185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DE69F48-9466-ABB9-A03D-AE3643AC9A0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A77A8FF-7007-25BC-774A-2D6F01E5CCBB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8BD2EA-C3C9-7662-37B0-868905F3DF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Image 11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xmlns="" id="{4EFE9168-5EBB-D2FA-7673-1E2E90FA8D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1" y="1456642"/>
            <a:ext cx="782030" cy="900000"/>
          </a:xfrm>
          <a:prstGeom prst="rect">
            <a:avLst/>
          </a:prstGeom>
        </p:spPr>
      </p:pic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8002EF31-37E3-BF4A-BA72-30B80C60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5017" y="1912774"/>
            <a:ext cx="2820959" cy="3873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lèche : gauche 5">
            <a:extLst>
              <a:ext uri="{FF2B5EF4-FFF2-40B4-BE49-F238E27FC236}">
                <a16:creationId xmlns:a16="http://schemas.microsoft.com/office/drawing/2014/main" xmlns="" id="{44F6FA4A-145F-AEA5-F43F-CF50021FE8E1}"/>
              </a:ext>
            </a:extLst>
          </p:cNvPr>
          <p:cNvSpPr/>
          <p:nvPr/>
        </p:nvSpPr>
        <p:spPr>
          <a:xfrm>
            <a:off x="6405903" y="3751544"/>
            <a:ext cx="717420" cy="19594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D0D6B794-174A-E25E-0DA9-1C4C547C1E99}"/>
              </a:ext>
            </a:extLst>
          </p:cNvPr>
          <p:cNvSpPr/>
          <p:nvPr/>
        </p:nvSpPr>
        <p:spPr>
          <a:xfrm>
            <a:off x="3375016" y="3439597"/>
            <a:ext cx="2820959" cy="16240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0085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72F7EA-C296-A90C-391A-D357CA245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3872C16F-7045-EC47-CC08-53A0CFBD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ثنائيا لعرض الحوار. سيشارك الجميع. انتبهوا. (ثنائيان أو ثلاث)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A777AF91-E778-9824-8303-0F51EA39D6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A99B4B-6982-5223-0261-5AFCC89347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92AC8EF-93C5-F955-ADD0-E6666A191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2312248-FAD3-71CA-356E-7CDC24DA5A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3375547-D53A-1432-28CE-71CA85182C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1AD9AEA-7672-4D82-07C8-BA706C1BF7F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969FF23-4EF3-341C-B409-90E3341F284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B363F0B-1210-5B08-7A07-7ABB21B3B12E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EFCAC38-240C-D86F-B242-32DB0FB1B9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2E7FC1C6-EA75-C39E-55F1-6965654E3E42}"/>
              </a:ext>
            </a:extLst>
          </p:cNvPr>
          <p:cNvSpPr txBox="1"/>
          <p:nvPr/>
        </p:nvSpPr>
        <p:spPr>
          <a:xfrm>
            <a:off x="6107975" y="3711720"/>
            <a:ext cx="2362139" cy="1959578"/>
          </a:xfrm>
          <a:prstGeom prst="wedgeEllipseCallout">
            <a:avLst>
              <a:gd name="adj1" fmla="val -52374"/>
              <a:gd name="adj2" fmla="val -41276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b="0" dirty="0"/>
              <a:t>إِلّا أَنَّ</a:t>
            </a:r>
            <a:endParaRPr lang="fr-MA" b="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6EF83C68-8F50-86FD-745D-745FC24A0B9D}"/>
              </a:ext>
            </a:extLst>
          </p:cNvPr>
          <p:cNvSpPr txBox="1"/>
          <p:nvPr/>
        </p:nvSpPr>
        <p:spPr>
          <a:xfrm>
            <a:off x="521156" y="3602098"/>
            <a:ext cx="3293331" cy="1471347"/>
          </a:xfrm>
          <a:prstGeom prst="wedgeEllipseCallout">
            <a:avLst>
              <a:gd name="adj1" fmla="val 54741"/>
              <a:gd name="adj2" fmla="val -33195"/>
            </a:avLst>
          </a:prstGeom>
          <a:noFill/>
          <a:ln w="38100">
            <a:solidFill>
              <a:srgbClr val="946D93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en-US"/>
            </a:defPPr>
            <a:lvl1pPr algn="r" rtl="1"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b="0" dirty="0"/>
              <a:t>وَأَنْتِ يا ........   هَلْ تُفَضِّلينَ السَّفَرَ في .............   أَوْ في ................؟</a:t>
            </a:r>
            <a:endParaRPr lang="fr-FR" sz="2400" b="0" dirty="0">
              <a:solidFill>
                <a:srgbClr val="C0000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BE07B11D-1394-0891-FC53-47E6D4F79B76}"/>
              </a:ext>
            </a:extLst>
          </p:cNvPr>
          <p:cNvSpPr txBox="1"/>
          <p:nvPr/>
        </p:nvSpPr>
        <p:spPr>
          <a:xfrm>
            <a:off x="5917721" y="1698578"/>
            <a:ext cx="2027009" cy="1443291"/>
          </a:xfrm>
          <a:prstGeom prst="wedgeEllipseCallout">
            <a:avLst>
              <a:gd name="adj1" fmla="val -58397"/>
              <a:gd name="adj2" fmla="val 22868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b="0" dirty="0"/>
              <a:t>ماذا تُفَضِّلُ يا خالِدُ             أَوْ           ؟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7A48AAFF-7869-1546-F66A-3DA71C36BEC0}"/>
              </a:ext>
            </a:extLst>
          </p:cNvPr>
          <p:cNvSpPr txBox="1"/>
          <p:nvPr/>
        </p:nvSpPr>
        <p:spPr>
          <a:xfrm>
            <a:off x="698741" y="1898527"/>
            <a:ext cx="2536166" cy="1153693"/>
          </a:xfrm>
          <a:prstGeom prst="wedgeEllipseCallout">
            <a:avLst>
              <a:gd name="adj1" fmla="val 74053"/>
              <a:gd name="adj2" fmla="val 51290"/>
            </a:avLst>
          </a:prstGeom>
          <a:noFill/>
          <a:ln w="38100">
            <a:solidFill>
              <a:srgbClr val="946D93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r" rtl="1"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sz="2400" b="0" dirty="0"/>
              <a:t> </a:t>
            </a:r>
            <a:r>
              <a:rPr lang="ar-MA" sz="2400" b="0" dirty="0"/>
              <a:t>يُعْجِبُني</a:t>
            </a:r>
            <a:endParaRPr lang="ar-MA" sz="2400" dirty="0">
              <a:solidFill>
                <a:srgbClr val="C00000"/>
              </a:solidFill>
            </a:endParaRPr>
          </a:p>
          <a:p>
            <a:r>
              <a:rPr lang="ar-MA" sz="2400" b="0" dirty="0"/>
              <a:t>لكِنَّ</a:t>
            </a:r>
            <a:r>
              <a:rPr lang="ar-MA" sz="2400" dirty="0">
                <a:solidFill>
                  <a:srgbClr val="C00000"/>
                </a:solidFill>
              </a:rPr>
              <a:t> </a:t>
            </a:r>
            <a:endParaRPr lang="fr-FR" sz="2400" b="0" dirty="0">
              <a:solidFill>
                <a:srgbClr val="424D7C"/>
              </a:solidFill>
            </a:endParaRP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xmlns="" id="{95ED1E5A-494E-D29B-77A7-76FDBFBBA6C4}"/>
              </a:ext>
            </a:extLst>
          </p:cNvPr>
          <p:cNvSpPr/>
          <p:nvPr/>
        </p:nvSpPr>
        <p:spPr>
          <a:xfrm>
            <a:off x="6966656" y="2636071"/>
            <a:ext cx="547053" cy="318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xmlns="" id="{9B62EC40-927B-02B6-2CC0-77212F400BD5}"/>
              </a:ext>
            </a:extLst>
          </p:cNvPr>
          <p:cNvSpPr/>
          <p:nvPr/>
        </p:nvSpPr>
        <p:spPr>
          <a:xfrm>
            <a:off x="6586992" y="2268428"/>
            <a:ext cx="863867" cy="318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xmlns="" id="{29C7BAE8-4483-4787-E644-AEE5B6E93817}"/>
              </a:ext>
            </a:extLst>
          </p:cNvPr>
          <p:cNvSpPr/>
          <p:nvPr/>
        </p:nvSpPr>
        <p:spPr>
          <a:xfrm>
            <a:off x="995001" y="2166087"/>
            <a:ext cx="1172821" cy="318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xmlns="" id="{0032C8E0-F47B-8A1F-BDBF-AD42F95F4C67}"/>
              </a:ext>
            </a:extLst>
          </p:cNvPr>
          <p:cNvSpPr/>
          <p:nvPr/>
        </p:nvSpPr>
        <p:spPr>
          <a:xfrm>
            <a:off x="1056121" y="2542867"/>
            <a:ext cx="1307691" cy="318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xmlns="" id="{2A77DA0C-1A4F-E238-B76C-05B31FE4C731}"/>
              </a:ext>
            </a:extLst>
          </p:cNvPr>
          <p:cNvSpPr/>
          <p:nvPr/>
        </p:nvSpPr>
        <p:spPr>
          <a:xfrm>
            <a:off x="2528878" y="4656615"/>
            <a:ext cx="833754" cy="2019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xmlns="" id="{E1A2C313-139E-0D3D-80F9-DED361CEC091}"/>
              </a:ext>
            </a:extLst>
          </p:cNvPr>
          <p:cNvSpPr/>
          <p:nvPr/>
        </p:nvSpPr>
        <p:spPr>
          <a:xfrm>
            <a:off x="1958513" y="4239786"/>
            <a:ext cx="672099" cy="2019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BE85F097-969D-3167-7737-949E2E3B014D}"/>
              </a:ext>
            </a:extLst>
          </p:cNvPr>
          <p:cNvSpPr/>
          <p:nvPr/>
        </p:nvSpPr>
        <p:spPr>
          <a:xfrm>
            <a:off x="7525436" y="4503221"/>
            <a:ext cx="802488" cy="318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304232D-F9ED-11B6-78FD-B879E1F6BC83}"/>
              </a:ext>
            </a:extLst>
          </p:cNvPr>
          <p:cNvSpPr/>
          <p:nvPr/>
        </p:nvSpPr>
        <p:spPr>
          <a:xfrm>
            <a:off x="6240478" y="4627379"/>
            <a:ext cx="802488" cy="318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 descr="Une image contenant Dessin animé, illustration, Anim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C7355FE-E4F0-E0C4-EFC8-704B8CDAE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4900781" y="2986068"/>
            <a:ext cx="1298296" cy="1563582"/>
          </a:xfrm>
          <a:prstGeom prst="rect">
            <a:avLst/>
          </a:prstGeom>
        </p:spPr>
      </p:pic>
      <p:pic>
        <p:nvPicPr>
          <p:cNvPr id="12" name="Image 11" descr="Une image contenant Visage humain, garçon, sourir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AE45E148-AAC6-D53D-5B6E-D3171158D6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3445" y="3654088"/>
            <a:ext cx="810933" cy="1299715"/>
          </a:xfrm>
          <a:prstGeom prst="rect">
            <a:avLst/>
          </a:prstGeom>
        </p:spPr>
      </p:pic>
      <p:pic>
        <p:nvPicPr>
          <p:cNvPr id="14" name="Image 13" descr="Une image contenant Visage humain, garçon, sourir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4FEF1ED5-4E3B-2644-74E3-8D203E1E3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7042" y="2511044"/>
            <a:ext cx="810933" cy="1299715"/>
          </a:xfrm>
          <a:prstGeom prst="rect">
            <a:avLst/>
          </a:prstGeom>
        </p:spPr>
      </p:pic>
      <p:pic>
        <p:nvPicPr>
          <p:cNvPr id="16" name="Image 15" descr="Une image contenant Dessin animé, illustration, Anim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2289553-728C-7546-DDE1-1A6740D4C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4591362" y="1693582"/>
            <a:ext cx="1298296" cy="156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4479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E9249F-8466-3D6D-3B0A-E09A24D4F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9DEC0092-4890-BF07-451A-8C196ED7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جواب آخر. من يقرأ الحوار؟ أنت خالد وأنت مريم.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72D700FA-1D25-9C25-13FA-3333CE1310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6279656-02B7-F3F8-B44F-0A1858EC2F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C8E856F-9B89-04D6-3718-30A7D03D1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9CFAA19-7363-9363-96EC-19F4872BE0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BCFB987-206C-C882-6C1E-DAD05299CA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055938-411B-E1B1-D9F5-1032EBC9AA8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33FA5B2-6198-21AE-4999-FC2EDB391E17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6A4152-2832-01B9-833B-EAD352863666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EF6E272-EA90-2DCD-30AE-AD45C6B98A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BC9CDEB-CFBB-BBEC-5ADE-F554BA0ED102}"/>
              </a:ext>
            </a:extLst>
          </p:cNvPr>
          <p:cNvSpPr txBox="1"/>
          <p:nvPr/>
        </p:nvSpPr>
        <p:spPr>
          <a:xfrm>
            <a:off x="5883796" y="4303945"/>
            <a:ext cx="2712773" cy="1843905"/>
          </a:xfrm>
          <a:prstGeom prst="wedgeEllipseCallout">
            <a:avLst>
              <a:gd name="adj1" fmla="val -49310"/>
              <a:gd name="adj2" fmla="val -46158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</a:rPr>
              <a:t>يُعْجِبُني </a:t>
            </a:r>
            <a:r>
              <a:rPr lang="ar-MA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</a:rPr>
              <a:t>ٱلسَّفَرُ</a:t>
            </a:r>
            <a:r>
              <a:rPr lang="ar-MA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</a:rPr>
              <a:t> عَلى مَتْنِ </a:t>
            </a:r>
            <a:r>
              <a:rPr lang="ar-MA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</a:rPr>
              <a:t>ٱلْحافِلَةِ</a:t>
            </a:r>
            <a:r>
              <a:rPr lang="ar-MA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</a:rPr>
              <a:t>،</a:t>
            </a:r>
            <a:r>
              <a:rPr lang="ar-MA" b="0" dirty="0">
                <a:solidFill>
                  <a:srgbClr val="C00000"/>
                </a:solidFill>
              </a:rPr>
              <a:t> </a:t>
            </a:r>
            <a:r>
              <a:rPr lang="ar-MA" b="0" dirty="0"/>
              <a:t>إِلّا أَنَّ </a:t>
            </a:r>
            <a:r>
              <a:rPr lang="ar-MA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</a:rPr>
              <a:t>رُكوبَ </a:t>
            </a:r>
            <a:r>
              <a:rPr lang="ar-MA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</a:rPr>
              <a:t>ٱلْقِطارِ</a:t>
            </a:r>
            <a:r>
              <a:rPr lang="ar-MA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</a:rPr>
              <a:t> أَمْتَعُ.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55B34BEB-7969-C549-A09C-8CE88F7A0E06}"/>
              </a:ext>
            </a:extLst>
          </p:cNvPr>
          <p:cNvSpPr txBox="1"/>
          <p:nvPr/>
        </p:nvSpPr>
        <p:spPr>
          <a:xfrm>
            <a:off x="304801" y="3562142"/>
            <a:ext cx="3293331" cy="1800001"/>
          </a:xfrm>
          <a:prstGeom prst="wedgeEllipseCallout">
            <a:avLst>
              <a:gd name="adj1" fmla="val 59404"/>
              <a:gd name="adj2" fmla="val -17836"/>
            </a:avLst>
          </a:prstGeom>
          <a:noFill/>
          <a:ln w="38100">
            <a:solidFill>
              <a:srgbClr val="946D93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en-US"/>
            </a:defPPr>
            <a:lvl1pPr algn="r" rtl="1"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ar-MA" b="0" dirty="0"/>
              <a:t>وَأَنْتِ يا مَرْيَمُ، هَلْ تُفَضِّلينَ السَّفَرَ في </a:t>
            </a:r>
            <a:r>
              <a:rPr lang="ar-MA" dirty="0" err="1">
                <a:solidFill>
                  <a:srgbClr val="C00000"/>
                </a:solidFill>
              </a:rPr>
              <a:t>ٱلْحافِلَةِ</a:t>
            </a:r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b="0" dirty="0"/>
              <a:t>أَوْ في</a:t>
            </a:r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 err="1">
                <a:solidFill>
                  <a:srgbClr val="C00000"/>
                </a:solidFill>
              </a:rPr>
              <a:t>ٱلْقِطارِ</a:t>
            </a:r>
            <a:r>
              <a:rPr lang="ar-MA" b="0" dirty="0"/>
              <a:t>؟</a:t>
            </a:r>
            <a:endParaRPr lang="fr-FR" b="0" dirty="0">
              <a:solidFill>
                <a:srgbClr val="C00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7A48AAFF-7869-1546-F66A-3DA71C36BEC0}"/>
              </a:ext>
            </a:extLst>
          </p:cNvPr>
          <p:cNvSpPr txBox="1"/>
          <p:nvPr/>
        </p:nvSpPr>
        <p:spPr>
          <a:xfrm>
            <a:off x="610859" y="1957654"/>
            <a:ext cx="2792455" cy="1471346"/>
          </a:xfrm>
          <a:prstGeom prst="wedgeEllipseCallout">
            <a:avLst>
              <a:gd name="adj1" fmla="val 67721"/>
              <a:gd name="adj2" fmla="val 36147"/>
            </a:avLst>
          </a:prstGeom>
          <a:noFill/>
          <a:ln w="38100">
            <a:solidFill>
              <a:srgbClr val="946D93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r" rtl="1"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ctr"/>
            <a:r>
              <a:rPr lang="fr-MA" sz="2400" b="0" dirty="0"/>
              <a:t> </a:t>
            </a:r>
            <a:r>
              <a:rPr lang="ar-MA" sz="2400" b="0" dirty="0"/>
              <a:t>يُعْجِبُني </a:t>
            </a:r>
            <a:r>
              <a:rPr lang="ar-MA" sz="2400" dirty="0">
                <a:solidFill>
                  <a:srgbClr val="C00000"/>
                </a:solidFill>
                <a:ea typeface="Calibri" panose="020F0502020204030204" pitchFamily="34" charset="0"/>
              </a:rPr>
              <a:t>رُكوبُ</a:t>
            </a:r>
            <a:r>
              <a:rPr lang="ar-MA" sz="2400" b="0" dirty="0">
                <a:solidFill>
                  <a:srgbClr val="C00000"/>
                </a:solidFill>
              </a:rPr>
              <a:t> </a:t>
            </a:r>
            <a:r>
              <a:rPr lang="ar-MA" sz="2400" dirty="0" err="1">
                <a:solidFill>
                  <a:srgbClr val="C00000"/>
                </a:solidFill>
                <a:ea typeface="Calibri" panose="020F0502020204030204" pitchFamily="34" charset="0"/>
              </a:rPr>
              <a:t>ٱلدَّرّاجَةِ</a:t>
            </a:r>
            <a:endParaRPr lang="ar-MA" sz="2400" dirty="0">
              <a:solidFill>
                <a:srgbClr val="C00000"/>
              </a:solidFill>
            </a:endParaRPr>
          </a:p>
          <a:p>
            <a:pPr algn="ctr"/>
            <a:r>
              <a:rPr lang="ar-MA" sz="2400" b="0" dirty="0"/>
              <a:t>لكِنَّ</a:t>
            </a:r>
            <a:r>
              <a:rPr lang="ar-MA" sz="2400" dirty="0">
                <a:solidFill>
                  <a:srgbClr val="C00000"/>
                </a:solidFill>
              </a:rPr>
              <a:t> </a:t>
            </a:r>
            <a:r>
              <a:rPr lang="ar-MA" sz="2400" dirty="0">
                <a:solidFill>
                  <a:srgbClr val="C00000"/>
                </a:solidFill>
                <a:ea typeface="Calibri" panose="020F0502020204030204" pitchFamily="34" charset="0"/>
              </a:rPr>
              <a:t>لَعِبَ كُرَةِ </a:t>
            </a:r>
            <a:r>
              <a:rPr lang="ar-MA" sz="2400" dirty="0" err="1">
                <a:solidFill>
                  <a:srgbClr val="C00000"/>
                </a:solidFill>
                <a:ea typeface="Calibri" panose="020F0502020204030204" pitchFamily="34" charset="0"/>
              </a:rPr>
              <a:t>ٱلْقَدَمِ</a:t>
            </a:r>
            <a:r>
              <a:rPr lang="ar-MA" sz="2400" dirty="0">
                <a:solidFill>
                  <a:srgbClr val="C00000"/>
                </a:solidFill>
                <a:ea typeface="Calibri" panose="020F0502020204030204" pitchFamily="34" charset="0"/>
              </a:rPr>
              <a:t> أَفْضَلُ.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328FBE12-7742-2B73-9B4A-6AC7E9AFC604}"/>
              </a:ext>
            </a:extLst>
          </p:cNvPr>
          <p:cNvSpPr txBox="1"/>
          <p:nvPr/>
        </p:nvSpPr>
        <p:spPr>
          <a:xfrm>
            <a:off x="5967376" y="1473132"/>
            <a:ext cx="2370873" cy="1687770"/>
          </a:xfrm>
          <a:prstGeom prst="wedgeEllipseCallout">
            <a:avLst>
              <a:gd name="adj1" fmla="val -58659"/>
              <a:gd name="adj2" fmla="val 9120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b="0" dirty="0"/>
              <a:t>ماذا تُفَضِّلُ يا خالِدُ، </a:t>
            </a:r>
            <a:r>
              <a:rPr lang="ar-MA" dirty="0">
                <a:solidFill>
                  <a:srgbClr val="C00000"/>
                </a:solidFill>
              </a:rPr>
              <a:t>رُكوبَ الدَّرّاجَةِ</a:t>
            </a:r>
            <a:r>
              <a:rPr lang="ar-MA" dirty="0"/>
              <a:t> </a:t>
            </a:r>
            <a:r>
              <a:rPr lang="ar-MA" b="0" dirty="0"/>
              <a:t>أَوْ</a:t>
            </a:r>
            <a:r>
              <a:rPr lang="ar-MA" b="0" dirty="0">
                <a:solidFill>
                  <a:srgbClr val="C00000"/>
                </a:solidFill>
              </a:rPr>
              <a:t> </a:t>
            </a:r>
            <a:r>
              <a:rPr lang="ar-MA" dirty="0">
                <a:solidFill>
                  <a:srgbClr val="C00000"/>
                </a:solidFill>
              </a:rPr>
              <a:t>لَعِبَ كُرَةِ الْقَدَمِ؟ </a:t>
            </a:r>
          </a:p>
        </p:txBody>
      </p:sp>
      <p:pic>
        <p:nvPicPr>
          <p:cNvPr id="4" name="Image 3" descr="Une image contenant Dessin animé, illustration, Anim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51F8845-D873-0C5F-9970-FF13EFCB07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4786180" y="3262534"/>
            <a:ext cx="1298296" cy="1563582"/>
          </a:xfrm>
          <a:prstGeom prst="rect">
            <a:avLst/>
          </a:prstGeom>
        </p:spPr>
      </p:pic>
      <p:pic>
        <p:nvPicPr>
          <p:cNvPr id="5" name="Image 4" descr="Une image contenant Visage humain, garçon, sourir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1D70B74D-108E-6522-42FF-E15A637272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3445" y="3654088"/>
            <a:ext cx="810933" cy="1299715"/>
          </a:xfrm>
          <a:prstGeom prst="rect">
            <a:avLst/>
          </a:prstGeom>
        </p:spPr>
      </p:pic>
      <p:pic>
        <p:nvPicPr>
          <p:cNvPr id="6" name="Image 5" descr="Une image contenant Visage humain, garçon, sourir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4E9AD3CB-F671-B84B-3237-F756BEF3D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7042" y="2511044"/>
            <a:ext cx="810933" cy="1299715"/>
          </a:xfrm>
          <a:prstGeom prst="rect">
            <a:avLst/>
          </a:prstGeom>
        </p:spPr>
      </p:pic>
      <p:pic>
        <p:nvPicPr>
          <p:cNvPr id="7" name="Image 6" descr="Une image contenant Dessin animé, illustration, Anim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D8B4EBD-03BF-F7FC-BD2D-0EDF69A0C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4591362" y="1693582"/>
            <a:ext cx="1298296" cy="156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2673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8DBA0E-8C17-64FF-3AA7-E2A6530F8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1ADE93E6-F33B-0B19-170D-5CB672AE8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7764"/>
            <a:ext cx="744301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الحكاية. سأعرض عليكم مشاهد وأنتم تتذكرون أحداثها. سأرى من استطاع تذكر كل الحكاية.</a:t>
            </a:r>
            <a:endParaRPr lang="ar-MA" sz="23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F7895F2-E1F1-2697-19C5-0AC906A646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2336F1F-5395-751D-0DBD-C6ED87336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B864C48-A330-5FA9-A8EE-A452AE8F30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DF63275-2CEC-9F9C-C4B3-2B06470C0D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B8F48EE-A1BC-B19F-729A-A9815ED2E79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B032845-2EC3-6D31-E97D-D2E1A07E7FEF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548EA65-666B-608A-28D1-35E20989DC6D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2F4164-2BE6-5F00-4AA7-1C6521E5AA0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xmlns="" id="{F7EDA024-F66C-B538-7733-A5D4A63739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8EC7B782-A74F-9DBE-6A9D-1DF347A0C0A2}"/>
              </a:ext>
            </a:extLst>
          </p:cNvPr>
          <p:cNvSpPr/>
          <p:nvPr/>
        </p:nvSpPr>
        <p:spPr>
          <a:xfrm>
            <a:off x="2114325" y="3559175"/>
            <a:ext cx="491535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تَذَكُّرُ </a:t>
            </a:r>
            <a:r>
              <a:rPr lang="ar-MA" sz="7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ٱلْحِكايَةِ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109467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cs typeface="Microsoft Uighur" panose="02000000000000000000" pitchFamily="2" charset="-78"/>
              </a:rPr>
              <a:t>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2591" y="1990416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xmlns="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7915" y="177524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BA3543E-265B-5888-7255-651FBB777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DE7ED6C5-1301-FEE8-AEAF-F3698634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مشاهد الحكاية. من يسرد الحكاية؟ أمامكم دقيقة للتفكير.</a:t>
            </a:r>
            <a:endParaRPr lang="ar-MA" sz="2400" b="1" i="1" dirty="0">
              <a:solidFill>
                <a:srgbClr val="FF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D5BAA99-3FCD-18DC-F83F-614FF8202B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85E02FA-2AB4-3A58-D48B-A387D6174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BADEDA8-2C0B-1F55-ECE5-CA84B8BCF2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A8BE330-D677-D149-6CF2-B0D81C460D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C8B5DE6-0401-5BA8-76D7-94CB40594B0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E5B98A-6D34-76CB-0EB7-CE3F1755A02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A4D3C9A-64A4-B6B9-7E04-AE67B8DE3C7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BC983F4-BF97-70CE-822B-2959E56B7A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xmlns="" id="{F7467165-E1BC-25EC-C57B-A029B5DF9E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4" name="Image 23" descr="Une image contenant moineau, oiseau, arbre, bec&#10;&#10;Le contenu généré par l’IA peut être incorrect.">
            <a:extLst>
              <a:ext uri="{FF2B5EF4-FFF2-40B4-BE49-F238E27FC236}">
                <a16:creationId xmlns:a16="http://schemas.microsoft.com/office/drawing/2014/main" xmlns="" id="{7021261F-49B6-53F3-5A24-5661BADD2E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927" y="2432730"/>
            <a:ext cx="2283680" cy="1459259"/>
          </a:xfrm>
          <a:prstGeom prst="roundRect">
            <a:avLst>
              <a:gd name="adj" fmla="val 11768"/>
            </a:avLst>
          </a:prstGeom>
        </p:spPr>
      </p:pic>
      <p:pic>
        <p:nvPicPr>
          <p:cNvPr id="25" name="Image 24" descr="Une image contenant nuage, plein air, ciel, oiseau&#10;&#10;Le contenu généré par l’IA peut être incorrect.">
            <a:extLst>
              <a:ext uri="{FF2B5EF4-FFF2-40B4-BE49-F238E27FC236}">
                <a16:creationId xmlns:a16="http://schemas.microsoft.com/office/drawing/2014/main" xmlns="" id="{3F33DDCA-2E0B-B041-3079-8CB230798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9753" y="2431262"/>
            <a:ext cx="2288782" cy="1462195"/>
          </a:xfrm>
          <a:prstGeom prst="roundRect">
            <a:avLst>
              <a:gd name="adj" fmla="val 11768"/>
            </a:avLst>
          </a:prstGeom>
        </p:spPr>
      </p:pic>
      <p:pic>
        <p:nvPicPr>
          <p:cNvPr id="26" name="Image 25" descr="Une image contenant arbre, oiseau, peinture, Brindille&#10;&#10;Le contenu généré par l’IA peut être incorrect.">
            <a:extLst>
              <a:ext uri="{FF2B5EF4-FFF2-40B4-BE49-F238E27FC236}">
                <a16:creationId xmlns:a16="http://schemas.microsoft.com/office/drawing/2014/main" xmlns="" id="{2DFA51CB-CC67-EEA8-4BC6-3580E46B2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998" y="2430329"/>
            <a:ext cx="2288782" cy="1464061"/>
          </a:xfrm>
          <a:prstGeom prst="roundRect">
            <a:avLst>
              <a:gd name="adj" fmla="val 11768"/>
            </a:avLst>
          </a:prstGeom>
        </p:spPr>
      </p:pic>
      <p:pic>
        <p:nvPicPr>
          <p:cNvPr id="28" name="Image 27" descr="Une image contenant oiseau, plein air, bâtiment, peinture&#10;&#10;Le contenu généré par l’IA peut être incorrect.">
            <a:extLst>
              <a:ext uri="{FF2B5EF4-FFF2-40B4-BE49-F238E27FC236}">
                <a16:creationId xmlns:a16="http://schemas.microsoft.com/office/drawing/2014/main" xmlns="" id="{F3A6B80C-6748-C892-5BF5-837BBE36F2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0692" y="4257560"/>
            <a:ext cx="2317841" cy="1480760"/>
          </a:xfrm>
          <a:prstGeom prst="roundRect">
            <a:avLst>
              <a:gd name="adj" fmla="val 11768"/>
            </a:avLst>
          </a:prstGeom>
        </p:spPr>
      </p:pic>
      <p:pic>
        <p:nvPicPr>
          <p:cNvPr id="29" name="Image 28" descr="Une image contenant plein air, ciel, oiseau, nuage&#10;&#10;Le contenu généré par l’IA peut être incorrect.">
            <a:extLst>
              <a:ext uri="{FF2B5EF4-FFF2-40B4-BE49-F238E27FC236}">
                <a16:creationId xmlns:a16="http://schemas.microsoft.com/office/drawing/2014/main" xmlns="" id="{43EEA4B2-459A-CAB6-DF4C-A775254719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2505" y="4257560"/>
            <a:ext cx="2317842" cy="1480760"/>
          </a:xfrm>
          <a:prstGeom prst="roundRect">
            <a:avLst>
              <a:gd name="adj" fmla="val 11768"/>
            </a:avLst>
          </a:prstGeom>
        </p:spPr>
      </p:pic>
      <p:pic>
        <p:nvPicPr>
          <p:cNvPr id="30" name="Image 29" descr="Une image contenant ciel, oiseau, plein air, nuage&#10;&#10;Le contenu généré par l’IA peut être incorrect.">
            <a:extLst>
              <a:ext uri="{FF2B5EF4-FFF2-40B4-BE49-F238E27FC236}">
                <a16:creationId xmlns:a16="http://schemas.microsoft.com/office/drawing/2014/main" xmlns="" id="{244187F6-2C52-95B4-645C-9395123D09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318" y="4257560"/>
            <a:ext cx="2317842" cy="1480760"/>
          </a:xfrm>
          <a:prstGeom prst="roundRect">
            <a:avLst>
              <a:gd name="adj" fmla="val 11768"/>
            </a:avLst>
          </a:prstGeom>
        </p:spPr>
      </p:pic>
    </p:spTree>
    <p:extLst>
      <p:ext uri="{BB962C8B-B14F-4D97-AF65-F5344CB8AC3E}">
        <p14:creationId xmlns:p14="http://schemas.microsoft.com/office/powerpoint/2010/main" val="3838657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B9A133-5BFF-B943-9E48-F518EEA2E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A3D9CCB7-1C1F-FA25-BA53-77D05497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751" y="762876"/>
            <a:ext cx="7110262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</a:t>
            </a:r>
            <a:r>
              <a:rPr lang="fr-FR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 للتشخيص سأختار اثنين منكم لتشخيص المقطع الأول (العصفورة وقائد السرب)</a:t>
            </a:r>
            <a:endParaRPr lang="ar-MA" sz="22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97113086-1319-FAAC-7D1C-2933A32A76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4715919-4045-24BF-A250-BD32F90CFC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3188392-12CF-9425-47F3-A6575AA9A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84941A6-7BF6-0D12-90C8-F30E7EE80A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B23ACF3-6B0B-0AC2-9059-33C4A3C6E9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B87EDEF-8AF2-3ABB-1B00-D1F4BAF9864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53F4D79-8F86-BD45-11AE-09C4AF37805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DD739CD-BF7B-8BDE-53D2-BCDF9C62C77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A29712-C5B3-F9AC-F213-CAEB79FF3E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 descr="Une image contenant nuage, plein air, ciel, oiseau&#10;&#10;Le contenu généré par l’IA peut être incorrect.">
            <a:extLst>
              <a:ext uri="{FF2B5EF4-FFF2-40B4-BE49-F238E27FC236}">
                <a16:creationId xmlns:a16="http://schemas.microsoft.com/office/drawing/2014/main" xmlns="" id="{5EA4CE3C-788A-9B79-BC8B-AABC8AF18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8550" y="2430329"/>
            <a:ext cx="2969702" cy="1897203"/>
          </a:xfrm>
          <a:prstGeom prst="roundRect">
            <a:avLst>
              <a:gd name="adj" fmla="val 11768"/>
            </a:avLst>
          </a:prstGeom>
        </p:spPr>
      </p:pic>
      <p:pic>
        <p:nvPicPr>
          <p:cNvPr id="7" name="Image 6" descr="Une image contenant arbre, oiseau, peinture, Brindille&#10;&#10;Le contenu généré par l’IA peut être incorrect.">
            <a:extLst>
              <a:ext uri="{FF2B5EF4-FFF2-40B4-BE49-F238E27FC236}">
                <a16:creationId xmlns:a16="http://schemas.microsoft.com/office/drawing/2014/main" xmlns="" id="{A201E7BE-7E20-88C9-DC11-1B170F818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180" y="2430329"/>
            <a:ext cx="2969702" cy="1899624"/>
          </a:xfrm>
          <a:prstGeom prst="roundRect">
            <a:avLst>
              <a:gd name="adj" fmla="val 11768"/>
            </a:avLst>
          </a:prstGeom>
        </p:spPr>
      </p:pic>
    </p:spTree>
    <p:extLst>
      <p:ext uri="{BB962C8B-B14F-4D97-AF65-F5344CB8AC3E}">
        <p14:creationId xmlns:p14="http://schemas.microsoft.com/office/powerpoint/2010/main" val="287189460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326FFD-F3ED-D384-462F-4A325C6E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4FAE4D6E-A76B-6D70-9AFF-67D7AFF8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33" y="792213"/>
            <a:ext cx="6840000" cy="505645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المقطع الثاني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3DC03B2-217E-36B7-0812-A1C8E7A488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06E73C5-A75B-6AE8-059B-136944081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D9AB9F0-1C5E-3FBC-34EB-B88B76209F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973A3E7-9BA0-DAE6-C069-A3460A168E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D6ABB54-5081-B944-7B44-1A9766305D5F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6B8A64F-78C8-7442-1362-E3CFFB7835F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353874-B806-A39B-1622-74AC53F3615C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Espace réservé pour une image  2">
            <a:extLst>
              <a:ext uri="{FF2B5EF4-FFF2-40B4-BE49-F238E27FC236}">
                <a16:creationId xmlns:a16="http://schemas.microsoft.com/office/drawing/2014/main" xmlns="" id="{7CD2527E-1238-F900-B10D-92A5CD0C72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518BF5C-37A2-3557-6BF9-D3A1151D1D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 descr="Une image contenant arbre, oiseau, peinture, Brindille&#10;&#10;Le contenu généré par l’IA peut être incorrect.">
            <a:extLst>
              <a:ext uri="{FF2B5EF4-FFF2-40B4-BE49-F238E27FC236}">
                <a16:creationId xmlns:a16="http://schemas.microsoft.com/office/drawing/2014/main" xmlns="" id="{AC8F57A2-D2B7-AF87-DB77-0144B6903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7180" y="2430329"/>
            <a:ext cx="2969702" cy="1899624"/>
          </a:xfrm>
          <a:prstGeom prst="roundRect">
            <a:avLst>
              <a:gd name="adj" fmla="val 11768"/>
            </a:avLst>
          </a:prstGeom>
        </p:spPr>
      </p:pic>
      <p:pic>
        <p:nvPicPr>
          <p:cNvPr id="6" name="Image 5" descr="Une image contenant oiseau, plein air, bâtiment, peinture&#10;&#10;Le contenu généré par l’IA peut être incorrect.">
            <a:extLst>
              <a:ext uri="{FF2B5EF4-FFF2-40B4-BE49-F238E27FC236}">
                <a16:creationId xmlns:a16="http://schemas.microsoft.com/office/drawing/2014/main" xmlns="" id="{A92CF29B-45F5-D50C-72FB-A180145EEF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3438" y="2416883"/>
            <a:ext cx="2973489" cy="1899623"/>
          </a:xfrm>
          <a:prstGeom prst="roundRect">
            <a:avLst>
              <a:gd name="adj" fmla="val 11768"/>
            </a:avLst>
          </a:prstGeom>
        </p:spPr>
      </p:pic>
    </p:spTree>
    <p:extLst>
      <p:ext uri="{BB962C8B-B14F-4D97-AF65-F5344CB8AC3E}">
        <p14:creationId xmlns:p14="http://schemas.microsoft.com/office/powerpoint/2010/main" val="208835405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42F8AD-1C33-B41F-F00F-075234410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plein air, ciel, oiseau, nuage&#10;&#10;Le contenu généré par l’IA peut être incorrect.">
            <a:extLst>
              <a:ext uri="{FF2B5EF4-FFF2-40B4-BE49-F238E27FC236}">
                <a16:creationId xmlns:a16="http://schemas.microsoft.com/office/drawing/2014/main" xmlns="" id="{97B0476B-DE64-D63C-D9F5-C5AD145BB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953" y="2430327"/>
            <a:ext cx="2961973" cy="1892265"/>
          </a:xfrm>
          <a:prstGeom prst="roundRect">
            <a:avLst>
              <a:gd name="adj" fmla="val 11768"/>
            </a:avLst>
          </a:prstGeom>
        </p:spPr>
      </p:pic>
      <p:pic>
        <p:nvPicPr>
          <p:cNvPr id="12" name="Image 11" descr="Une image contenant ciel, oiseau, plein air, nuage&#10;&#10;Le contenu généré par l’IA peut être incorrect.">
            <a:extLst>
              <a:ext uri="{FF2B5EF4-FFF2-40B4-BE49-F238E27FC236}">
                <a16:creationId xmlns:a16="http://schemas.microsoft.com/office/drawing/2014/main" xmlns="" id="{97B255C7-BE94-789D-A4AA-B625C4724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80" y="2430328"/>
            <a:ext cx="2969702" cy="1897203"/>
          </a:xfrm>
          <a:prstGeom prst="roundRect">
            <a:avLst>
              <a:gd name="adj" fmla="val 11768"/>
            </a:avLst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DF3D9A-0E43-3929-CEF0-E05CB5561A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058A9E7-85DC-FF75-70EB-0342DDAF4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F1CBB30-3BBA-2BC7-F958-38A81E17E2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2400FFE-B6F9-CD09-E808-F0F79FEA31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45C4155-ADE9-594E-D1C4-50B2AD5161D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BFF4445-637B-7936-11B6-BDD57892A6B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918EAAA-FB6C-1D23-1587-974334993D4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B856687B-55AC-B2E3-6EC0-5AEB4E87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المقطع الثالث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xmlns="" id="{A44C304E-3483-169B-C11F-9FD8560281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3462" y="693545"/>
            <a:ext cx="828000" cy="82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3F7CF6-1A5F-3501-DD55-A85EA15842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161332279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95E30E-5B01-082A-4B2A-806AC9D4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B172CDF0-27BE-9535-5703-E1D857C35152}"/>
              </a:ext>
            </a:extLst>
          </p:cNvPr>
          <p:cNvSpPr txBox="1"/>
          <p:nvPr/>
        </p:nvSpPr>
        <p:spPr>
          <a:xfrm>
            <a:off x="3248660" y="1202266"/>
            <a:ext cx="2815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فسحة قصيرة 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riddle 3">
            <a:hlinkClick r:id="" action="ppaction://media"/>
            <a:extLst>
              <a:ext uri="{FF2B5EF4-FFF2-40B4-BE49-F238E27FC236}">
                <a16:creationId xmlns:a16="http://schemas.microsoft.com/office/drawing/2014/main" xmlns="" id="{E3D1B4E6-B711-C2A8-D098-A9F7AE3BC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736" y="2033263"/>
            <a:ext cx="6753013" cy="379857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DDE4D3D5-1DE2-25CA-737C-F4F429D69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7F0973-0D72-AA3F-1695-774485E54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6F286D9-BD24-9C23-1C66-8B50E338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نبحث عن شخصية. سأمنحكم 30 ثانية لكتابة الاسم ألواحكم.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D0450CA3-A05B-6F82-ADDB-D9786510A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4043188-F1CF-B9D2-49EB-9867FE8E64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400CF9E-BF52-1D0B-753A-94B873C73D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90B9A03-75B2-CBC9-1AA4-C8707138B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CFCB896-E62A-5962-0ECA-77F2C3019F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50C2B5D-E42F-4DCE-6EBB-3C3C42C5CB0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6A5E58D-B2E3-E969-EB77-2AE5CE4A571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2630100-14AB-226A-2062-D837188F52A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027B16E-CE0B-C158-4D80-AF78D12417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0" name="Image 9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xmlns="" id="{39FB8FD4-C7F8-C705-245E-577FF79564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3" y="1477385"/>
            <a:ext cx="782030" cy="90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80E89E9-137E-9921-4D88-B47AB0EB18C2}"/>
              </a:ext>
            </a:extLst>
          </p:cNvPr>
          <p:cNvSpPr txBox="1"/>
          <p:nvPr/>
        </p:nvSpPr>
        <p:spPr>
          <a:xfrm>
            <a:off x="994403" y="2824005"/>
            <a:ext cx="71551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رافقَ رَسولَ اللَّهِ صَلّى الله عَلَيْهِ وَسَلَّمَ في هِجْرَتِهِ؟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4" name="Google Shape;743;p157">
            <a:extLst>
              <a:ext uri="{FF2B5EF4-FFF2-40B4-BE49-F238E27FC236}">
                <a16:creationId xmlns:a16="http://schemas.microsoft.com/office/drawing/2014/main" xmlns="" id="{ED84EACD-3684-0CC7-4D57-6EE30C347D93}"/>
              </a:ext>
            </a:extLst>
          </p:cNvPr>
          <p:cNvGrpSpPr/>
          <p:nvPr/>
        </p:nvGrpSpPr>
        <p:grpSpPr>
          <a:xfrm rot="-629760">
            <a:off x="2946470" y="4966535"/>
            <a:ext cx="3116514" cy="919691"/>
            <a:chOff x="2029384" y="2965948"/>
            <a:chExt cx="5489624" cy="3049297"/>
          </a:xfrm>
        </p:grpSpPr>
        <p:grpSp>
          <p:nvGrpSpPr>
            <p:cNvPr id="16" name="Google Shape;744;p157">
              <a:extLst>
                <a:ext uri="{FF2B5EF4-FFF2-40B4-BE49-F238E27FC236}">
                  <a16:creationId xmlns:a16="http://schemas.microsoft.com/office/drawing/2014/main" xmlns="" id="{71823A31-CC59-D5DC-BF6D-A9F6FCE27D5B}"/>
                </a:ext>
              </a:extLst>
            </p:cNvPr>
            <p:cNvGrpSpPr/>
            <p:nvPr/>
          </p:nvGrpSpPr>
          <p:grpSpPr>
            <a:xfrm>
              <a:off x="2029384" y="4100187"/>
              <a:ext cx="5085235" cy="1702913"/>
              <a:chOff x="2029384" y="4100187"/>
              <a:chExt cx="5085235" cy="1702913"/>
            </a:xfrm>
          </p:grpSpPr>
          <p:sp>
            <p:nvSpPr>
              <p:cNvPr id="25" name="Google Shape;745;p157">
                <a:extLst>
                  <a:ext uri="{FF2B5EF4-FFF2-40B4-BE49-F238E27FC236}">
                    <a16:creationId xmlns:a16="http://schemas.microsoft.com/office/drawing/2014/main" xmlns="" id="{411F7C27-FA45-1DB7-875F-0FF0EBF560E5}"/>
                  </a:ext>
                </a:extLst>
              </p:cNvPr>
              <p:cNvSpPr/>
              <p:nvPr/>
            </p:nvSpPr>
            <p:spPr>
              <a:xfrm>
                <a:off x="5015700" y="5793262"/>
                <a:ext cx="303632" cy="9838"/>
              </a:xfrm>
              <a:custGeom>
                <a:avLst/>
                <a:gdLst/>
                <a:ahLst/>
                <a:cxnLst/>
                <a:rect l="l" t="t" r="r" b="b"/>
                <a:pathLst>
                  <a:path w="303632" h="9838" extrusionOk="0">
                    <a:moveTo>
                      <a:pt x="303633" y="0"/>
                    </a:moveTo>
                    <a:cubicBezTo>
                      <a:pt x="205246" y="3553"/>
                      <a:pt x="103580" y="6832"/>
                      <a:pt x="0" y="9839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746;p157">
                <a:extLst>
                  <a:ext uri="{FF2B5EF4-FFF2-40B4-BE49-F238E27FC236}">
                    <a16:creationId xmlns:a16="http://schemas.microsoft.com/office/drawing/2014/main" xmlns="" id="{F7D87423-B198-99C2-E484-E2D2360917B9}"/>
                  </a:ext>
                </a:extLst>
              </p:cNvPr>
              <p:cNvSpPr/>
              <p:nvPr/>
            </p:nvSpPr>
            <p:spPr>
              <a:xfrm>
                <a:off x="5700855" y="4526530"/>
                <a:ext cx="1397913" cy="1250060"/>
              </a:xfrm>
              <a:custGeom>
                <a:avLst/>
                <a:gdLst/>
                <a:ahLst/>
                <a:cxnLst/>
                <a:rect l="l" t="t" r="r" b="b"/>
                <a:pathLst>
                  <a:path w="1397913" h="1250060" extrusionOk="0">
                    <a:moveTo>
                      <a:pt x="1397914" y="0"/>
                    </a:moveTo>
                    <a:cubicBezTo>
                      <a:pt x="1370311" y="461052"/>
                      <a:pt x="1300620" y="973484"/>
                      <a:pt x="1130356" y="1096741"/>
                    </a:cubicBezTo>
                    <a:cubicBezTo>
                      <a:pt x="1084169" y="1130083"/>
                      <a:pt x="988242" y="1199774"/>
                      <a:pt x="0" y="1250061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747;p157">
                <a:extLst>
                  <a:ext uri="{FF2B5EF4-FFF2-40B4-BE49-F238E27FC236}">
                    <a16:creationId xmlns:a16="http://schemas.microsoft.com/office/drawing/2014/main" xmlns="" id="{89C02433-F988-E771-C79A-65AE12BADE7D}"/>
                  </a:ext>
                </a:extLst>
              </p:cNvPr>
              <p:cNvSpPr/>
              <p:nvPr/>
            </p:nvSpPr>
            <p:spPr>
              <a:xfrm>
                <a:off x="7109974" y="4100187"/>
                <a:ext cx="4645" cy="182562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182562" extrusionOk="0">
                    <a:moveTo>
                      <a:pt x="4646" y="0"/>
                    </a:moveTo>
                    <a:cubicBezTo>
                      <a:pt x="3826" y="56846"/>
                      <a:pt x="2186" y="118338"/>
                      <a:pt x="0" y="182562"/>
                    </a:cubicBezTo>
                  </a:path>
                </a:pathLst>
              </a:custGeom>
              <a:noFill/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748;p157">
                <a:extLst>
                  <a:ext uri="{FF2B5EF4-FFF2-40B4-BE49-F238E27FC236}">
                    <a16:creationId xmlns:a16="http://schemas.microsoft.com/office/drawing/2014/main" xmlns="" id="{64CFA5BF-CC2F-D96E-548A-D043C5B4C550}"/>
                  </a:ext>
                </a:extLst>
              </p:cNvPr>
              <p:cNvSpPr/>
              <p:nvPr/>
            </p:nvSpPr>
            <p:spPr>
              <a:xfrm>
                <a:off x="2029384" y="5094168"/>
                <a:ext cx="166711" cy="555339"/>
              </a:xfrm>
              <a:custGeom>
                <a:avLst/>
                <a:gdLst/>
                <a:ahLst/>
                <a:cxnLst/>
                <a:rect l="l" t="t" r="r" b="b"/>
                <a:pathLst>
                  <a:path w="166711" h="555339" extrusionOk="0">
                    <a:moveTo>
                      <a:pt x="166711" y="555340"/>
                    </a:moveTo>
                    <a:cubicBezTo>
                      <a:pt x="125443" y="490568"/>
                      <a:pt x="82536" y="380976"/>
                      <a:pt x="37715" y="185842"/>
                    </a:cubicBezTo>
                    <a:cubicBezTo>
                      <a:pt x="24597" y="128176"/>
                      <a:pt x="11752" y="65865"/>
                      <a:pt x="0" y="0"/>
                    </a:cubicBezTo>
                  </a:path>
                </a:pathLst>
              </a:custGeom>
              <a:solidFill>
                <a:srgbClr val="3C6980"/>
              </a:solidFill>
              <a:ln w="53475" cap="rnd" cmpd="sng">
                <a:solidFill>
                  <a:srgbClr val="D8D8D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" name="Google Shape;749;p157">
              <a:extLst>
                <a:ext uri="{FF2B5EF4-FFF2-40B4-BE49-F238E27FC236}">
                  <a16:creationId xmlns:a16="http://schemas.microsoft.com/office/drawing/2014/main" xmlns="" id="{6E1D5B31-26D3-01A5-795A-BC1C9C4FDFD3}"/>
                </a:ext>
              </a:extLst>
            </p:cNvPr>
            <p:cNvSpPr/>
            <p:nvPr/>
          </p:nvSpPr>
          <p:spPr>
            <a:xfrm>
              <a:off x="2286184" y="3298102"/>
              <a:ext cx="5211541" cy="2440957"/>
            </a:xfrm>
            <a:custGeom>
              <a:avLst/>
              <a:gdLst/>
              <a:ahLst/>
              <a:cxnLst/>
              <a:rect l="l" t="t" r="r" b="b"/>
              <a:pathLst>
                <a:path w="4924404" h="2632259" extrusionOk="0">
                  <a:moveTo>
                    <a:pt x="110230" y="297371"/>
                  </a:moveTo>
                  <a:cubicBezTo>
                    <a:pt x="-135464" y="496605"/>
                    <a:pt x="76615" y="2451771"/>
                    <a:pt x="288967" y="2565736"/>
                  </a:cubicBezTo>
                  <a:cubicBezTo>
                    <a:pt x="501318" y="2679701"/>
                    <a:pt x="4436248" y="2648545"/>
                    <a:pt x="4693420" y="2462157"/>
                  </a:cubicBezTo>
                  <a:cubicBezTo>
                    <a:pt x="4950593" y="2275768"/>
                    <a:pt x="4995140" y="152250"/>
                    <a:pt x="4816404" y="38286"/>
                  </a:cubicBezTo>
                  <a:cubicBezTo>
                    <a:pt x="4637668" y="-75406"/>
                    <a:pt x="378608" y="79827"/>
                    <a:pt x="110230" y="297371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27940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2400"/>
                <a:buFont typeface="Arial"/>
                <a:buNone/>
                <a:tabLst/>
                <a:defRPr/>
              </a:pPr>
              <a:r>
                <a:rPr lang="ar-MA" sz="2000" kern="0" dirty="0">
                  <a:solidFill>
                    <a:srgbClr val="106585"/>
                  </a:solidFill>
                  <a:latin typeface="Calibri" panose="020F0502020204030204"/>
                  <a:ea typeface="Calibri"/>
                  <a:cs typeface="Calibri"/>
                  <a:sym typeface="Calibri"/>
                </a:rPr>
                <a:t>اَلْهِجْرَةُ مِنَ مَكَّةَ إِلى الْمَدينَةِ سَنَةَ 1ه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Google Shape;750;p157">
              <a:extLst>
                <a:ext uri="{FF2B5EF4-FFF2-40B4-BE49-F238E27FC236}">
                  <a16:creationId xmlns:a16="http://schemas.microsoft.com/office/drawing/2014/main" xmlns="" id="{B5BED2F0-D0A4-8C42-5D82-70A733A00B4F}"/>
                </a:ext>
              </a:extLst>
            </p:cNvPr>
            <p:cNvSpPr/>
            <p:nvPr/>
          </p:nvSpPr>
          <p:spPr>
            <a:xfrm>
              <a:off x="2312135" y="2965948"/>
              <a:ext cx="5206873" cy="3049297"/>
            </a:xfrm>
            <a:custGeom>
              <a:avLst/>
              <a:gdLst/>
              <a:ahLst/>
              <a:cxnLst/>
              <a:rect l="l" t="t" r="r" b="b"/>
              <a:pathLst>
                <a:path w="5206873" h="3049298" extrusionOk="0">
                  <a:moveTo>
                    <a:pt x="60345" y="491280"/>
                  </a:moveTo>
                  <a:cubicBezTo>
                    <a:pt x="-185349" y="690514"/>
                    <a:pt x="384749" y="2913238"/>
                    <a:pt x="597374" y="3026930"/>
                  </a:cubicBezTo>
                  <a:cubicBezTo>
                    <a:pt x="809725" y="3140895"/>
                    <a:pt x="4585050" y="2791621"/>
                    <a:pt x="4842222" y="2605233"/>
                  </a:cubicBezTo>
                  <a:cubicBezTo>
                    <a:pt x="5099395" y="2418844"/>
                    <a:pt x="5321039" y="135448"/>
                    <a:pt x="5142029" y="21483"/>
                  </a:cubicBezTo>
                  <a:cubicBezTo>
                    <a:pt x="4963019" y="-92482"/>
                    <a:pt x="328449" y="273736"/>
                    <a:pt x="60345" y="491280"/>
                  </a:cubicBezTo>
                  <a:close/>
                </a:path>
              </a:pathLst>
            </a:custGeom>
            <a:noFill/>
            <a:ln w="26725" cap="flat" cmpd="sng">
              <a:solidFill>
                <a:srgbClr val="10658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47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13F7AB-1CD9-B94D-6BDA-128188D2D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80AB8F0-F93C-B35C-7D91-215C853EE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إنه "أبو بكر الصديق". والآن قفوا أنشدوا قصيدة الحفلة.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8D474FE-107B-6B31-036C-9E1EF1F9B4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E3008D8-A6EF-3549-66DC-AB9F49F587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1342A7B-D118-AD3C-0272-EECCE5301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EF3FD34-4AB2-F060-AF4B-1A2BF95D9E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79EBD8D-6353-8831-E771-97B2DFA7B3F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5A239C8-8936-0601-99BB-A42887FDE3A5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A901788-1AD8-5E24-5C1E-BDC81267EDD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7536E1-2EB8-F080-FBE9-814ACFFC098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CCEE054-B85F-9A8F-A07A-06F8DC3E2596}"/>
              </a:ext>
            </a:extLst>
          </p:cNvPr>
          <p:cNvSpPr txBox="1"/>
          <p:nvPr/>
        </p:nvSpPr>
        <p:spPr>
          <a:xfrm>
            <a:off x="994403" y="2824005"/>
            <a:ext cx="71551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lang="ar-MA" sz="4400" b="1" kern="0" dirty="0">
                <a:solidFill>
                  <a:srgbClr val="106585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أَبو بَكْرٍ الصِّدّيقُ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xmlns="" id="{5B8EA00E-BAB6-64D5-DABB-F192BF5F8C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07985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363420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321859" y="2675691"/>
            <a:ext cx="4806582" cy="1922401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r-MA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التوقع والتحقق</a:t>
            </a:r>
            <a:r>
              <a:rPr lang="fr-FR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2400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r-MA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القراءات الفردية</a:t>
            </a:r>
            <a:r>
              <a:rPr lang="fr-FR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2400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r-MA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الفهم العام</a:t>
            </a:r>
            <a:r>
              <a:rPr lang="fr-FR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2400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xmlns="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84788" y="166707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BC60C81-D7D7-2EAD-6045-0B3B679B5792}"/>
              </a:ext>
            </a:extLst>
          </p:cNvPr>
          <p:cNvSpPr txBox="1"/>
          <p:nvPr/>
        </p:nvSpPr>
        <p:spPr>
          <a:xfrm>
            <a:off x="1812729" y="1685562"/>
            <a:ext cx="5276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النص الشعري (أغنية لبلادي ص 103) 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EFDCF56-C7B0-2084-B7D1-82376DEB8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3343" y="990462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C5F4300-FD4A-4ABD-A6AF-BA573239A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20885" y="1960021"/>
            <a:ext cx="538016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12CC3A9D-7BF8-5042-9F4E-F24C71849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نتعرف على النص الجديد، سنتعلم كلمات تساعدنا على فهمه.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75EAA43-42FB-090C-95F1-4DCB7422A6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6C90FED-2A1B-D70C-DBDD-B99AC26187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15FA91F-0FA7-BE3E-4AC1-97D59061C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9C8FB44-09EE-9B88-41E0-173B2DA224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1888F41-121C-C82A-35FB-C0B695CD122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B705BB-CF82-6D7E-FABE-19650E6005E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253266C-70A2-8153-190F-499DCA6E837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xmlns="" id="{F6A859A3-79C1-63EF-D60E-5D435CBA66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BFF00DB-1192-EBE9-CBAD-BD4173C43C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6369440-BFCC-23FC-92FD-18B3D81AD185}"/>
              </a:ext>
            </a:extLst>
          </p:cNvPr>
          <p:cNvSpPr/>
          <p:nvPr/>
        </p:nvSpPr>
        <p:spPr>
          <a:xfrm>
            <a:off x="5919018" y="3140461"/>
            <a:ext cx="2143433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فَخَرَ </a:t>
            </a:r>
            <a:r>
              <a:rPr lang="ar-MA" sz="4800" b="1" dirty="0">
                <a:solidFill>
                  <a:srgbClr val="2038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(يَفْخَرُ)</a:t>
            </a:r>
            <a:endParaRPr lang="fr-FR" sz="4800" b="1" dirty="0">
              <a:solidFill>
                <a:srgbClr val="2038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92E8173C-14DB-AC23-372E-7FBFB39815B6}"/>
              </a:ext>
            </a:extLst>
          </p:cNvPr>
          <p:cNvSpPr/>
          <p:nvPr/>
        </p:nvSpPr>
        <p:spPr>
          <a:xfrm>
            <a:off x="2762865" y="3140461"/>
            <a:ext cx="2715110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نَسَبَ </a:t>
            </a:r>
            <a:r>
              <a:rPr lang="ar-MA" sz="4800" b="1" dirty="0">
                <a:solidFill>
                  <a:srgbClr val="2038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(يَنْسُبُ)</a:t>
            </a:r>
            <a:endParaRPr lang="fr-FR" sz="4800" b="1" dirty="0">
              <a:solidFill>
                <a:srgbClr val="2038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C6CA576-18E4-36C7-9FC4-3B3572C91952}"/>
              </a:ext>
            </a:extLst>
          </p:cNvPr>
          <p:cNvSpPr/>
          <p:nvPr/>
        </p:nvSpPr>
        <p:spPr>
          <a:xfrm>
            <a:off x="907822" y="3140461"/>
            <a:ext cx="1574566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اَلْهَوى</a:t>
            </a:r>
            <a:endParaRPr lang="fr-FR" sz="4800" b="1" dirty="0">
              <a:solidFill>
                <a:srgbClr val="2038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745579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1A3794E-5DD6-6007-A276-ADDADB4DD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67C32C9F-7173-304C-809E-8340D90A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من يقرأ معنى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فخر»؟ 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8AD8BFA1-0321-9AE4-582C-2E7F8009E4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A790A07-5467-C23F-CCF1-E067B5DC9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141DBAF-9A50-BE4D-66FD-3C070594A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F873003-DEDE-C26A-C2BD-ADCF4856D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FD7241D-250E-2FEE-C1A3-41B6B80D9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37A46A9-9EEA-BD16-854C-51C062BADE3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E56B3BD-C69F-A25F-2FD4-390633C5B7C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9EEC547-0BBB-181C-7EEC-03C22BF003FC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85D7867-456A-600B-F626-E41CF5A12D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2953840-92F2-46E9-C518-700A9F5342C7}"/>
              </a:ext>
            </a:extLst>
          </p:cNvPr>
          <p:cNvSpPr/>
          <p:nvPr/>
        </p:nvSpPr>
        <p:spPr>
          <a:xfrm>
            <a:off x="907822" y="2542465"/>
            <a:ext cx="7240430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فَخَرَ: </a:t>
            </a:r>
            <a:r>
              <a:rPr lang="ar-MA" sz="6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اِعْتَزَّ وَتَباهى (</a:t>
            </a:r>
            <a:r>
              <a:rPr lang="ar-MA" sz="4800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فَخورٌ</a:t>
            </a:r>
            <a:r>
              <a:rPr lang="ar-MA" sz="4800" kern="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-</a:t>
            </a:r>
            <a:r>
              <a:rPr lang="ar-MA" sz="4800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فَخورَةٌ</a:t>
            </a:r>
            <a:r>
              <a:rPr lang="ar-MA" sz="6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)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FA1F1B2F-1EB1-FC1E-AA90-91B047A453C1}"/>
              </a:ext>
            </a:extLst>
          </p:cNvPr>
          <p:cNvSpPr/>
          <p:nvPr/>
        </p:nvSpPr>
        <p:spPr>
          <a:xfrm>
            <a:off x="2235031" y="4443876"/>
            <a:ext cx="4673937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48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اَلْمَغْرِبِيُّ </a:t>
            </a:r>
            <a:r>
              <a:rPr kumimoji="0" lang="ar-MA" sz="48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يَفْخَرُ </a:t>
            </a:r>
            <a:r>
              <a:rPr kumimoji="0" lang="ar-MA" sz="48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بِوَطَنِهِ.</a:t>
            </a:r>
            <a:endParaRPr lang="ar-MA" sz="4800" kern="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98094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A49357-59F8-166C-4FBB-194C43958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433DF97-99C7-448C-B3CE-D736F369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45" y="756000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سأتحقق من إنجازكم للواجب المنزلي خذوا ص 102. سأعين من يقرأ الجمل التي كتبها.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04800AA-2B22-4FC4-8D74-CABF1EE7A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41C2C2F-1D8B-2161-D2A1-0C87512B18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F9968E7-FDBA-A803-8242-0B4FBA9468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50525DD-DCCE-4400-8D5C-E341FA1E6E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E401022-0665-87E9-62AF-488348E662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539C000-EA2C-B15B-C5F3-93D57CBADBC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C11AD71-B060-7DBB-8F80-37DD59F655C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29B6775-1B2C-8E18-A76A-5CC13D2B4393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Espace réservé pour une image  5">
            <a:extLst>
              <a:ext uri="{FF2B5EF4-FFF2-40B4-BE49-F238E27FC236}">
                <a16:creationId xmlns:a16="http://schemas.microsoft.com/office/drawing/2014/main" xmlns="" id="{58331B2C-F67B-5714-4D7D-4E54BF16C5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2764" y="2119261"/>
            <a:ext cx="828000" cy="828000"/>
          </a:xfrm>
          <a:prstGeom prst="rect">
            <a:avLst/>
          </a:prstGeom>
        </p:spPr>
      </p:pic>
      <p:pic>
        <p:nvPicPr>
          <p:cNvPr id="6" name="Image 5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72B9A5A0-C358-211C-8C6F-4CE70FD65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946" y="2202024"/>
            <a:ext cx="2469620" cy="358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C6073B6C-D485-1213-0E75-F5254C9142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256075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B71A43-E363-9AB7-F219-9FE6AEA3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B438AD65-A493-EBED-9F1D-E92D7A6AEF3E}"/>
              </a:ext>
            </a:extLst>
          </p:cNvPr>
          <p:cNvSpPr/>
          <p:nvPr/>
        </p:nvSpPr>
        <p:spPr>
          <a:xfrm>
            <a:off x="3426614" y="3045542"/>
            <a:ext cx="2290773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rtl="1">
              <a:defRPr/>
            </a:pP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D3F926F6-2A15-D741-9735-B4C7574B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«نَسَبَ»؟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xmlns="" id="{64BFC23A-C4A8-C208-D83B-2BF4368B73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28FE59E-20E7-5AFF-6820-5633B028AD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7278D2F-2CBB-CA1F-863B-26A040F3B9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28DC09A-F701-8831-DDAC-99D49A90F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DF83921-6BF6-4766-0319-7E8567D200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9AD8FE0-1EC1-0A4F-D019-0189B127307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8C084F5-77F2-2B38-D65D-FA00EF086F9C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0B3CAA3-ECAC-EDE1-FA33-50EB0D87F3F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AA19356-DDB7-ABFA-535D-BDFCBF713C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4AF61D1-4EF5-28E0-8425-7D2597B9A10A}"/>
              </a:ext>
            </a:extLst>
          </p:cNvPr>
          <p:cNvSpPr txBox="1"/>
          <p:nvPr/>
        </p:nvSpPr>
        <p:spPr>
          <a:xfrm>
            <a:off x="363984" y="4565468"/>
            <a:ext cx="85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فَخورٌ بِأَنْ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أُنْسَبَ 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إِلى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ٱلْمَغارِبَةِ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000" dirty="0">
              <a:solidFill>
                <a:srgbClr val="424D7B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3B2DFBB-DEE1-89C0-B1DD-AB5DEECF2074}"/>
              </a:ext>
            </a:extLst>
          </p:cNvPr>
          <p:cNvSpPr/>
          <p:nvPr/>
        </p:nvSpPr>
        <p:spPr>
          <a:xfrm>
            <a:off x="1484671" y="3386267"/>
            <a:ext cx="6663581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نَ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سَبَهُ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إِلى أَهْلِهِ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بَيَّنَ أَنَّهُ مِنْهُمْ.</a:t>
            </a:r>
          </a:p>
        </p:txBody>
      </p:sp>
    </p:spTree>
    <p:extLst>
      <p:ext uri="{BB962C8B-B14F-4D97-AF65-F5344CB8AC3E}">
        <p14:creationId xmlns:p14="http://schemas.microsoft.com/office/powerpoint/2010/main" val="287128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1FA716-64A2-D737-6FB1-799458F52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956A9F98-6159-89B9-08AC-6B2F9B62E93F}"/>
              </a:ext>
            </a:extLst>
          </p:cNvPr>
          <p:cNvSpPr/>
          <p:nvPr/>
        </p:nvSpPr>
        <p:spPr>
          <a:xfrm>
            <a:off x="3426613" y="3340579"/>
            <a:ext cx="2290773" cy="72694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rtl="1">
              <a:defRPr/>
            </a:pPr>
            <a:r>
              <a:rPr lang="ar-MA" sz="4800" b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(هَوِيَ يَهْوى)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3EEF5AB6-700B-AAD7-8250-6E234A9D1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«الهوى»؟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xmlns="" id="{7745C4E7-2B77-5516-8D5C-FB4051D749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E29766C-A552-DB3E-F532-22997C1CF3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E362695-B712-2519-F880-7561FA1D0C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DE0BA40-A55B-A77F-34FB-100D19EAE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F0EAAC58-C261-E505-AEEE-B73448E4C2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C485CCB-A07F-E393-C55E-5DDB6DD7295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9CE4EA5-3514-FEB1-1561-F864CBC2D9E2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DA3D511-3375-4739-2862-52D021BA9A8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98B9203-1FE9-5447-113A-6D966EE2B1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DE53719-99D1-DF49-8B84-016BDB7EAD72}"/>
              </a:ext>
            </a:extLst>
          </p:cNvPr>
          <p:cNvSpPr txBox="1"/>
          <p:nvPr/>
        </p:nvSpPr>
        <p:spPr>
          <a:xfrm>
            <a:off x="1671483" y="4565468"/>
            <a:ext cx="57027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يَهْوى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ٱلْأَطْفالُ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ٱللَّعِبَ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ٱلشُّطْآنِ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ٱلذَّهَبِيَّةِ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974F666-157D-37E8-11D5-FEC4B7F46044}"/>
              </a:ext>
            </a:extLst>
          </p:cNvPr>
          <p:cNvSpPr/>
          <p:nvPr/>
        </p:nvSpPr>
        <p:spPr>
          <a:xfrm>
            <a:off x="1484671" y="2603261"/>
            <a:ext cx="6663581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اَلْهَوى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اَلْعِشْقُ، اَلْحُبُّ</a:t>
            </a:r>
          </a:p>
        </p:txBody>
      </p:sp>
    </p:spTree>
    <p:extLst>
      <p:ext uri="{BB962C8B-B14F-4D97-AF65-F5344CB8AC3E}">
        <p14:creationId xmlns:p14="http://schemas.microsoft.com/office/powerpoint/2010/main" val="3174175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DF3B83-2338-774C-08B2-B9BCE1343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948B3F7-82DC-17CC-1D89-14FD8FC84517}"/>
              </a:ext>
            </a:extLst>
          </p:cNvPr>
          <p:cNvSpPr txBox="1"/>
          <p:nvPr/>
        </p:nvSpPr>
        <p:spPr>
          <a:xfrm>
            <a:off x="355108" y="1470886"/>
            <a:ext cx="763795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أُغْنِيَّةٌ لِبِلادي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46B82D46-E191-FA4E-B130-FE6FDA249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14" y="756000"/>
            <a:ext cx="713715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الصفحة 103.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4A3E618-B9D7-8BF7-B2AD-DD66E07B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0577890-5BA6-F39D-773C-74450B2F00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F1D1B19-5531-FBE9-5942-F2FD7646A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602326F-32D1-0978-E5C8-9F574008C6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74C683D-1619-2FEE-3220-256C4A4CF0C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810697F-C855-7683-F4D0-03F2881EFFD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9D09A3-C400-EB96-C77B-28F65639394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2A5196D-6E58-1161-DA79-2316CD6AEF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xmlns="" id="{FD1185FB-DDFA-4E7F-4FE9-6B889FE1E1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5" name="Image 4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A3BA9E32-379C-8DC5-3E51-6AE52919BA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834" y="2320413"/>
            <a:ext cx="2485339" cy="35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905814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9F6F88-CE87-1268-A959-65A614D34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1B1B5B45-3B3D-96A1-337B-824CC90F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14" y="756000"/>
            <a:ext cx="713715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ثنائيات، لاحظوا الصور والعنوان ثم توقعوا موضوع النص. اكتبوا توقعاتكم على دفاتر البحث.</a:t>
            </a:r>
            <a:endParaRPr lang="fr-FR" sz="23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8EFF3A5-9F6A-FC07-29BF-C81A47E863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B9BEFA1-BFDC-5799-CBBF-0D45DC380D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1AA6EBB-960A-C18E-94BE-35C83352B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591208B-CFE1-17EB-A193-2FFF021C59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AC27F8-F33B-078D-02A0-7149F083A53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B671FA0-5690-5122-975B-A02D088EA39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0924D67-AEAC-C5F3-254D-D61FBA230BA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9F56D72-FCFB-5C81-2186-E63AC743D3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7FEF078-F4F2-42EE-D506-BCB7374C4FFC}"/>
              </a:ext>
            </a:extLst>
          </p:cNvPr>
          <p:cNvSpPr txBox="1"/>
          <p:nvPr/>
        </p:nvSpPr>
        <p:spPr>
          <a:xfrm>
            <a:off x="4674268" y="3776241"/>
            <a:ext cx="3793926" cy="60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أَعْتَقِدُ أَنَّ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ٱلْقَصيدَةَ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ستَتَحَدَّثُ ...</a:t>
            </a:r>
            <a:endParaRPr lang="fr-FR" sz="3200" dirty="0">
              <a:solidFill>
                <a:srgbClr val="424D7B"/>
              </a:solidFill>
            </a:endParaRPr>
          </a:p>
        </p:txBody>
      </p:sp>
      <p:pic>
        <p:nvPicPr>
          <p:cNvPr id="7" name="Espace réservé pour une image  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ADAC67EA-0F9A-7C37-733B-02B17FF203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3241" y="674168"/>
            <a:ext cx="828000" cy="828000"/>
          </a:xfrm>
        </p:spPr>
      </p:pic>
      <p:pic>
        <p:nvPicPr>
          <p:cNvPr id="6" name="Image 5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3469BB19-1375-FDE1-4376-2DF557AB0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516" y="2549821"/>
            <a:ext cx="2468944" cy="3241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007120C-F762-6E02-F533-B14A5D73ADF3}"/>
              </a:ext>
            </a:extLst>
          </p:cNvPr>
          <p:cNvSpPr txBox="1"/>
          <p:nvPr/>
        </p:nvSpPr>
        <p:spPr>
          <a:xfrm>
            <a:off x="4847975" y="2560664"/>
            <a:ext cx="406072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أُغْنِيَّةٌ لِبِلادي</a:t>
            </a:r>
            <a:endParaRPr kumimoji="0" lang="fr-MA" sz="6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41697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2054DA-8075-DD0E-3658-20DF11542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ABF7A9CF-7228-E64E-BE96-796B40AC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ثنائيا ليتقاسم معنا توقعه حول موضوع القصيدة؟ ما الذي جعلكما تتوقعان ذلك؟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xmlns="" id="{0ACCF561-33C8-046C-996D-17B4164260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8E688F2-0262-0E08-9942-225BDB5E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3258082-C4A6-9E21-10D3-7FF2740B4A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E5AD938-3E71-E45E-C673-7C5687C13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730B4CA-0463-D989-277D-14D124BB9D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9C699ED-D70D-F3E3-E595-3AB6AF5B5C7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2DC9884-EF85-2E08-D96C-8543DA94AF8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04FADF9-442F-32D7-E23B-9BFAC4BA131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889789-E9BD-FEAB-1C8C-FBCE1CA7E5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4A344CF4-1115-EBF6-D482-4A6C509CEC26}"/>
              </a:ext>
            </a:extLst>
          </p:cNvPr>
          <p:cNvSpPr txBox="1"/>
          <p:nvPr/>
        </p:nvSpPr>
        <p:spPr>
          <a:xfrm>
            <a:off x="4847975" y="2560664"/>
            <a:ext cx="406072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أُغْنِيَّةٌ لِبِلادي</a:t>
            </a:r>
            <a:endParaRPr kumimoji="0" lang="fr-MA" sz="6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692AEAC-145F-BD9C-5090-302BE3AD7B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1228" y="1399941"/>
            <a:ext cx="3576406" cy="509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73547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BA4FE1-AD84-6DB9-EEC9-C9C9E61D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6C9039D-6104-2080-1A5F-EB1C8EF10A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2E64B83-BFCB-CD08-6563-813F408DD1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2C7BD61-8CC2-E89C-01B5-D87056ED1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8AF34D6-CA96-E7E4-2762-1602AC45B34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F40B7CB-A6B3-2B7E-FA33-9D849D798DF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D60178F-3947-6231-31D3-E31782132C1F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80A08E6-F3A0-28FD-6FA6-AE01D059736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E0AAA66C-E736-39E1-DE74-FB596B6CC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756000"/>
            <a:ext cx="6970928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سننصت للقصيدة. تابعوا على كراساتكم.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DF856518-A9F1-3F62-AE8A-99533CC193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90B90A1-CB29-D354-DD9E-8B3AB0FEF2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271B311D-E503-9B32-B6B3-A27FCB8BD5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8834" y="2320413"/>
            <a:ext cx="2485339" cy="35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بلادي هي المغرب">
            <a:hlinkClick r:id="" action="ppaction://media"/>
            <a:extLst>
              <a:ext uri="{FF2B5EF4-FFF2-40B4-BE49-F238E27FC236}">
                <a16:creationId xmlns:a16="http://schemas.microsoft.com/office/drawing/2014/main" xmlns="" id="{C83FC1C3-FF26-EB23-EF1D-990F8F537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1253" y="1368000"/>
            <a:ext cx="989469" cy="98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2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195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2C25188A-923B-DB4C-8B29-F889526E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المقطع الأول؟ من يواصل القراءة؟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أيديكم عندما يقرأ كلمة لا تفهمونها.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xmlns="" id="{0E10C584-9121-ED05-EF59-C22B8E9358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23D55E9-3FBF-BC37-45AE-ACF9EB7CA8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1A902D2-2500-5AA4-D397-D3CD75DBBC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5803D5A-30C1-E1D5-3653-6912D3858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C1A1723-B288-0C5C-DB2B-4453D6CFE2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BC7421E-2D1F-693E-49DF-3AA1C8482AFB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B5E4EF2-EE66-EFDB-74F2-237E6D3C7E47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DE935FC-108B-386A-A1E6-0FE85E1641C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554EE19-4B4E-61D5-D682-98C206D75A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2C896C14-FAB6-BA22-389C-791E6F217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834" y="2320413"/>
            <a:ext cx="2485339" cy="35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26686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7448F6-852D-CB49-7A2E-A51132FB9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BC4EDDA-0FBA-1DAA-EF7B-6E1156730E73}"/>
              </a:ext>
            </a:extLst>
          </p:cNvPr>
          <p:cNvSpPr/>
          <p:nvPr/>
        </p:nvSpPr>
        <p:spPr>
          <a:xfrm>
            <a:off x="5249688" y="2330488"/>
            <a:ext cx="473078" cy="50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000304A8-A32E-E141-B4E4-8708154B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نعود إلى توقعاتنا، من كان توقعه قريبا من أحداث القصيدة؟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3FEC77C-0CF7-00E2-2FC2-20F1B2CDD1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FBCB581-5396-8B60-73C5-D6FE741305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8C5122A-F79C-5D12-510A-15BFA22C5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98BBA14-8936-12D9-4757-542092F537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224C4C8-1CCB-752F-6039-612DFA642369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614C40A-EF22-AE36-9081-0B42942C0088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39F7769-7E90-A2E3-0F40-9DF0878FBD6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E040420-C8C8-A823-DA68-6303CC3CB1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A05F8B8-9118-E1C6-A71E-B765AA97DB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 descr="Une image contenant texte, lettre, Dessin d’enfant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043D1DF2-A6AB-567E-9CEC-4087D44CC2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834" y="2320413"/>
            <a:ext cx="2485339" cy="3559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842386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368CD3-B4FE-9F45-C286-E60AF0A64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889C9FA9-44B2-8E43-8E87-17662FCB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الأول؟ عودوا إلى النص وابحثوا عن الجواب.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95F447B-1E19-0756-7C61-AC6B513519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BB03842-C33D-4B93-996A-FF5E1E584F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97A23CC-2B0E-E89B-AE4E-AA419F228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11E673F-086D-6C12-E399-693A2FB222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DD98CF6-1155-151E-4C52-7FC30BFFFE1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7072736-471D-C592-B423-0F2988563A7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9BFAB0A-9097-F94B-7DE8-3A4438725A7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05C6B5E-0140-F2A3-0FC2-918E1702DF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6E860AC-A724-539D-06A8-23E0F1019B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Google Shape;1508;p66">
            <a:extLst>
              <a:ext uri="{FF2B5EF4-FFF2-40B4-BE49-F238E27FC236}">
                <a16:creationId xmlns:a16="http://schemas.microsoft.com/office/drawing/2014/main" xmlns="" id="{7FC94506-FB7D-1556-1A23-A87009F5BD5F}"/>
              </a:ext>
            </a:extLst>
          </p:cNvPr>
          <p:cNvSpPr txBox="1"/>
          <p:nvPr/>
        </p:nvSpPr>
        <p:spPr>
          <a:xfrm>
            <a:off x="355107" y="3404326"/>
            <a:ext cx="8504808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A5A5A5"/>
              </a:buClr>
              <a:buSzPts val="18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إِلامَ يُهْدي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ٱلشّاعِرُ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ٱلْقَصيدَةَ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357549088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580E46-0E92-436B-0DA3-B9601EA50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AEF3AA5F-4B52-12FF-3F5A-1962714E5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يعيد الجواب في جملة تامة.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74C4CFE-BDE6-CF0A-7105-7E7243536B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EF2B896-16FA-C977-1627-1DAE420D48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8A03625-B1C1-C080-01BB-FF7CC2169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98FDE14-EF90-DB7A-ADE0-BF8531ECD6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FE0749E-599F-865A-6822-D696A6A6F7A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0E7E968-6CB4-E010-1172-C7012314A738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2165FE3-9A4C-7155-81C8-D64162D3FD35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2386C30-322B-8BBA-19F0-88CFCF1F27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F8D0413-AEEF-C137-4B9E-DFC2F1DCB5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Google Shape;1508;p66">
            <a:extLst>
              <a:ext uri="{FF2B5EF4-FFF2-40B4-BE49-F238E27FC236}">
                <a16:creationId xmlns:a16="http://schemas.microsoft.com/office/drawing/2014/main" xmlns="" id="{26E628C7-879D-0A81-2C27-7309026E8236}"/>
              </a:ext>
            </a:extLst>
          </p:cNvPr>
          <p:cNvSpPr txBox="1"/>
          <p:nvPr/>
        </p:nvSpPr>
        <p:spPr>
          <a:xfrm>
            <a:off x="692038" y="2152077"/>
            <a:ext cx="7826477" cy="255384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مِنْ خِلالِ عُنْوانِ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ٱلْقَصيدَةِ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، يُهْدي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ٱلشّاعِرُ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قَصيدَتَهُ لِبِلادِهِ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ٱلْمَغْرِبِ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lang="ar-MA" sz="4800" b="1" kern="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190623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AF4C5D-1C7F-1334-071B-DDF87E9F7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8FDB3AC-E535-FDC1-D440-9D5F2B5C8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05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بالتدرب على قراءة فقرة بدقة وسرعة. نتذكر شروط القراءة بطلاقة.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6065875-B6B3-46F5-C06E-AA41AFE7C4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FD0A715-88BB-A48E-9FC8-A5E2147771D0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9F52CF9-D03C-8619-9041-15E555CA7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CE57E78-4A2F-1EB1-1AB4-8A781D3D02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34BA84E-057F-2A46-3FE4-61266D54E5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25E8C69-9CD2-2FCF-5957-8C4A2C43FB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DA6BCCE-BE5B-07C2-3B7F-EF115D9B9F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B75CAEF-1704-ED2F-D505-F0844D51BC7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53378FB-CFFC-F2FB-F685-99937CF74C7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ED6A6DF-3572-6FD6-2236-07C1904CF86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8E0119B-598E-FF9B-E62D-9175B8F1AD40}"/>
              </a:ext>
            </a:extLst>
          </p:cNvPr>
          <p:cNvSpPr txBox="1"/>
          <p:nvPr/>
        </p:nvSpPr>
        <p:spPr>
          <a:xfrm>
            <a:off x="1134784" y="1905506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أَنْطِقُ ٱلْكَلِماتِ بِشَكْلٍ صَحيحٍ؛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9FE31F0-5094-56D0-AB08-56A7B7BB7CBD}"/>
              </a:ext>
            </a:extLst>
          </p:cNvPr>
          <p:cNvSpPr txBox="1"/>
          <p:nvPr/>
        </p:nvSpPr>
        <p:spPr>
          <a:xfrm>
            <a:off x="1044180" y="2669305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أَسْتَرْسِلُ بِوَصْلِ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بَعْضها بِبَعْضٍ؛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93662B2-6FF7-0476-1DD6-35CBB6A4944C}"/>
              </a:ext>
            </a:extLst>
          </p:cNvPr>
          <p:cNvSpPr txBox="1"/>
          <p:nvPr/>
        </p:nvSpPr>
        <p:spPr>
          <a:xfrm>
            <a:off x="1044180" y="3446085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 أَنْطِقُ هَمْزَةَ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ٱلْوَصْلِ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وَسَطَ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ٱلْكَلامِ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B87B421-023A-CABE-1A9F-79CD149A32F7}"/>
              </a:ext>
            </a:extLst>
          </p:cNvPr>
          <p:cNvSpPr txBox="1"/>
          <p:nvPr/>
        </p:nvSpPr>
        <p:spPr>
          <a:xfrm>
            <a:off x="1090103" y="4202921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أَلْتَزِمُ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ٱلْوَقْفَ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عِنْدَ عَلاماتِ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ٱلتَّرْقيمِ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33C1422-B0DF-8854-6E33-9992A9806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7453" y="214100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78A842C-B653-5F07-879F-45150F627CB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76" y="290480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684C910-BE16-F648-403D-BB0CEAA981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76" y="368158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B1394A5-164C-D6A4-34E1-0A14B3CF8FA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76" y="4438382"/>
            <a:ext cx="360000" cy="360000"/>
          </a:xfrm>
          <a:prstGeom prst="rect">
            <a:avLst/>
          </a:prstGeom>
          <a:ln>
            <a:noFill/>
          </a:ln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70A00EE1-B099-14A8-2E4C-EDFEA702C8CE}"/>
              </a:ext>
            </a:extLst>
          </p:cNvPr>
          <p:cNvSpPr txBox="1"/>
          <p:nvPr/>
        </p:nvSpPr>
        <p:spPr>
          <a:xfrm>
            <a:off x="1134784" y="4879612"/>
            <a:ext cx="608416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بِشَكْلٍ مُعَبِّرٍ.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212029E4-4372-661E-B531-42EEFADFFE1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8476" y="5103682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785697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2FBBC7-B0E6-1C7D-1EAA-40F0B9F7B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D34B4195-5612-7FAF-D55D-0DEF2AF7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السؤال؟ من يجيب؟ ما المقطع من القصيدة الذي يثبت ذلك؟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FFE8641-DC07-19C9-3CC0-CD68FD0753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EE58A58-D62A-DA36-98C3-D3B36975F1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2F3589B-098F-4FF2-C0E6-7CB67A69D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46FCB49-CF87-B4AB-EE7E-2197F003A7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61E412C-0CAF-E6FD-9D02-5B23756A127B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28CF321-D570-3F05-AEF9-4D1CE996100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8C84200-3A26-1B54-CF05-1670A900A2C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3">
            <a:extLst>
              <a:ext uri="{FF2B5EF4-FFF2-40B4-BE49-F238E27FC236}">
                <a16:creationId xmlns:a16="http://schemas.microsoft.com/office/drawing/2014/main" xmlns="" id="{C6E27C28-10FC-FCD8-22CA-E688F81570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7ADA598-7532-25A2-F201-F125B05E35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Google Shape;1508;p66">
            <a:extLst>
              <a:ext uri="{FF2B5EF4-FFF2-40B4-BE49-F238E27FC236}">
                <a16:creationId xmlns:a16="http://schemas.microsoft.com/office/drawing/2014/main" xmlns="" id="{1E715B5B-5A88-7C0E-8A69-3335B48A0F8B}"/>
              </a:ext>
            </a:extLst>
          </p:cNvPr>
          <p:cNvSpPr txBox="1"/>
          <p:nvPr/>
        </p:nvSpPr>
        <p:spPr>
          <a:xfrm>
            <a:off x="1455174" y="3404326"/>
            <a:ext cx="6213988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A5A5A5"/>
              </a:buClr>
              <a:buSzPts val="18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بِمَ يَفْخَرُ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ٱلشّاعِرُ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في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ٱلْقَصيدَةِ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144743042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7DD2A6-3E04-5C14-676E-C82790113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596363EA-F587-3CF5-5240-BA9CCDF1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في جملة تامة. 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7E7660E-2230-9177-F2E5-3AA875CE40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B6112A0-FAA9-7D86-9794-C2A47C6CDC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1CCE835-58F0-B13C-A983-545E0C2DC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C63E705-377C-A927-3237-5BD3D8D94B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21803A9-9352-5E38-1BB7-C750C7827E2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85CBB36-C8ED-EC4F-6642-9E1943F1A8DC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FD1ED7A-75F3-1AE1-8FE6-E52C03541BE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3">
            <a:extLst>
              <a:ext uri="{FF2B5EF4-FFF2-40B4-BE49-F238E27FC236}">
                <a16:creationId xmlns:a16="http://schemas.microsoft.com/office/drawing/2014/main" xmlns="" id="{80CF3E71-6191-1BB1-0B3F-CB69BE7526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A10638-3289-8CCE-1C30-E6D1F252BF9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Google Shape;1508;p66">
            <a:extLst>
              <a:ext uri="{FF2B5EF4-FFF2-40B4-BE49-F238E27FC236}">
                <a16:creationId xmlns:a16="http://schemas.microsoft.com/office/drawing/2014/main" xmlns="" id="{E8296310-15A5-86BC-01A6-81553F445E8F}"/>
              </a:ext>
            </a:extLst>
          </p:cNvPr>
          <p:cNvSpPr txBox="1"/>
          <p:nvPr/>
        </p:nvSpPr>
        <p:spPr>
          <a:xfrm>
            <a:off x="986913" y="2865198"/>
            <a:ext cx="7170174" cy="1327978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يَفْخَرُ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ٱلشّاعِرُ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بكَوْنِهِ يَنْتَمي إِلى وَطَنِهِ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ٱلْمَغْرِبِ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</a:t>
            </a:r>
            <a:endParaRPr lang="ar-MA" sz="4800" b="1" kern="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41079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649E66-963C-1EFD-7305-081DE7420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EEE85035-074B-214D-8847-54451B3E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104. من يقرأ تعليمة التمرين 1 ضمن "أفهم النص"؟ ما المطلوب؟ أنجزوا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430C658-DF71-9516-6C05-D427C84D6C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EF72F00-199F-D069-7165-B3DF77F3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9EE38D0-3D22-3B00-840E-85CEF982D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A8CFE0A-379F-EFE9-2826-5F42DDA038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DC43504-2811-D903-814D-27E411B4CD5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930885C-5117-15A4-6826-B6D78AB3295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37EF726-FB1A-FFB7-5BB8-48F4D1C3BE39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3">
            <a:extLst>
              <a:ext uri="{FF2B5EF4-FFF2-40B4-BE49-F238E27FC236}">
                <a16:creationId xmlns:a16="http://schemas.microsoft.com/office/drawing/2014/main" xmlns="" id="{9139BCA3-2114-8134-9FB8-F66A8A1A3B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0C601CB-C1FE-0340-79BD-5CB11D62F9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xmlns="" id="{4D170E78-2C3A-F592-C840-DCF0976A7654}"/>
              </a:ext>
            </a:extLst>
          </p:cNvPr>
          <p:cNvSpPr/>
          <p:nvPr/>
        </p:nvSpPr>
        <p:spPr>
          <a:xfrm>
            <a:off x="6068646" y="3977745"/>
            <a:ext cx="717420" cy="19594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5E69F873-9C69-33E8-3492-90B7ADF0D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79" y="2311634"/>
            <a:ext cx="2727435" cy="379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1E09FA4A-EA44-C265-1580-93B126EDE2F1}"/>
              </a:ext>
            </a:extLst>
          </p:cNvPr>
          <p:cNvSpPr/>
          <p:nvPr/>
        </p:nvSpPr>
        <p:spPr>
          <a:xfrm>
            <a:off x="2971879" y="3684115"/>
            <a:ext cx="2727435" cy="8878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395762997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83DE8C-A5AD-7D75-9A93-14C07DAFE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455CC80A-8D61-540E-542B-846B80C9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75" y="756000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البيت الدال على المعنى الأول؟ ما الكلمات المفاتيح التي ساعدتكم؟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DA1FC99-38DB-CDF9-7B46-CB6EF0D2B0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02BFDFA-FD28-6F28-B50C-B70EE6BBE7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ADD121D-54B3-47ED-D016-C4857A5AE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95D4017-1B4F-9D4C-82F1-A78884F870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1A2ECDC-DAD2-4FDC-81BA-B4D72FE09D3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989D65B-271E-6FA3-DD95-0C3691C9790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BABB1D8-410F-6173-F23F-1A9F6FCB1ADC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3">
            <a:extLst>
              <a:ext uri="{FF2B5EF4-FFF2-40B4-BE49-F238E27FC236}">
                <a16:creationId xmlns:a16="http://schemas.microsoft.com/office/drawing/2014/main" xmlns="" id="{C8F52931-97E1-EDD0-686E-3974040173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13A6B9-54AD-7513-E796-3A7D679146C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Image 3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E144C289-4F41-4372-A937-82A246BEA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023" y="2389239"/>
            <a:ext cx="7650900" cy="258374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E6BC7C3-18DB-CBD7-229A-4B5055E6B5A1}"/>
              </a:ext>
            </a:extLst>
          </p:cNvPr>
          <p:cNvSpPr txBox="1"/>
          <p:nvPr/>
        </p:nvSpPr>
        <p:spPr>
          <a:xfrm>
            <a:off x="334767" y="3379695"/>
            <a:ext cx="4093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فَتَخْضَرُّ أَشْجارُها في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ٱلرَّبيعِ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fr-FR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60D23F0-0B58-E0E4-BC06-7F3E623276D6}"/>
              </a:ext>
            </a:extLst>
          </p:cNvPr>
          <p:cNvSpPr txBox="1"/>
          <p:nvPr/>
        </p:nvSpPr>
        <p:spPr>
          <a:xfrm>
            <a:off x="334767" y="3884165"/>
            <a:ext cx="4093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فَخورٌ بِكَوْني لَها أَنْتَمي.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C4310AA-CEEE-F586-361F-AED9DD62CAE2}"/>
              </a:ext>
            </a:extLst>
          </p:cNvPr>
          <p:cNvSpPr txBox="1"/>
          <p:nvPr/>
        </p:nvSpPr>
        <p:spPr>
          <a:xfrm>
            <a:off x="334767" y="4379436"/>
            <a:ext cx="40931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بِحاراً عَلى رِمالِها نَلْعَبُ.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CDB4C114-CA36-00DF-D44D-5E4AF98A4C75}"/>
              </a:ext>
            </a:extLst>
          </p:cNvPr>
          <p:cNvCxnSpPr/>
          <p:nvPr/>
        </p:nvCxnSpPr>
        <p:spPr>
          <a:xfrm>
            <a:off x="7037207" y="4352975"/>
            <a:ext cx="11110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7C590039-B1CE-AA88-CFFB-686497AE7141}"/>
              </a:ext>
            </a:extLst>
          </p:cNvPr>
          <p:cNvCxnSpPr>
            <a:cxnSpLocks/>
          </p:cNvCxnSpPr>
          <p:nvPr/>
        </p:nvCxnSpPr>
        <p:spPr>
          <a:xfrm flipH="1">
            <a:off x="5395153" y="3861452"/>
            <a:ext cx="142564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28AEED54-81C8-2254-50B1-14E6C59B93E3}"/>
              </a:ext>
            </a:extLst>
          </p:cNvPr>
          <p:cNvCxnSpPr>
            <a:cxnSpLocks/>
          </p:cNvCxnSpPr>
          <p:nvPr/>
        </p:nvCxnSpPr>
        <p:spPr>
          <a:xfrm flipH="1">
            <a:off x="7183120" y="4831685"/>
            <a:ext cx="965132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xmlns="" id="{6207C78C-510A-7887-D175-2FD257284603}"/>
              </a:ext>
            </a:extLst>
          </p:cNvPr>
          <p:cNvCxnSpPr>
            <a:cxnSpLocks/>
          </p:cNvCxnSpPr>
          <p:nvPr/>
        </p:nvCxnSpPr>
        <p:spPr>
          <a:xfrm flipH="1">
            <a:off x="5555226" y="4831685"/>
            <a:ext cx="1183031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75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0D191D-A820-49F1-AE08-0C79A7528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A49117B0-C090-C742-9057-3AA50297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خلال هذه الحصة؟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5BD5F2BD-4F0E-14AD-A5F7-220C382FE6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727370B-6333-28D4-42AA-248A126706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2E3FC99-E5F2-4484-3EA5-0C83504B84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D574F7A-3EF6-3718-6135-56D4CF9122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8E2B332-FACA-0907-6699-1F523DAD6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6BBF8FB-941A-B1AB-0625-4C44ABEFED91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E0BAB1A-F21A-4733-C59A-82F5E4597425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6021F96-8256-7388-4C87-2B0057051626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A0CBC31-1AF0-B8C7-51DB-5373C75719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9750CF81-E618-A7F9-04EC-F01CF4EA28E5}"/>
              </a:ext>
            </a:extLst>
          </p:cNvPr>
          <p:cNvSpPr/>
          <p:nvPr/>
        </p:nvSpPr>
        <p:spPr>
          <a:xfrm>
            <a:off x="5314249" y="4302000"/>
            <a:ext cx="3438000" cy="18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MA" sz="3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تَعَلَّمْتُ أَساليبَ التَّفْضيلِ وَهِيَ ...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2A1066AE-CD36-0D55-DB6E-9F2C8FA9AF68}"/>
              </a:ext>
            </a:extLst>
          </p:cNvPr>
          <p:cNvSpPr/>
          <p:nvPr/>
        </p:nvSpPr>
        <p:spPr>
          <a:xfrm>
            <a:off x="3537284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4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4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xmlns="" id="{3E5FAAC5-9A94-A1D1-19EC-1A87557AE29B}"/>
              </a:ext>
            </a:extLst>
          </p:cNvPr>
          <p:cNvCxnSpPr>
            <a:cxnSpLocks/>
            <a:stCxn id="4" idx="4"/>
            <a:endCxn id="5" idx="0"/>
          </p:cNvCxnSpPr>
          <p:nvPr/>
        </p:nvCxnSpPr>
        <p:spPr>
          <a:xfrm rot="16200000" flipH="1">
            <a:off x="5372141" y="2640891"/>
            <a:ext cx="860967" cy="246124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DD6CB70-B75A-3480-A3A8-6CD704F90613}"/>
              </a:ext>
            </a:extLst>
          </p:cNvPr>
          <p:cNvSpPr/>
          <p:nvPr/>
        </p:nvSpPr>
        <p:spPr>
          <a:xfrm>
            <a:off x="589751" y="4301999"/>
            <a:ext cx="3240000" cy="18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قَرَأْنا قَصيدَةً تتَحَدَّثُ عَنْ ...</a:t>
            </a:r>
          </a:p>
        </p:txBody>
      </p: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xmlns="" id="{40A94496-8107-CB21-174C-B76B1EFFBC15}"/>
              </a:ext>
            </a:extLst>
          </p:cNvPr>
          <p:cNvCxnSpPr>
            <a:cxnSpLocks/>
            <a:stCxn id="4" idx="4"/>
            <a:endCxn id="9" idx="0"/>
          </p:cNvCxnSpPr>
          <p:nvPr/>
        </p:nvCxnSpPr>
        <p:spPr>
          <a:xfrm rot="5400000">
            <a:off x="2960393" y="2690392"/>
            <a:ext cx="860966" cy="236224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784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CEA903-DF4C-2B17-41B7-0F0A94AC4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xmlns="" id="{C3CB7A26-F202-1E45-BB77-4917A324D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منازلكم، اقرؤا القصيدة ثم أنجزوا التمرينين الخاصين بالمعجم.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190E9AA-1BF6-E436-C9C8-84260B9CD3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C64DF25-A46D-1701-5B69-C735BC82FE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86A0188-17E8-BE0E-7E73-F045CA2527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32107DA4-5E16-B28B-7968-A421A9A56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4859840-F81A-F688-1F58-0781AFDE1FC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575940B-0A25-2391-B6AC-5D230B79814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AA7236A-FC8D-89B6-9764-2B20FEB8573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1D75FC8-75AC-CD28-AD42-7C9A252FF8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pic>
        <p:nvPicPr>
          <p:cNvPr id="3" name="Espace réservé pour une image  23">
            <a:extLst>
              <a:ext uri="{FF2B5EF4-FFF2-40B4-BE49-F238E27FC236}">
                <a16:creationId xmlns:a16="http://schemas.microsoft.com/office/drawing/2014/main" xmlns="" id="{89FEEABA-728A-5C5F-9DAF-DA3D917118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6390" y="2420086"/>
            <a:ext cx="900000" cy="90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997100-5E15-8C03-ED63-8367070DE7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5" name="Image 4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088AE89A-7521-0437-3996-F65A32D41E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879" y="2311634"/>
            <a:ext cx="2727435" cy="3790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47821B56-2A25-6803-1FB8-1FFA9A0A17A1}"/>
              </a:ext>
            </a:extLst>
          </p:cNvPr>
          <p:cNvSpPr/>
          <p:nvPr/>
        </p:nvSpPr>
        <p:spPr>
          <a:xfrm>
            <a:off x="2913225" y="2420086"/>
            <a:ext cx="2786089" cy="12581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8813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B53E0CE3-3728-EA4A-8D76-10903EA38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7210914B-510F-4702-7B0F-101EB002E2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2905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2841B99-4252-5CBF-0FF9-77FD4ECB92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657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029204-8DBF-B1D5-2FC9-5F9AD4566A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C17B979-F35B-3B40-AF6E-1D8FD96D8C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CEC7B73-7F6D-07EB-112D-1800E44F7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81B03D6-9DFF-A0FA-205B-B21AF61ED7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E0D14C7-6278-24E6-6ED9-5B2871EC059F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02255E4-410A-B607-91A7-A8D9ACAB881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638DD0A-FDAD-DA72-EBA6-87D9AF08CDE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xmlns="" id="{8421A108-C8E3-9B6D-CBE2-BBDD29435A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B77643-221E-4C7D-00C7-FFBC597EC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09C933-DC91-DCE0-219A-A240385B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789919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نواصل. سأقرأ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تابعوا جيدا 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AB0903E-0759-23C8-D32B-C653DC5AD1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161C00A1-545C-DCEE-95AB-673BA757B091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2232882-7FB9-FC87-576A-83A1A44D1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A0E35D7-78DE-26A8-AF31-094FD3DEA5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01EBB5-E529-A383-DFB3-5B60D34C0A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C60D788-12B1-5AC2-185E-5A364A5457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914FCE-B609-54DB-0E24-DB725E0DDB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7C3E6A5-C6DC-9082-3CED-B0501082616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21BD22E-2085-FCF2-D374-891BDFDF502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52B47CF-DC69-FD93-B4AE-C07B329D47B3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883F779-2724-8A5D-657F-8D779E8E17CA}"/>
              </a:ext>
            </a:extLst>
          </p:cNvPr>
          <p:cNvSpPr txBox="1"/>
          <p:nvPr/>
        </p:nvSpPr>
        <p:spPr>
          <a:xfrm>
            <a:off x="498559" y="2158300"/>
            <a:ext cx="81468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أَخَذَتْ سَلْمى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فَقالَ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تْ: 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لَقَدْ زُرْتُ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ٱلْعَديدَ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ٱلْمُدُنِ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ٱلْجَميلَةِ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إِلّا أَنَّني أُفَضِّلُ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ٱلْعَيْشَ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قَرْيَتي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فَفيها أَلْتَقي أَهْلي وَأَحْبابي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وَفيها تَعَلَّمْتُ أُولى كَلِماتي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كُلُّ مَكانٍ فيها يَحْمِلُ ذِكْرى مِنْ ذِكْرَياتي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قَرْيَتي أَفْضَلُ مَكانٍ أَشْعُرُ فيهِ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بِٱلْهُدوءِ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وَٱلطُّمَأْنينَ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أَسْتَيْقِظُ صَباحاً عَلى زَقْزَقَةِ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ٱلْعَصافيرِ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وَأَتَجَوَّلُ بَيْنَ مُروجِها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ٱلْفَسيحَ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559644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E7292C2-C035-BEFD-1144-863D980A4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1C22C6A-701C-472A-9892-2CD3C1B0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5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أسماء.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0B7509D-AA15-AB28-39CB-DB19D596A1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E326A6E2-C4CB-9B85-36C5-B11CF1913A29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B3F5D5E-121C-B753-5B75-E034F17E53AF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lang="f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99937FFD-83EA-9170-0AC0-3973DBBC2A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3" y="227598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76D005D-9A12-C21B-9D15-FCA2A7FEF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83BDBFA-39B5-A83E-0790-CC04254DED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0F6DA8B-6B24-6AC3-CBB1-AEFA5A126DC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8B9588A-1EB7-4F91-5D0D-CAEB8C035E7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25A95DD-D589-887B-6922-E1C93ADB81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6D41272-ADCC-8794-7277-1CBB2B606C19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A56D8BB-5545-776F-01FC-34F0B17980C8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F8E9E5E-F442-9ACA-FC76-B4377A2EA7A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616818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170CA8-BF0D-CB2A-A10C-9688F307C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D7F994B-F3A2-E82A-99B1-44D429DD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0714"/>
            <a:ext cx="7437568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  (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تناقش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الأخطاء بعد كل قراءة وتوضح كيفية تجاوزها).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C07408D-09E6-7253-D601-82B627F3CF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DC7E53D-3D72-37CF-45FE-D2749594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5DE84D6-EB37-C553-3703-8F34CC5881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69360C3-6E78-12C4-EE69-DBD719A0CA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9EE9A3B-AE36-FD7B-EA07-BDCCF98246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156102C-25DA-3DD0-C6B1-A84EC483E0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46FF955-9DE5-22F7-868E-53F23C5A804E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1DD7BB5-811B-1F09-3B6D-ED656FC0238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21B8FF5-AD0A-7220-77D9-D964F5C886E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DBEA86C-8F7E-858C-BFBC-705E050C4FBE}"/>
              </a:ext>
            </a:extLst>
          </p:cNvPr>
          <p:cNvSpPr txBox="1"/>
          <p:nvPr/>
        </p:nvSpPr>
        <p:spPr>
          <a:xfrm>
            <a:off x="498559" y="2167263"/>
            <a:ext cx="81468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أَخَذَتْ سَلْمى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فَقالَ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تْ: 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لَقَدْ زُرْتُ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ٱلْعَديدَ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مِنَ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ٱلْمُدُنِ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ٱلْجَميلَةِ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إِلّا أَنَّني أُفَضِّلُ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ٱلْعَيْشَ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قَرْيَتي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فَفيها أَلْتَقي أَهْلي وَأَحْبابي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وَفيها تَعَلَّمْتُ أُولى كَلِماتي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كُلُّ مَكانٍ فيها يَحْمِلُ ذِكْرىً مِنْ ذِكْرَياتي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قَرْيَتي أَفْضَلُ مَكانٍ أَشْعُرُ فيهِ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بِٱلْهُدوءِ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وَٱلطُّمَأْنينَ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أَسْتَيْقِظُ صَباحاً عَلى زَقْزَقَةِ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ٱلْعَصافيرِ</a:t>
            </a:r>
            <a:r>
              <a:rPr lang="ar-MA" sz="4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وَأَتَجَوَّلُ بَيْنَ مُروجِها </a:t>
            </a:r>
            <a:r>
              <a:rPr lang="ar-MA" sz="4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ٱلْفَسيحَ</a:t>
            </a: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ةِ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905011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FDBBC2-7CAC-D331-2C84-EFC45B7B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B8B36CF-FAE7-5AB0-F832-85437788E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الطلاقة اليوم هم ...........................................................................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1515056-3790-CF0E-19C4-0E69108D06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EAFB4A7C-DDD5-D266-2B85-E437944D88C6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sX0" fmla="*/ 0 w 7510658"/>
              <a:gd name="csY0" fmla="*/ 215166 h 4141789"/>
              <a:gd name="csX1" fmla="*/ 215166 w 7510658"/>
              <a:gd name="csY1" fmla="*/ 0 h 4141789"/>
              <a:gd name="csX2" fmla="*/ 788029 w 7510658"/>
              <a:gd name="csY2" fmla="*/ 0 h 4141789"/>
              <a:gd name="csX3" fmla="*/ 1219285 w 7510658"/>
              <a:gd name="csY3" fmla="*/ 0 h 4141789"/>
              <a:gd name="csX4" fmla="*/ 1862951 w 7510658"/>
              <a:gd name="csY4" fmla="*/ 0 h 4141789"/>
              <a:gd name="csX5" fmla="*/ 2577420 w 7510658"/>
              <a:gd name="csY5" fmla="*/ 0 h 4141789"/>
              <a:gd name="csX6" fmla="*/ 3079480 w 7510658"/>
              <a:gd name="csY6" fmla="*/ 0 h 4141789"/>
              <a:gd name="csX7" fmla="*/ 3864752 w 7510658"/>
              <a:gd name="csY7" fmla="*/ 0 h 4141789"/>
              <a:gd name="csX8" fmla="*/ 4579221 w 7510658"/>
              <a:gd name="csY8" fmla="*/ 0 h 4141789"/>
              <a:gd name="csX9" fmla="*/ 5081281 w 7510658"/>
              <a:gd name="csY9" fmla="*/ 0 h 4141789"/>
              <a:gd name="csX10" fmla="*/ 5583340 w 7510658"/>
              <a:gd name="csY10" fmla="*/ 0 h 4141789"/>
              <a:gd name="csX11" fmla="*/ 6368613 w 7510658"/>
              <a:gd name="csY11" fmla="*/ 0 h 4141789"/>
              <a:gd name="csX12" fmla="*/ 7295492 w 7510658"/>
              <a:gd name="csY12" fmla="*/ 0 h 4141789"/>
              <a:gd name="csX13" fmla="*/ 7510658 w 7510658"/>
              <a:gd name="csY13" fmla="*/ 215166 h 4141789"/>
              <a:gd name="csX14" fmla="*/ 7510658 w 7510658"/>
              <a:gd name="csY14" fmla="*/ 870857 h 4141789"/>
              <a:gd name="csX15" fmla="*/ 7510658 w 7510658"/>
              <a:gd name="csY15" fmla="*/ 1452318 h 4141789"/>
              <a:gd name="csX16" fmla="*/ 7510658 w 7510658"/>
              <a:gd name="csY16" fmla="*/ 2108009 h 4141789"/>
              <a:gd name="csX17" fmla="*/ 7510658 w 7510658"/>
              <a:gd name="csY17" fmla="*/ 2726585 h 4141789"/>
              <a:gd name="csX18" fmla="*/ 7510658 w 7510658"/>
              <a:gd name="csY18" fmla="*/ 3270932 h 4141789"/>
              <a:gd name="csX19" fmla="*/ 7510658 w 7510658"/>
              <a:gd name="csY19" fmla="*/ 3926623 h 4141789"/>
              <a:gd name="csX20" fmla="*/ 7295492 w 7510658"/>
              <a:gd name="csY20" fmla="*/ 4141789 h 4141789"/>
              <a:gd name="csX21" fmla="*/ 6510219 w 7510658"/>
              <a:gd name="csY21" fmla="*/ 4141789 h 4141789"/>
              <a:gd name="csX22" fmla="*/ 6078963 w 7510658"/>
              <a:gd name="csY22" fmla="*/ 4141789 h 4141789"/>
              <a:gd name="csX23" fmla="*/ 5576904 w 7510658"/>
              <a:gd name="csY23" fmla="*/ 4141789 h 4141789"/>
              <a:gd name="csX24" fmla="*/ 4791631 w 7510658"/>
              <a:gd name="csY24" fmla="*/ 4141789 h 4141789"/>
              <a:gd name="csX25" fmla="*/ 4077162 w 7510658"/>
              <a:gd name="csY25" fmla="*/ 4141789 h 4141789"/>
              <a:gd name="csX26" fmla="*/ 3362693 w 7510658"/>
              <a:gd name="csY26" fmla="*/ 4141789 h 4141789"/>
              <a:gd name="csX27" fmla="*/ 2719027 w 7510658"/>
              <a:gd name="csY27" fmla="*/ 4141789 h 4141789"/>
              <a:gd name="csX28" fmla="*/ 1933754 w 7510658"/>
              <a:gd name="csY28" fmla="*/ 4141789 h 4141789"/>
              <a:gd name="csX29" fmla="*/ 1148482 w 7510658"/>
              <a:gd name="csY29" fmla="*/ 4141789 h 4141789"/>
              <a:gd name="csX30" fmla="*/ 215166 w 7510658"/>
              <a:gd name="csY30" fmla="*/ 4141789 h 4141789"/>
              <a:gd name="csX31" fmla="*/ 0 w 7510658"/>
              <a:gd name="csY31" fmla="*/ 3926623 h 4141789"/>
              <a:gd name="csX32" fmla="*/ 0 w 7510658"/>
              <a:gd name="csY32" fmla="*/ 3270932 h 4141789"/>
              <a:gd name="csX33" fmla="*/ 0 w 7510658"/>
              <a:gd name="csY33" fmla="*/ 2763700 h 4141789"/>
              <a:gd name="csX34" fmla="*/ 0 w 7510658"/>
              <a:gd name="csY34" fmla="*/ 2256467 h 4141789"/>
              <a:gd name="csX35" fmla="*/ 0 w 7510658"/>
              <a:gd name="csY35" fmla="*/ 1675006 h 4141789"/>
              <a:gd name="csX36" fmla="*/ 0 w 7510658"/>
              <a:gd name="csY36" fmla="*/ 1093544 h 4141789"/>
              <a:gd name="csX37" fmla="*/ 0 w 7510658"/>
              <a:gd name="csY37" fmla="*/ 215166 h 41417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xmlns="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C1AA8EE-18E2-4F04-C7FA-9D41BDB5F2A4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lang="f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CAB80D3B-5378-ECFA-AFF4-5D3251DBF2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3" y="227598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69DDBFB-C67B-32BB-DE31-800E11D94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6041A11-9BEF-B73A-AA88-729B9C0EAE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EFAB468-1AC4-7105-B3F9-987E100AB8C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62B93B8-96EF-EE2D-B773-D439C5C4E67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9A83D11-6D82-A487-AEFF-D521BB1473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BFA9515-6C50-B4D7-5BE3-74916C58220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3E53C68-7357-0D32-BCEC-058379A888F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F6581CD-365B-ABA8-99E5-039BC6D30A7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26959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1996752" y="3159000"/>
            <a:ext cx="551439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مذكرات عصفورة: توظيف الفعل الكلامي </a:t>
            </a:r>
            <a:r>
              <a:rPr lang="ar-S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أفضل» وتشخيص الحكاية.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xmlns="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585" y="1756197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3CA15C3-E62C-FB68-3F64-27F5702A2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132" y="1001247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17889</TotalTime>
  <Words>1403</Words>
  <Application>Microsoft Office PowerPoint</Application>
  <PresentationFormat>Affichage à l'écran (4:3)</PresentationFormat>
  <Paragraphs>291</Paragraphs>
  <Slides>48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48</vt:i4>
      </vt:variant>
    </vt:vector>
  </HeadingPairs>
  <TitlesOfParts>
    <vt:vector size="67" baseType="lpstr">
      <vt:lpstr>Dosis</vt:lpstr>
      <vt:lpstr>Dosis Medium</vt:lpstr>
      <vt:lpstr>Aptos</vt:lpstr>
      <vt:lpstr>Modern Love</vt:lpstr>
      <vt:lpstr>Microsoft Uighur</vt:lpstr>
      <vt:lpstr>AXtDamourBold</vt:lpstr>
      <vt:lpstr>Arial</vt:lpstr>
      <vt:lpstr>Calibri</vt:lpstr>
      <vt:lpstr>Calibri Light</vt:lpstr>
      <vt:lpstr>Dosis SemiBold</vt:lpstr>
      <vt:lpstr>Wingdings</vt:lpstr>
      <vt:lpstr>Dosis ExtraBold</vt:lpstr>
      <vt:lpstr>Thème Office</vt:lpstr>
      <vt:lpstr>01- نشاط اعتيادي</vt:lpstr>
      <vt:lpstr>02- معــــــــــجم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افتتاح الحصة</vt:lpstr>
      <vt:lpstr>سأتحقق من إنجازكم للواجب المنزلي خذوا ص 102. سأعين من يقرأ الجمل التي كتبها. </vt:lpstr>
      <vt:lpstr>نبدأ بالتدرب على قراءة فقرة بدقة وسرعة. نتذكر شروط القراءة بطلاقة.</vt:lpstr>
      <vt:lpstr>نواصل. سأقرأ  ــــ تابعوا جيدا .</vt:lpstr>
      <vt:lpstr>الآن سنمر لتحدي الطلاقة. سأسحب  5أسماء.</vt:lpstr>
      <vt:lpstr>أنادي على التلميذ الأول: ....................  (تناقش الأخطاء بعد كل قراءة وتوضح كيفية تجاوزها).</vt:lpstr>
      <vt:lpstr>أبطال الطلاقة اليوم هم ........................................................................... </vt:lpstr>
      <vt:lpstr>Présentation PowerPoint</vt:lpstr>
      <vt:lpstr>نمر إلى الاستماع والتحدث، ستتدربون على استعمال أسلوب التفضيل ثم تشخيص بعض مقاطع الحكاية.</vt:lpstr>
      <vt:lpstr>قبل ذلك نتذكر بعض أساليب التفضيل. من يقرأ؟ (دقيقة).</vt:lpstr>
      <vt:lpstr>هذا مشهد. من يعبر عنه باستعمال أسلوب التفضيل؟ دقيقتان</vt:lpstr>
      <vt:lpstr>ستتدربون على استعمال أسلوب التفضيل في حوار. ستنصتون للحوار التالي.</vt:lpstr>
      <vt:lpstr>الآن سأقدم الحوار رفقة التلميذ ...</vt:lpstr>
      <vt:lpstr>الآن دوركم؛ كل واحد يتحاور مع صديقه باستعمال هذه العبارات. </vt:lpstr>
      <vt:lpstr>خذوا الكراسة ص 101. من يقرأ التعليمة رقم 1؟ ما المطلوب؟ أنجزوا بشكل ثنائي. (دقيقتان).</vt:lpstr>
      <vt:lpstr>سأعين ثنائيا لعرض الحوار. سيشارك الجميع. انتبهوا. (ثنائيان أو ثلاث).</vt:lpstr>
      <vt:lpstr>هذا جواب آخر. من يقرأ الحوار؟ أنت خالد وأنت مريم.</vt:lpstr>
      <vt:lpstr>لنتذكر الحكاية. سأعرض عليكم مشاهد وأنتم تتذكرون أحداثها. سأرى من استطاع تذكر كل الحكاية.</vt:lpstr>
      <vt:lpstr>هذه مشاهد الحكاية. من يسرد الحكاية؟ أمامكم دقيقة للتفكير.</vt:lpstr>
      <vt:lpstr>أحسنتم، نمر  للتشخيص سأختار اثنين منكم لتشخيص المقطع الأول (العصفورة وقائد السرب)</vt:lpstr>
      <vt:lpstr>المقطع الثاني.</vt:lpstr>
      <vt:lpstr>المقطع الثالث.</vt:lpstr>
      <vt:lpstr>Présentation PowerPoint</vt:lpstr>
      <vt:lpstr>نبحث عن شخصية. سأمنحكم 30 ثانية لكتابة الاسم ألواحكم.</vt:lpstr>
      <vt:lpstr>إنه "أبو بكر الصديق". والآن قفوا أنشدوا قصيدة الحفلة. </vt:lpstr>
      <vt:lpstr>قراءة</vt:lpstr>
      <vt:lpstr>قبل أن نتعرف على النص الجديد، سنتعلم كلمات تساعدنا على فهمه. من يقرأ؟</vt:lpstr>
      <vt:lpstr>انتبهوا، من يقرأ معنى «فخر»؟ (تلميذان).</vt:lpstr>
      <vt:lpstr>من يقرأ معنى «نَسَبَ»؟ (تلميذان)</vt:lpstr>
      <vt:lpstr>من يقرأ معنى «الهوى»؟ (تلميذان)</vt:lpstr>
      <vt:lpstr>خذوا الكراسة الصفحة 103. </vt:lpstr>
      <vt:lpstr>في ثنائيات، لاحظوا الصور والعنوان ثم توقعوا موضوع النص. اكتبوا توقعاتكم على دفاتر البحث.</vt:lpstr>
      <vt:lpstr>سأعين ثنائيا ليتقاسم معنا توقعه حول موضوع القصيدة؟ ما الذي جعلكما تتوقعان ذلك؟</vt:lpstr>
      <vt:lpstr>الآن سننصت للقصيدة. تابعوا على كراساتكم.</vt:lpstr>
      <vt:lpstr>من يقرأ المقطع الأول؟ من يواصل القراءة؟ ـــ ارفعوا أيديكم عندما يقرأ كلمة لا تفهمونها.</vt:lpstr>
      <vt:lpstr>نعود إلى توقعاتنا، من كان توقعه قريبا من أحداث القصيدة؟ </vt:lpstr>
      <vt:lpstr>من يقرأ السؤال الأول؟ عودوا إلى النص وابحثوا عن الجواب.</vt:lpstr>
      <vt:lpstr>من يعيد الجواب في جملة تامة.</vt:lpstr>
      <vt:lpstr>من يقرأ السؤال؟ من يجيب؟ ما المقطع من القصيدة الذي يثبت ذلك؟ </vt:lpstr>
      <vt:lpstr>الجواب في جملة تامة.  من يقرأ؟</vt:lpstr>
      <vt:lpstr>خذوا الصفحة 104. من يقرأ تعليمة التمرين 1 ضمن "أفهم النص"؟ ما المطلوب؟ أنجزوا. </vt:lpstr>
      <vt:lpstr>نصحح. من يقرأ البيت الدال على المعنى الأول؟ ما الكلمات المفاتيح التي ساعدتكم؟</vt:lpstr>
      <vt:lpstr>اختتام الحصة</vt:lpstr>
      <vt:lpstr>ماذا تعلمتم خلال هذه الحصة؟</vt:lpstr>
      <vt:lpstr>في منازلكم، اقرؤا القصيدة ثم أنجزوا التمرينين الخاصين بالمعجم.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HP</cp:lastModifiedBy>
  <cp:revision>177</cp:revision>
  <dcterms:created xsi:type="dcterms:W3CDTF">2023-09-20T21:35:22Z</dcterms:created>
  <dcterms:modified xsi:type="dcterms:W3CDTF">2026-01-06T05:04:09Z</dcterms:modified>
</cp:coreProperties>
</file>