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6" r:id="rId5"/>
    <p:sldMasterId id="2147483763" r:id="rId6"/>
  </p:sldMasterIdLst>
  <p:notesMasterIdLst>
    <p:notesMasterId r:id="rId63"/>
  </p:notesMasterIdLst>
  <p:handoutMasterIdLst>
    <p:handoutMasterId r:id="rId64"/>
  </p:handoutMasterIdLst>
  <p:sldIdLst>
    <p:sldId id="2147482740" r:id="rId7"/>
    <p:sldId id="2147482742" r:id="rId8"/>
    <p:sldId id="2147482743" r:id="rId9"/>
    <p:sldId id="2147482744" r:id="rId10"/>
    <p:sldId id="2147482745" r:id="rId11"/>
    <p:sldId id="2147482746" r:id="rId12"/>
    <p:sldId id="2147482747" r:id="rId13"/>
    <p:sldId id="2147482748" r:id="rId14"/>
    <p:sldId id="2147482749" r:id="rId15"/>
    <p:sldId id="2147482750" r:id="rId16"/>
    <p:sldId id="2147482751" r:id="rId17"/>
    <p:sldId id="2147482756" r:id="rId18"/>
    <p:sldId id="2147482757" r:id="rId19"/>
    <p:sldId id="2147482758" r:id="rId20"/>
    <p:sldId id="2147482755" r:id="rId21"/>
    <p:sldId id="2147482728" r:id="rId22"/>
    <p:sldId id="2134806145" r:id="rId23"/>
    <p:sldId id="2147482496" r:id="rId24"/>
    <p:sldId id="2147482701" r:id="rId25"/>
    <p:sldId id="2147482760" r:id="rId26"/>
    <p:sldId id="2147482759" r:id="rId27"/>
    <p:sldId id="2147482761" r:id="rId28"/>
    <p:sldId id="2147482762" r:id="rId29"/>
    <p:sldId id="2147482697" r:id="rId30"/>
    <p:sldId id="2147482698" r:id="rId31"/>
    <p:sldId id="2147482736" r:id="rId32"/>
    <p:sldId id="2147482699" r:id="rId33"/>
    <p:sldId id="2147482707" r:id="rId34"/>
    <p:sldId id="2147482737" r:id="rId35"/>
    <p:sldId id="2147482709" r:id="rId36"/>
    <p:sldId id="2147482710" r:id="rId37"/>
    <p:sldId id="2147482738" r:id="rId38"/>
    <p:sldId id="2147482712" r:id="rId39"/>
    <p:sldId id="2147482713" r:id="rId40"/>
    <p:sldId id="2147482730" r:id="rId41"/>
    <p:sldId id="2134806538" r:id="rId42"/>
    <p:sldId id="2147482720" r:id="rId43"/>
    <p:sldId id="2147482719" r:id="rId44"/>
    <p:sldId id="2147482341" r:id="rId45"/>
    <p:sldId id="2147482497" r:id="rId46"/>
    <p:sldId id="2147482724" r:id="rId47"/>
    <p:sldId id="2147482763" r:id="rId48"/>
    <p:sldId id="2147482764" r:id="rId49"/>
    <p:sldId id="2147482765" r:id="rId50"/>
    <p:sldId id="2147482766" r:id="rId51"/>
    <p:sldId id="2147482723" r:id="rId52"/>
    <p:sldId id="2147482739" r:id="rId53"/>
    <p:sldId id="2147482768" r:id="rId54"/>
    <p:sldId id="2147482769" r:id="rId55"/>
    <p:sldId id="2147482770" r:id="rId56"/>
    <p:sldId id="2147482771" r:id="rId57"/>
    <p:sldId id="2147482731" r:id="rId58"/>
    <p:sldId id="2134806936" r:id="rId59"/>
    <p:sldId id="2134806939" r:id="rId60"/>
    <p:sldId id="2147482629" r:id="rId61"/>
    <p:sldId id="2147482628" r:id="rId6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Dosis ExtraBold" panose="020B0604020202020204" charset="0"/>
      <p:bold r:id="rId69"/>
    </p:embeddedFont>
    <p:embeddedFont>
      <p:font typeface="Microsoft Uighur" panose="02000000000000000000" pitchFamily="2" charset="-78"/>
      <p:regular r:id="rId70"/>
      <p:bold r:id="rId71"/>
    </p:embeddedFont>
    <p:embeddedFont>
      <p:font typeface="Dosis" panose="020B0604020202020204" charset="0"/>
      <p:regular r:id="rId72"/>
      <p:bold r:id="rId73"/>
    </p:embeddedFont>
    <p:embeddedFont>
      <p:font typeface="Calibri Light" panose="020F0302020204030204" pitchFamily="34" charset="0"/>
      <p:regular r:id="rId74"/>
      <p:italic r:id="rId75"/>
    </p:embeddedFont>
    <p:embeddedFont>
      <p:font typeface="Modern Love" panose="020B0604020202020204" charset="0"/>
      <p:regular r:id="rId76"/>
    </p:embeddedFont>
    <p:embeddedFont>
      <p:font typeface="Dosis Medium" panose="020B0604020202020204" charset="0"/>
      <p:regular r:id="rId77"/>
    </p:embeddedFont>
    <p:embeddedFont>
      <p:font typeface="Dosis SemiBold" panose="020B0604020202020204" charset="0"/>
      <p:regular r:id="rId78"/>
      <p:bold r:id="rId7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49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719" userDrawn="1">
          <p15:clr>
            <a:srgbClr val="A4A3A4"/>
          </p15:clr>
        </p15:guide>
        <p15:guide id="4" pos="1769" userDrawn="1">
          <p15:clr>
            <a:srgbClr val="A4A3A4"/>
          </p15:clr>
        </p15:guide>
        <p15:guide id="5" pos="3946" userDrawn="1">
          <p15:clr>
            <a:srgbClr val="A4A3A4"/>
          </p15:clr>
        </p15:guide>
        <p15:guide id="6" pos="10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00ACA4"/>
    <a:srgbClr val="424D7C"/>
    <a:srgbClr val="565F88"/>
    <a:srgbClr val="0097B2"/>
    <a:srgbClr val="4E7FBD"/>
    <a:srgbClr val="936D93"/>
    <a:srgbClr val="ECF8FB"/>
    <a:srgbClr val="257390"/>
    <a:srgbClr val="424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6" autoAdjust="0"/>
    <p:restoredTop sz="94668" autoAdjust="0"/>
  </p:normalViewPr>
  <p:slideViewPr>
    <p:cSldViewPr snapToGrid="0">
      <p:cViewPr varScale="1">
        <p:scale>
          <a:sx n="70" d="100"/>
          <a:sy n="70" d="100"/>
        </p:scale>
        <p:origin x="492" y="54"/>
      </p:cViewPr>
      <p:guideLst>
        <p:guide pos="4649"/>
        <p:guide orient="horz" pos="709"/>
        <p:guide pos="3719"/>
        <p:guide pos="1769"/>
        <p:guide pos="3946"/>
        <p:guide pos="10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8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3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12.fntdata"/><Relationship Id="rId7" Type="http://schemas.openxmlformats.org/officeDocument/2006/relationships/slide" Target="slides/slide1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99B8CA74-7929-6196-57B7-307186CE9E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B7125BF3-6EF7-6412-5C50-58D8C300E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C6126-372E-4831-A912-C8A0F9151A5B}" type="datetimeFigureOut">
              <a:rPr lang="fr-MA" smtClean="0"/>
              <a:t>07/01/2026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444E2C1-DCA5-CC8B-F950-FDEF23E5E4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CC78591-49E5-5425-1200-05F01EBB7C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2A5F9-882A-4CD6-90B7-3D702E46BC7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867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09.571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1,'4'0,"1"0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12.473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80 75,'4'0,"1"-4,3-1,1-3,3-1,2 2,-1-3,-2-2,0 0,-1 6,-7 4,-7 7,-7 5,-5 2,0 2,-1 2,2 3,1-2,1-1,1-2,-3 0,-1-3,1 5,3-4,8-9,5-7,5-4,2-4,3-4,4-3,3 2,2 0,1 3,2 3,-8 5,-10 2,-9 3,-5 4,-3 6,-1 6,-2-1,3 2,2 1,0-1,1 3,2-5,3-5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27.882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24 281,'0'0,"0"-3,4 9,1 12,-1 17,0 7,-1 7,2 7,1 5,-1 0,-1 1,-1 0,-2-1,0-9,-1-9,0-7,3-7,2-1,3-5,1-2,-1-2,-3-7,-1-17,-2-16,-5-11,-2-8,-4-8,0 0,1 4,2 7,2 1,2 3,1 4,1 3,0 2,1 1,-1 1,0 1,-3-8,-2-2,0-4,2 0,0 3,1 3,1 2,1 3,0 1,0 1,0 0,1-3,-5 2,-1 1,0 2,2-1,-4 0,1 7,0 10,2 9,1 12,2 6,0 3,1 1,0-8,4-7,1-9,0-13,3-5,0-3,-2-3,-1-1,-2 7,-1 9,-2 14,0 9,0 5,0 3,0 1,-1-1,1 0,0-8,4-15,1-11,-1-9,4 0,-1-5,0-2,-2-1,-2 0,2 5,1 10,-1 10,-1 13,-1 8,-2 5,-4 1,-2 0,0 0,-3-5,3-5,4-11,0-8,6-8,1-7,0-6,-1-4,2 3,0 2,-1 2,2 3,-1 10,0 9,-3 12,-1 7,-2 5,0 2,-1-1,0 0,-1-9,1-11,-4-6,-1-7,0-6,-2-2,-1-4,1-4,-1 3,-4 0,8 5,16 7,9 13,6 6,1 1,-4 2,-2-1,-1-3,0-3,-5-11,-4-7,-4-7,-4-3,-2-2,-2-1,-4 3,-6 6,0-2,-3 1,-3 4,1 0,0 2,-6 3,-2 10,2 8,2 3,3 2,1-2,3 1,3 2,4 1,2 6,2 2,5-4,1-12,5-8,-1-9,-1-6,-2-5,-2-3,-5-2,-7 3,-6 5,-3 5,-4 4,3 7,3 7,6 6,3 5,3 6,2 2,5-3,5-5,6-7,3-4,3-5,5-2,-2-9,-5-7,-9 0,-7-2,-7 2,-7 3,-6 5,-3 2,-2 7,3 10,4 6,9 1,9-3,7-4,7-5,0-10,4-5,-1-5,-4-4,-8 1,-10 3,-8 4,-6 4,0 6,2 10,4 7,7 1,8-3,4-12,6-6,2-7,-6-2,-5-3,-7 2,-7 2,-3 7,2 11,1 8,6 1,4-9,8-7,3-6,-1-7,-6-1,-8 1,-7 4,-2 6,0 11,3 7,6 2,11-10,4-10,0-9,-7-2,-7 1,-8 3,-5 2,-6 7,3 10,2 8,9 0,8-2,9-5,5-3,4-4,-1-10,-5-7,-7-5,-10 0,-7 3,-6 1,-4 2,-3 4,4 6,0 4,4 5,4 10,8 4,8 0,7-5,5-4,4-5,2-3,-3-10,-5-7,-5-6,-8 1,-8 3,-3 0,-4 4,0-1,-1 1,-2 3,-2 3,2 6,0 3,3 4,3 5,4 8,3 3,5-1,10-6,7-5,4-5,1-10,-2-10,-6-5,-5-4,-9 2,-4 1,-6 3,-5 4,-4 9,0 8,0 3,3 4,3 8,5 4,5-3,8-4,6-5,5-5,3-10,2-6,-4-4,-4-5,-5-1,-8-3,-8-1,-7 4,-5 4,1 10,-1 4,3 8,4 5,4 5,6-1,4 5,6-2,4-4,4-4,-1-8,-3-8,-4-7,-3-5,-3-4,-6-2,-6 3,-1-2,-3 2,0 8,0 7,1 7,3 8,3 5,2 4,3 3,4-2,6-6,5-3,4-6,-1-5,-4-8,-3-6,-8-1,-8 3,-6 3,-2 7,2 7,3 7,3 9,6 0,7-2,6-6,1-7,-2-10,-3-7,-7-2,-7 1,-3 7,-1 11,6 5,7 0,6-5,10-7,0-8,-2-6,-9 1,-5-3,-8 2,-6 4,-2 8,2 7,2 8,6 1,3-5,2-8,1-7,-5-4,-6 2,-5 1,-1 6,2 8,7 2,3 3,7 1,5-3,1-5,-1-9,-3-6,-7-2,-6 2,-7 2,-2 7,3 8,6 2,4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7:39.634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46 92 0,'14'-34'0,"22"36"0,-64-25 0,41-10 0,-43 52 0,1-42 0,39 58 0,-41-15 0,67-18 0,-27 33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8:08.9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108 104 24575,'4'-1'0,"0"-1"0,-1 0 0,1 0 0,0-1 0,0 1 0,-1-1 0,0 1 0,1-1 0,-1 0 0,0-1 0,0 1 0,-1 0 0,1-1 0,-1 1 0,4-8 0,-6 10 0,1 0 0,-1 0 0,0 0 0,1 0 0,-1 0 0,0 0 0,0 0 0,0 0 0,0 0 0,0 1 0,0-1 0,0 0 0,0 0 0,0 0 0,0 0 0,-1 0 0,1 0 0,0 0 0,-1 0 0,1 0 0,0 0 0,-1 1 0,1-1 0,-1 0 0,1 0 0,-1 1 0,0-1 0,1 0 0,-2 0 0,0-1 0,-1 1 0,1 0 0,0-1 0,-1 1 0,0 0 0,1 0 0,-1 0 0,1 1 0,-1-1 0,-4 0 0,3 1 0,-1-1 0,1 1 0,-1 0 0,1 0 0,0 0 0,-1 1 0,1-1 0,0 1 0,-1 0 0,1 1 0,0-1 0,0 1 0,-7 3 0,10-4 0,0-1 0,1 1 0,-1 0 0,0-1 0,1 1 0,-1 0 0,0 0 0,1-1 0,-1 1 0,1 0 0,-1 0 0,1 0 0,-1 0 0,1 0 0,0 0 0,-1 0 0,1 0 0,0 0 0,0 0 0,0 0 0,0 0 0,0 0 0,0 0 0,0 0 0,0 0 0,1 1 0,-1 0 0,1-1 0,0 1 0,0-1 0,0 0 0,0 0 0,1 1 0,-1-1 0,0 0 0,1 0 0,-1 0 0,0 0 0,1 0 0,-1-1 0,3 2 0,3 1 0,1 0 0,-1-1 0,1 0 0,0 0 0,9 1 0,25-5 0,-54 2 0,0-1 0,-1 0 0,1-1 0,0-1 0,-23-7 0,36 7 0,-1 3 0,0 0 0,1-1 0,-1 1 0,0 0 0,0 0 0,0 0 0,1 0 0,-1-1 0,0 1 0,0 0 0,0 0 0,0-1 0,1 1 0,-1 0 0,0 0 0,0 0 0,0-1 0,0 1 0,0 0 0,0 0 0,0-1 0,0 1 0,0 0 0,0 0 0,0-1 0,0 1 0,0 0 0,0-1 0,0 1 0,0 0 0,0 0 0,0-1 0,0 1 0,0 0 0,0 0 0,0 0 0,-1-1 0,1 1 0,0 0 0,0 0 0,0-1 0,0 1 0,-1 0 0,1 0 0,0 0 0,0 0 0,0-1 0,-1 1 0,1 0 0,0 0 0,0 0 0,-1 0 0,1 0 0,0 0 0,0 0 0,-1 0 0,1 0 0,0-1 0,0 1 0,-1 0 0,1 0 0,-1 1 0,-66-52 0,92 57 0,22 6 0,-46-11 0,1 0 0,0-1 0,-1 1 0,1 0 0,-1 0 0,1 0 0,-1 0 0,1 0 0,-1 1 0,0-1 0,1 0 0,-1 1 0,0-1 0,0 1 0,0-1 0,0 1 0,0-1 0,-1 1 0,1 0 0,0-1 0,-1 1 0,1 3 0,0-4-5,-1 1 0,0-1 0,0 1 0,1-1-1,-1 0 1,1 1 0,-1-1 0,1 0 0,0 0 0,-1 1-1,1-1 1,0 0 0,0 0 0,0 0 0,0 0 0,0 0 0,0 0-1,0 0 1,0 0 0,0 0 0,1-1 0,-1 1 0,0 0-1,1-1 1,-1 1 0,0-1 0,1 1 0,-1-1 0,0 0-1,1 0 1,2 1 0,9 3-1195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06124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84940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324874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696482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7257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842251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083621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9084778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152072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99687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51733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699576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74876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03796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04240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26462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xmlns="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453274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744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604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96344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73997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4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6506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42784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80824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52267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7086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07759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89290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14583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56794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9113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3290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02894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6373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61690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74244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9339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21653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3483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75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00533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396938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5318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08988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87287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94106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37442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18816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6284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9415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8212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9028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52220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372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54573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7884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41356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3289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866582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203828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21595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68295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46795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7473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51394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331440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1885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47376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70527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39695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58155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11509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508854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01142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3801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12346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516436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48467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12536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15644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707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5DFCEB7-C262-8E01-8E9E-64D03ED1F3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349" y="31050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2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43060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91679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2811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40583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89614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50453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1248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561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80703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59583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072136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234981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701714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025689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1650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018916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462864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634774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97174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6682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84" r:id="rId13"/>
    <p:sldLayoutId id="2147483777" r:id="rId14"/>
    <p:sldLayoutId id="21474837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8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8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00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8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8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8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6.png"/><Relationship Id="rId7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2.jpeg"/><Relationship Id="rId4" Type="http://schemas.openxmlformats.org/officeDocument/2006/relationships/image" Target="../media/image17.png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3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6.png"/><Relationship Id="rId7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7.png"/><Relationship Id="rId7" Type="http://schemas.openxmlformats.org/officeDocument/2006/relationships/image" Target="../media/image3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7.png"/><Relationship Id="rId7" Type="http://schemas.openxmlformats.org/officeDocument/2006/relationships/image" Target="../media/image3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7.png"/><Relationship Id="rId7" Type="http://schemas.openxmlformats.org/officeDocument/2006/relationships/image" Target="../media/image2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6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17.png"/><Relationship Id="rId3" Type="http://schemas.openxmlformats.org/officeDocument/2006/relationships/image" Target="../media/image53.png"/><Relationship Id="rId21" Type="http://schemas.openxmlformats.org/officeDocument/2006/relationships/image" Target="../media/image57.png"/><Relationship Id="rId12" Type="http://schemas.openxmlformats.org/officeDocument/2006/relationships/image" Target="../media/image55.png"/><Relationship Id="rId17" Type="http://schemas.openxmlformats.org/officeDocument/2006/relationships/image" Target="../media/image16.png"/><Relationship Id="rId2" Type="http://schemas.openxmlformats.org/officeDocument/2006/relationships/customXml" Target="../ink/ink1.xml"/><Relationship Id="rId16" Type="http://schemas.openxmlformats.org/officeDocument/2006/relationships/image" Target="../media/image680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0.xml"/><Relationship Id="rId11" Type="http://schemas.openxmlformats.org/officeDocument/2006/relationships/customXml" Target="../ink/ink3.xml"/><Relationship Id="rId15" Type="http://schemas.openxmlformats.org/officeDocument/2006/relationships/customXml" Target="../ink/ink5.xml"/><Relationship Id="rId10" Type="http://schemas.openxmlformats.org/officeDocument/2006/relationships/image" Target="../media/image54.png"/><Relationship Id="rId19" Type="http://schemas.openxmlformats.org/officeDocument/2006/relationships/image" Target="../media/image18.png"/><Relationship Id="rId9" Type="http://schemas.openxmlformats.org/officeDocument/2006/relationships/customXml" Target="../ink/ink2.xml"/><Relationship Id="rId14" Type="http://schemas.openxmlformats.org/officeDocument/2006/relationships/image" Target="../media/image56.png"/><Relationship Id="rId22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4497C76-DA13-60EB-19B7-E689E9E59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67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520194-1E69-FDB9-927E-BC7767070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4910EBB-F0BD-B413-8536-4C60CF4B55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2B4924B-3092-84EC-BD57-0A1F3F6E3D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1D25F22-F169-9950-8642-5945956A4B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AD45114-75BB-C4FE-E418-F659A28FA5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00C0CAD-A281-2247-14CF-EA7924C2C78F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3615FD-49E8-3DB6-2874-0CDB78BB9DA0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DC0F6B-ED22-1D3A-0C81-25BBB1509981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F33C23-B80A-C02E-9A9B-1634CB95C9AA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8852E716-3B5B-A5FA-49EF-FD58070E57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Titre 13">
            <a:extLst>
              <a:ext uri="{FF2B5EF4-FFF2-40B4-BE49-F238E27FC236}">
                <a16:creationId xmlns:a16="http://schemas.microsoft.com/office/drawing/2014/main" xmlns="" id="{852AF6BF-6252-495E-CA01-4D1BBE87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4" name="Image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83BCF01-4959-AADB-5C37-BCCC5CE87B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94" y="2003611"/>
            <a:ext cx="3644153" cy="36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1335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F60197-840B-995A-2ABB-829CDF57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AD52296-7169-718E-E7E3-7973F183A0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AFE543A-8B55-D520-9370-636E5A06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F16C21A-2638-21CF-5410-A4CB94B6FC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70FDE40-25A1-7896-5960-C32FFA9BAA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5F9CB2-DEC1-8208-7604-4610647CE1AD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81AF987-0F2B-37B4-26C5-ED0CF1A0F253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A98F6AE-3E90-9160-67D7-148AA5BAA801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F6C15F0-FBC0-D503-53B9-C5DB346F6EEC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Titre 13">
            <a:extLst>
              <a:ext uri="{FF2B5EF4-FFF2-40B4-BE49-F238E27FC236}">
                <a16:creationId xmlns:a16="http://schemas.microsoft.com/office/drawing/2014/main" xmlns="" id="{E5B6E61C-8AA0-1B17-A574-186A49288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7C70044-E641-3494-4104-0B0A31B85CD3}"/>
              </a:ext>
            </a:extLst>
          </p:cNvPr>
          <p:cNvSpPr txBox="1"/>
          <p:nvPr/>
        </p:nvSpPr>
        <p:spPr>
          <a:xfrm>
            <a:off x="1665514" y="4130647"/>
            <a:ext cx="6340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فَخورٌ بِكَوْني أَنْتَمي إِلى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ٱلْمَغْرِبِ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C670162A-5345-C25A-456C-1811E1D953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1D0A2C18-CFE0-8824-252B-A0F1763CBF6E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07AA7894-A518-05BB-1DA3-B74AA05F6E65}"/>
              </a:ext>
            </a:extLst>
          </p:cNvPr>
          <p:cNvGrpSpPr/>
          <p:nvPr/>
        </p:nvGrpSpPr>
        <p:grpSpPr>
          <a:xfrm>
            <a:off x="427114" y="2366159"/>
            <a:ext cx="8325135" cy="856843"/>
            <a:chOff x="356584" y="2394545"/>
            <a:chExt cx="8325135" cy="856843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45FB35BC-9D70-40C6-C7A9-2E6514702C96}"/>
                </a:ext>
              </a:extLst>
            </p:cNvPr>
            <p:cNvGrpSpPr/>
            <p:nvPr/>
          </p:nvGrpSpPr>
          <p:grpSpPr>
            <a:xfrm>
              <a:off x="1774735" y="2394545"/>
              <a:ext cx="6906984" cy="856843"/>
              <a:chOff x="1250135" y="2585433"/>
              <a:chExt cx="6906984" cy="856843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xmlns="" id="{12024058-CBC7-29BA-D036-28CE4A07BBAF}"/>
                  </a:ext>
                </a:extLst>
              </p:cNvPr>
              <p:cNvGrpSpPr/>
              <p:nvPr/>
            </p:nvGrpSpPr>
            <p:grpSpPr>
              <a:xfrm>
                <a:off x="1250135" y="2585433"/>
                <a:ext cx="3789542" cy="856843"/>
                <a:chOff x="733159" y="2496748"/>
                <a:chExt cx="3789542" cy="856843"/>
              </a:xfrm>
            </p:grpSpPr>
            <p:grpSp>
              <p:nvGrpSpPr>
                <p:cNvPr id="28" name="Groupe 27">
                  <a:extLst>
                    <a:ext uri="{FF2B5EF4-FFF2-40B4-BE49-F238E27FC236}">
                      <a16:creationId xmlns:a16="http://schemas.microsoft.com/office/drawing/2014/main" xmlns="" id="{58D2B813-CA4C-E13F-E45B-76AD94830CB3}"/>
                    </a:ext>
                  </a:extLst>
                </p:cNvPr>
                <p:cNvGrpSpPr/>
                <p:nvPr/>
              </p:nvGrpSpPr>
              <p:grpSpPr>
                <a:xfrm>
                  <a:off x="733159" y="2496748"/>
                  <a:ext cx="3789542" cy="856843"/>
                  <a:chOff x="2103185" y="2519397"/>
                  <a:chExt cx="3059521" cy="856843"/>
                </a:xfrm>
              </p:grpSpPr>
              <p:sp>
                <p:nvSpPr>
                  <p:cNvPr id="30" name="ZoneTexte 29">
                    <a:extLst>
                      <a:ext uri="{FF2B5EF4-FFF2-40B4-BE49-F238E27FC236}">
                        <a16:creationId xmlns:a16="http://schemas.microsoft.com/office/drawing/2014/main" xmlns="" id="{420435DF-8D75-FC9F-6AE1-717A516A8CFC}"/>
                      </a:ext>
                    </a:extLst>
                  </p:cNvPr>
                  <p:cNvSpPr txBox="1"/>
                  <p:nvPr/>
                </p:nvSpPr>
                <p:spPr>
                  <a:xfrm>
                    <a:off x="4245903" y="2519397"/>
                    <a:ext cx="916803" cy="851297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106585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ar-MA" sz="4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Arial"/>
                      </a:rPr>
                      <a:t>إِلى</a:t>
                    </a:r>
                  </a:p>
                </p:txBody>
              </p:sp>
              <p:sp>
                <p:nvSpPr>
                  <p:cNvPr id="31" name="ZoneTexte 30">
                    <a:extLst>
                      <a:ext uri="{FF2B5EF4-FFF2-40B4-BE49-F238E27FC236}">
                        <a16:creationId xmlns:a16="http://schemas.microsoft.com/office/drawing/2014/main" xmlns="" id="{5B95C5CE-0ECD-9549-DEC6-F0D2C7A57E8A}"/>
                      </a:ext>
                    </a:extLst>
                  </p:cNvPr>
                  <p:cNvSpPr txBox="1"/>
                  <p:nvPr/>
                </p:nvSpPr>
                <p:spPr>
                  <a:xfrm>
                    <a:off x="2103185" y="2524943"/>
                    <a:ext cx="989536" cy="851297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106585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ar-MA" sz="4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Arial"/>
                      </a:rPr>
                      <a:t>اَنْتَمي</a:t>
                    </a:r>
                  </a:p>
                </p:txBody>
              </p:sp>
            </p:grp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xmlns="" id="{5DAC7DF0-A931-8922-A1F2-A9A3CCA127E5}"/>
                    </a:ext>
                  </a:extLst>
                </p:cNvPr>
                <p:cNvSpPr txBox="1"/>
                <p:nvPr/>
              </p:nvSpPr>
              <p:spPr>
                <a:xfrm>
                  <a:off x="2089495" y="2502294"/>
                  <a:ext cx="1225646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فَخورٌ</a:t>
                  </a:r>
                </a:p>
              </p:txBody>
            </p:sp>
          </p:grp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9E013DFF-E029-B9FB-7199-58295C5C3521}"/>
                  </a:ext>
                </a:extLst>
              </p:cNvPr>
              <p:cNvSpPr txBox="1"/>
              <p:nvPr/>
            </p:nvSpPr>
            <p:spPr>
              <a:xfrm>
                <a:off x="5146576" y="2585434"/>
                <a:ext cx="1632487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ٱلْمَغْرِبِ</a:t>
                </a: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.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041C4A80-24B0-B416-74A5-5193D2E98BC9}"/>
                  </a:ext>
                </a:extLst>
              </p:cNvPr>
              <p:cNvSpPr txBox="1"/>
              <p:nvPr/>
            </p:nvSpPr>
            <p:spPr>
              <a:xfrm>
                <a:off x="6877243" y="2585433"/>
                <a:ext cx="1279876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بِكَوْني</a:t>
                </a:r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23286C53-4A70-BF85-66F7-EB7BDF266B87}"/>
                </a:ext>
              </a:extLst>
            </p:cNvPr>
            <p:cNvSpPr txBox="1"/>
            <p:nvPr/>
          </p:nvSpPr>
          <p:spPr>
            <a:xfrm>
              <a:off x="356584" y="2400091"/>
              <a:ext cx="1345566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أَنْتَمي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xmlns="" id="{9AC5A9C4-8047-CF68-EC27-A2841550099A}"/>
              </a:ext>
            </a:extLst>
          </p:cNvPr>
          <p:cNvGrpSpPr/>
          <p:nvPr/>
        </p:nvGrpSpPr>
        <p:grpSpPr>
          <a:xfrm>
            <a:off x="2111383" y="2604664"/>
            <a:ext cx="794261" cy="606607"/>
            <a:chOff x="7194176" y="2796988"/>
            <a:chExt cx="980864" cy="1318513"/>
          </a:xfrm>
        </p:grpSpPr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xmlns="" id="{AFEE36F2-BE25-5209-083A-CD4E0F8D24FB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xmlns="" id="{9F79D7AD-ABBE-3F04-9A1E-8EEBFE8EB0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961103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DDF716-75D5-FBDA-0C9B-2BECDF319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D74D6F53-51BA-ACA9-DC33-66F5979F6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رتبوا الكلمات التالية لتكوين جملة فعلية. انتبهوا هناك كلمة زائدة.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0B0DFC1-8A4C-4E86-003E-753A7F0F70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E0D6978-EB8C-551F-5663-FBE4319C21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889DF5F-9F47-5B12-9FDE-EA3514B32A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9FFB733-CBAF-5B22-BF01-2DFFD2A2B6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853623-4A42-0E26-76EE-C0D6D6DA00D7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BB9205E-9631-6EF1-1B25-6767ACB1C794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084845-D833-C0C4-7E57-BAAC964D2F6E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C82E915-D000-62B5-593A-122E3E43DE4A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E0D726C7-6E1A-8782-A21B-B65719FCDA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9B66AEF7-E905-F87A-7F38-411D41169FC5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3E15AD5-3C52-47D4-A4F5-81FF856F82E3}"/>
              </a:ext>
            </a:extLst>
          </p:cNvPr>
          <p:cNvGrpSpPr/>
          <p:nvPr/>
        </p:nvGrpSpPr>
        <p:grpSpPr>
          <a:xfrm>
            <a:off x="740053" y="2367798"/>
            <a:ext cx="7491043" cy="779412"/>
            <a:chOff x="718572" y="2567658"/>
            <a:chExt cx="7491043" cy="779412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4B1AADE1-FBB5-9F3F-3204-0B939A216B5F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752525"/>
              <a:chOff x="201596" y="2478973"/>
              <a:chExt cx="4638496" cy="752525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xmlns="" id="{1FB19840-D064-D7C4-50D5-3A88F2AC47C2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752525"/>
                <a:chOff x="1674023" y="2501622"/>
                <a:chExt cx="3744931" cy="752525"/>
              </a:xfrm>
            </p:grpSpPr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xmlns="" id="{4CC06865-58FA-6D7A-DC2A-A3014EB47F7A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715089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تَرْسُمُ</a:t>
                  </a:r>
                  <a:endParaRPr kumimoji="0" lang="ar-M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endParaRP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xmlns="" id="{3ECF2866-C1A5-768B-A08E-CB8B330156E8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715089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+mn-ea"/>
                      <a:cs typeface="Microsoft Uighur" panose="02000000000000000000" pitchFamily="2" charset="-78"/>
                      <a:sym typeface="Arial"/>
                    </a:rPr>
                    <a:t>فاطِمَةُ</a:t>
                  </a:r>
                </a:p>
              </p:txBody>
            </p:sp>
          </p:grp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81CC7A65-18A2-C2EC-18E8-64BA3868EA40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715089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rPr>
                  <a:t>رَسَمْتَ</a:t>
                </a:r>
              </a:p>
            </p:txBody>
          </p: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F1825A85-1180-5C02-B76B-71CA27513204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715089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رائِعَةً.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6E3CAECE-848D-FAD1-89FA-1225D6AF3A66}"/>
                </a:ext>
              </a:extLst>
            </p:cNvPr>
            <p:cNvSpPr txBox="1"/>
            <p:nvPr/>
          </p:nvSpPr>
          <p:spPr>
            <a:xfrm>
              <a:off x="6975233" y="2631981"/>
              <a:ext cx="1234382" cy="715089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لَوْحَةً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42058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AE9EB0-E9B4-A20C-4952-E717074D4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0317439-EE96-256E-3B52-8032CF96BE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646BE05-4F14-2D87-1575-9D58F7B843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A20926-6AC3-3BAC-1B5F-1D88AA9A9C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F909474-BFCC-4EA0-ED4B-71A9B87681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BCFB9F-A7A0-86CE-9357-0E91DD65BC5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4D70F23-559E-B0CA-E338-65672771C82A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E9728C-3AC9-4568-8399-35995D1D9D97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C7BC177-1339-2A29-5695-D8AFC4EC9AD3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754C99BD-CBEE-1F38-1926-3F6321F71A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Titre 13">
            <a:extLst>
              <a:ext uri="{FF2B5EF4-FFF2-40B4-BE49-F238E27FC236}">
                <a16:creationId xmlns:a16="http://schemas.microsoft.com/office/drawing/2014/main" xmlns="" id="{F42799DC-5BC4-2592-7265-D8659BA4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4" name="Image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D07CB42-0A18-C800-3876-3A2791A3C1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94" y="2003611"/>
            <a:ext cx="3644153" cy="36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7081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3829D9-B269-D3F1-65A2-BF7CD2D90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573AFAF-E638-6E7B-13BB-AF4E9CE933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E6D6DD9-47C9-1ACB-61FF-6D09A4F9F2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8D24838-4D27-DEA7-D162-9B3E469BA3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8737DA5-5536-0C13-AC2F-DAA8A93A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74D5D6-AC53-6AA4-2999-7C915332F659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21F0C5-CB3B-75F9-6612-D4CC5E6626F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29381-31FE-F1E4-56D2-FD884DAE3AB0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DE94052-CF3A-CCD9-CF23-7BB3452DEDB7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Titre 13">
            <a:extLst>
              <a:ext uri="{FF2B5EF4-FFF2-40B4-BE49-F238E27FC236}">
                <a16:creationId xmlns:a16="http://schemas.microsoft.com/office/drawing/2014/main" xmlns="" id="{18012144-52C4-78DB-3D1C-6BA7EB93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5A626AB-3431-BDF7-E639-02649E2C7718}"/>
              </a:ext>
            </a:extLst>
          </p:cNvPr>
          <p:cNvSpPr txBox="1"/>
          <p:nvPr/>
        </p:nvSpPr>
        <p:spPr>
          <a:xfrm>
            <a:off x="1665514" y="4130647"/>
            <a:ext cx="6340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تَرْسُمُ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فاطِمَةُ لَوْحَةً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رائِعَةً.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B9110E08-4190-A73C-A803-20162FF2FE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57D1CE49-DB2F-AC80-5A4B-0D8DD3BF418D}"/>
              </a:ext>
            </a:extLst>
          </p:cNvPr>
          <p:cNvGrpSpPr/>
          <p:nvPr/>
        </p:nvGrpSpPr>
        <p:grpSpPr>
          <a:xfrm>
            <a:off x="740053" y="2367798"/>
            <a:ext cx="7491043" cy="779412"/>
            <a:chOff x="718572" y="2567658"/>
            <a:chExt cx="7491043" cy="779412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xmlns="" id="{C8498AA2-8175-0E0A-BFC0-84D250FF8C24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752525"/>
              <a:chOff x="201596" y="2478973"/>
              <a:chExt cx="4638496" cy="752525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xmlns="" id="{A759BE59-5AD1-EFC5-2444-F8DDA40A5E29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752525"/>
                <a:chOff x="1674023" y="2501622"/>
                <a:chExt cx="3744931" cy="752525"/>
              </a:xfrm>
            </p:grpSpPr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xmlns="" id="{FDF2BD26-B706-79AB-01ED-C4A18D3D8268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715089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تَرْسُمُ</a:t>
                  </a:r>
                  <a:endParaRPr kumimoji="0" lang="ar-M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endParaRPr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xmlns="" id="{AA49256B-800E-A120-D231-4AACE6297B9E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715089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+mn-ea"/>
                      <a:cs typeface="Microsoft Uighur" panose="02000000000000000000" pitchFamily="2" charset="-78"/>
                      <a:sym typeface="Arial"/>
                    </a:rPr>
                    <a:t>فاطِمَةُ</a:t>
                  </a:r>
                </a:p>
              </p:txBody>
            </p:sp>
          </p:grp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F9AAEB42-4CBC-7BC2-ACBB-CFF765067BF1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715089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rPr>
                  <a:t>لَوْحَةً</a:t>
                </a:r>
              </a:p>
            </p:txBody>
          </p: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EF34708B-CC70-4FE1-4672-0B327C0219E6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715089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رائِعَةً.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113B61C1-FA10-1EE2-E98F-EA2869BF3F45}"/>
                </a:ext>
              </a:extLst>
            </p:cNvPr>
            <p:cNvSpPr txBox="1"/>
            <p:nvPr/>
          </p:nvSpPr>
          <p:spPr>
            <a:xfrm>
              <a:off x="6975233" y="2631981"/>
              <a:ext cx="1234382" cy="715089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يَرْسُمُ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81A4231B-6BD6-CCCE-E05F-CCA9B6D283CE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xmlns="" id="{084C744F-4CB6-C1AE-DC30-5B79EB5698E9}"/>
              </a:ext>
            </a:extLst>
          </p:cNvPr>
          <p:cNvGrpSpPr/>
          <p:nvPr/>
        </p:nvGrpSpPr>
        <p:grpSpPr>
          <a:xfrm>
            <a:off x="7247455" y="2513716"/>
            <a:ext cx="794261" cy="606607"/>
            <a:chOff x="7194176" y="2796988"/>
            <a:chExt cx="980864" cy="1318513"/>
          </a:xfrm>
        </p:grpSpPr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xmlns="" id="{FF261672-732B-37E7-38B4-CCE284D7DE7F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xmlns="" id="{31430A95-620A-CB77-EF23-B44874F3BD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350102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3AF514-1399-1AD8-37DA-CEFEE73E9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4A19A1A-E175-0DBA-B293-2F114798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يقرأ الجمل؟ تلميذ واحد.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Espace réservé pour une image  19">
            <a:extLst>
              <a:ext uri="{FF2B5EF4-FFF2-40B4-BE49-F238E27FC236}">
                <a16:creationId xmlns:a16="http://schemas.microsoft.com/office/drawing/2014/main" xmlns="" id="{5971CAFB-EE76-3976-E9FA-261D160766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7561" y="684213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DF2EEA8-D52A-DF28-35D8-C76754C97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E95B8ED-D906-4CBD-E8F6-7D7D207B25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DF8AC5F-AECE-9A83-7273-2AD360430B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4339575-A6BC-FC25-E4E7-00E99C2342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D2D9318-9EB8-7CA2-CEE2-E85622DDF3F2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16E2E8E-2410-5D8C-4951-AF19AC47D6F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F6E68B4-4BC4-5FAC-EC31-CC0BB95A394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6EE0E4E-1A4A-213E-62A2-605445D8F9B8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C108E6F-5A28-5DD7-508B-B2C644F517D1}"/>
              </a:ext>
            </a:extLst>
          </p:cNvPr>
          <p:cNvSpPr txBox="1"/>
          <p:nvPr/>
        </p:nvSpPr>
        <p:spPr>
          <a:xfrm>
            <a:off x="2111383" y="3767395"/>
            <a:ext cx="60121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فَخورٌ بِكَوْني أَنْتَمي إِلى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ٱلْمَغْرِبِ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A46E5E0-6139-C63B-7C35-B8591ADDE53A}"/>
              </a:ext>
            </a:extLst>
          </p:cNvPr>
          <p:cNvSpPr txBox="1"/>
          <p:nvPr/>
        </p:nvSpPr>
        <p:spPr>
          <a:xfrm>
            <a:off x="2491421" y="2140203"/>
            <a:ext cx="5272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يَفْخَرُ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ٱلْمَغارِبَةُ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بِبَلَدِهِمُ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ٱلْمَغْرِبِ</a:t>
            </a:r>
            <a:r>
              <a:rPr lang="ar-MA" sz="4000" b="1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09AC4A1-AC71-3842-10CB-DEA224FE1224}"/>
              </a:ext>
            </a:extLst>
          </p:cNvPr>
          <p:cNvSpPr txBox="1"/>
          <p:nvPr/>
        </p:nvSpPr>
        <p:spPr>
          <a:xfrm>
            <a:off x="2851267" y="2877604"/>
            <a:ext cx="5272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يَتَجَوَّلُ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ٱلسّائِحُ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بَيْنَ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ٱلْمَآثِرِ</a:t>
            </a:r>
            <a:r>
              <a:rPr lang="ar-MA" sz="4000" b="1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1BE0FD3-FF32-5A09-D241-A552EBB679E3}"/>
              </a:ext>
            </a:extLst>
          </p:cNvPr>
          <p:cNvSpPr txBox="1"/>
          <p:nvPr/>
        </p:nvSpPr>
        <p:spPr>
          <a:xfrm>
            <a:off x="2979174" y="4563590"/>
            <a:ext cx="51443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تَرْسُمُ 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فاطِمَةُ لَوْحَةً 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رائِعَةً.</a:t>
            </a:r>
          </a:p>
        </p:txBody>
      </p:sp>
    </p:spTree>
    <p:extLst>
      <p:ext uri="{BB962C8B-B14F-4D97-AF65-F5344CB8AC3E}">
        <p14:creationId xmlns:p14="http://schemas.microsoft.com/office/powerpoint/2010/main" val="77220218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150000"/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مذكرات عصفورة: إنتاج حكاية جديدة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585" y="1756197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132" y="971751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ADE6705-10E2-AB50-4E4D-CEAF3BDC2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7" r="-13147"/>
          <a:stretch>
            <a:fillRect/>
          </a:stretch>
        </p:blipFill>
        <p:spPr>
          <a:xfrm>
            <a:off x="7260696" y="1991965"/>
            <a:ext cx="720000" cy="7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33FDB9C-28D0-3941-8D1F-5A54BA0B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798637"/>
            <a:ext cx="7295535" cy="612000"/>
          </a:xfrm>
        </p:spPr>
        <p:txBody>
          <a:bodyPr>
            <a:noAutofit/>
          </a:bodyPr>
          <a:lstStyle/>
          <a:p>
            <a:pPr rtl="0"/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حصة الاستماع والتحدث، ستتدربون على إنتاج حكاية جديدة تشبه حكاية «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مذكرات عصفورة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».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BE10A88-F7A8-41F8-1291-C46A663A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3208604-64F1-8537-816B-299197C6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E775FA2-056D-22A9-490E-4B706F6B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3EA1323-D204-C4B7-3800-541FB9BA19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39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10BB135-B817-3784-AFB9-D412C2AF29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A12458-58D3-320C-3D53-C62379B9036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68F53C-AB35-8A8C-EAD1-0D4E786764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1809737-6D44-92C3-8A19-4FF231FFED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48270F-C786-3E3C-CED5-FBCC84469094}"/>
              </a:ext>
            </a:extLst>
          </p:cNvPr>
          <p:cNvSpPr txBox="1"/>
          <p:nvPr/>
        </p:nvSpPr>
        <p:spPr>
          <a:xfrm>
            <a:off x="2991668" y="3013501"/>
            <a:ext cx="3618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إِنْتاجُ حِكايَةٍ جَديدَةٍ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45F4CF0C-1DB1-4056-52E4-ADA1C9B5A3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0AC067-6E61-154E-12BD-96643A82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0034DBB-75BD-9C43-4C21-B596834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هذه مشاهد جديدة معبرة عن مقاطع البداية والوسط والنهاية. لاحظوها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DE48764C-2059-5929-7AA6-CD8F8E097E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8827A61-2A18-1083-D78C-E4ECFD4744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6134D2A-A989-3C04-5D1B-AC12D4917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E2750EA-D9B1-6042-7A44-EB57753A82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4E0B76D-D238-FC80-7177-E3F964FABF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6987CD8-CAD9-4621-0C56-7FADFA5BAC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9EFA77F-5FED-FA1F-B2F6-6BE2FB6FB70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C727168-C155-4B8C-3FE8-6CD5883517E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DF6F645-29D6-26A2-1908-BFDC607EB6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6" name="Image 15" descr="Une image contenant mammifère, Dessin animé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450AC4D-9391-59BF-8315-98DE2BF7BC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03" y="3965916"/>
            <a:ext cx="2926080" cy="2410968"/>
          </a:xfrm>
          <a:prstGeom prst="rect">
            <a:avLst/>
          </a:prstGeom>
        </p:spPr>
      </p:pic>
      <p:pic>
        <p:nvPicPr>
          <p:cNvPr id="17" name="Image 16" descr="Une image contenant mammifère, Dessin animé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A4D0F57-4E74-CF60-E45F-E5DADD5439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" y="3920036"/>
            <a:ext cx="3074336" cy="2533125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CEDAE582-3632-C2F4-E4DB-5D849235EA59}"/>
              </a:ext>
            </a:extLst>
          </p:cNvPr>
          <p:cNvGrpSpPr/>
          <p:nvPr/>
        </p:nvGrpSpPr>
        <p:grpSpPr>
          <a:xfrm>
            <a:off x="1532096" y="1376444"/>
            <a:ext cx="6127023" cy="2533124"/>
            <a:chOff x="1761455" y="1364922"/>
            <a:chExt cx="6127023" cy="2533124"/>
          </a:xfrm>
        </p:grpSpPr>
        <p:pic>
          <p:nvPicPr>
            <p:cNvPr id="19" name="Image 18" descr="Une image contenant clipart, chat, mammifère, illustration&#10;&#10;Le contenu généré par l’IA peut être incorrect.">
              <a:extLst>
                <a:ext uri="{FF2B5EF4-FFF2-40B4-BE49-F238E27FC236}">
                  <a16:creationId xmlns:a16="http://schemas.microsoft.com/office/drawing/2014/main" xmlns="" id="{A52DBD66-E57A-D59F-C438-97E8F0E0A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455" y="1364922"/>
              <a:ext cx="3074335" cy="2533124"/>
            </a:xfrm>
            <a:prstGeom prst="rect">
              <a:avLst/>
            </a:prstGeom>
          </p:spPr>
        </p:pic>
        <p:pic>
          <p:nvPicPr>
            <p:cNvPr id="20" name="Image 19" descr="Une image contenant clipart, mammifère, dessin humoristique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47AD5F9-6D6A-D1A0-5FB8-5880347AF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398" y="1392809"/>
              <a:ext cx="2926080" cy="2410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161068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AA3A75-3546-2F8F-BB9A-686538B21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DD273F36-7D9D-F285-B8D5-861A9300F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4" y="756000"/>
            <a:ext cx="701914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اكتبوا رقم المقطع المناسب للمشهد: بداية أو وسط أو نهاية؟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8BBF09FB-70FF-0A49-2762-3A30E012E0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4E86C53-717F-00A6-5A62-213550F02E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999F365-850D-5578-BC38-7C69485FA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2BDE2DD-0C13-ECF7-84F3-B5410EE1E5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BED2E82-ADA4-262D-9DFE-44E7BAF241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27F443D-355A-EFEA-988B-92512D19F2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5F4EC1-3BC6-ADC6-127B-30198C0B0F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F12897E-52A8-6B96-C1FD-1F0ABD3F0D8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2689A98-19A4-D8A6-4F82-9345534F87F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7AE02DE2-9EC2-383D-3D9A-E5338AB7976F}"/>
              </a:ext>
            </a:extLst>
          </p:cNvPr>
          <p:cNvGrpSpPr/>
          <p:nvPr/>
        </p:nvGrpSpPr>
        <p:grpSpPr>
          <a:xfrm>
            <a:off x="6109136" y="1512000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0521A707-AD5F-0BA5-3340-A832A4F584AE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ٱلْبِدايَةِ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xmlns="" id="{CB3CF82F-2EBA-ED93-D9DC-5F201C016A65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96DF5BE1-8D1B-28DA-D7BC-0FD8DF1103EA}"/>
              </a:ext>
            </a:extLst>
          </p:cNvPr>
          <p:cNvGrpSpPr/>
          <p:nvPr/>
        </p:nvGrpSpPr>
        <p:grpSpPr>
          <a:xfrm>
            <a:off x="3758290" y="1512000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AB6A460D-3768-D9E0-6519-3D4CBA3C14EF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ٱلْوَسَطِ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45EC129C-8C06-6076-0FB8-01DE9D042266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2290B60B-62CC-0DB1-1CB2-B002F4C27D68}"/>
              </a:ext>
            </a:extLst>
          </p:cNvPr>
          <p:cNvGrpSpPr/>
          <p:nvPr/>
        </p:nvGrpSpPr>
        <p:grpSpPr>
          <a:xfrm>
            <a:off x="1302992" y="1512000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4FE44B09-7AD4-C952-7D20-9CFFE9443E59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ٱلنِّهايَةِ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B161E8CE-23C2-3C3B-3547-47079948F6DD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3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pic>
        <p:nvPicPr>
          <p:cNvPr id="25" name="Image 24" descr="Une image contenant mammifère, Dessin animé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FBC21DC-4E29-09BC-DC48-BF27A8DB3C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83" y="2856227"/>
            <a:ext cx="4172332" cy="34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0340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0BC728-C366-02A4-4110-DC85B039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EC548147-E33E-C6A9-716A-FFB3985D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خذوا الألواح. ستكتبون جملة تامة بترتيب كلمات.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F3696E5-EF10-B25F-10B9-7227592ACF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7608DF7-5452-36E2-9212-E5AECE46AC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D4B6817-FF98-5364-43C9-7C167AB0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6B2AC1E-3D5C-20E2-202A-6B87D54501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810B35-3859-EB1E-1250-782B6A4745B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27F0F1-5452-0069-5142-448A937711E3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E8D62C-BE83-ABAF-B3DA-F2581006EC2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E54A96B-21D7-69AF-E98C-40198312BA0C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6CDF57C3-6776-6048-1D58-85FAE53194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B21CDF23-DCA7-F1F3-5AF1-9D2929E1C3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761" t="13526" r="-800" b="14953"/>
          <a:stretch/>
        </p:blipFill>
        <p:spPr>
          <a:xfrm>
            <a:off x="2791325" y="2732631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330208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42FBB0-8F06-007A-6C36-9747772E1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19D8E56C-A4C9-1128-7512-CD967D83F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4" y="756000"/>
            <a:ext cx="701914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مقطع النهاية.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C2B67C28-8C94-74D4-ED0C-9B939C75AB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4E31AC4-F763-C322-713C-85F4205D15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86044BE-0081-8C6E-DA2C-A7E92D3D5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8F6FDAD-ACEA-F6F7-8B18-965E19120B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BFB3DDE-9E4B-7A10-AF91-E3ADF787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7AEEC6-43E5-B490-4CE0-9C1436189B1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F99D96-A313-0CE2-47B2-840CDF21FE2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FF764EF-0CB0-403B-6B0C-C3FE8A42F88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F81ED82-2A3E-90F3-5A93-A4E572E2B17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E2138E25-E9FF-81A8-1D50-432535D154CA}"/>
              </a:ext>
            </a:extLst>
          </p:cNvPr>
          <p:cNvGrpSpPr/>
          <p:nvPr/>
        </p:nvGrpSpPr>
        <p:grpSpPr>
          <a:xfrm>
            <a:off x="1302992" y="1512000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5978E585-3A3B-49C2-A59F-730083C4EC7A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ٱلنِّهايَةِ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8E1DA212-AA80-4750-6612-F6CAC9C6FDC7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3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pic>
        <p:nvPicPr>
          <p:cNvPr id="25" name="Image 24" descr="Une image contenant mammifère, Dessin animé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4646A0D-E566-7ABA-3DBA-6D20994B26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83" y="2856227"/>
            <a:ext cx="4172332" cy="34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103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AA432E-9F0F-0726-16E5-D18824401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286208E-13AC-41F0-70A7-2F88E2F6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4" y="756000"/>
            <a:ext cx="701914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والآن ما رقم المقطع المناسب للمشهد أمامكم؟ برروا أجوبتكم؟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77001DD-C239-DAA3-D3C5-F9A115F10C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1223A6E-6865-DD4C-52CA-FC54B9718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972F790-18B1-9AA7-CEAA-359EF0E629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C2A6F56-CC32-FF22-1311-4486CDF2FE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2494CB-D443-5A3E-0CB3-DCE00F12ED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36F532-74B1-B30D-A443-6BF954CDB81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1ACBE3-20DF-ECD4-2CDF-F331618D74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531D334-B38B-6340-E0F7-07044685C5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9D4612BF-A58C-304B-0C81-D9808911CB1B}"/>
              </a:ext>
            </a:extLst>
          </p:cNvPr>
          <p:cNvGrpSpPr/>
          <p:nvPr/>
        </p:nvGrpSpPr>
        <p:grpSpPr>
          <a:xfrm>
            <a:off x="6109136" y="1512000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AB128317-63D8-36BE-9DF9-36615211A254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ٱلْبِدايَةِ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xmlns="" id="{0FE7111F-A1C1-B48A-0808-D52FCFE459FB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40D479EB-26B0-C70B-A0F6-62CA5FB0B0E1}"/>
              </a:ext>
            </a:extLst>
          </p:cNvPr>
          <p:cNvGrpSpPr/>
          <p:nvPr/>
        </p:nvGrpSpPr>
        <p:grpSpPr>
          <a:xfrm>
            <a:off x="3758290" y="1512000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F354DEA5-BB01-2474-5FDB-50BE3F21FE2B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ٱلْوَسَطِ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9FDBF909-1F61-5D5E-FE6E-2AC41C72F4AC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D5BE3D12-186C-2DCB-152B-456DFDA612B5}"/>
              </a:ext>
            </a:extLst>
          </p:cNvPr>
          <p:cNvGrpSpPr/>
          <p:nvPr/>
        </p:nvGrpSpPr>
        <p:grpSpPr>
          <a:xfrm>
            <a:off x="1302992" y="1512000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760405F8-235D-2DD0-CB4F-C40044E4B8DA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ٱلنِّهايَةِ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58FDE293-7C4C-F15F-2978-0807069D008F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3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45112244-2342-4A09-7662-B67F524A81F8}"/>
              </a:ext>
            </a:extLst>
          </p:cNvPr>
          <p:cNvGrpSpPr/>
          <p:nvPr/>
        </p:nvGrpSpPr>
        <p:grpSpPr>
          <a:xfrm>
            <a:off x="1347913" y="2514870"/>
            <a:ext cx="6592320" cy="3363416"/>
            <a:chOff x="1761455" y="1364922"/>
            <a:chExt cx="6127023" cy="2533124"/>
          </a:xfrm>
        </p:grpSpPr>
        <p:pic>
          <p:nvPicPr>
            <p:cNvPr id="17" name="Image 16" descr="Une image contenant clipart, chat, mammifère, illustration&#10;&#10;Le contenu généré par l’IA peut être incorrect.">
              <a:extLst>
                <a:ext uri="{FF2B5EF4-FFF2-40B4-BE49-F238E27FC236}">
                  <a16:creationId xmlns:a16="http://schemas.microsoft.com/office/drawing/2014/main" xmlns="" id="{A826603A-D259-B421-26E7-108B2AC9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455" y="1364922"/>
              <a:ext cx="3074335" cy="2533124"/>
            </a:xfrm>
            <a:prstGeom prst="rect">
              <a:avLst/>
            </a:prstGeom>
          </p:spPr>
        </p:pic>
        <p:pic>
          <p:nvPicPr>
            <p:cNvPr id="18" name="Image 17" descr="Une image contenant clipart, mammifère, dessin humoristique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6D8475E-1056-91C4-417A-7B0448376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398" y="1392809"/>
              <a:ext cx="2926080" cy="2410968"/>
            </a:xfrm>
            <a:prstGeom prst="rect">
              <a:avLst/>
            </a:prstGeom>
          </p:spPr>
        </p:pic>
      </p:grp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xmlns="" id="{32C9AEA8-C66A-5A56-2641-E5F1428A52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020373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1D7500-554D-79BB-7ED5-5D13D72CE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E4FB2ACA-26A8-2021-1D87-D785C932E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4" y="756000"/>
            <a:ext cx="701914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مقطع البداية.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5B5B5847-1A6C-C949-D514-DA3EEE34F8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9376FBA-115F-8E10-AC9E-181EF21050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340D6EB-8526-B072-510C-C8490DF42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5D00DF0-0FD7-F8A9-39D9-0504112416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B70836A-EB9B-23C3-83EC-1FAB5C9740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AEF1A92-4C1F-512E-4A28-233E4704559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460F95-281F-8804-EE4E-90BCD7901FE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C0F8ED3-01AC-9862-8BE9-19DC9B4C659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34EA39E-2354-C17D-DBAE-CEAA3338DB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1D2069C6-33FD-6885-F609-62B78328F8B5}"/>
              </a:ext>
            </a:extLst>
          </p:cNvPr>
          <p:cNvGrpSpPr/>
          <p:nvPr/>
        </p:nvGrpSpPr>
        <p:grpSpPr>
          <a:xfrm>
            <a:off x="6109136" y="1512000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5159CC55-694C-598D-90D3-AAFAA6EC8930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ٱلْبِدايَةِ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xmlns="" id="{C0E698B7-E19B-7EDB-1F7D-F9A84B8627A9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B1A75109-14B9-E652-6D1E-8E926A59A42C}"/>
              </a:ext>
            </a:extLst>
          </p:cNvPr>
          <p:cNvGrpSpPr/>
          <p:nvPr/>
        </p:nvGrpSpPr>
        <p:grpSpPr>
          <a:xfrm>
            <a:off x="1347913" y="2514870"/>
            <a:ext cx="6592320" cy="3363416"/>
            <a:chOff x="1761455" y="1364922"/>
            <a:chExt cx="6127023" cy="2533124"/>
          </a:xfrm>
        </p:grpSpPr>
        <p:pic>
          <p:nvPicPr>
            <p:cNvPr id="17" name="Image 16" descr="Une image contenant clipart, chat, mammifère, illustration&#10;&#10;Le contenu généré par l’IA peut être incorrect.">
              <a:extLst>
                <a:ext uri="{FF2B5EF4-FFF2-40B4-BE49-F238E27FC236}">
                  <a16:creationId xmlns:a16="http://schemas.microsoft.com/office/drawing/2014/main" xmlns="" id="{9760D448-AD51-05A7-7EFF-102E3D90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455" y="1364922"/>
              <a:ext cx="3074335" cy="2533124"/>
            </a:xfrm>
            <a:prstGeom prst="rect">
              <a:avLst/>
            </a:prstGeom>
          </p:spPr>
        </p:pic>
        <p:pic>
          <p:nvPicPr>
            <p:cNvPr id="18" name="Image 17" descr="Une image contenant clipart, mammifère, dessin humoristique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420279B-DBF2-626A-B93B-9E74AA8BC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398" y="1392809"/>
              <a:ext cx="2926080" cy="2410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46796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3A78F0-D613-A089-82CF-F30536E5C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E3F6704C-59A8-CEA6-E44D-D6C6D598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4" y="756000"/>
            <a:ext cx="701914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وهذا هو مقطع الوسط.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04D6AAD6-73B6-A5C5-24A4-339F99796E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4DDE16-9142-980E-E53C-A768D0A947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F35A150-F95B-4A62-E3FC-A1D0AD277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487B1A2-A400-C87C-5A53-000CE5FA95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CECF341-900A-0CF8-36BB-E5D559ED8E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FCEB17-ECD7-E434-7ABA-60C73569E1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703F7C-2EB5-71B9-711F-1D3B86FDC0B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7B26E67-0876-B498-BCFF-3E3548F3D04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2A94FF7-A50A-B399-D63C-0C03554875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Image 3" descr="Une image contenant mammifère, Dessin animé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A91E798-6DD0-9316-D3EB-6482AC119D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85" y="2670900"/>
            <a:ext cx="4144585" cy="341496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C50817C1-102D-FBAF-8F70-463160C94295}"/>
              </a:ext>
            </a:extLst>
          </p:cNvPr>
          <p:cNvGrpSpPr/>
          <p:nvPr/>
        </p:nvGrpSpPr>
        <p:grpSpPr>
          <a:xfrm>
            <a:off x="3758290" y="1512000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CA68D878-DD3A-5567-9936-A782E45AC929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ٱلْوَسَطِ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xmlns="" id="{44D6B451-25C0-7DDB-CA26-F44CE7C26EF6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7176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9DFFD0-B4FA-F674-A8B5-1E0C6C1B7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7C604EA8-944C-5423-09D2-7859306A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43005"/>
            <a:ext cx="6840000" cy="612000"/>
          </a:xfrm>
        </p:spPr>
        <p:txBody>
          <a:bodyPr>
            <a:normAutofit fontScale="90000"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مشهد بداية، اكتبوا بداية حكاية جديدة تعبر عنه. بداية تشبه بداية حكاية "مذكرات عصفورة".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23A441E-2CA6-2D6F-9BEE-48A8640FEC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B77D229-BD52-743E-112B-6E69BAB89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53A7515-EF6B-9C27-1EA0-9862089724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632C7B6-3AC6-7DFD-5548-46D7287E02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C29DB3D-3DCA-0571-DAF4-4EAB6AB9DF0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E89DA3-43F4-E9C0-2F55-C303C3E0E9E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39B3E6-675E-DFCD-6685-E90FAB4F2EB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22888C6-D8DC-5019-80DC-591A4C010C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180FB494-EAAA-5F14-10A9-BABDE80FA1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A12758C-DFBA-08CA-ABC4-FFD7C7DD5625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ٱلْبِدايَةِ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4FFCD09A-2432-2FA2-2AA9-962B1567B13F}"/>
              </a:ext>
            </a:extLst>
          </p:cNvPr>
          <p:cNvGrpSpPr/>
          <p:nvPr/>
        </p:nvGrpSpPr>
        <p:grpSpPr>
          <a:xfrm>
            <a:off x="1347913" y="2514870"/>
            <a:ext cx="6592320" cy="3363416"/>
            <a:chOff x="1761455" y="1364922"/>
            <a:chExt cx="6127023" cy="2533124"/>
          </a:xfrm>
        </p:grpSpPr>
        <p:pic>
          <p:nvPicPr>
            <p:cNvPr id="6" name="Image 5" descr="Une image contenant clipart, chat, mammifère, illustration&#10;&#10;Le contenu généré par l’IA peut être incorrect.">
              <a:extLst>
                <a:ext uri="{FF2B5EF4-FFF2-40B4-BE49-F238E27FC236}">
                  <a16:creationId xmlns:a16="http://schemas.microsoft.com/office/drawing/2014/main" xmlns="" id="{57B1E973-5BAB-E000-290C-A7E790427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455" y="1364922"/>
              <a:ext cx="3074335" cy="2533124"/>
            </a:xfrm>
            <a:prstGeom prst="rect">
              <a:avLst/>
            </a:prstGeom>
          </p:spPr>
        </p:pic>
        <p:pic>
          <p:nvPicPr>
            <p:cNvPr id="7" name="Image 6" descr="Une image contenant clipart, mammifère, dessin humoristique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3815E23-49CD-E0CE-0F3F-9D260B679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398" y="1392809"/>
              <a:ext cx="2926080" cy="2410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434176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EE73B6-F539-C496-42F9-3DF5E0230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27E2E8F6-737F-AC46-007E-0922C164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8" y="771902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مقطع البداية الذي أبدعه؟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F19FA57-B210-B0AB-CEB1-F80774A2D2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3B6202A-1FEC-8442-8127-A71F4E023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B10AF0-6EEC-E328-CB7B-D6CBCA1D8A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5F53757-FE38-DFB3-A158-12AF690E4D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1471064-0404-EAA4-2D61-9A156964BB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56331F4-2AC5-1A6B-A213-4DF37C023E5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18146A6-9871-EDE2-71EB-9819DEEB936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AD3ACA7-C276-1411-438A-F91DA03EA3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98ECAE17-9A27-BBA3-0571-C3FC4C78FB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B60B97B4-B0DC-DD38-459C-2D5559EE954C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ٱلْبِدايَةِ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EC680AC4-1E62-72DD-2695-1B264F46A49C}"/>
              </a:ext>
            </a:extLst>
          </p:cNvPr>
          <p:cNvGrpSpPr/>
          <p:nvPr/>
        </p:nvGrpSpPr>
        <p:grpSpPr>
          <a:xfrm>
            <a:off x="1347913" y="2514870"/>
            <a:ext cx="6592320" cy="3363416"/>
            <a:chOff x="1761455" y="1364922"/>
            <a:chExt cx="6127023" cy="2533124"/>
          </a:xfrm>
        </p:grpSpPr>
        <p:pic>
          <p:nvPicPr>
            <p:cNvPr id="7" name="Image 6" descr="Une image contenant clipart, chat, mammifère, illustration&#10;&#10;Le contenu généré par l’IA peut être incorrect.">
              <a:extLst>
                <a:ext uri="{FF2B5EF4-FFF2-40B4-BE49-F238E27FC236}">
                  <a16:creationId xmlns:a16="http://schemas.microsoft.com/office/drawing/2014/main" xmlns="" id="{436EA3C2-EC42-8393-6CE9-87A252BA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455" y="1364922"/>
              <a:ext cx="3074335" cy="2533124"/>
            </a:xfrm>
            <a:prstGeom prst="rect">
              <a:avLst/>
            </a:prstGeom>
          </p:spPr>
        </p:pic>
        <p:pic>
          <p:nvPicPr>
            <p:cNvPr id="12" name="Image 11" descr="Une image contenant clipart, mammifère, dessin humoristique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D56724E-8B75-748F-210F-53F32203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398" y="1392809"/>
              <a:ext cx="2926080" cy="2410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85961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DA6FAD-9160-F200-9981-22FE1A90D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8FDB636-934C-0F9A-3B2E-A619A9FA3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مثال لبداية حكاية جديدة. 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E9DD5A1-EEB9-A0B4-1FD9-2EC1A494A6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465A19A-47C2-0B10-626E-207D96EB0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AA9BE60-14C0-F6F3-62FB-223DCC6870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CDCED3A-7CF5-1308-CC85-CDF92B9290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DA8CDBA-CDE2-A0A8-2915-A81A398FC35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B44263D-5603-D524-21FA-34BB5D6487D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DAF360-1460-1A9E-B37D-96BF6310D9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798C01EF-288E-E120-4BE0-A92114B28E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788243A-0127-BF5A-52C9-1168AF59A5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D7C7780-5627-B30E-570B-4FFCC0D82D50}"/>
              </a:ext>
            </a:extLst>
          </p:cNvPr>
          <p:cNvSpPr txBox="1"/>
          <p:nvPr/>
        </p:nvSpPr>
        <p:spPr>
          <a:xfrm>
            <a:off x="457196" y="2457500"/>
            <a:ext cx="5294674" cy="337113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أَقْبَلَ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ٱلصَّباحُ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فَخَرَجَتِ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ٱلْقِطَّةُ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ٱلْأُمُّ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مَعَ صِغارِها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ٱلثَّلاثَةِ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في جَوْلَةٍ بِضَواحي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ٱلْمَدينَةِ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بَحْثاً عَنِ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ٱلطَّعامِ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وَبَعْدَ ساعَةٍ مِنَ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ٱلْمَشْيِ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شَعَرَ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ٱلْقُطَيْطُ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ٱلْأَبْيَضُ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بِتَعَبٍ شَديدٍ، جَعَلَهُ يَتَخَلَّفُ شَيْئاً فَشَيْئاً حَتّى وَجَدَ نَفْسَهُ وَحيداً. اِنْتابَهُ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ٱلْحُزْنُ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لِفِراقِ أَمِّهِ وَإِخْوَتِهِ، فَقَرَّرَ أَنْ يَسْتَريحَ قَليلاً.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79714429-3994-86A8-69A1-A55039EAEB66}"/>
              </a:ext>
            </a:extLst>
          </p:cNvPr>
          <p:cNvSpPr/>
          <p:nvPr/>
        </p:nvSpPr>
        <p:spPr>
          <a:xfrm>
            <a:off x="4621161" y="1518325"/>
            <a:ext cx="2261419" cy="612001"/>
          </a:xfrm>
          <a:prstGeom prst="round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ٱلْبِدايَةِ</a:t>
            </a:r>
          </a:p>
        </p:txBody>
      </p:sp>
    </p:spTree>
    <p:extLst>
      <p:ext uri="{BB962C8B-B14F-4D97-AF65-F5344CB8AC3E}">
        <p14:creationId xmlns:p14="http://schemas.microsoft.com/office/powerpoint/2010/main" val="37762958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4B8F7C-C65D-891E-A2AD-22785DE89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DA5557A2-46A5-EE43-D50F-DB3321818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23012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حاولوا إنتاج فقرة تعبر عن مقطع الوسط.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7944239-569D-219C-79A0-0FA3A3C911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867F6B3-C1F5-80A3-DA20-B9C229B17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0FBDB52-E934-E25A-4C80-1A74EB15F2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03E32F7-50E7-C04D-A449-7C9CC2A3DC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8BDC3C4-D269-44C7-CDB4-11A59C1BF82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705464-AC05-7B2A-191B-D801A3FB5F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929693C-ECBC-40B4-A9B7-47C8E308141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0038C09C-C56F-4BB2-323D-31C1B90917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952951-1598-9DB1-5BD7-4161ED8B8C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BB45CA4A-2D97-14F0-3ADC-3B0944FBA0A8}"/>
              </a:ext>
            </a:extLst>
          </p:cNvPr>
          <p:cNvSpPr/>
          <p:nvPr/>
        </p:nvSpPr>
        <p:spPr>
          <a:xfrm>
            <a:off x="3566652" y="2662084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lvl="0" algn="ctr" defTabSz="914400" rtl="1" eaLnBrk="1" latinLnBrk="0" hangingPunct="1">
              <a:buClr>
                <a:srgbClr val="000000"/>
              </a:buClr>
              <a:defRPr/>
            </a:pP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8D1836A-E910-C71E-49E7-1CB220ECBF0F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ٱلْوَسَطِ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 descr="Une image contenant mammifère, Dessin animé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1747ABF-3745-891E-6C30-72BEC024EB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85" y="2670900"/>
            <a:ext cx="4144585" cy="341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1427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FE48C5-4EAD-FF1B-1BDA-5058225C1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90B6A123-7969-C8DD-CE7C-2F8EC3E33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مقطع الوسط الذي أنتجه؟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E32116E-53F6-DDEA-203C-569B678176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4568183-E4F8-1E29-B17C-5AB53F5D5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642C3F6-04F7-0486-9B9B-B723D89E65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71A195D-DF9C-77AF-0997-720A06421C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A9CDCDE-8A20-EF85-54F0-F51A079AE2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864611-BCBE-6D62-DB05-92CFF87F525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88EF520-E090-46DF-8BA5-CB63A0D5EF2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CB05AB30-A3E0-B514-2A5B-92E171589A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76E8793-5BD7-ECA8-1A16-E45E48CDB8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53A9AFEF-2F93-6D00-5CDB-5C5941761042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ٱلْوَسَطِ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 descr="Une image contenant mammifère, Dessin animé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2B83C7D-701F-505B-A44A-918182E5E1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85" y="2670900"/>
            <a:ext cx="4144585" cy="341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5832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49142B-A298-EA8E-8586-52005EACD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3B52A1C-4787-FA8C-1570-4779E65B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هذا مثال لأحداث وسط الحكاية الجديدة.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6E04CA2-B64F-147F-031B-D0D3A8C8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A7F9D58-D40F-A138-1D06-34A852B5E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1025632-0326-D1E9-BF73-D7618A84E0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07C30B0-A19F-1900-388F-1E3D96DF05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9AA94CA-4EEB-50F2-202A-AA6316182EA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E2861A-D67A-2011-D577-4F09DA8FF39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CE42349-3022-62FF-DF2B-5441B662840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E1869A18-28BA-EF94-C42E-C43B2E3C62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2AE1536-655D-F6BE-BCB0-AF113BE528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745CF0D-A926-B3F6-FA6A-E1313F36052F}"/>
              </a:ext>
            </a:extLst>
          </p:cNvPr>
          <p:cNvSpPr txBox="1"/>
          <p:nvPr/>
        </p:nvSpPr>
        <p:spPr>
          <a:xfrm>
            <a:off x="415070" y="2199939"/>
            <a:ext cx="5174764" cy="39159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فَجْأَةً سَمِعَ الْقُطَيْطُ مُواءَ مَجْموعَةٍ مِنَ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ٱلْقِطَطِ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على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ٱلطَّرَفِ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ٱلآخَرِ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مِنَ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ٱلطَّريقِ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كَأَنَّها تَقولُ لَهُ: "تَعالَ شارِكْنا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ٱلطَّعامَ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". فَرِحَ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ٱلْقِطُّ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ٱلْأَبْيَضُ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ٱلصَّغيرُ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بِكَرَمِ وَحُسْنِ مُعامَلَةِ باقي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ٱلْقِطَطِ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لَهُ، أَحَسَّ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بِٱلْأُنْسِ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فَبَدَأَ حُزْنُهُ يَتَلاشى تَدْريجِيّاً. وَكَثيراً ما كانَتْ تُراوِدُهُ فِكْرَةُ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ٱلْبَقاءِ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مَعَهُمْ دائِماً، لَكِنَّ شَوْقَهُ لِأُسْرَتِهِ كانَ أَقْوى.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A0E94400-99E0-82FE-74CA-4058DF75F0D5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ٱلْوَسَطِ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 descr="Une image contenant mammifère, Dessin animé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3D8317F-6DF3-E910-D3CD-E40601ACB8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34" y="2879880"/>
            <a:ext cx="3102201" cy="25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1921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2957A9-5A81-2923-941B-8A9FD1D94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EDDF958D-30A6-20A8-6658-CA3E4E2A0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رتبوا الكلمات التالية لتكوين جملة فعلية. انتبهوا هناك كلمة زائدة.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985D501-0904-E5EA-33CA-AAADD340CD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2856055-A207-5385-B8EF-90E01F44F3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FC7CF4E-0496-F730-7EDA-791D0F617C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044297E-E23F-3173-3EA4-8115291869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DD834F-C5C5-950A-1CD0-0376DF5633DF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07FCED-64C4-5B7D-819C-3BC9BA014970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4A72693-79B0-B54A-4D81-8A013D3AD79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06D23D6-3A8C-E98D-E7CA-C6102C7A5E18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AB1F5B14-4EFA-1981-C6CF-BE052EEF25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FD317848-B89B-1098-3E7E-D1053BE852D0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1638F78B-6B65-8256-C53B-E67ECD89821C}"/>
              </a:ext>
            </a:extLst>
          </p:cNvPr>
          <p:cNvGrpSpPr/>
          <p:nvPr/>
        </p:nvGrpSpPr>
        <p:grpSpPr>
          <a:xfrm>
            <a:off x="630314" y="2282474"/>
            <a:ext cx="7883371" cy="915620"/>
            <a:chOff x="547600" y="2567658"/>
            <a:chExt cx="7883371" cy="915620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xmlns="" id="{3A8D6708-3013-E97C-E8C4-D16143497C4A}"/>
                </a:ext>
              </a:extLst>
            </p:cNvPr>
            <p:cNvGrpSpPr/>
            <p:nvPr/>
          </p:nvGrpSpPr>
          <p:grpSpPr>
            <a:xfrm>
              <a:off x="547600" y="2567658"/>
              <a:ext cx="4809469" cy="888733"/>
              <a:chOff x="30624" y="2478973"/>
              <a:chExt cx="4809469" cy="888733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xmlns="" id="{99358D23-F29A-FF06-F595-EC7441C6EF3E}"/>
                  </a:ext>
                </a:extLst>
              </p:cNvPr>
              <p:cNvGrpSpPr/>
              <p:nvPr/>
            </p:nvGrpSpPr>
            <p:grpSpPr>
              <a:xfrm>
                <a:off x="30624" y="2478973"/>
                <a:ext cx="4809469" cy="888733"/>
                <a:chOff x="1535987" y="2501622"/>
                <a:chExt cx="3882967" cy="888733"/>
              </a:xfrm>
            </p:grpSpPr>
            <p:sp>
              <p:nvSpPr>
                <p:cNvPr id="20" name="ZoneTexte 33">
                  <a:extLst>
                    <a:ext uri="{FF2B5EF4-FFF2-40B4-BE49-F238E27FC236}">
                      <a16:creationId xmlns:a16="http://schemas.microsoft.com/office/drawing/2014/main" xmlns="" id="{F3666F4C-5DF1-BBFB-06AD-D0BE6B417733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يَفْخَرُ</a:t>
                  </a:r>
                </a:p>
              </p:txBody>
            </p:sp>
            <p:sp>
              <p:nvSpPr>
                <p:cNvPr id="21" name="ZoneTexte 34">
                  <a:extLst>
                    <a:ext uri="{FF2B5EF4-FFF2-40B4-BE49-F238E27FC236}">
                      <a16:creationId xmlns:a16="http://schemas.microsoft.com/office/drawing/2014/main" xmlns="" id="{E09E4678-D13C-5B36-04CB-41574768EA93}"/>
                    </a:ext>
                  </a:extLst>
                </p:cNvPr>
                <p:cNvSpPr txBox="1"/>
                <p:nvPr/>
              </p:nvSpPr>
              <p:spPr>
                <a:xfrm>
                  <a:off x="1535987" y="2501622"/>
                  <a:ext cx="1224392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ٱلْمَغارِبَةُ</a:t>
                  </a:r>
                  <a:endPara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endParaRPr>
                </a:p>
              </p:txBody>
            </p:sp>
          </p:grpSp>
          <p:sp>
            <p:nvSpPr>
              <p:cNvPr id="19" name="ZoneTexte 32">
                <a:extLst>
                  <a:ext uri="{FF2B5EF4-FFF2-40B4-BE49-F238E27FC236}">
                    <a16:creationId xmlns:a16="http://schemas.microsoft.com/office/drawing/2014/main" xmlns="" id="{8016A9CE-8695-F31B-8E07-205753D3C7B2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ٱلْمَغارِبَةَ</a:t>
                </a:r>
                <a:endPara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5" name="ZoneTexte 29">
              <a:extLst>
                <a:ext uri="{FF2B5EF4-FFF2-40B4-BE49-F238E27FC236}">
                  <a16:creationId xmlns:a16="http://schemas.microsoft.com/office/drawing/2014/main" xmlns="" id="{C6ABDEDB-6A89-075B-2A31-77D8C0E3D149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بِبَلَدِهِمْ</a:t>
              </a:r>
            </a:p>
          </p:txBody>
        </p:sp>
        <p:sp>
          <p:nvSpPr>
            <p:cNvPr id="17" name="ZoneTexte 30">
              <a:extLst>
                <a:ext uri="{FF2B5EF4-FFF2-40B4-BE49-F238E27FC236}">
                  <a16:creationId xmlns:a16="http://schemas.microsoft.com/office/drawing/2014/main" xmlns="" id="{8D7BAF9D-1C38-80D5-3F52-67A0521594C1}"/>
                </a:ext>
              </a:extLst>
            </p:cNvPr>
            <p:cNvSpPr txBox="1"/>
            <p:nvPr/>
          </p:nvSpPr>
          <p:spPr>
            <a:xfrm>
              <a:off x="6975232" y="2631981"/>
              <a:ext cx="1455739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ٱلْمَغْرِبِ</a:t>
              </a: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019624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FB0848-7963-1ADA-E468-C2ACC9417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9622EB4E-9D32-648B-C9D0-2BC07CEA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حاولوا إنتاج فقرة تتضمن نهاية الحكاية.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C35CBE-F9FB-622C-865F-95373BF76D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A83250A-50F7-59CC-C85C-5F9908462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A640D7E-ADAA-CBAF-8121-D1CA4705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4A689D6-5455-73E8-FDB5-0FA6B7BD78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390F5FD-DD0E-AA31-3B26-6B0788077DF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9694AE-CFC7-212B-69A7-E1C8102B5AE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AF69B25-C01F-13E2-F6BC-B718AE36C3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7CFC83F6-0C12-481E-B385-C074F02AB0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D452527-BD1D-1623-D91A-0C80A0933D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74329A27-5DF1-BC50-DCEF-BEA08D5AD643}"/>
              </a:ext>
            </a:extLst>
          </p:cNvPr>
          <p:cNvSpPr/>
          <p:nvPr/>
        </p:nvSpPr>
        <p:spPr>
          <a:xfrm>
            <a:off x="3566652" y="1462687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ٱلنِّهايَةِ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 descr="Une image contenant mammifère, Dessin animé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48EF180-005C-B57D-7C48-A840E60F9B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834" y="2482601"/>
            <a:ext cx="4172332" cy="34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7788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2177B1-BDCA-4A6A-A27B-5A0681345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6AF0981-A449-B40D-359F-4A0255776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مقطع النهاية الذي أنتجه؟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DB50B75-81EE-5D44-AB21-6F30422666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D6AE59D-DDB6-A378-DAE7-39190582A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B71ADF4-4C27-9C84-6B26-768A096988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83A99E8-CE9B-2377-E791-620441126C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4D0E2F-8267-A151-E463-67F4419C28F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EFFE28C-1BAB-91DD-A73A-7B446211262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1400A8-9371-D996-3699-C9CE217A301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B4E85333-7231-7F7C-0E66-4816FBF830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0A2787-26A4-880B-038A-4557659952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9E21EEF5-F62A-11CE-D91B-ACC8848EC5CD}"/>
              </a:ext>
            </a:extLst>
          </p:cNvPr>
          <p:cNvSpPr/>
          <p:nvPr/>
        </p:nvSpPr>
        <p:spPr>
          <a:xfrm>
            <a:off x="3566652" y="1462687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ٱلنِّهايَةِ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Image 3" descr="Une image contenant mammifère, Dessin animé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AF0B1C8-CB68-E1AF-967F-D2520A813A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834" y="2482601"/>
            <a:ext cx="4172332" cy="34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0098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57D11E-2163-F8EF-C9FF-375F9BB29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55AF9E61-B3C6-9B4B-D412-513EC50E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هذا مثال لنهاية الحكاية الجديدة.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A4335A6-9B15-56EE-3532-8EA82BA297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C1D3DD7-589F-1B05-B874-B2EFAB0FE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074591E-5DB7-6032-3332-8A4525C2E0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95118DF-A385-BC12-5C66-6DC6384629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35B56CD-0903-542B-FBB3-ABEE94F8851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CF2FBB7-3CA7-6B6A-952E-8D487FACFCE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18CEDE-90C4-EA12-6D59-BB5B0F334D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12E01805-97A9-90A4-41AF-CC96F8A7BC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74B4E88-0D18-E70D-976A-413E30B80C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DE0EB076-644F-2B20-922F-45F4ACC65A5D}"/>
              </a:ext>
            </a:extLst>
          </p:cNvPr>
          <p:cNvSpPr/>
          <p:nvPr/>
        </p:nvSpPr>
        <p:spPr>
          <a:xfrm>
            <a:off x="2285614" y="5923364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9BFE565-6E04-1960-7E70-0E3197FDFE40}"/>
              </a:ext>
            </a:extLst>
          </p:cNvPr>
          <p:cNvSpPr txBox="1"/>
          <p:nvPr/>
        </p:nvSpPr>
        <p:spPr>
          <a:xfrm>
            <a:off x="395502" y="2498196"/>
            <a:ext cx="4950545" cy="330303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rtl="1">
              <a:lnSpc>
                <a:spcPct val="150000"/>
              </a:lnSpc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وَبَيْنَما كانَ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ٱلصَّغيرُ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يَمْرَحُ مَعَ أَصْدِقائِهِ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ٱلْجُدُدِ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سَمِعَ صَوْتَ أُمِّهِ وَهِيَ تَتَجِّهُ نَحْوَهُمْ، وَقَبْلَ أَنْ يَلْتَحِقَ بِأَفْرادِ أُسْرَتِهِ عانَقَ أَصْدِقاءَهُ وَشَكَرَهُمْ وَوَعَدَهُمْ بِأَنْ يَزورَهُمُ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بِٱسْتِمْرارٍ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CB6E7585-48D9-3100-7F43-2B511A70054B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ٱلنِّهايَةِ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 descr="Une image contenant mammifère, Dessin animé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49742F6-8987-9FF4-6B93-BF1F97921F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61" y="3006930"/>
            <a:ext cx="3072789" cy="25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1745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FDC784-2153-4963-1D7D-061160736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7C2DF867-CBD1-C6D0-3F08-71A603F9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55141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حصلنا على حكاية جديدة.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D2CD832-10F3-D583-852A-517B27110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9BE0E81-C9B5-2111-8356-DCE7CABF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D01B7A9-97C6-1675-7B67-88434B348F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581E9A1-86B6-9B17-C44A-20D0337A88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17D195A-1C35-4DEE-47D0-3A8A2BEA23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B134D64-F65A-AB89-FF46-89A7CDA8A81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A7E95F-8A9D-2983-E310-953116F29B2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74A8F744-7841-C39A-B031-B2C950113B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7C33CE8-98F4-8A83-DF33-300F936287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0A1505F-6693-1F03-19FC-177A4B188065}"/>
              </a:ext>
            </a:extLst>
          </p:cNvPr>
          <p:cNvSpPr txBox="1"/>
          <p:nvPr/>
        </p:nvSpPr>
        <p:spPr>
          <a:xfrm>
            <a:off x="516194" y="1841720"/>
            <a:ext cx="8111612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     أَقْبَلَ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ٱلصَّباحُ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فَخَرَجَتِ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ٱلْقِطَّةُ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ٱلْأُمُّ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مَعَ صِغارِها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ٱلثَّلاثَةِ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في جَوْلَةٍ بِضَواحي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ٱلْمَدينَةِ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بَحْثاً عَنِ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ٱلطَّعامِ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وَبَعْدَ ساعَةٍ مِنَ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ٱلْمَشْيِ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شَعَرَ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ٱلْقُطَيْطُ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ٱلْأَبْيَضُ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بِتَعَبٍ شَديدٍ، جَعَلَهُ يَتَخَلَّفُ شَيْئاً فَشَيْئاً حَتّى وَجَدَ نَفْسَهُ وَحيداً. اِنْتابَهُ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ٱلْحُزْنُ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لِفِراقِ أَمِّهِ وَإِخْوَتِهِ، فَقَرَّرَ أَنْ يَسْتَريحَ قَليلاً.</a:t>
            </a:r>
          </a:p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     فَجْأَةً سَمِعَ مُواءَ مَجْموعَةٍ مِنَ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ٱلْقِطَطِ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على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ٱلطَّرَفِ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ٱلآخَرِ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مِنَ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ٱلطَّريقِ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كَأَنَّها تَقولُ لَهُ: "تَعالَ شارِكْنا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ٱلطَّعامَ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". فَرِحَ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ٱلْقِطُّ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ٱلْأَبْيَضُ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ٱلصَّغيرُ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بِكَرَمِ وَحُسْنِ مُعامَلَةِ باقي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ٱلْقِطَطِ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لَهُ، أَحَسَّ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بِٱلْأُنْسِ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فَبَدَأَ حُزْنُهُ يَتَلاشى تَدْريجِيّاً. وَكَثيراً ما كانَتْ تُراوِدُهُ فِكْرَةُ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ٱلْبَقاءِ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مَعَهُمْ دائِماً، لَكِنَّ شَوْقَهُ لِأُسْرَتِهِ كانَ أَقْوى.</a:t>
            </a:r>
          </a:p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    وَبَيْنَما كانَ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ٱلصَّغيرُ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يَمْرَحُ مَعَ أَصْدِقائِهِ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ٱلْجُدُدِ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سَمِعَ صَوْتَ أُمِّهِ وَهِيَ تَتَجِّهُ نَحْوَهُمْ، وَقَبْلَ أَنْ يَلْتَحِقَ بِأَفْرادِ أُسْرَتِهِ عانَقَ أَصْدِقاءَهُ وَشَكَرَهُمْ وَوَعَدَهُمْ بِأَنْ يَزورَهُمُ </a:t>
            </a:r>
            <a:r>
              <a:rPr lang="ar-MA" sz="3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بِٱسْتِمْرارٍ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600707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628FAB-6CD0-A287-827C-D4645335C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6F43CB6-920C-573D-934D-84FB5535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يعيد حكايته الجديدة؟ تلميذ آخر؟ ...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2B62581-B316-D3F7-A852-A263DB2EDA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B208F54-D33F-B1E9-E894-0814D9BE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3E0C0DD-38E2-0F0C-F79C-19012C1C27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AC931FA-6D67-D07C-D742-4A17565C90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D83396-F45C-8F00-3387-5473FBA462C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0E1D22-9E22-739D-DD4B-B4B10CAAB92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062129-77B4-E7EB-4D9B-EAA8ADC219D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93029C52-D67D-4F24-9EB1-476A76549B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9158F59-CD4B-7FE1-86DD-35C1B36575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Image 3" descr="Une image contenant mammifère, Dessin animé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87B5E08-82AC-9B0B-E59C-72B2D9A1F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03" y="3965916"/>
            <a:ext cx="2926080" cy="2410968"/>
          </a:xfrm>
          <a:prstGeom prst="rect">
            <a:avLst/>
          </a:prstGeom>
        </p:spPr>
      </p:pic>
      <p:pic>
        <p:nvPicPr>
          <p:cNvPr id="12" name="Image 11" descr="Une image contenant mammifère, Dessin animé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A6E8793-814A-803C-2A77-49F1160670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" y="3920036"/>
            <a:ext cx="3074336" cy="2533125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9AA2FBDF-14E8-ACCE-4FC8-5FCF8CCCEC21}"/>
              </a:ext>
            </a:extLst>
          </p:cNvPr>
          <p:cNvGrpSpPr/>
          <p:nvPr/>
        </p:nvGrpSpPr>
        <p:grpSpPr>
          <a:xfrm>
            <a:off x="1532096" y="1376444"/>
            <a:ext cx="6127023" cy="2533124"/>
            <a:chOff x="1761455" y="1364922"/>
            <a:chExt cx="6127023" cy="2533124"/>
          </a:xfrm>
        </p:grpSpPr>
        <p:pic>
          <p:nvPicPr>
            <p:cNvPr id="16" name="Image 15" descr="Une image contenant clipart, chat, mammifère, illustration&#10;&#10;Le contenu généré par l’IA peut être incorrect.">
              <a:extLst>
                <a:ext uri="{FF2B5EF4-FFF2-40B4-BE49-F238E27FC236}">
                  <a16:creationId xmlns:a16="http://schemas.microsoft.com/office/drawing/2014/main" xmlns="" id="{0993D581-31E0-0798-82CB-B75E3134B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455" y="1364922"/>
              <a:ext cx="3074335" cy="2533124"/>
            </a:xfrm>
            <a:prstGeom prst="rect">
              <a:avLst/>
            </a:prstGeom>
          </p:spPr>
        </p:pic>
        <p:pic>
          <p:nvPicPr>
            <p:cNvPr id="19" name="Image 18" descr="Une image contenant clipart, mammifère, dessin humoristique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779DF22-6133-93A0-68F4-D92946A47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398" y="1392809"/>
              <a:ext cx="2926080" cy="2410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84965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قراءة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100000"/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القراءات الفردية (15 دقيقة)</a:t>
            </a:r>
          </a:p>
          <a:p>
            <a:pPr>
              <a:buClr>
                <a:srgbClr val="424D7B"/>
              </a:buClr>
              <a:buSzPct val="100000"/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استثمار النص (30 دقيقة)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xmlns="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4119" y="1766396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DF9EA20-002D-7017-B024-987CBF8EE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343" y="990462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A7EB8E8-EF6A-02AB-A64D-7E44443613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074" r="-1074"/>
          <a:stretch>
            <a:fillRect/>
          </a:stretch>
        </p:blipFill>
        <p:spPr>
          <a:xfrm>
            <a:off x="7295108" y="1976804"/>
            <a:ext cx="7272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5347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0EE52B1C-4D84-CE41-8071-4240C059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2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نمر إلى حصة القراءة؛ سنستثمر النص.  قبل ذلك سأطرح عليكم أسئلة لتذكر موضوع القصيدة.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8777817-023F-B1B1-D252-C5EB035DE0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24FA5DB-0D8F-8D3A-FE81-2575BE08AF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396C9FF-9CC9-5D14-3523-4AC99A18A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3A28FD0-5D90-518D-B71B-77B1ED7369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D2B4B76-38FB-2889-6625-D61B872E8C4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B9E2BC6-8E95-1CA7-EDE9-B68318F1DB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72BFAB7-9B25-080D-27B4-ECAB578A835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64CD6F3-822E-DC56-77F9-AF20503878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1E7AFFFE-9999-7290-FC06-C74B767DAA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Image 2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0B5245C0-5A7B-74F9-68B3-37E62EC0A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834" y="2320413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29114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E3875A-85F9-763E-2D7D-C9DDDB7FF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A83802CB-F93F-9EDE-993D-E263F73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من يجيب بجملة تامة؟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93A176A-D766-0DF9-7D13-0AD7B272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2ABD8FE-BAFE-E1A0-BA61-7ADC6C33F1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0EBC940-DACE-D0BF-41E1-EBBB1B043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813646C-B008-EED5-923A-6AF50BC73C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73AA5C5-0E18-6E5D-A838-D237AE4F0A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3BAD800-0235-D049-236B-160C9FCE46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8E2F1E-0CCA-8B3B-0A26-1BC492E0E88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18B1817-959A-699E-B5A5-4A2A4077A15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1D8FB61E-2630-3C8F-93C9-452868F38F90}"/>
              </a:ext>
            </a:extLst>
          </p:cNvPr>
          <p:cNvSpPr txBox="1"/>
          <p:nvPr/>
        </p:nvSpPr>
        <p:spPr>
          <a:xfrm>
            <a:off x="1406684" y="2786384"/>
            <a:ext cx="606568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40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 شُعورُ </a:t>
            </a:r>
            <a:r>
              <a:rPr lang="ar-MA" sz="4000" b="1" dirty="0" err="1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ٱلشّاعِرِ</a:t>
            </a:r>
            <a:r>
              <a:rPr lang="ar-MA" sz="40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تُجاهَ بَلَدِهِ </a:t>
            </a:r>
            <a:r>
              <a:rPr lang="ar-MA" sz="4000" b="1" dirty="0" err="1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</a:t>
            </a:r>
            <a:r>
              <a:rPr lang="ar-MA" sz="40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4000" b="1" dirty="0" err="1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ٱلْقَصيدَةِ</a:t>
            </a:r>
            <a:r>
              <a:rPr lang="ar-MA" sz="40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  <a:p>
            <a:pPr algn="r" rtl="1">
              <a:lnSpc>
                <a:spcPct val="150000"/>
              </a:lnSpc>
            </a:pPr>
            <a:r>
              <a:rPr lang="ar-MA" sz="40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 مَعْنى: اَلْهَوى – فَخورٌ؟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725AFF27-FA96-51E3-E9A3-03B25DC700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585" y="693832"/>
            <a:ext cx="828000" cy="828000"/>
          </a:xfr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xmlns="" id="{35B5340A-2C0C-A165-E571-4AAD04C8CC99}"/>
              </a:ext>
            </a:extLst>
          </p:cNvPr>
          <p:cNvSpPr/>
          <p:nvPr/>
        </p:nvSpPr>
        <p:spPr>
          <a:xfrm>
            <a:off x="7651109" y="3125375"/>
            <a:ext cx="438147" cy="430602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67D9364-7147-688A-8704-7A540269A8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0559" y="4012133"/>
            <a:ext cx="497693" cy="497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697746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305611-184B-188F-4097-37DCDC754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DA6ACA1D-73DC-C6C7-696C-BC4E29A2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كراساتكم؛ الصفحة 103؛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ننصت للقصيدة. تابعوا بأصابعكم.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912823B-3A07-F96B-8A38-BE9495113E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96CC28-C3A4-0200-57FD-CE0B4CBA3B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93BA0B9-8845-D7A2-32D7-769973C73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CAEDBBE-74FD-D437-D355-ED8C35FF66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3A695F-1C4A-FFCF-4A9A-B21D8B0E74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97D345-0F31-2577-EF04-8CDFF63B590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258CF0D-3142-5BB7-5C92-E89D423FAD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10198C-EE86-48AC-51B4-BA52CA027DB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1B74FB1B-4631-4A7F-DC88-EC22ED6148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بلادي هي المغرب">
            <a:hlinkClick r:id="" action="ppaction://media"/>
            <a:extLst>
              <a:ext uri="{FF2B5EF4-FFF2-40B4-BE49-F238E27FC236}">
                <a16:creationId xmlns:a16="http://schemas.microsoft.com/office/drawing/2014/main" xmlns="" id="{75B04FB9-7746-328F-86D6-98044E854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1306" y="1512000"/>
            <a:ext cx="989469" cy="989469"/>
          </a:xfrm>
          <a:prstGeom prst="rect">
            <a:avLst/>
          </a:prstGeom>
        </p:spPr>
      </p:pic>
      <p:pic>
        <p:nvPicPr>
          <p:cNvPr id="11" name="Image 10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EBBECA05-31B8-895E-B9D9-52035BE8CD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8834" y="2320413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184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9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>
            <a:extLst>
              <a:ext uri="{FF2B5EF4-FFF2-40B4-BE49-F238E27FC236}">
                <a16:creationId xmlns:a16="http://schemas.microsoft.com/office/drawing/2014/main" xmlns="" id="{F4DBBA5A-ECCB-F243-B8B3-0711998E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دوركم. من يقرأ المقطع الأول من القصيدة؟ من يواصل القراءة؟  تابع (ي) ... 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9F392C69-81DC-7D8A-E4E9-4E19B1D3E6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FC67A3F-E344-A128-414B-2ED0A25150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139D903-86A2-E5A9-9D72-4E08EAC499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FDE3F65-609E-3A75-E044-5B64A58EF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0F98DA3-AF83-AE28-1003-F81F741D19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BB52F21-81DD-210B-5645-E44AE37521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AAFD625-1C75-74C5-BF39-7110908073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818CF69-9492-8915-4B5E-FB05FF245B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0D9E16F-A34E-6882-4DAE-63943F95AF8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9D1AD7E4-8835-DFFE-BFED-C116FCCB3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834" y="2320413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53846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14622E-1F0D-9104-7DDF-BA2BFD3ED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F418EAE-9AC2-8949-DE3C-AFA0858ED3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3979309-E13E-32D4-BE78-572BEB22BA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C4F095F-C422-96B1-2809-A0E1A8F6A7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85E5222-1C50-2081-4590-98F10C989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4B9F96-BC36-C7DD-38F8-0A51EFD238E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4A87D87-57BD-A443-B051-8D84A1E8920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681D18-8E4B-A07A-E42C-EEC6BF43B5A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F56F5F9-B701-4353-A778-02679522D09F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37CAF9C8-08A6-3776-92B4-591EC88FFB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Titre 13">
            <a:extLst>
              <a:ext uri="{FF2B5EF4-FFF2-40B4-BE49-F238E27FC236}">
                <a16:creationId xmlns:a16="http://schemas.microsoft.com/office/drawing/2014/main" xmlns="" id="{1ED19730-EC5E-ECEE-5C28-DB44FACA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10" name="Image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59B656F-8020-3F60-7B30-A8639B5BD7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94" y="2003611"/>
            <a:ext cx="3644153" cy="36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70515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4437D5-661A-08E9-9297-AEBD2E11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E9B7E44-77ED-F523-93F1-F2AC0CD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العمل المنزلي (نشاط المعجم). من يذكر بخطوات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بناء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عائلة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الكلمة؟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69B1BED-20E1-F2D8-D68B-D5E9C31C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BD838A5-7377-9C49-57DC-97C0499647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45E59E1-CBA3-CFEC-0EDB-9256AD152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F606378-93FD-25AF-93AC-4CC84F213D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993C3A4-C197-178F-D435-A25B886F26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E8B565B-6088-92CA-DDAC-ACFE811099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9A39E14-A76A-6413-C8A8-1BBB25B508F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5C655EB-E109-F140-D2A2-EE6EDB4D462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xmlns="" id="{FE384A45-1574-276D-D647-B3D2C5856F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6" name="Espace réservé pour une image  23">
            <a:extLst>
              <a:ext uri="{FF2B5EF4-FFF2-40B4-BE49-F238E27FC236}">
                <a16:creationId xmlns:a16="http://schemas.microsoft.com/office/drawing/2014/main" xmlns="" id="{FF3B66CF-6AAD-43DD-9577-33CD4291A1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390" y="2420086"/>
            <a:ext cx="900000" cy="900000"/>
          </a:xfrm>
          <a:prstGeom prst="rect">
            <a:avLst/>
          </a:prstGeom>
        </p:spPr>
      </p:pic>
      <p:pic>
        <p:nvPicPr>
          <p:cNvPr id="8" name="Image 7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F50E2026-BE5C-ABEE-E9F0-FAA786BA6C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79" y="2311634"/>
            <a:ext cx="2727435" cy="379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B4A37E0C-694F-81B0-B0BA-B17F6F27BCFE}"/>
              </a:ext>
            </a:extLst>
          </p:cNvPr>
          <p:cNvSpPr/>
          <p:nvPr/>
        </p:nvSpPr>
        <p:spPr>
          <a:xfrm>
            <a:off x="2913225" y="2420086"/>
            <a:ext cx="2786089" cy="12581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7598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BF7DD4-C608-B462-9B0E-A8230DD29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65C0064-2564-1E5D-1AF1-32DE46A49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نتذكر معا. أقرأ ثم تقرؤون. (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تلميذ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واحد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14EB645-4AF7-CAAC-70E1-F5E3048B3C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4B69B2D-EB48-F4C1-6F66-5E01E2201A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EDB5452-CBCB-BEB7-31E7-825953B226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42B8A7-2007-9381-A0F5-F294C2A66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045A833-7DB9-65C6-31C5-7835F669EF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F366F62-B11E-2B9F-3BE2-072FAD65B3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339CFBA-CB05-4B27-C2EC-98C5995CC0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9B3D47-2A41-CDAE-76B2-549007426A5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0D2384-1AB1-CCA2-795C-B1A9572F431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55995F6-76ED-51B4-2AEA-CD7432865D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4194" r="15924" b="5690"/>
          <a:stretch>
            <a:fillRect/>
          </a:stretch>
        </p:blipFill>
        <p:spPr>
          <a:xfrm>
            <a:off x="1556657" y="1746296"/>
            <a:ext cx="6030686" cy="44854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1E3DEBA-DDFB-0A06-BDC4-2E812FF499E4}"/>
              </a:ext>
            </a:extLst>
          </p:cNvPr>
          <p:cNvSpPr txBox="1"/>
          <p:nvPr/>
        </p:nvSpPr>
        <p:spPr>
          <a:xfrm>
            <a:off x="1885951" y="2636918"/>
            <a:ext cx="5494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لِأُنْشِئَ عائِلَةَ ٱلْكَلِمَةِ: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E1E5E8BD-AA1A-0EEE-28B9-3E45584322DA}"/>
              </a:ext>
            </a:extLst>
          </p:cNvPr>
          <p:cNvGrpSpPr/>
          <p:nvPr/>
        </p:nvGrpSpPr>
        <p:grpSpPr>
          <a:xfrm>
            <a:off x="1763486" y="3570955"/>
            <a:ext cx="5437415" cy="612322"/>
            <a:chOff x="827313" y="2713707"/>
            <a:chExt cx="7249887" cy="81642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ED625452-1009-E1F0-2DC2-BD45D98BD711}"/>
                </a:ext>
              </a:extLst>
            </p:cNvPr>
            <p:cNvSpPr/>
            <p:nvPr/>
          </p:nvSpPr>
          <p:spPr>
            <a:xfrm>
              <a:off x="827313" y="2713707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أَقْرَأُ </a:t>
              </a:r>
              <a:r>
                <a:rPr lang="ar-MA" sz="2800" b="1" dirty="0" err="1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ٱلْكَلِمَةَ</a:t>
              </a:r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 وَأُحَدِّدُ حُروفَها </a:t>
              </a:r>
              <a:r>
                <a:rPr lang="ar-MA" sz="2800" b="1" dirty="0" err="1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ٱلْأَصْلِيَّةَ</a:t>
              </a:r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؛ 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xmlns="" id="{92C08F4D-F45C-F144-E744-49693CAD586E}"/>
                </a:ext>
              </a:extLst>
            </p:cNvPr>
            <p:cNvSpPr/>
            <p:nvPr/>
          </p:nvSpPr>
          <p:spPr>
            <a:xfrm>
              <a:off x="7645400" y="2906021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2870C68A-E549-AA2F-6EB3-63DFA35ED4D8}"/>
              </a:ext>
            </a:extLst>
          </p:cNvPr>
          <p:cNvGrpSpPr/>
          <p:nvPr/>
        </p:nvGrpSpPr>
        <p:grpSpPr>
          <a:xfrm>
            <a:off x="1763486" y="4425053"/>
            <a:ext cx="5437415" cy="612322"/>
            <a:chOff x="827313" y="3852504"/>
            <a:chExt cx="7249887" cy="81642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3AF3CBB7-0185-4B84-6CE2-A44A8C3B58DB}"/>
                </a:ext>
              </a:extLst>
            </p:cNvPr>
            <p:cNvSpPr/>
            <p:nvPr/>
          </p:nvSpPr>
          <p:spPr>
            <a:xfrm>
              <a:off x="827313" y="3852504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8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أَبْحَثُ عَنْ كَلِماتٍ تَشْتَرِكُ مَعَها في </a:t>
              </a:r>
              <a:r>
                <a:rPr lang="ar-MA" sz="2800" b="1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ٱلْحُروفِ</a:t>
              </a:r>
              <a:r>
                <a:rPr lang="ar-MA" sz="28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؛</a:t>
              </a:r>
              <a:endParaRPr lang="fr-FR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xmlns="" id="{3CC0D4B7-0DB0-B7A3-040C-C61360333201}"/>
                </a:ext>
              </a:extLst>
            </p:cNvPr>
            <p:cNvSpPr/>
            <p:nvPr/>
          </p:nvSpPr>
          <p:spPr>
            <a:xfrm>
              <a:off x="7645400" y="4044818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8326B059-454F-0B53-5232-0B04D4688296}"/>
              </a:ext>
            </a:extLst>
          </p:cNvPr>
          <p:cNvGrpSpPr/>
          <p:nvPr/>
        </p:nvGrpSpPr>
        <p:grpSpPr>
          <a:xfrm>
            <a:off x="1763486" y="5270306"/>
            <a:ext cx="5437415" cy="612322"/>
            <a:chOff x="827313" y="4979508"/>
            <a:chExt cx="7249887" cy="81642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3B8929D0-C2B4-7DAD-B150-20251E38D4B2}"/>
                </a:ext>
              </a:extLst>
            </p:cNvPr>
            <p:cNvSpPr/>
            <p:nvPr/>
          </p:nvSpPr>
          <p:spPr>
            <a:xfrm>
              <a:off x="827313" y="4979508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8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أَتَحَقَّقُ مِنْ أَنَّ </a:t>
              </a:r>
              <a:r>
                <a:rPr lang="ar-MA" sz="2800" b="1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ٱلْكَلِماتِ</a:t>
              </a:r>
              <a:r>
                <a:rPr lang="ar-MA" sz="28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تَرْتَبِطُ مَعَ بَعْضِها في </a:t>
              </a:r>
              <a:r>
                <a:rPr lang="ar-MA" sz="2800" b="1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ٱلْمَعْنى</a:t>
              </a:r>
              <a:r>
                <a:rPr lang="ar-MA" sz="28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؛</a:t>
              </a: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xmlns="" id="{DB5BD03B-F18C-6787-A049-54ABFE5F1B15}"/>
                </a:ext>
              </a:extLst>
            </p:cNvPr>
            <p:cNvSpPr/>
            <p:nvPr/>
          </p:nvSpPr>
          <p:spPr>
            <a:xfrm>
              <a:off x="7645400" y="5171822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272248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BFD22E-28E6-3A5C-6322-44A1322B5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1C43D6-E8C3-0F7D-5F2A-C57A00D3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دقيقة لمراجعة أجوبتكم. بعدها نبدأ التصحيح.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B29601B-C3CE-C098-87F5-4FA8458329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06DCB3D-E32A-4785-C44B-75B853366D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80B5D4B-929B-386D-CC78-CAB7C9588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1E459BD-AE9F-F387-304F-9C7043C83C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CDEA6B2-0BFA-EB05-E393-71F819EAC6E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9D4A396-9D26-F3EA-DBC3-4120BC23D9D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C25C70D-F145-8758-1247-EC4CD68CA26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F9BF1BB-CB3D-6C7D-2F59-797DD17AD4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 descr="Une image contenant texte, Police, diagramme, ligne&#10;&#10;Le contenu généré par l’IA peut être incorrect.">
            <a:extLst>
              <a:ext uri="{FF2B5EF4-FFF2-40B4-BE49-F238E27FC236}">
                <a16:creationId xmlns:a16="http://schemas.microsoft.com/office/drawing/2014/main" xmlns="" id="{2CB1B842-61CD-0F84-F93F-D36138C31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73" y="2435330"/>
            <a:ext cx="8100762" cy="2773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0D8AF5E6-BC72-AB18-79A1-8194CB3CBB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256548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4727DB-6A6A-DDB5-69B5-C2C58792C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BAD84DC-2C5D-8602-2B69-A4D050907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 ضد "تغرُب"؟ وما مرادف تعطي؟ ... هل هي موجودة في النص؟ -صححوا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CAD05BF-4F62-B1A5-8815-1E13AD3749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2B6A4B1-FBD9-32C6-9239-FBF33954BC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F194854-01EE-B7C5-7079-F8FA241DB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8BCF838-55B7-C311-1ADE-0F3D0533AA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235D7B3-5BD7-C83A-9082-7645480AD6C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C25201E-5318-FD72-9468-69F87724AAD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9ED6D3-03AC-1D7A-6F5E-184E43BE5B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8710881-8409-75EF-72BB-4726D6700F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xmlns="" id="{ADE4595B-531F-FB2F-CA8E-E25103D30D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Image 3" descr="Une image contenant texte, Police, diagramme, ligne&#10;&#10;Le contenu généré par l’IA peut être incorrect.">
            <a:extLst>
              <a:ext uri="{FF2B5EF4-FFF2-40B4-BE49-F238E27FC236}">
                <a16:creationId xmlns:a16="http://schemas.microsoft.com/office/drawing/2014/main" xmlns="" id="{8039B6A6-4126-2097-8B3B-A6606042A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73" y="2435330"/>
            <a:ext cx="8100762" cy="27739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1163525-69D9-2F80-996C-A97011DD7984}"/>
              </a:ext>
            </a:extLst>
          </p:cNvPr>
          <p:cNvSpPr txBox="1"/>
          <p:nvPr/>
        </p:nvSpPr>
        <p:spPr>
          <a:xfrm>
            <a:off x="5204139" y="3029614"/>
            <a:ext cx="123651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تُشْرِقُ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B88BDDE-20C6-9C5C-7823-A8C5D6AEFB73}"/>
              </a:ext>
            </a:extLst>
          </p:cNvPr>
          <p:cNvSpPr txBox="1"/>
          <p:nvPr/>
        </p:nvSpPr>
        <p:spPr>
          <a:xfrm>
            <a:off x="5204139" y="3625140"/>
            <a:ext cx="123651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تَمْنَحُ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D4ECE43-C4F6-7A3C-F3F9-67DB05EA322C}"/>
              </a:ext>
            </a:extLst>
          </p:cNvPr>
          <p:cNvSpPr txBox="1"/>
          <p:nvPr/>
        </p:nvSpPr>
        <p:spPr>
          <a:xfrm>
            <a:off x="5373664" y="4220666"/>
            <a:ext cx="123651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صُوَرٌ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0476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3BEE57-4DF4-812E-74DA-19F3E569A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7B997B2-FC15-FD3D-0CF5-E5A61031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نصحح التمرين الثاني. من يقدم كلمة من عائلة "غرب"؟ نكتبها على السبورة.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7A533C5-564D-D5BD-8D16-D74B98A133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10A7449-B3FA-1084-A11B-2D4A7EA29F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F3BD127-5CFA-8745-7685-8D522B06A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B0C49BE-9F3F-12E7-5766-692D34F9BE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E3A46F2-DA13-B5B2-17AA-4A2F2E0104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4A6BB7-8E9E-2480-2934-29182D7D1C2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AA554C9-8265-455E-03CB-A5BC8B16CF7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BA769F8-3B70-B8FF-F441-F34994A37F8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xmlns="" id="{996A7940-96FC-F5F3-AD36-CA53E7EF57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Image 3" descr="Une image contenant texte, Police, diagramme, ligne&#10;&#10;Le contenu généré par l’IA peut être incorrect.">
            <a:extLst>
              <a:ext uri="{FF2B5EF4-FFF2-40B4-BE49-F238E27FC236}">
                <a16:creationId xmlns:a16="http://schemas.microsoft.com/office/drawing/2014/main" xmlns="" id="{07D90655-D352-1557-435F-A3E517B92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73" y="2435330"/>
            <a:ext cx="8100762" cy="27739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DC2EAC4-654D-705A-948D-15D166E317D9}"/>
              </a:ext>
            </a:extLst>
          </p:cNvPr>
          <p:cNvSpPr txBox="1"/>
          <p:nvPr/>
        </p:nvSpPr>
        <p:spPr>
          <a:xfrm>
            <a:off x="5204139" y="3029614"/>
            <a:ext cx="123651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تُشْرِقُ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9EE0975-937C-68F3-599F-AE3F4DAAB0AF}"/>
              </a:ext>
            </a:extLst>
          </p:cNvPr>
          <p:cNvSpPr txBox="1"/>
          <p:nvPr/>
        </p:nvSpPr>
        <p:spPr>
          <a:xfrm>
            <a:off x="5204139" y="3625140"/>
            <a:ext cx="123651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تَمْنَحُ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B115AAB-F0AE-0667-FFD9-C8B1562519A7}"/>
              </a:ext>
            </a:extLst>
          </p:cNvPr>
          <p:cNvSpPr txBox="1"/>
          <p:nvPr/>
        </p:nvSpPr>
        <p:spPr>
          <a:xfrm>
            <a:off x="5373664" y="4220666"/>
            <a:ext cx="123651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صُوَرٌ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958185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0C4BE9-CC0C-BEC5-E6E1-80DD6A390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F97C532-BF99-E5F6-00C1-9D94FC9E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انتبهوا للتصحيح.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71C3105-9E6C-3371-1F17-CC0E1FF3AC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6409340-99C1-9D95-ED6C-5475653423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F11A3F1-2F22-C30C-A33E-6BF409BEB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D3B2012-4AB4-9838-798F-29B00E1532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4829982-DE1E-91A9-3545-2435A5ACA3A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1830CD-A618-679B-7BA5-83474C19442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ED61D77-956A-F5D2-FE3D-9DA41D55B87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C05B681-289E-1068-39B7-4AEE9605BE6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 descr="Une image contenant texte, Police, diagramme, ligne&#10;&#10;Le contenu généré par l’IA peut être incorrect.">
            <a:extLst>
              <a:ext uri="{FF2B5EF4-FFF2-40B4-BE49-F238E27FC236}">
                <a16:creationId xmlns:a16="http://schemas.microsoft.com/office/drawing/2014/main" xmlns="" id="{F0AC33F5-194F-C31A-C26F-1F6B7AC38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73" y="2435330"/>
            <a:ext cx="8100762" cy="27739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FF166CA-2570-21C6-F4B5-A5D840C89174}"/>
              </a:ext>
            </a:extLst>
          </p:cNvPr>
          <p:cNvSpPr txBox="1"/>
          <p:nvPr/>
        </p:nvSpPr>
        <p:spPr>
          <a:xfrm>
            <a:off x="5204139" y="3029614"/>
            <a:ext cx="123651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شْر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قُ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A1D84EE-59B3-BFD6-8E75-51B100CC1C07}"/>
              </a:ext>
            </a:extLst>
          </p:cNvPr>
          <p:cNvSpPr txBox="1"/>
          <p:nvPr/>
        </p:nvSpPr>
        <p:spPr>
          <a:xfrm>
            <a:off x="5204139" y="3625140"/>
            <a:ext cx="123651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تَمْنَحُ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8403959-50E4-5501-3073-A8B4E68179D9}"/>
              </a:ext>
            </a:extLst>
          </p:cNvPr>
          <p:cNvSpPr txBox="1"/>
          <p:nvPr/>
        </p:nvSpPr>
        <p:spPr>
          <a:xfrm>
            <a:off x="5373664" y="4220666"/>
            <a:ext cx="123651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صُوَرٌ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0084883-FB39-0C75-030F-C8E92B6801FB}"/>
              </a:ext>
            </a:extLst>
          </p:cNvPr>
          <p:cNvSpPr txBox="1"/>
          <p:nvPr/>
        </p:nvSpPr>
        <p:spPr>
          <a:xfrm>
            <a:off x="1875128" y="3029614"/>
            <a:ext cx="13755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غُروبٌ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DC1A2E8-676A-343D-81BE-9346EC29B4A3}"/>
              </a:ext>
            </a:extLst>
          </p:cNvPr>
          <p:cNvSpPr txBox="1"/>
          <p:nvPr/>
        </p:nvSpPr>
        <p:spPr>
          <a:xfrm>
            <a:off x="3225526" y="3737500"/>
            <a:ext cx="13755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مَغْرِبٌ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EA37C78-9AA6-6531-D88C-734F97D14796}"/>
              </a:ext>
            </a:extLst>
          </p:cNvPr>
          <p:cNvSpPr txBox="1"/>
          <p:nvPr/>
        </p:nvSpPr>
        <p:spPr>
          <a:xfrm>
            <a:off x="1731871" y="4473375"/>
            <a:ext cx="151884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تَغْرُبُ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76E0B78-6E90-C255-95ED-364703AD0137}"/>
              </a:ext>
            </a:extLst>
          </p:cNvPr>
          <p:cNvSpPr txBox="1"/>
          <p:nvPr/>
        </p:nvSpPr>
        <p:spPr>
          <a:xfrm>
            <a:off x="499544" y="3765489"/>
            <a:ext cx="13755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غارِبٌ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xmlns="" id="{0AAFF13B-0D68-8D76-0753-E2CC9F11FD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346308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C728A4-7EBC-F12A-5B3F-815928EF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D812B2-B953-9376-9598-8D8C03F27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ستستخرجون معلومات من النص. من يقرأ التعليمة 2؟ أنجزوا فرديا. (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أ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ربع دقائق)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0C4215A-3F6A-DEB7-D4CC-5213921F9D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FA42C50-3407-05A7-A943-D4154A15D9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5F13A96-CE5A-FF99-8B16-C6B5FFACF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089E4F7-27D0-73B8-7867-EE27D37BE3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B068277-EFBB-B884-9A19-CD07AC9C48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D6D2DF0-4E72-626E-DF8E-D6855E68BF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45E0DF8-EBCC-CC6D-A5A5-86D63D6F8D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8F11235-7EE1-2AE4-4D69-4F3B48C15B2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xmlns="" id="{5F6AE3A5-C06C-973D-B0D9-C1F5CFC2AE7D}"/>
              </a:ext>
            </a:extLst>
          </p:cNvPr>
          <p:cNvSpPr/>
          <p:nvPr/>
        </p:nvSpPr>
        <p:spPr>
          <a:xfrm>
            <a:off x="6218178" y="4546222"/>
            <a:ext cx="784009" cy="22614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6" name="Image 5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7A0D89A3-90F9-51F9-7924-52F35AAD4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121" y="2055995"/>
            <a:ext cx="2727435" cy="379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BF603D45-3A31-1DB2-E05C-067F98580CD1}"/>
              </a:ext>
            </a:extLst>
          </p:cNvPr>
          <p:cNvSpPr/>
          <p:nvPr/>
        </p:nvSpPr>
        <p:spPr>
          <a:xfrm>
            <a:off x="3338120" y="4286864"/>
            <a:ext cx="2727435" cy="89473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1AC87D4F-F355-7704-60EF-81F768BEAF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906922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2ABBDA-987C-65C7-6AAD-407853851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DF114B2-DD7E-F94D-598D-BB18C4D0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3" y="756000"/>
            <a:ext cx="725606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انتهى الوقت. ما الفصول المذكورة؟ هل 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أ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نتم متفقون؟ 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7411B2D-A565-D87E-FEE5-A5BED0F74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697B9DD-92D2-DA90-3ABA-9266027EEB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4872B0A-5A0A-FD21-82F9-FDCE68907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C9805E7-BC1A-9C5B-FA41-A73F8124A5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D5F7505-619C-46F2-0084-C9CC5CB8EC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9DE8090-B906-4081-77B4-4B757D2D55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57C4590-B84B-37E7-24E5-B9DC875917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50B383-FD1B-55EF-D479-5A73E7EA2CF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Image 6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xmlns="" id="{2AB933BC-0DE2-F95D-C46C-B3C2AC413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53" y="2551959"/>
            <a:ext cx="8001693" cy="29339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BF04F36-933F-11DF-F0C9-19796339DDB0}"/>
              </a:ext>
            </a:extLst>
          </p:cNvPr>
          <p:cNvSpPr txBox="1"/>
          <p:nvPr/>
        </p:nvSpPr>
        <p:spPr>
          <a:xfrm>
            <a:off x="5706185" y="3500186"/>
            <a:ext cx="180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فَصْلُ ٱلرَّبيعِ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23086B7-56FC-F563-054B-F3FD64E091A4}"/>
              </a:ext>
            </a:extLst>
          </p:cNvPr>
          <p:cNvSpPr txBox="1"/>
          <p:nvPr/>
        </p:nvSpPr>
        <p:spPr>
          <a:xfrm>
            <a:off x="5684652" y="3969318"/>
            <a:ext cx="180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فَصْلُ ٱلصَّيْفِ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94103F3-C6CE-1F64-6B66-3F5EF811B16F}"/>
              </a:ext>
            </a:extLst>
          </p:cNvPr>
          <p:cNvSpPr txBox="1"/>
          <p:nvPr/>
        </p:nvSpPr>
        <p:spPr>
          <a:xfrm>
            <a:off x="5753770" y="4500433"/>
            <a:ext cx="180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فَصْلُ ٱلْخَريفِ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F869008A-16B1-B09F-65F6-FEEB71A99418}"/>
              </a:ext>
            </a:extLst>
          </p:cNvPr>
          <p:cNvSpPr txBox="1"/>
          <p:nvPr/>
        </p:nvSpPr>
        <p:spPr>
          <a:xfrm>
            <a:off x="5753770" y="4927443"/>
            <a:ext cx="180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فَصْلُ ٱلشِّتاءِ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xmlns="" id="{8A534340-9774-92A4-9E8B-7601726B15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1763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3DADFE-55C1-28FB-029B-4A45A62A6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0E438E-E170-7559-A0A1-676443995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3" y="756000"/>
            <a:ext cx="725606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 أوصاف فصل الربيع؟ الصيف؟ ... هل تتفقون؟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BD8EE15-020B-49C9-A84A-EAD55F223D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6A200E4-06A2-6D8E-ACBE-A77850839A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1790613-E90A-56C2-A15D-3314334D9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F88C47F-703D-EB06-0BFC-EA53F88F93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38DC672-5E0C-5047-26E7-AD6A9CECB7D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31EA242-9555-35D1-80FD-ED9AEF03699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065101D-2457-F89A-6156-03F5DEB46DA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5BD35EE-358B-3BA4-F5EE-5F6AB2C7AEF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Image 6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xmlns="" id="{EFE53495-3D00-BA0C-B588-2E4CCDA05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53" y="2551959"/>
            <a:ext cx="8001693" cy="29339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474F01B-A78A-9EC3-4708-783AFE4B3A0B}"/>
              </a:ext>
            </a:extLst>
          </p:cNvPr>
          <p:cNvSpPr txBox="1"/>
          <p:nvPr/>
        </p:nvSpPr>
        <p:spPr>
          <a:xfrm>
            <a:off x="5706185" y="3500186"/>
            <a:ext cx="180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فَصْلُ ٱلرَّبيعِ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E1065DB-53A4-3F58-13A0-4AC220E382D2}"/>
              </a:ext>
            </a:extLst>
          </p:cNvPr>
          <p:cNvSpPr txBox="1"/>
          <p:nvPr/>
        </p:nvSpPr>
        <p:spPr>
          <a:xfrm>
            <a:off x="5684652" y="3969318"/>
            <a:ext cx="180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فَصْلُ ٱلصَّيْفِ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B8038AF-1E1B-599E-A0B9-46103E0D1489}"/>
              </a:ext>
            </a:extLst>
          </p:cNvPr>
          <p:cNvSpPr txBox="1"/>
          <p:nvPr/>
        </p:nvSpPr>
        <p:spPr>
          <a:xfrm>
            <a:off x="5753770" y="4500433"/>
            <a:ext cx="180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فَصْلُ ٱلْخَريفِ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2A2E8BED-9D32-40B5-7FBF-86D53E6709DE}"/>
              </a:ext>
            </a:extLst>
          </p:cNvPr>
          <p:cNvSpPr txBox="1"/>
          <p:nvPr/>
        </p:nvSpPr>
        <p:spPr>
          <a:xfrm>
            <a:off x="5753770" y="4927443"/>
            <a:ext cx="180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فَصْلُ ٱلشِّتاءِ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C808E75C-C749-5629-D289-3FA1931B28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93E52E6-B64E-F0F4-877E-235DD602F823}"/>
              </a:ext>
            </a:extLst>
          </p:cNvPr>
          <p:cNvSpPr txBox="1"/>
          <p:nvPr/>
        </p:nvSpPr>
        <p:spPr>
          <a:xfrm>
            <a:off x="571154" y="3530964"/>
            <a:ext cx="4262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8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تَخْضَرُّ ٱلْأَشْجارُ – تَزْهو ٱلْحُقولُ وَ تَعْشَوْشِبُ.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6D4F621E-E3F7-182D-78F3-7F30C51A2036}"/>
              </a:ext>
            </a:extLst>
          </p:cNvPr>
          <p:cNvSpPr txBox="1"/>
          <p:nvPr/>
        </p:nvSpPr>
        <p:spPr>
          <a:xfrm>
            <a:off x="571154" y="4005182"/>
            <a:ext cx="4262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8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تُشْرِقُ شَمْسٌ بَهِيَّةٌ – تَكْتَظُّ </a:t>
            </a:r>
            <a:r>
              <a:rPr lang="ar-MA" sz="2800" b="1" noProof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ٱلشُّطْآنُ</a:t>
            </a:r>
            <a:r>
              <a:rPr lang="ar-MA" sz="28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noProof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ٱلذَّهَبِيَّةُ</a:t>
            </a:r>
            <a:r>
              <a:rPr lang="ar-MA" sz="28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86B0E946-6FA1-3EE4-F0E8-E8435D842790}"/>
              </a:ext>
            </a:extLst>
          </p:cNvPr>
          <p:cNvSpPr txBox="1"/>
          <p:nvPr/>
        </p:nvSpPr>
        <p:spPr>
          <a:xfrm>
            <a:off x="551350" y="4461508"/>
            <a:ext cx="4262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8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يَعْرى </a:t>
            </a:r>
            <a:r>
              <a:rPr lang="ar-MA" sz="2800" b="1" noProof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ٱلشَّجَرُ</a:t>
            </a:r>
            <a:r>
              <a:rPr lang="ar-MA" sz="28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3242C3A5-5934-92BC-EF6D-FA66011252DF}"/>
              </a:ext>
            </a:extLst>
          </p:cNvPr>
          <p:cNvSpPr txBox="1"/>
          <p:nvPr/>
        </p:nvSpPr>
        <p:spPr>
          <a:xfrm>
            <a:off x="551350" y="4938192"/>
            <a:ext cx="4262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8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يُكْسى </a:t>
            </a:r>
            <a:r>
              <a:rPr lang="ar-MA" sz="2800" b="1" noProof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ٱلشَّجَرُ</a:t>
            </a:r>
            <a:r>
              <a:rPr lang="ar-MA" sz="28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8664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F75D6A-E961-EEEB-2E5D-B976E2B8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D83D67-7DBB-3DAD-6CCC-64137E43A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نمر إلى السؤالين 3 و4. من يقرأ السؤال 1؟ والثاني؟  أنجزوا فرديا. (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أ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ربع دقائق)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8CED92B-6AF2-471D-D9F9-E212F84753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978C334-C894-F6AC-9C05-C2A6106885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CA2A9B8-6EFB-AFBD-7AB3-C999157D3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3E0768E-3D78-B64F-1492-088B819B05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B4E575C-5ED4-B3FE-FFAA-01374E2E98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FD772DD-C8A7-9100-0A89-8E1000EFCA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12AB8C4-0879-87A2-6DB1-5D4BB61709F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4504066-847B-ECA4-55E5-8958F12F30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xmlns="" id="{3FD09A2D-4D06-223E-BBC5-2F300BF83D94}"/>
              </a:ext>
            </a:extLst>
          </p:cNvPr>
          <p:cNvSpPr/>
          <p:nvPr/>
        </p:nvSpPr>
        <p:spPr>
          <a:xfrm>
            <a:off x="6218178" y="5219729"/>
            <a:ext cx="784009" cy="22614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6" name="Image 5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BB44D5E5-04E8-0997-4966-D3ED9348E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121" y="2055995"/>
            <a:ext cx="2727435" cy="379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F77DDF66-A74F-7105-67D7-7DDCD37DC4B3}"/>
              </a:ext>
            </a:extLst>
          </p:cNvPr>
          <p:cNvSpPr/>
          <p:nvPr/>
        </p:nvSpPr>
        <p:spPr>
          <a:xfrm>
            <a:off x="3338120" y="5139871"/>
            <a:ext cx="2727435" cy="612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C55BD1F2-6F21-DAD1-57AF-D9DF04BFE4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147547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227DA7-C415-0BB6-CF11-79A40F4D1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CEA8489-6F62-943F-6FA2-E7FAFBCD98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42CC7F6-8C0F-3606-517B-6C08C65477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2E018CD-7818-5C76-A662-028A011C9C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30F50BA-E0CE-09E1-2DCD-016C2BF988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1EBB2E-7CFF-53A5-444B-8C1E6AE1CAA7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E0ADAF0-6DF2-A476-FBAC-A7BEBA355DD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A4226CA-5295-7498-43B6-82063F082019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8FEE1CD-83E3-EAE0-0385-EFA6D9622E28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Titre 13">
            <a:extLst>
              <a:ext uri="{FF2B5EF4-FFF2-40B4-BE49-F238E27FC236}">
                <a16:creationId xmlns:a16="http://schemas.microsoft.com/office/drawing/2014/main" xmlns="" id="{2599E987-6EF2-740C-7F3F-52127F04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5ED3766-E2E2-EF32-A2E8-B9125EC6A177}"/>
              </a:ext>
            </a:extLst>
          </p:cNvPr>
          <p:cNvSpPr txBox="1"/>
          <p:nvPr/>
        </p:nvSpPr>
        <p:spPr>
          <a:xfrm>
            <a:off x="1562404" y="3984734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يَفْخَرُ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ٱلْمَغارِبَةُ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بِبَلَدِهِمُ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ٱلْمَغْرِبِ</a:t>
            </a:r>
            <a:r>
              <a:rPr lang="ar-MA" sz="4000" b="1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84546DFA-9CE0-54AF-656D-C1912A193A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EAF5FE83-EC21-8252-5600-D1EC8FCF7EAE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CD0F27BE-2F8A-DCF2-5025-4C68CCA1590B}"/>
              </a:ext>
            </a:extLst>
          </p:cNvPr>
          <p:cNvGrpSpPr/>
          <p:nvPr/>
        </p:nvGrpSpPr>
        <p:grpSpPr>
          <a:xfrm>
            <a:off x="630314" y="2282474"/>
            <a:ext cx="7883371" cy="915620"/>
            <a:chOff x="547600" y="2567658"/>
            <a:chExt cx="7883371" cy="91562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1F7654DC-AC51-69C4-3D42-D43A0B15BC3D}"/>
                </a:ext>
              </a:extLst>
            </p:cNvPr>
            <p:cNvGrpSpPr/>
            <p:nvPr/>
          </p:nvGrpSpPr>
          <p:grpSpPr>
            <a:xfrm>
              <a:off x="547600" y="2567658"/>
              <a:ext cx="4809469" cy="888733"/>
              <a:chOff x="30624" y="2478973"/>
              <a:chExt cx="4809469" cy="888733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xmlns="" id="{61EEC468-A802-BB67-DEE9-03A3B5080EFF}"/>
                  </a:ext>
                </a:extLst>
              </p:cNvPr>
              <p:cNvGrpSpPr/>
              <p:nvPr/>
            </p:nvGrpSpPr>
            <p:grpSpPr>
              <a:xfrm>
                <a:off x="30624" y="2478973"/>
                <a:ext cx="4809469" cy="888733"/>
                <a:chOff x="1535987" y="2501622"/>
                <a:chExt cx="3882967" cy="888733"/>
              </a:xfrm>
            </p:grpSpPr>
            <p:sp>
              <p:nvSpPr>
                <p:cNvPr id="31" name="ZoneTexte 33">
                  <a:extLst>
                    <a:ext uri="{FF2B5EF4-FFF2-40B4-BE49-F238E27FC236}">
                      <a16:creationId xmlns:a16="http://schemas.microsoft.com/office/drawing/2014/main" xmlns="" id="{AF0AF7DC-9C46-2021-8826-130BB8377668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يَفْخَرُ</a:t>
                  </a:r>
                </a:p>
              </p:txBody>
            </p:sp>
            <p:sp>
              <p:nvSpPr>
                <p:cNvPr id="32" name="ZoneTexte 34">
                  <a:extLst>
                    <a:ext uri="{FF2B5EF4-FFF2-40B4-BE49-F238E27FC236}">
                      <a16:creationId xmlns:a16="http://schemas.microsoft.com/office/drawing/2014/main" xmlns="" id="{D1034C25-3B65-11C0-E9F4-369956B0EF83}"/>
                    </a:ext>
                  </a:extLst>
                </p:cNvPr>
                <p:cNvSpPr txBox="1"/>
                <p:nvPr/>
              </p:nvSpPr>
              <p:spPr>
                <a:xfrm>
                  <a:off x="1535987" y="2501622"/>
                  <a:ext cx="1224392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ٱلْمَغارِبَةُ</a:t>
                  </a:r>
                  <a:endPara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endParaRPr>
                </a:p>
              </p:txBody>
            </p:sp>
          </p:grpSp>
          <p:sp>
            <p:nvSpPr>
              <p:cNvPr id="29" name="ZoneTexte 32">
                <a:extLst>
                  <a:ext uri="{FF2B5EF4-FFF2-40B4-BE49-F238E27FC236}">
                    <a16:creationId xmlns:a16="http://schemas.microsoft.com/office/drawing/2014/main" xmlns="" id="{FEDA4A9B-6B4F-0D92-A067-780D73FFFDAD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ٱلْمَغارِبَةَ</a:t>
                </a:r>
                <a:endPara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3" name="ZoneTexte 29">
              <a:extLst>
                <a:ext uri="{FF2B5EF4-FFF2-40B4-BE49-F238E27FC236}">
                  <a16:creationId xmlns:a16="http://schemas.microsoft.com/office/drawing/2014/main" xmlns="" id="{2E4FD0B9-9D15-ADB1-E0C4-0E0EB0C563A2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بِبَلَدِهِمْ</a:t>
              </a:r>
            </a:p>
          </p:txBody>
        </p:sp>
        <p:sp>
          <p:nvSpPr>
            <p:cNvPr id="14" name="ZoneTexte 30">
              <a:extLst>
                <a:ext uri="{FF2B5EF4-FFF2-40B4-BE49-F238E27FC236}">
                  <a16:creationId xmlns:a16="http://schemas.microsoft.com/office/drawing/2014/main" xmlns="" id="{A09FD9B0-9BEA-DCBE-DDBF-C7AD416E5EA7}"/>
                </a:ext>
              </a:extLst>
            </p:cNvPr>
            <p:cNvSpPr txBox="1"/>
            <p:nvPr/>
          </p:nvSpPr>
          <p:spPr>
            <a:xfrm>
              <a:off x="6975232" y="2631981"/>
              <a:ext cx="1455739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ٱلْمَغْرِبِ</a:t>
              </a: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.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DB606664-A291-BBA6-BBC6-BF36CD973C6A}"/>
              </a:ext>
            </a:extLst>
          </p:cNvPr>
          <p:cNvGrpSpPr/>
          <p:nvPr/>
        </p:nvGrpSpPr>
        <p:grpSpPr>
          <a:xfrm>
            <a:off x="2651200" y="2442254"/>
            <a:ext cx="794261" cy="606607"/>
            <a:chOff x="7194176" y="2796988"/>
            <a:chExt cx="980864" cy="1318513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xmlns="" id="{3308D68F-41E2-B004-2FDC-902EB0C1E0DE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xmlns="" id="{E80906B0-994C-E5EB-850E-8E82FF29F1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4326419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96AF5C-8077-FB98-0504-69D56327A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8621ED-392A-E8A7-5940-B599DAB85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3" y="756000"/>
            <a:ext cx="725606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انتهى الوقت. من يقرأ السؤال الأول؟ من يجيب؟ ما المقطع الذي يثبت ذلك في النص؟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4883173-F338-9F60-2E17-5B4DF73544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6B4540C-1FA5-71D4-ECEB-D744026939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ED9CC02-98E2-CF2B-449A-908296928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EEDE9F8-C109-2460-207B-1D4282FE8F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F1AFF8F-C28E-4620-C04E-75AFEC46B0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A481FE4-9DC1-24AF-9CC7-57544582F62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AA9430E-9ED6-089F-EB0D-7238FEE2FBC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FB4F709-F175-7700-4AA2-1758D18D57F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xmlns="" id="{F48FB302-6809-1A1A-D04C-331BF5387A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Police, ligne, reçu&#10;&#10;Le contenu généré par l’IA peut être incorrect.">
            <a:extLst>
              <a:ext uri="{FF2B5EF4-FFF2-40B4-BE49-F238E27FC236}">
                <a16:creationId xmlns:a16="http://schemas.microsoft.com/office/drawing/2014/main" xmlns="" id="{1F911454-633E-90D7-4706-1700C0FA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45" y="2759327"/>
            <a:ext cx="8219771" cy="18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2B7B674-5E82-EC82-FD5A-E485364521C1}"/>
              </a:ext>
            </a:extLst>
          </p:cNvPr>
          <p:cNvSpPr txBox="1"/>
          <p:nvPr/>
        </p:nvSpPr>
        <p:spPr>
          <a:xfrm>
            <a:off x="530940" y="3150586"/>
            <a:ext cx="8082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اَلْهَدِيَّةُ ٱلَّتي يَمْنَحُها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ٱلْمَغْرِبُ 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لِلنّاسِ 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فَصْلِ ٱلصَّيْفِ 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هِيَ "بِحارٌ يَلْعَبُ عَلى 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رِمالِها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ٱلْجَميعُ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0786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D0C77B-8CD5-3C07-E919-FE4C412D6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46C1481-9844-8B4F-D600-D37780AD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3" y="756000"/>
            <a:ext cx="725606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والآن ما العبارات التي استعملها الشاعر للتعبير عن حبه للمغرب؟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AF56F72-F033-77E2-94BB-E52301BC6D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472B445-E7C2-1939-EEAC-6E902677E5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ABF3F73-885F-2AD6-2456-AC85E0563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81BAAD4-E6C0-1969-0609-B2D4930857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C9C85D-825F-5C2A-65B8-46F11FFBC07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24FF42-EBB5-FA0B-D5F8-755B77021DC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4B7FF82-6D1C-25A2-0255-01FB671AAAF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B293832-1B5B-1C26-E56A-B681A190FB3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xmlns="" id="{095686D2-5D27-4AD8-C820-50196A4257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Police, ligne, reçu&#10;&#10;Le contenu généré par l’IA peut être incorrect.">
            <a:extLst>
              <a:ext uri="{FF2B5EF4-FFF2-40B4-BE49-F238E27FC236}">
                <a16:creationId xmlns:a16="http://schemas.microsoft.com/office/drawing/2014/main" xmlns="" id="{E43A76DD-856F-20C3-9A8E-FBE3911AB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45" y="2759327"/>
            <a:ext cx="8219771" cy="18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DB929C7-6928-EA0E-0EC1-3EFE1A7B5678}"/>
              </a:ext>
            </a:extLst>
          </p:cNvPr>
          <p:cNvSpPr txBox="1"/>
          <p:nvPr/>
        </p:nvSpPr>
        <p:spPr>
          <a:xfrm>
            <a:off x="530940" y="3150586"/>
            <a:ext cx="8082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اَلْهَدِيَّةُ ٱلَّتي يَمْنَحُها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ٱلْمَغْرِبُ 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لِلنّاسِ 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فَصْلِ ٱلصَّيْفِ 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هِيَ 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"بِحارٌ يَلْعَبُ عَلى 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رِمالِها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ٱلْجَميعُ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2061011-6C3A-E744-F19E-5FDBAAEA0127}"/>
              </a:ext>
            </a:extLst>
          </p:cNvPr>
          <p:cNvSpPr txBox="1"/>
          <p:nvPr/>
        </p:nvSpPr>
        <p:spPr>
          <a:xfrm>
            <a:off x="501445" y="3923554"/>
            <a:ext cx="80821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عَبَّرَ الشّاعِرُ عَنْ حُبِّهِ لِلْمَغْرِبِ بعِباراتٍ مِنْها:</a:t>
            </a:r>
          </a:p>
          <a:p>
            <a:pPr lvl="0" algn="r" rtl="1"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بِلادي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بِلادي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هِيَ الْمَغْرِبُ - بِلادي هَوىً قَدْ جَرى في دَمي - ...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058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743" y="1960862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327" y="96909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2EBF6F-C61B-8DD4-CE86-2C54E4BA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6010F3D-FFAB-7068-AD9F-3A82201DB026}"/>
              </a:ext>
            </a:extLst>
          </p:cNvPr>
          <p:cNvSpPr txBox="1"/>
          <p:nvPr/>
        </p:nvSpPr>
        <p:spPr>
          <a:xfrm>
            <a:off x="864331" y="2710147"/>
            <a:ext cx="7016960" cy="194095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حِصَّةِ ٱلاِسْتِماعِ وَٱلتَّحَدُّثِ تَدَرَّبْتُ عَلى .............................</a:t>
            </a:r>
          </a:p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أَمّا في حِصَّةِ </a:t>
            </a:r>
            <a:r>
              <a:rPr lang="ar-MA" sz="36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قَرَأْنا قَصيدَةً بِعُنْوانِ ............................</a:t>
            </a:r>
          </a:p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عَبَّرَ فيها </a:t>
            </a:r>
            <a:r>
              <a:rPr lang="ar-MA" sz="36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ٱلشّاعِرُ</a:t>
            </a:r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..........................................................</a:t>
            </a:r>
            <a:endParaRPr lang="fr-FR" sz="3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84CB7A-6623-5543-A587-D5F0D279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0294888B-A7FF-4CF4-0BB9-518C0AFEA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6F0FA06-0F5F-F3BA-9212-F7F66E5C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1DCBAFD-C628-3492-2CA6-68649BF71A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9795DB2-B749-26E8-68EA-ABF42F33C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F27E3A8-F59D-9D99-754B-ADCF6B7A9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72E219E-F557-57CE-DFC8-D4573F9329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9269601-80A5-D961-3BC3-8AC703C132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9A8B74E-C9B7-1EC4-EE35-3BA6505813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739C708-BC69-860B-75C6-FB57CB0D6F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3409143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FC3DBC-1F59-345A-C1B1-82AA2469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37D877A9-0D0A-F944-74EC-2643AE164146}"/>
              </a:ext>
            </a:extLst>
          </p:cNvPr>
          <p:cNvGrpSpPr/>
          <p:nvPr/>
        </p:nvGrpSpPr>
        <p:grpSpPr>
          <a:xfrm>
            <a:off x="6030094" y="3111073"/>
            <a:ext cx="118080" cy="379800"/>
            <a:chOff x="6030094" y="3111073"/>
            <a:chExt cx="118080" cy="3798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14:cNvPr>
                <p14:cNvContentPartPr/>
                <p14:nvPr/>
              </p14:nvContentPartPr>
              <p14:xfrm>
                <a:off x="6050614" y="3172273"/>
                <a:ext cx="3600" cy="360"/>
              </p14:xfrm>
            </p:contentPart>
          </mc:Choice>
          <mc:Fallback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F382B5A1-D45E-28C2-2BED-DBA0F3669A3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41974" y="3118633"/>
                  <a:ext cx="21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14:cNvPr>
                <p14:cNvContentPartPr/>
                <p14:nvPr/>
              </p14:nvContentPartPr>
              <p14:xfrm>
                <a:off x="6030094" y="3145633"/>
                <a:ext cx="65160" cy="65880"/>
              </p14:xfrm>
            </p:contentPart>
          </mc:Choice>
          <mc:Fallback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0521091F-FFD3-D3BF-E9E0-4C07BD4264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21094" y="3091633"/>
                  <a:ext cx="82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14:cNvPr>
                <p14:cNvContentPartPr/>
                <p14:nvPr/>
              </p14:nvContentPartPr>
              <p14:xfrm>
                <a:off x="6034414" y="3111073"/>
                <a:ext cx="113760" cy="379800"/>
              </p14:xfrm>
            </p:contentPart>
          </mc:Choice>
          <mc:Fallback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5DEC07C3-C51B-6F86-00ED-A442326A92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25774" y="3057073"/>
                  <a:ext cx="131400" cy="48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3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14:cNvPr>
              <p14:cNvContentPartPr/>
              <p14:nvPr/>
            </p14:nvContentPartPr>
            <p14:xfrm rot="940200">
              <a:off x="6444233" y="2562170"/>
              <a:ext cx="34282" cy="33286"/>
            </p14:xfrm>
          </p:contentPart>
        </mc:Choice>
        <mc:Fallback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65D8F7AE-78D2-C218-5AD6-801A5E570F0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940200">
                <a:off x="6435305" y="2508483"/>
                <a:ext cx="51780" cy="140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xmlns="" id="{DC30BA70-21ED-76F6-43E1-104E1B6420BB}"/>
                  </a:ext>
                </a:extLst>
              </p14:cNvPr>
              <p14:cNvContentPartPr/>
              <p14:nvPr/>
            </p14:nvContentPartPr>
            <p14:xfrm>
              <a:off x="6441574" y="2602393"/>
              <a:ext cx="60120" cy="378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32574" y="2593393"/>
                <a:ext cx="77760" cy="5544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itre 30">
            <a:extLst>
              <a:ext uri="{FF2B5EF4-FFF2-40B4-BE49-F238E27FC236}">
                <a16:creationId xmlns:a16="http://schemas.microsoft.com/office/drawing/2014/main" xmlns="" id="{4F50EB87-7896-A447-BCF8-47466AC9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تذكروا العمل المنزلي. سجلوه.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BE67E075-A441-1B66-1B0D-52FD321983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2751" y="2855270"/>
            <a:ext cx="5136048" cy="1147460"/>
          </a:xfrm>
        </p:spPr>
        <p:txBody>
          <a:bodyPr/>
          <a:lstStyle/>
          <a:p>
            <a:pPr algn="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أَحْفَظُ ٱلْقَصيدَةَ ٱسْتِعْداداً ِ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لٱسْتِظْهارِها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أَتَذَكَّرُ مَعانِيَ: </a:t>
            </a:r>
            <a:r>
              <a:rPr lang="ar-MA" sz="4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فَخَرَ – هَوِيَ – نَسَبَ.</a:t>
            </a:r>
            <a:endParaRPr lang="fr-FR" sz="40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6548CBA-73AB-FD90-13A3-073BB3968C6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1C637A4-289F-EAD7-1830-222378890BCA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F3B2174-CC3D-47AB-6114-F07FBBA0968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B0EEAC9-59EF-8025-2382-8D468B900E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BEF6E48-9BC2-DE55-9B77-8C3539224B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1A5C26C-61AB-AFD4-173F-19624447E5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FE3316E-7ECF-6C01-CD44-343FDE2014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D585741-B0EF-28E9-4EF4-F98C72E073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Espace réservé pour une image  3">
            <a:extLst>
              <a:ext uri="{FF2B5EF4-FFF2-40B4-BE49-F238E27FC236}">
                <a16:creationId xmlns:a16="http://schemas.microsoft.com/office/drawing/2014/main" xmlns="" id="{866D4C9A-1958-B6E3-61F4-3EB3AED4C5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374" y="2786849"/>
            <a:ext cx="1049480" cy="1049480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0C2B1F68-2244-0779-5520-294BB5914C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185033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xmlns="" id="{8BDEC623-C653-1381-D4CC-DDAD3628E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0617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D6C845C3-435E-2744-A6FD-555E59AA5E3E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بناء على إنجازات المتعلمين خلال الممارسة المستقلة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E8B4EECF-07ED-D28D-7226-EF4687FBE013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>
                <a:solidFill>
                  <a:srgbClr val="424D7B"/>
                </a:solidFill>
              </a:rPr>
              <a:t>تسجل النسبة على صفحة اليوم من مذكرة الأستاذ.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1D026C11-ACEF-1479-A45B-6F61C93E7CAC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F7710252-FC74-A49D-B5B6-648FE469D43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90EBD44-78CF-B263-00A4-0A0AC3652BB4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38699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5D4BF7-0DBE-A261-947B-58BC5D764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E11ED678-F722-9FE0-75C5-40FE7E6C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رتبوا الكلمات التالية لتكوين جملة فعلية</a:t>
            </a:r>
            <a:r>
              <a:rPr lang="fr-FR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</a:t>
            </a: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. انتبهوا هناك كلمة زائدة.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3CC4044-E1B5-7145-F0AC-19A03F0D4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6077206-4A72-677A-3F93-7A8D09BA45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4A5209A-9A13-F4A2-D370-FEC2292E62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AD4E17B-BFE2-17F2-2E42-EB3A189626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60CB3D-D7F3-E3CF-7FCE-5E39DCB14D85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5F4B24-C906-1DC3-81DB-89FE9AE05FAD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A3EA639-8E08-4D2E-45A1-C6B37A398539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AE1AB73-F6EA-F9AD-7B1A-C33534EE9B53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DCD758CB-8B05-3B10-8545-03564F6E73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36D0E0CA-AA87-ACE8-CFEE-E99296A63FF4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CF19A58B-3E4B-4B6B-71C6-8886E8F37340}"/>
              </a:ext>
            </a:extLst>
          </p:cNvPr>
          <p:cNvGrpSpPr/>
          <p:nvPr/>
        </p:nvGrpSpPr>
        <p:grpSpPr>
          <a:xfrm>
            <a:off x="740053" y="2367798"/>
            <a:ext cx="7491043" cy="915620"/>
            <a:chOff x="718572" y="2567658"/>
            <a:chExt cx="7491043" cy="91562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B2AB0BA3-5B02-C7C0-3A38-52B0EF5E3E64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888733"/>
              <a:chOff x="201596" y="2478973"/>
              <a:chExt cx="4638496" cy="888733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xmlns="" id="{899299A6-E1C6-1B01-DFF1-8392AB2ED96E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888733"/>
                <a:chOff x="1674023" y="2501622"/>
                <a:chExt cx="3744931" cy="888733"/>
              </a:xfrm>
            </p:grpSpPr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xmlns="" id="{691307D4-E160-461A-2299-59C5987E472C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يَتَجَوَّلُ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xmlns="" id="{5E4B4014-F665-FD2D-8E8A-1E57F4D483B0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ٱلْمَآثِرِ</a:t>
                  </a:r>
                  <a:r>
                    <a:rPr kumimoji="0" lang="ar-MA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+mn-ea"/>
                      <a:cs typeface="Microsoft Uighur" panose="02000000000000000000" pitchFamily="2" charset="-78"/>
                      <a:sym typeface="Arial"/>
                    </a:rPr>
                    <a:t>.</a:t>
                  </a:r>
                </a:p>
              </p:txBody>
            </p:sp>
          </p:grp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5186EE84-C3A3-2A8B-DCB2-945AACBC98CF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اَلسّائِحُ</a:t>
                </a:r>
              </a:p>
            </p:txBody>
          </p: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BA0CE6FA-C6D6-BA92-1E2C-E99519F289A3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ٱلسّائِحُ</a:t>
              </a:r>
              <a:endPara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2AF76AC1-FC14-5C87-EFDC-92257E9C70C5}"/>
                </a:ext>
              </a:extLst>
            </p:cNvPr>
            <p:cNvSpPr txBox="1"/>
            <p:nvPr/>
          </p:nvSpPr>
          <p:spPr>
            <a:xfrm>
              <a:off x="6975233" y="2631981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بَيْنَ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13103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1D32CA-EC2C-1746-7E2D-626B0429B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4944BE6-2DC9-E14A-974A-C83A39BDA3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3114C87-06BF-60D7-EFF3-D9D6E087EE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5CF58B4-C82B-2A81-340A-3638C800A6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E303AD4-3ABD-C0CC-079E-ABF52C00F6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6BFC58-3210-3F53-CB3C-359825AF87BD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2ADE13-91E9-FB3B-7737-20222809F7D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78C78A-2E61-56C1-FB67-7F7C12A6F5C0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C26E49B-5EF5-870D-F77F-870ED05D13E3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60BBE899-4C58-EB4A-0383-2A54BE07A3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Titre 13">
            <a:extLst>
              <a:ext uri="{FF2B5EF4-FFF2-40B4-BE49-F238E27FC236}">
                <a16:creationId xmlns:a16="http://schemas.microsoft.com/office/drawing/2014/main" xmlns="" id="{527CDCC6-0101-77B6-580A-CE528A5A7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4" name="Image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D27542D-CC91-B022-5C78-8933810FE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94" y="2003611"/>
            <a:ext cx="3644153" cy="36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136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B803C4-FA3B-5916-C114-05CE2B3D0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D0F2E78-68AA-2873-C6E3-82AA21C77A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741699B-C30C-D55D-EFD2-9C1496AAEE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FA96182-1A8B-3BFD-3C7F-927FBBF97D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754304F-4364-BE23-514E-E9D0A2BA90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76EFC0D-4282-F86C-CCBE-92A9A76CA072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D65FE65-AF40-AC38-6DEC-99807FB08FB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05A964-ADF7-3592-0F72-CD1F6C97EE9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6326554-E0C0-D232-108D-2EBAD8384D03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Titre 13">
            <a:extLst>
              <a:ext uri="{FF2B5EF4-FFF2-40B4-BE49-F238E27FC236}">
                <a16:creationId xmlns:a16="http://schemas.microsoft.com/office/drawing/2014/main" xmlns="" id="{7B837D2C-AA73-4095-320D-0703453F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F08E4D3-7098-0463-E862-E643223B965A}"/>
              </a:ext>
            </a:extLst>
          </p:cNvPr>
          <p:cNvSpPr txBox="1"/>
          <p:nvPr/>
        </p:nvSpPr>
        <p:spPr>
          <a:xfrm>
            <a:off x="1665514" y="4130647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يَتَجَوَّلُ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ٱلسّائِحُ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بَيْنَ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ٱلْمَآثِرِ</a:t>
            </a:r>
            <a:r>
              <a:rPr lang="ar-MA" sz="4000" b="1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7BA60DEA-0D09-0AD7-F042-F8A875366B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148F48B9-1C8C-BDD9-A31D-2B9B204F2A6E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7A53E79C-7392-3E1D-3792-4980C24C9E94}"/>
              </a:ext>
            </a:extLst>
          </p:cNvPr>
          <p:cNvGrpSpPr/>
          <p:nvPr/>
        </p:nvGrpSpPr>
        <p:grpSpPr>
          <a:xfrm>
            <a:off x="740053" y="2367798"/>
            <a:ext cx="7491043" cy="915620"/>
            <a:chOff x="718572" y="2567658"/>
            <a:chExt cx="7491043" cy="91562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3FF19EAA-D2FF-72B0-2D6E-556EF8B18C92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888733"/>
              <a:chOff x="201596" y="2478973"/>
              <a:chExt cx="4638496" cy="888733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xmlns="" id="{584EDDDE-1926-EFDA-1412-278F6DC8BF51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888733"/>
                <a:chOff x="1674023" y="2501622"/>
                <a:chExt cx="3744931" cy="888733"/>
              </a:xfrm>
            </p:grpSpPr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xmlns="" id="{E6ED9EB0-5978-D101-A740-A9F9C30886E2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يَتَجَوَّلُ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xmlns="" id="{904FD115-2E23-6BBD-28CC-3E67C52CBFFB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ٱلْمَآثِرِ</a:t>
                  </a:r>
                  <a:r>
                    <a:rPr kumimoji="0" lang="ar-MA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+mn-ea"/>
                      <a:cs typeface="Microsoft Uighur" panose="02000000000000000000" pitchFamily="2" charset="-78"/>
                      <a:sym typeface="Arial"/>
                    </a:rPr>
                    <a:t>.</a:t>
                  </a:r>
                </a:p>
              </p:txBody>
            </p:sp>
          </p:grp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1E434EF8-3114-4BA1-3A48-9DB780DAAD85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اَلسّائِحُ</a:t>
                </a:r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147029FC-BE46-3AEA-9197-5C0C75EA2304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ٱلسّائِحُ</a:t>
              </a:r>
              <a:endPara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E69C2385-D399-208D-76E3-28F0E9947C11}"/>
                </a:ext>
              </a:extLst>
            </p:cNvPr>
            <p:cNvSpPr txBox="1"/>
            <p:nvPr/>
          </p:nvSpPr>
          <p:spPr>
            <a:xfrm>
              <a:off x="6975233" y="2631981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بَيْنَ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5280400F-964D-574B-3400-531620E193A4}"/>
              </a:ext>
            </a:extLst>
          </p:cNvPr>
          <p:cNvGrpSpPr/>
          <p:nvPr/>
        </p:nvGrpSpPr>
        <p:grpSpPr>
          <a:xfrm>
            <a:off x="2603793" y="2527578"/>
            <a:ext cx="794261" cy="606607"/>
            <a:chOff x="7194176" y="2796988"/>
            <a:chExt cx="980864" cy="1318513"/>
          </a:xfrm>
        </p:grpSpPr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xmlns="" id="{B4C6982E-F0D0-A769-3A30-5BBE99D74D09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xmlns="" id="{0AC4D5BA-30B8-7270-85E5-3D54C20FB3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61306" y="2826147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809679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393A00-35F6-449E-82EA-0FE93E3C3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464241C8-9544-4FED-BFC5-35ADBE9C3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رتبوا الكلمات التالية لتكوين جملة تامة. انتبهوا هناك كلمة زائدة.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04E0575-70F2-8ED8-33D2-A653FC9751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4CAC11E-8BDB-FA0D-4F3D-C5A089CEEF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173AA33-E41A-04CD-5430-BE7B2B1BA9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A5474E4-B6FB-FA7A-14C3-5E9D981ACC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A011A1-0AD9-51E1-9BFD-D66E9252A23D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AE9701-4049-BA3A-03FC-7B6880242041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DD01B37-3F95-96A2-5E98-CD1768661DA7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9668D40-825E-01C4-C8C4-79086241E0F0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45FD6BE4-ADE3-0B27-0A32-15DDC62120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47210AFB-B150-9D02-A9EB-15085078EAF7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6E52C58B-A385-7318-4E14-6E7B94EE5FFE}"/>
              </a:ext>
            </a:extLst>
          </p:cNvPr>
          <p:cNvGrpSpPr/>
          <p:nvPr/>
        </p:nvGrpSpPr>
        <p:grpSpPr>
          <a:xfrm>
            <a:off x="427114" y="2366159"/>
            <a:ext cx="8325135" cy="856843"/>
            <a:chOff x="356584" y="2394545"/>
            <a:chExt cx="8325135" cy="856843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xmlns="" id="{D51F794C-0A99-74BD-4191-2633DC66D060}"/>
                </a:ext>
              </a:extLst>
            </p:cNvPr>
            <p:cNvGrpSpPr/>
            <p:nvPr/>
          </p:nvGrpSpPr>
          <p:grpSpPr>
            <a:xfrm>
              <a:off x="1774735" y="2394545"/>
              <a:ext cx="6906984" cy="856843"/>
              <a:chOff x="1250135" y="2585433"/>
              <a:chExt cx="6906984" cy="856843"/>
            </a:xfrm>
          </p:grpSpPr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xmlns="" id="{00A308BD-5BCA-E1FF-A21D-4CAD71046074}"/>
                  </a:ext>
                </a:extLst>
              </p:cNvPr>
              <p:cNvGrpSpPr/>
              <p:nvPr/>
            </p:nvGrpSpPr>
            <p:grpSpPr>
              <a:xfrm>
                <a:off x="1250135" y="2585433"/>
                <a:ext cx="3789542" cy="856843"/>
                <a:chOff x="733159" y="2496748"/>
                <a:chExt cx="3789542" cy="856843"/>
              </a:xfrm>
            </p:grpSpPr>
            <p:grpSp>
              <p:nvGrpSpPr>
                <p:cNvPr id="20" name="Groupe 19">
                  <a:extLst>
                    <a:ext uri="{FF2B5EF4-FFF2-40B4-BE49-F238E27FC236}">
                      <a16:creationId xmlns:a16="http://schemas.microsoft.com/office/drawing/2014/main" xmlns="" id="{15A2181C-D246-E70F-E01E-D3C0BAB72C60}"/>
                    </a:ext>
                  </a:extLst>
                </p:cNvPr>
                <p:cNvGrpSpPr/>
                <p:nvPr/>
              </p:nvGrpSpPr>
              <p:grpSpPr>
                <a:xfrm>
                  <a:off x="733159" y="2496748"/>
                  <a:ext cx="3789542" cy="856843"/>
                  <a:chOff x="2103185" y="2519397"/>
                  <a:chExt cx="3059521" cy="856843"/>
                </a:xfrm>
              </p:grpSpPr>
              <p:sp>
                <p:nvSpPr>
                  <p:cNvPr id="29" name="ZoneTexte 28">
                    <a:extLst>
                      <a:ext uri="{FF2B5EF4-FFF2-40B4-BE49-F238E27FC236}">
                        <a16:creationId xmlns:a16="http://schemas.microsoft.com/office/drawing/2014/main" xmlns="" id="{189C572E-FD59-996F-2E11-D2FE70EBE363}"/>
                      </a:ext>
                    </a:extLst>
                  </p:cNvPr>
                  <p:cNvSpPr txBox="1"/>
                  <p:nvPr/>
                </p:nvSpPr>
                <p:spPr>
                  <a:xfrm>
                    <a:off x="4245903" y="2519397"/>
                    <a:ext cx="916803" cy="851297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106585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ar-MA" sz="4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Arial"/>
                      </a:rPr>
                      <a:t>إِلى</a:t>
                    </a:r>
                  </a:p>
                </p:txBody>
              </p:sp>
              <p:sp>
                <p:nvSpPr>
                  <p:cNvPr id="30" name="ZoneTexte 29">
                    <a:extLst>
                      <a:ext uri="{FF2B5EF4-FFF2-40B4-BE49-F238E27FC236}">
                        <a16:creationId xmlns:a16="http://schemas.microsoft.com/office/drawing/2014/main" xmlns="" id="{30B73256-1677-E1CA-DC4D-69D8E8833CFE}"/>
                      </a:ext>
                    </a:extLst>
                  </p:cNvPr>
                  <p:cNvSpPr txBox="1"/>
                  <p:nvPr/>
                </p:nvSpPr>
                <p:spPr>
                  <a:xfrm>
                    <a:off x="2103185" y="2524943"/>
                    <a:ext cx="989536" cy="851297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106585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ar-MA" sz="4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Arial"/>
                      </a:rPr>
                      <a:t>اَنْتَمي</a:t>
                    </a:r>
                  </a:p>
                </p:txBody>
              </p:sp>
            </p:grp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xmlns="" id="{B62EBCB5-900A-81C9-694F-AA152412D77B}"/>
                    </a:ext>
                  </a:extLst>
                </p:cNvPr>
                <p:cNvSpPr txBox="1"/>
                <p:nvPr/>
              </p:nvSpPr>
              <p:spPr>
                <a:xfrm>
                  <a:off x="2089495" y="2502294"/>
                  <a:ext cx="1225646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فَخورٌ</a:t>
                  </a:r>
                </a:p>
              </p:txBody>
            </p:sp>
          </p:grp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4323A43F-FE4B-B4C6-0D3F-68DEC6209CC0}"/>
                  </a:ext>
                </a:extLst>
              </p:cNvPr>
              <p:cNvSpPr txBox="1"/>
              <p:nvPr/>
            </p:nvSpPr>
            <p:spPr>
              <a:xfrm>
                <a:off x="5146576" y="2585434"/>
                <a:ext cx="1632487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ٱلْمَغْرِبِ</a:t>
                </a: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.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F403919E-8CCA-3991-F0FD-1F62BCAA7AFF}"/>
                  </a:ext>
                </a:extLst>
              </p:cNvPr>
              <p:cNvSpPr txBox="1"/>
              <p:nvPr/>
            </p:nvSpPr>
            <p:spPr>
              <a:xfrm>
                <a:off x="6877243" y="2585433"/>
                <a:ext cx="1279876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بِكَوْني</a:t>
                </a:r>
              </a:p>
            </p:txBody>
          </p:sp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B1ADD8D9-9D0A-A451-39D4-C153E699FAF9}"/>
                </a:ext>
              </a:extLst>
            </p:cNvPr>
            <p:cNvSpPr txBox="1"/>
            <p:nvPr/>
          </p:nvSpPr>
          <p:spPr>
            <a:xfrm>
              <a:off x="356584" y="2400091"/>
              <a:ext cx="1345566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أَنْتَمي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0106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17266</TotalTime>
  <Words>1541</Words>
  <Application>Microsoft Office PowerPoint</Application>
  <PresentationFormat>Affichage à l'écran (4:3)</PresentationFormat>
  <Paragraphs>392</Paragraphs>
  <Slides>56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56</vt:i4>
      </vt:variant>
    </vt:vector>
  </HeadingPairs>
  <TitlesOfParts>
    <vt:vector size="73" baseType="lpstr">
      <vt:lpstr>Calibri</vt:lpstr>
      <vt:lpstr>Dosis ExtraBold</vt:lpstr>
      <vt:lpstr>Wingdings</vt:lpstr>
      <vt:lpstr>Microsoft Uighur</vt:lpstr>
      <vt:lpstr>Dosis</vt:lpstr>
      <vt:lpstr>Arial</vt:lpstr>
      <vt:lpstr>Calibri Light</vt:lpstr>
      <vt:lpstr>Modern Love</vt:lpstr>
      <vt:lpstr>Dosis Medium</vt:lpstr>
      <vt:lpstr>Aptos</vt:lpstr>
      <vt:lpstr>Dosis SemiBold</vt:lpstr>
      <vt:lpstr>Thème Office</vt:lpstr>
      <vt:lpstr>01- نشاط اعتيادي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 خذوا الألواح. ستكتبون جملة تامة بترتيب كلمات.</vt:lpstr>
      <vt:lpstr> رتبوا الكلمات التالية لتكوين جملة فعلية. انتبهوا هناك كلمة زائدة.</vt:lpstr>
      <vt:lpstr>ارفعوا الألواح. سأعين من يعرض جملته ويقرؤها؟ ما الكلمة الزائدة؟ هل أنتم متفقون؟ </vt:lpstr>
      <vt:lpstr>صححوا</vt:lpstr>
      <vt:lpstr> رتبوا الكلمات التالية لتكوين جملة فعلية . انتبهوا هناك كلمة زائدة.</vt:lpstr>
      <vt:lpstr>ارفعوا الألواح. سأعين من يعرض جملته ويقرؤها؟ ما الكلمة الزائدة؟ هل أنتم متفقون؟ </vt:lpstr>
      <vt:lpstr>صححوا</vt:lpstr>
      <vt:lpstr> رتبوا الكلمات التالية لتكوين جملة تامة. انتبهوا هناك كلمة زائدة.</vt:lpstr>
      <vt:lpstr>ارفعوا الألواح. سأعين من يعرض جملته ويقرؤها؟ ما الكلمة الزائدة؟ هل أنتم متفقون؟ </vt:lpstr>
      <vt:lpstr>صححوا</vt:lpstr>
      <vt:lpstr> رتبوا الكلمات التالية لتكوين جملة فعلية. انتبهوا هناك كلمة زائدة.</vt:lpstr>
      <vt:lpstr>ارفعوا الألواح. سأعين من يعرض جملته ويقرؤها؟ ما الكلمة الزائدة؟ هل أنتم متفقون؟ </vt:lpstr>
      <vt:lpstr>صححوا</vt:lpstr>
      <vt:lpstr>من يقرأ الجمل؟ تلميذ واحد.</vt:lpstr>
      <vt:lpstr>Présentation PowerPoint</vt:lpstr>
      <vt:lpstr>نمر إلى حصة الاستماع والتحدث، ستتدربون على إنتاج حكاية جديدة تشبه حكاية «مذكرات عصفورة».</vt:lpstr>
      <vt:lpstr> هذه مشاهد جديدة معبرة عن مقاطع البداية والوسط والنهاية. لاحظوها جيدا. </vt:lpstr>
      <vt:lpstr>على ألواحكم اكتبوا رقم المقطع المناسب للمشهد: بداية أو وسط أو نهاية؟</vt:lpstr>
      <vt:lpstr>مقطع النهاية.</vt:lpstr>
      <vt:lpstr>والآن ما رقم المقطع المناسب للمشهد أمامكم؟ برروا أجوبتكم؟</vt:lpstr>
      <vt:lpstr>مقطع البداية.</vt:lpstr>
      <vt:lpstr>وهذا هو مقطع الوسط.</vt:lpstr>
      <vt:lpstr>هذا مشهد بداية، اكتبوا بداية حكاية جديدة تعبر عنه. بداية تشبه بداية حكاية "مذكرات عصفورة".</vt:lpstr>
      <vt:lpstr>من يقرأ مقطع البداية الذي أبدعه؟ </vt:lpstr>
      <vt:lpstr>هذا مثال لبداية حكاية جديدة. من يقرأ؟</vt:lpstr>
      <vt:lpstr>الآن حاولوا إنتاج فقرة تعبر عن مقطع الوسط. </vt:lpstr>
      <vt:lpstr>من يقرأ مقطع الوسط الذي أنتجه؟ </vt:lpstr>
      <vt:lpstr>هذا مثال لأحداث وسط الحكاية الجديدة. من يقرأ؟</vt:lpstr>
      <vt:lpstr>الآن حاولوا إنتاج فقرة تتضمن نهاية الحكاية.</vt:lpstr>
      <vt:lpstr>من يقرأ مقطع النهاية الذي أنتجه؟ </vt:lpstr>
      <vt:lpstr>هذا مثال لنهاية الحكاية الجديدة. من يقرأ؟</vt:lpstr>
      <vt:lpstr>حصلنا على حكاية جديدة. من يقرأ؟</vt:lpstr>
      <vt:lpstr>من يعيد حكايته الجديدة؟ تلميذ آخر؟ ...</vt:lpstr>
      <vt:lpstr>قراءة</vt:lpstr>
      <vt:lpstr>نمر إلى حصة القراءة؛ سنستثمر النص.  قبل ذلك سأطرح عليكم أسئلة لتذكر موضوع القصيدة.</vt:lpstr>
      <vt:lpstr>من يقرأ السؤال؟ من يجيب بجملة تامة؟ </vt:lpstr>
      <vt:lpstr>خذوا كراساتكم؛ الصفحة 103؛ ننصت للقصيدة. تابعوا بأصابعكم.</vt:lpstr>
      <vt:lpstr>دوركم. من يقرأ المقطع الأول من القصيدة؟ من يواصل القراءة؟  تابع (ي) ... </vt:lpstr>
      <vt:lpstr>خذوا العمل المنزلي (نشاط المعجم). من يذكر بخطوات بناء عائلة الكلمة؟</vt:lpstr>
      <vt:lpstr>نتذكر معا. أقرأ ثم تقرؤون. (تلميذ واحد).</vt:lpstr>
      <vt:lpstr>خذوا دقيقة لمراجعة أجوبتكم. بعدها نبدأ التصحيح.</vt:lpstr>
      <vt:lpstr>ما ضد "تغرُب"؟ وما مرادف تعطي؟ ... هل هي موجودة في النص؟ -صححوا</vt:lpstr>
      <vt:lpstr>نصحح التمرين الثاني. من يقدم كلمة من عائلة "غرب"؟ نكتبها على السبورة.</vt:lpstr>
      <vt:lpstr>انتبهوا للتصحيح.</vt:lpstr>
      <vt:lpstr>ستستخرجون معلومات من النص. من يقرأ التعليمة 2؟ أنجزوا فرديا. (أربع دقائق)</vt:lpstr>
      <vt:lpstr>انتهى الوقت. ما الفصول المذكورة؟ هل أنتم متفقون؟ </vt:lpstr>
      <vt:lpstr>ما أوصاف فصل الربيع؟ الصيف؟ ... هل تتفقون؟</vt:lpstr>
      <vt:lpstr>نمر إلى السؤالين 3 و4. من يقرأ السؤال 1؟ والثاني؟  أنجزوا فرديا. (أربع دقائق)</vt:lpstr>
      <vt:lpstr>انتهى الوقت. من يقرأ السؤال الأول؟ من يجيب؟ ما المقطع الذي يثبت ذلك في النص؟</vt:lpstr>
      <vt:lpstr>والآن ما العبارات التي استعملها الشاعر للتعبير عن حبه للمغرب؟</vt:lpstr>
      <vt:lpstr>اختتام الحصة</vt:lpstr>
      <vt:lpstr>ماذا تعلمتم اليوم؟</vt:lpstr>
      <vt:lpstr>تذكروا العمل المنزلي. سجلوه.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HP</cp:lastModifiedBy>
  <cp:revision>41</cp:revision>
  <dcterms:created xsi:type="dcterms:W3CDTF">2023-09-20T21:35:22Z</dcterms:created>
  <dcterms:modified xsi:type="dcterms:W3CDTF">2026-01-07T01:01:29Z</dcterms:modified>
</cp:coreProperties>
</file>