
<file path=[Content_Types].xml><?xml version="1.0" encoding="utf-8"?>
<Types xmlns="http://schemas.openxmlformats.org/package/2006/content-types">
  <Default Extension="bin" ContentType="image/unknown"/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5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6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788" r:id="rId2"/>
    <p:sldMasterId id="2147483672" r:id="rId3"/>
    <p:sldMasterId id="2147483695" r:id="rId4"/>
    <p:sldMasterId id="2147483713" r:id="rId5"/>
    <p:sldMasterId id="2147483736" r:id="rId6"/>
    <p:sldMasterId id="2147483763" r:id="rId7"/>
  </p:sldMasterIdLst>
  <p:notesMasterIdLst>
    <p:notesMasterId r:id="rId62"/>
  </p:notesMasterIdLst>
  <p:sldIdLst>
    <p:sldId id="2147482732" r:id="rId8"/>
    <p:sldId id="2147482481" r:id="rId9"/>
    <p:sldId id="2147482653" r:id="rId10"/>
    <p:sldId id="2147482632" r:id="rId11"/>
    <p:sldId id="2134806896" r:id="rId12"/>
    <p:sldId id="2147482643" r:id="rId13"/>
    <p:sldId id="2147482654" r:id="rId14"/>
    <p:sldId id="2147482655" r:id="rId15"/>
    <p:sldId id="2147482656" r:id="rId16"/>
    <p:sldId id="2147482657" r:id="rId17"/>
    <p:sldId id="2147482658" r:id="rId18"/>
    <p:sldId id="2147482659" r:id="rId19"/>
    <p:sldId id="2147482728" r:id="rId20"/>
    <p:sldId id="2134806657" r:id="rId21"/>
    <p:sldId id="2147482699" r:id="rId22"/>
    <p:sldId id="2147482348" r:id="rId23"/>
    <p:sldId id="2147482361" r:id="rId24"/>
    <p:sldId id="2147482695" r:id="rId25"/>
    <p:sldId id="2147482734" r:id="rId26"/>
    <p:sldId id="2147482733" r:id="rId27"/>
    <p:sldId id="2147482735" r:id="rId28"/>
    <p:sldId id="2147482736" r:id="rId29"/>
    <p:sldId id="2147482737" r:id="rId30"/>
    <p:sldId id="2147482747" r:id="rId31"/>
    <p:sldId id="2147482697" r:id="rId32"/>
    <p:sldId id="2147482701" r:id="rId33"/>
    <p:sldId id="2147482698" r:id="rId34"/>
    <p:sldId id="2147482664" r:id="rId35"/>
    <p:sldId id="2147482493" r:id="rId36"/>
    <p:sldId id="2147482679" r:id="rId37"/>
    <p:sldId id="2147482730" r:id="rId38"/>
    <p:sldId id="2147482666" r:id="rId39"/>
    <p:sldId id="2147482703" r:id="rId40"/>
    <p:sldId id="2147482738" r:id="rId41"/>
    <p:sldId id="2147482674" r:id="rId42"/>
    <p:sldId id="2134806866" r:id="rId43"/>
    <p:sldId id="2134806874" r:id="rId44"/>
    <p:sldId id="2147482705" r:id="rId45"/>
    <p:sldId id="2147482706" r:id="rId46"/>
    <p:sldId id="2147482740" r:id="rId47"/>
    <p:sldId id="2147482741" r:id="rId48"/>
    <p:sldId id="2147482742" r:id="rId49"/>
    <p:sldId id="2134806792" r:id="rId50"/>
    <p:sldId id="2147482707" r:id="rId51"/>
    <p:sldId id="2147482744" r:id="rId52"/>
    <p:sldId id="2147482745" r:id="rId53"/>
    <p:sldId id="2147482746" r:id="rId54"/>
    <p:sldId id="2147482676" r:id="rId55"/>
    <p:sldId id="2147482708" r:id="rId56"/>
    <p:sldId id="2147482731" r:id="rId57"/>
    <p:sldId id="2134806936" r:id="rId58"/>
    <p:sldId id="2134806939" r:id="rId59"/>
    <p:sldId id="2147482629" r:id="rId60"/>
    <p:sldId id="2147482628" r:id="rId61"/>
  </p:sldIdLst>
  <p:sldSz cx="9144000" cy="6858000" type="screen4x3"/>
  <p:notesSz cx="6858000" cy="9144000"/>
  <p:embeddedFontLst>
    <p:embeddedFont>
      <p:font typeface="Modern Love" panose="020B0604020202020204" charset="0"/>
      <p:regular r:id="rId63"/>
    </p:embeddedFont>
    <p:embeddedFont>
      <p:font typeface="Calibri" panose="020F0502020204030204" pitchFamily="34" charset="0"/>
      <p:regular r:id="rId64"/>
      <p:bold r:id="rId65"/>
      <p:italic r:id="rId66"/>
      <p:boldItalic r:id="rId67"/>
    </p:embeddedFont>
    <p:embeddedFont>
      <p:font typeface="Microsoft Uighur" panose="02000000000000000000" pitchFamily="2" charset="-78"/>
      <p:regular r:id="rId68"/>
      <p:bold r:id="rId69"/>
    </p:embeddedFont>
    <p:embeddedFont>
      <p:font typeface="Dosis ExtraBold" panose="020B0604020202020204" charset="0"/>
      <p:bold r:id="rId70"/>
    </p:embeddedFont>
    <p:embeddedFont>
      <p:font typeface="Dosis Medium" panose="020B0604020202020204" charset="0"/>
      <p:regular r:id="rId71"/>
    </p:embeddedFont>
    <p:embeddedFont>
      <p:font typeface="Dosis SemiBold" panose="020B0604020202020204" charset="0"/>
      <p:regular r:id="rId72"/>
      <p:bold r:id="rId73"/>
    </p:embeddedFont>
    <p:embeddedFont>
      <p:font typeface="Calibri Light" panose="020F0302020204030204" pitchFamily="34" charset="0"/>
      <p:regular r:id="rId74"/>
      <p:italic r:id="rId75"/>
    </p:embeddedFont>
    <p:embeddedFont>
      <p:font typeface="Dosis" panose="020B0604020202020204" charset="0"/>
      <p:regular r:id="rId76"/>
      <p:bold r:id="rId7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037" userDrawn="1">
          <p15:clr>
            <a:srgbClr val="A4A3A4"/>
          </p15:clr>
        </p15:guide>
        <p15:guide id="2" orient="horz" pos="709" userDrawn="1">
          <p15:clr>
            <a:srgbClr val="A4A3A4"/>
          </p15:clr>
        </p15:guide>
        <p15:guide id="3" pos="4649" userDrawn="1">
          <p15:clr>
            <a:srgbClr val="A4A3A4"/>
          </p15:clr>
        </p15:guide>
        <p15:guide id="4" pos="3379" userDrawn="1">
          <p15:clr>
            <a:srgbClr val="A4A3A4"/>
          </p15:clr>
        </p15:guide>
        <p15:guide id="5" orient="horz" pos="1525" userDrawn="1">
          <p15:clr>
            <a:srgbClr val="A4A3A4"/>
          </p15:clr>
        </p15:guide>
        <p15:guide id="6" orient="horz" pos="2115" userDrawn="1">
          <p15:clr>
            <a:srgbClr val="A4A3A4"/>
          </p15:clr>
        </p15:guide>
        <p15:guide id="7" orient="horz" pos="2432" userDrawn="1">
          <p15:clr>
            <a:srgbClr val="A4A3A4"/>
          </p15:clr>
        </p15:guide>
        <p15:guide id="8" orient="horz" pos="2999" userDrawn="1">
          <p15:clr>
            <a:srgbClr val="A4A3A4"/>
          </p15:clr>
        </p15:guide>
        <p15:guide id="9" orient="horz" pos="3475" userDrawn="1">
          <p15:clr>
            <a:srgbClr val="A4A3A4"/>
          </p15:clr>
        </p15:guide>
        <p15:guide id="10" pos="3901" userDrawn="1">
          <p15:clr>
            <a:srgbClr val="A4A3A4"/>
          </p15:clr>
        </p15:guide>
        <p15:guide id="11" pos="1837" userDrawn="1">
          <p15:clr>
            <a:srgbClr val="A4A3A4"/>
          </p15:clr>
        </p15:guide>
        <p15:guide id="12" orient="horz" pos="1049" userDrawn="1">
          <p15:clr>
            <a:srgbClr val="A4A3A4"/>
          </p15:clr>
        </p15:guide>
        <p15:guide id="13" orient="horz" pos="4042" userDrawn="1">
          <p15:clr>
            <a:srgbClr val="A4A3A4"/>
          </p15:clr>
        </p15:guide>
        <p15:guide id="14" orient="horz" pos="220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6585"/>
    <a:srgbClr val="00ACA4"/>
    <a:srgbClr val="DEEBF7"/>
    <a:srgbClr val="424D7C"/>
    <a:srgbClr val="424D7B"/>
    <a:srgbClr val="4E7FBD"/>
    <a:srgbClr val="936D93"/>
    <a:srgbClr val="ECF8FB"/>
    <a:srgbClr val="257390"/>
    <a:srgbClr val="424D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65" autoAdjust="0"/>
    <p:restoredTop sz="94674" autoAdjust="0"/>
  </p:normalViewPr>
  <p:slideViewPr>
    <p:cSldViewPr snapToGrid="0">
      <p:cViewPr varScale="1">
        <p:scale>
          <a:sx n="70" d="100"/>
          <a:sy n="70" d="100"/>
        </p:scale>
        <p:origin x="582" y="54"/>
      </p:cViewPr>
      <p:guideLst>
        <p:guide pos="4037"/>
        <p:guide orient="horz" pos="709"/>
        <p:guide pos="4649"/>
        <p:guide pos="3379"/>
        <p:guide orient="horz" pos="1525"/>
        <p:guide orient="horz" pos="2115"/>
        <p:guide orient="horz" pos="2432"/>
        <p:guide orient="horz" pos="2999"/>
        <p:guide orient="horz" pos="3475"/>
        <p:guide pos="3901"/>
        <p:guide pos="1837"/>
        <p:guide orient="horz" pos="1049"/>
        <p:guide orient="horz" pos="4042"/>
        <p:guide orient="horz" pos="220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font" Target="fonts/font1.fntdata"/><Relationship Id="rId68" Type="http://schemas.openxmlformats.org/officeDocument/2006/relationships/font" Target="fonts/font6.fntdata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font" Target="fonts/font12.fntdata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font" Target="fonts/font2.fntdata"/><Relationship Id="rId69" Type="http://schemas.openxmlformats.org/officeDocument/2006/relationships/font" Target="fonts/font7.fntdata"/><Relationship Id="rId77" Type="http://schemas.openxmlformats.org/officeDocument/2006/relationships/font" Target="fonts/font15.fntdata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font" Target="fonts/font10.fntdata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font" Target="fonts/font5.fntdata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notesMaster" Target="notesMasters/notesMaster1.xml"/><Relationship Id="rId70" Type="http://schemas.openxmlformats.org/officeDocument/2006/relationships/font" Target="fonts/font8.fntdata"/><Relationship Id="rId75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font" Target="fonts/font3.fntdata"/><Relationship Id="rId73" Type="http://schemas.openxmlformats.org/officeDocument/2006/relationships/font" Target="fonts/font11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font" Target="fonts/font14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C7DCA217-871D-4D7F-8D59-C83A4C9C5EB2}" type="datetimeFigureOut">
              <a:rPr lang="fr-FR" smtClean="0"/>
              <a:pPr/>
              <a:t>07/01/2026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9023364E-F43C-462A-A32F-C389FF427F4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1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png"/></Relationships>
</file>

<file path=ppt/slideLayouts/_rels/slideLayout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745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577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8595830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6072136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2349813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7701714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6025689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916505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018916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4628647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46347749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197174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63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1668218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74061247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Microsoft Uighur" panose="02000000000000000000" pitchFamily="2" charset="-78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46849409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7993836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6964825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9172577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3842251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 sans forme arriè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xmlns="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60836218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3890847783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411520727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9264621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الأسبوع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xmlns="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29968754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حصص الأسبوع التربوي الأول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chemeClr val="bg1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78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78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xmlns="" id="{9E65A8EB-C2EA-4B63-1C78-5F7E7A1076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3535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61517331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5699576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xmlns="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xmlns="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xmlns="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22748764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7037966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904240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A8F03A01-FF36-4300-5E68-E0D27782A530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2E48361F-B031-471F-F0A9-2C966E786DA3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xmlns="" id="{E5CED3A4-C93F-91D9-3117-203FD27F2772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BE549DFD-1A30-11D9-5B13-66094D5D7189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Espace réservé pour une image  7">
            <a:extLst>
              <a:ext uri="{FF2B5EF4-FFF2-40B4-BE49-F238E27FC236}">
                <a16:creationId xmlns:a16="http://schemas.microsoft.com/office/drawing/2014/main" xmlns="" id="{E61DB8E3-372A-1FBB-2A81-F40771C8AA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675262E7-4360-28C2-E2C4-C578D93835D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BE5BB8A6-BFB0-04B8-D5C9-F3D07AC9BC0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E0483F54-8FB3-FFA1-3B59-303A7C6607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xmlns="" id="{D6880E97-E5CD-F864-E9DD-C8B5C270BB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xmlns="" id="{D2EA9E3F-4329-1F61-3D69-F0D04B2CF3C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DC67D427-8631-2061-B15C-EB324A3FA4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C1AD4C89-3320-E171-E325-1599DFD460B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xmlns="" id="{8074E9E5-AB58-2556-DDAA-C0CA938FF8B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35149D59-BEDD-12F5-8256-EB71526B965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xmlns="" id="{0E7699AC-5205-1A16-1924-3EE7D00EEF8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xmlns="" id="{199AA347-D496-8CB1-A457-4F1971C3C8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4532749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xmlns="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xmlns="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xmlns="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xmlns="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xmlns="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xmlns="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xmlns="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xmlns="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17574442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460481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1BD2515-B63B-581A-D6CE-6A2B21F4BA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F6D3E635-95A8-F188-95EB-C6AE2DCE03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CCD5B4E7-B887-70C4-61DD-4D4019D2B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7ED5-FEDB-4640-81E6-00B357C93949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920A0767-BD01-0D61-064E-0F681D5D8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D49E8AFE-6E6A-8D16-ED87-31BF66327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CDFF6-7C90-46C0-87A9-42A0D5FF09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9666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6A5B97F-BCCD-0373-A608-EB39B7F89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0AA70F1B-06E4-A3CF-5C16-86A48AAAB6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C7680C35-5C66-EB82-FB7F-88F1A7081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7ED5-FEDB-4640-81E6-00B357C93949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2E167AC5-6CF8-77CB-DD8B-F53839224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256C2EE4-CEE5-3197-5EBE-E64746E7D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CDFF6-7C90-46C0-87A9-42A0D5FF09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56991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07CF03D-1E3A-9A3D-9E60-22D2015DF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E5DCE548-BC12-688D-2BD4-9443E07FC0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AE29817B-F4CF-3EC7-741B-A9172F4E3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7ED5-FEDB-4640-81E6-00B357C93949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845CBC5C-B206-70C8-134B-99B18E7A6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C42F5200-7D3B-5C7D-5015-D1444D53F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CDFF6-7C90-46C0-87A9-42A0D5FF09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48346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8FCE903-B7D2-2362-4413-16C15A926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8B7C4EAF-1568-9F48-EED4-384DDCD3EE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F16AD30B-BB59-2DF8-EC84-95C2F9588D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9ECE14C5-F2DE-9285-32AC-3963D5935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7ED5-FEDB-4640-81E6-00B357C93949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256545A5-E1B4-C27B-07B1-B004AF08C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656084E6-11AB-40A1-2138-5D7AC89A4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CDFF6-7C90-46C0-87A9-42A0D5FF09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2397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513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C1B9B4B-6257-A94C-B6D5-796BD66DA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73958739-9827-1B24-A689-C5519E76B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8DC3AF9A-6D64-F244-00C4-DBF443F1BC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4D85A8E4-436E-E7E3-AA45-7A85B71EEF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675BB7B5-C74B-0C50-87A4-45122F7DAC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D5A81BAD-6080-A4E6-EBD3-C8126F471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7ED5-FEDB-4640-81E6-00B357C93949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8ED983E3-A0E5-CA3D-7735-A0E70AEA4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A1D39494-40D4-C92B-B8C7-129A58599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CDFF6-7C90-46C0-87A9-42A0D5FF09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73980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60369C7-1A8A-6D19-CD77-7EB0BA6F5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4B55C69B-5ED6-1B92-EDFA-B28525780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7ED5-FEDB-4640-81E6-00B357C93949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FB30B985-8865-AFB6-CE63-A31463572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56D6FE85-BB5C-147D-CB0F-A47448559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CDFF6-7C90-46C0-87A9-42A0D5FF09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95596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02A56D19-954C-484B-8F06-94E338174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7ED5-FEDB-4640-81E6-00B357C93949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8BB234B4-1A5A-55CD-C4B9-DD767EFE1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88D878D9-6877-E92E-F4EE-A20B09EEC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CDFF6-7C90-46C0-87A9-42A0D5FF09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91017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C6638F6-A522-5679-8388-7397401BD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C24032D1-9D68-46DB-D341-194331084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10024AEF-9785-B64B-BD7B-00B3DBAD1E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A19825EB-B39F-D4EC-5F49-D0F38456A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7ED5-FEDB-4640-81E6-00B357C93949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C7A15159-B72A-3164-75F9-E5C0CCE03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25DC9770-5B39-6C59-583C-0E8F5C919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CDFF6-7C90-46C0-87A9-42A0D5FF09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39189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9ACB20E-FD9D-3D67-A00B-670393EC7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E49EC82A-058E-92BF-E198-78AA689A28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B5900A00-A934-5CD2-6654-D9B9F901D2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54CE9B80-291D-8E5A-3BBB-66111FB22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7ED5-FEDB-4640-81E6-00B357C93949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C977B945-E6BE-A437-3973-2B1F1AD8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A55C5FE3-AA63-AAD4-046D-5908F3A31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CDFF6-7C90-46C0-87A9-42A0D5FF09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26093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BA71D6E-566E-F7B8-50C0-2F1CF6B12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05D117E6-A398-71B9-F614-226D109F8C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C2CABEBB-BC5F-0BE9-8044-3FC47703C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7ED5-FEDB-4640-81E6-00B357C93949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35C015C-60F0-EDC3-A587-8E18B6404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DDD5751C-2E09-203D-1B48-FEAB3312C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CDFF6-7C90-46C0-87A9-42A0D5FF09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30309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2DFDF4DE-5485-F205-90C2-01763C9C2F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F55D7E94-86E0-E9B0-6A1C-E951303307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E772777F-3B92-93DC-D6A8-06AE22978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7ED5-FEDB-4640-81E6-00B357C93949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5F38C0-7BDE-F4F3-BFC3-32CE0E33A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650CAF57-2F46-5E5A-5340-FFB2DC7B2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CDFF6-7C90-46C0-87A9-42A0D5FF09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66522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9963441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5739973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5240542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0003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0650655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427843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47808245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6522676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2708647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1077599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5892904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52145839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88567941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739113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5292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2329084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9028949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263731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45616904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6742446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293392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4216530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00034832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98755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700533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7819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3969385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553189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xmlns="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2089882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98872873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7941066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77374429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xmlns="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51188163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062847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3394153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558212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0529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6990288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91522209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243727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0545736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7578848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0413568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832898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8665821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2038286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4215959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4662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86682958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0467955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39747321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66513949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3314404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52618852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1473765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1705276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5396956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71581556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0610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0115090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5088542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7011426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9338016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3123468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25164364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8484671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1125367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3156446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Microsoft Uighur" panose="02000000000000000000" pitchFamily="2" charset="-78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377075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8095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 02 </a:t>
            </a:r>
            <a:r>
              <a:rPr lang="a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xmlns="" id="{E757B3EF-85ED-79B4-F526-70739A899F2A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E002657C-3C1F-4D99-A0E2-77679A65AE23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E5DFCEB7-C262-8E01-8E9E-64D03ED1F3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7349" y="3105000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8921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3430604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3916792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6328119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8405831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24896147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30504538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0212487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6235612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4280703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image" Target="../media/image3.bin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image" Target="../media/image3.bin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0.xml"/><Relationship Id="rId21" Type="http://schemas.openxmlformats.org/officeDocument/2006/relationships/slideLayout" Target="../slideLayouts/slideLayout88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5" Type="http://schemas.openxmlformats.org/officeDocument/2006/relationships/image" Target="../media/image3.bin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87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23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1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93.xml"/><Relationship Id="rId21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17" Type="http://schemas.openxmlformats.org/officeDocument/2006/relationships/slideLayout" Target="../slideLayouts/slideLayout107.xml"/><Relationship Id="rId25" Type="http://schemas.openxmlformats.org/officeDocument/2006/relationships/image" Target="../media/image3.bin"/><Relationship Id="rId2" Type="http://schemas.openxmlformats.org/officeDocument/2006/relationships/slideLayout" Target="../slideLayouts/slideLayout92.xml"/><Relationship Id="rId16" Type="http://schemas.openxmlformats.org/officeDocument/2006/relationships/slideLayout" Target="../slideLayouts/slideLayout106.xml"/><Relationship Id="rId20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24" Type="http://schemas.openxmlformats.org/officeDocument/2006/relationships/theme" Target="../theme/theme6.xml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23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00.xml"/><Relationship Id="rId19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Relationship Id="rId22" Type="http://schemas.openxmlformats.org/officeDocument/2006/relationships/slideLayout" Target="../slideLayouts/slideLayout11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B7D3BCD8-9868-4174-A461-8C04FAF3A9DD}" type="datetimeFigureOut">
              <a:rPr lang="fr-FR" smtClean="0"/>
              <a:pPr/>
              <a:t>07/01/2026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10B60BE7-EAD2-4C3B-A9F2-B2A20B3BFA2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39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59" r:id="rId12"/>
    <p:sldLayoutId id="2147483784" r:id="rId13"/>
    <p:sldLayoutId id="2147483777" r:id="rId14"/>
    <p:sldLayoutId id="214748377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6EB1FB8E-0505-EE4E-2E0C-F59C6E692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79FAA306-F211-A0DB-2A42-A91527F610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52AECCB9-C6F6-B0B8-833E-11DADF4D58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E7ED5-FEDB-4640-81E6-00B357C93949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6ECF13CB-1FEF-E2AA-7C82-FF3548C632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03A8C5BD-8487-952F-E769-3506261CD7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4CDFF6-7C90-46C0-87A9-42A0D5FF09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5637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6849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786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3000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87" r:id="rId1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4258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  <p:sldLayoutId id="2147483782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2041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  <p:sldLayoutId id="2147483755" r:id="rId19"/>
    <p:sldLayoutId id="2147483756" r:id="rId20"/>
    <p:sldLayoutId id="2147483757" r:id="rId21"/>
    <p:sldLayoutId id="2147483758" r:id="rId22"/>
    <p:sldLayoutId id="2147483801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873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49.xml"/><Relationship Id="rId6" Type="http://schemas.microsoft.com/office/2007/relationships/hdphoto" Target="../media/hdphoto4.wdp"/><Relationship Id="rId5" Type="http://schemas.openxmlformats.org/officeDocument/2006/relationships/image" Target="../media/image27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1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9.png"/><Relationship Id="rId4" Type="http://schemas.openxmlformats.org/officeDocument/2006/relationships/image" Target="../media/image16.png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8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7.gif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1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1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67.xml"/><Relationship Id="rId6" Type="http://schemas.microsoft.com/office/2007/relationships/hdphoto" Target="../media/hdphoto5.wdp"/><Relationship Id="rId5" Type="http://schemas.openxmlformats.org/officeDocument/2006/relationships/image" Target="../media/image41.png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30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64.xml"/><Relationship Id="rId7" Type="http://schemas.openxmlformats.org/officeDocument/2006/relationships/image" Target="../media/image1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9.png"/><Relationship Id="rId9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5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6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6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8.png"/><Relationship Id="rId5" Type="http://schemas.openxmlformats.org/officeDocument/2006/relationships/image" Target="../media/image48.png"/><Relationship Id="rId4" Type="http://schemas.openxmlformats.org/officeDocument/2006/relationships/image" Target="../media/image1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5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5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1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3.png"/><Relationship Id="rId4" Type="http://schemas.openxmlformats.org/officeDocument/2006/relationships/image" Target="../media/image37.gi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4E0C1F4-F727-F4D7-6384-32C24F0499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44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47EF151-826B-0735-5363-348DC3D28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677;p154">
            <a:extLst>
              <a:ext uri="{FF2B5EF4-FFF2-40B4-BE49-F238E27FC236}">
                <a16:creationId xmlns:a16="http://schemas.microsoft.com/office/drawing/2014/main" xmlns="" id="{C62A4E0F-4DE8-0710-A593-6B63C2E59323}"/>
              </a:ext>
            </a:extLst>
          </p:cNvPr>
          <p:cNvSpPr txBox="1"/>
          <p:nvPr/>
        </p:nvSpPr>
        <p:spPr>
          <a:xfrm>
            <a:off x="942657" y="5220353"/>
            <a:ext cx="725805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.... </a:t>
            </a:r>
            <a:r>
              <a:rPr lang="ar-MA" sz="4800" b="1" kern="0" dirty="0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أَرَ أَجْمَلَ مِنْ عَلَمِ بِلادي يُرَفْرِفُ في </a:t>
            </a:r>
            <a:r>
              <a:rPr lang="ar-MA" sz="4800" b="1" kern="0" dirty="0" err="1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ٱلسَّماءِ</a:t>
            </a:r>
            <a:r>
              <a:rPr lang="ar-MA" sz="4800" b="1" kern="0" dirty="0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2AAE3FFC-2D47-4A65-D78F-F69108893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Arial"/>
              </a:rPr>
              <a:t>من وجد الكلمة المناسبة لمعنى الجملة؟ ما رأيكم؟ ـــ صححوا.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98A333F2-34A9-6273-C8D0-C8B69065D2A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F4E676BF-B76F-E79D-05E8-598E5FE0265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B043CFD1-3110-FA39-E192-CF60E398903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2EAD9FAA-22A2-D1AA-95BB-904C329E794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AD3335D-6DAA-EA30-7876-567A7A75C14B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AB7A9CB-A8BD-1BBA-CD08-5657ACB6BE47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63FEBEA-AAA7-C7A8-04A7-C0C550B7A025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B0D4A119-C436-DAFD-4D39-7FBD4CDBE017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23" name="Espace réservé pour une image  22">
            <a:extLst>
              <a:ext uri="{FF2B5EF4-FFF2-40B4-BE49-F238E27FC236}">
                <a16:creationId xmlns:a16="http://schemas.microsoft.com/office/drawing/2014/main" xmlns="" id="{F7576330-4027-A19C-4F59-33D530A5C9C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30" name="Google Shape;1669;p201">
            <a:extLst>
              <a:ext uri="{FF2B5EF4-FFF2-40B4-BE49-F238E27FC236}">
                <a16:creationId xmlns:a16="http://schemas.microsoft.com/office/drawing/2014/main" xmlns="" id="{96969069-DF38-DACB-94D0-18F01BE61DCC}"/>
              </a:ext>
            </a:extLst>
          </p:cNvPr>
          <p:cNvSpPr/>
          <p:nvPr/>
        </p:nvSpPr>
        <p:spPr>
          <a:xfrm>
            <a:off x="7401306" y="5115309"/>
            <a:ext cx="788230" cy="936000"/>
          </a:xfrm>
          <a:prstGeom prst="roundRect">
            <a:avLst/>
          </a:prstGeom>
          <a:solidFill>
            <a:schemeClr val="bg1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لَمْ</a:t>
            </a:r>
            <a:endParaRPr lang="ar-MA" sz="4400" b="1" kern="0" dirty="0">
              <a:solidFill>
                <a:srgbClr val="C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666;p201">
            <a:extLst>
              <a:ext uri="{FF2B5EF4-FFF2-40B4-BE49-F238E27FC236}">
                <a16:creationId xmlns:a16="http://schemas.microsoft.com/office/drawing/2014/main" xmlns="" id="{9F943F83-F8BC-92C3-C593-D1EE2BB42A82}"/>
              </a:ext>
            </a:extLst>
          </p:cNvPr>
          <p:cNvSpPr/>
          <p:nvPr/>
        </p:nvSpPr>
        <p:spPr>
          <a:xfrm>
            <a:off x="6616716" y="2436733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2120" y="86417"/>
                  <a:pt x="66170" y="-14752"/>
                  <a:pt x="156931" y="0"/>
                </a:cubicBezTo>
                <a:cubicBezTo>
                  <a:pt x="437048" y="17883"/>
                  <a:pt x="470972" y="4122"/>
                  <a:pt x="740517" y="0"/>
                </a:cubicBezTo>
                <a:cubicBezTo>
                  <a:pt x="1010062" y="-4122"/>
                  <a:pt x="1258576" y="-29782"/>
                  <a:pt x="1398604" y="0"/>
                </a:cubicBezTo>
                <a:cubicBezTo>
                  <a:pt x="1500264" y="-12852"/>
                  <a:pt x="1549180" y="90872"/>
                  <a:pt x="1555535" y="156931"/>
                </a:cubicBezTo>
                <a:cubicBezTo>
                  <a:pt x="1586790" y="452238"/>
                  <a:pt x="1529418" y="598879"/>
                  <a:pt x="1555535" y="784638"/>
                </a:cubicBezTo>
                <a:cubicBezTo>
                  <a:pt x="1551755" y="877324"/>
                  <a:pt x="1496008" y="924609"/>
                  <a:pt x="1398604" y="941569"/>
                </a:cubicBezTo>
                <a:cubicBezTo>
                  <a:pt x="1137699" y="948058"/>
                  <a:pt x="990558" y="937958"/>
                  <a:pt x="752934" y="941569"/>
                </a:cubicBezTo>
                <a:cubicBezTo>
                  <a:pt x="515310" y="945181"/>
                  <a:pt x="363213" y="929647"/>
                  <a:pt x="156931" y="941569"/>
                </a:cubicBezTo>
                <a:cubicBezTo>
                  <a:pt x="70519" y="938794"/>
                  <a:pt x="11016" y="871220"/>
                  <a:pt x="0" y="784638"/>
                </a:cubicBezTo>
                <a:cubicBezTo>
                  <a:pt x="-3346" y="523853"/>
                  <a:pt x="-30684" y="309904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47" y="56878"/>
                  <a:pt x="64770" y="13933"/>
                  <a:pt x="156931" y="0"/>
                </a:cubicBezTo>
                <a:cubicBezTo>
                  <a:pt x="366354" y="16526"/>
                  <a:pt x="621983" y="-154"/>
                  <a:pt x="752934" y="0"/>
                </a:cubicBezTo>
                <a:cubicBezTo>
                  <a:pt x="883885" y="154"/>
                  <a:pt x="1247783" y="-17271"/>
                  <a:pt x="1398604" y="0"/>
                </a:cubicBezTo>
                <a:cubicBezTo>
                  <a:pt x="1489259" y="2516"/>
                  <a:pt x="1572537" y="67915"/>
                  <a:pt x="1555535" y="156931"/>
                </a:cubicBezTo>
                <a:cubicBezTo>
                  <a:pt x="1530700" y="283168"/>
                  <a:pt x="1558290" y="655335"/>
                  <a:pt x="1555535" y="784638"/>
                </a:cubicBezTo>
                <a:cubicBezTo>
                  <a:pt x="1556275" y="880164"/>
                  <a:pt x="1499828" y="940609"/>
                  <a:pt x="1398604" y="941569"/>
                </a:cubicBezTo>
                <a:cubicBezTo>
                  <a:pt x="1129452" y="914329"/>
                  <a:pt x="978249" y="943978"/>
                  <a:pt x="777768" y="941569"/>
                </a:cubicBezTo>
                <a:cubicBezTo>
                  <a:pt x="577287" y="939160"/>
                  <a:pt x="395901" y="912347"/>
                  <a:pt x="156931" y="941569"/>
                </a:cubicBezTo>
                <a:cubicBezTo>
                  <a:pt x="72208" y="932936"/>
                  <a:pt x="2605" y="867754"/>
                  <a:pt x="0" y="784638"/>
                </a:cubicBezTo>
                <a:cubicBezTo>
                  <a:pt x="31336" y="571813"/>
                  <a:pt x="19177" y="342512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فَوْقَ</a:t>
            </a:r>
          </a:p>
        </p:txBody>
      </p:sp>
      <p:sp>
        <p:nvSpPr>
          <p:cNvPr id="10" name="Google Shape;1667;p201">
            <a:extLst>
              <a:ext uri="{FF2B5EF4-FFF2-40B4-BE49-F238E27FC236}">
                <a16:creationId xmlns:a16="http://schemas.microsoft.com/office/drawing/2014/main" xmlns="" id="{E6411D42-9B8F-176C-C936-955E4A613DDA}"/>
              </a:ext>
            </a:extLst>
          </p:cNvPr>
          <p:cNvSpPr/>
          <p:nvPr/>
        </p:nvSpPr>
        <p:spPr>
          <a:xfrm>
            <a:off x="4659287" y="2454304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نَقِيٌّ</a:t>
            </a:r>
          </a:p>
        </p:txBody>
      </p:sp>
      <p:sp>
        <p:nvSpPr>
          <p:cNvPr id="15" name="Google Shape;1668;p201">
            <a:extLst>
              <a:ext uri="{FF2B5EF4-FFF2-40B4-BE49-F238E27FC236}">
                <a16:creationId xmlns:a16="http://schemas.microsoft.com/office/drawing/2014/main" xmlns="" id="{849B8728-E71F-E755-73DE-0551A2E1DBAF}"/>
              </a:ext>
            </a:extLst>
          </p:cNvPr>
          <p:cNvSpPr/>
          <p:nvPr/>
        </p:nvSpPr>
        <p:spPr>
          <a:xfrm>
            <a:off x="942657" y="2493000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13050" y="66891"/>
                  <a:pt x="68044" y="-1301"/>
                  <a:pt x="156931" y="0"/>
                </a:cubicBezTo>
                <a:cubicBezTo>
                  <a:pt x="338397" y="-1055"/>
                  <a:pt x="522974" y="25327"/>
                  <a:pt x="777768" y="0"/>
                </a:cubicBezTo>
                <a:cubicBezTo>
                  <a:pt x="1032562" y="-25327"/>
                  <a:pt x="1096094" y="-11607"/>
                  <a:pt x="1398604" y="0"/>
                </a:cubicBezTo>
                <a:cubicBezTo>
                  <a:pt x="1480054" y="9542"/>
                  <a:pt x="1564197" y="67643"/>
                  <a:pt x="1555535" y="156931"/>
                </a:cubicBezTo>
                <a:cubicBezTo>
                  <a:pt x="1558191" y="388692"/>
                  <a:pt x="1546877" y="626975"/>
                  <a:pt x="1555535" y="784638"/>
                </a:cubicBezTo>
                <a:cubicBezTo>
                  <a:pt x="1560147" y="879837"/>
                  <a:pt x="1490119" y="945138"/>
                  <a:pt x="1398604" y="941569"/>
                </a:cubicBezTo>
                <a:cubicBezTo>
                  <a:pt x="1243545" y="957531"/>
                  <a:pt x="1054318" y="938628"/>
                  <a:pt x="790184" y="941569"/>
                </a:cubicBezTo>
                <a:cubicBezTo>
                  <a:pt x="526050" y="944510"/>
                  <a:pt x="400769" y="911685"/>
                  <a:pt x="156931" y="941569"/>
                </a:cubicBezTo>
                <a:cubicBezTo>
                  <a:pt x="65308" y="946494"/>
                  <a:pt x="2679" y="862991"/>
                  <a:pt x="0" y="784638"/>
                </a:cubicBezTo>
                <a:cubicBezTo>
                  <a:pt x="-11551" y="525311"/>
                  <a:pt x="-30047" y="428888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7119" y="61670"/>
                  <a:pt x="72107" y="-19453"/>
                  <a:pt x="156931" y="0"/>
                </a:cubicBezTo>
                <a:cubicBezTo>
                  <a:pt x="328791" y="-26882"/>
                  <a:pt x="558719" y="-21326"/>
                  <a:pt x="752934" y="0"/>
                </a:cubicBezTo>
                <a:cubicBezTo>
                  <a:pt x="947149" y="21326"/>
                  <a:pt x="1099997" y="-2913"/>
                  <a:pt x="1398604" y="0"/>
                </a:cubicBezTo>
                <a:cubicBezTo>
                  <a:pt x="1487210" y="2003"/>
                  <a:pt x="1561044" y="85370"/>
                  <a:pt x="1555535" y="156931"/>
                </a:cubicBezTo>
                <a:cubicBezTo>
                  <a:pt x="1547687" y="378933"/>
                  <a:pt x="1555162" y="651872"/>
                  <a:pt x="1555535" y="784638"/>
                </a:cubicBezTo>
                <a:cubicBezTo>
                  <a:pt x="1549320" y="862907"/>
                  <a:pt x="1468434" y="948734"/>
                  <a:pt x="1398604" y="941569"/>
                </a:cubicBezTo>
                <a:cubicBezTo>
                  <a:pt x="1119433" y="942063"/>
                  <a:pt x="1022617" y="951892"/>
                  <a:pt x="815018" y="941569"/>
                </a:cubicBezTo>
                <a:cubicBezTo>
                  <a:pt x="607419" y="931246"/>
                  <a:pt x="382092" y="952586"/>
                  <a:pt x="156931" y="941569"/>
                </a:cubicBezTo>
                <a:cubicBezTo>
                  <a:pt x="68959" y="921522"/>
                  <a:pt x="5160" y="875721"/>
                  <a:pt x="0" y="784638"/>
                </a:cubicBezTo>
                <a:cubicBezTo>
                  <a:pt x="11028" y="499908"/>
                  <a:pt x="5651" y="39645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هَواءٌ</a:t>
            </a:r>
          </a:p>
        </p:txBody>
      </p:sp>
      <p:sp>
        <p:nvSpPr>
          <p:cNvPr id="16" name="Google Shape;1671;p201">
            <a:extLst>
              <a:ext uri="{FF2B5EF4-FFF2-40B4-BE49-F238E27FC236}">
                <a16:creationId xmlns:a16="http://schemas.microsoft.com/office/drawing/2014/main" xmlns="" id="{39DC1A6E-F17D-D754-BFA8-52D9DC4DC050}"/>
              </a:ext>
            </a:extLst>
          </p:cNvPr>
          <p:cNvSpPr/>
          <p:nvPr/>
        </p:nvSpPr>
        <p:spPr>
          <a:xfrm>
            <a:off x="2800972" y="2471875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قَدْ</a:t>
            </a:r>
          </a:p>
        </p:txBody>
      </p:sp>
      <p:sp>
        <p:nvSpPr>
          <p:cNvPr id="18" name="Google Shape;1666;p201">
            <a:extLst>
              <a:ext uri="{FF2B5EF4-FFF2-40B4-BE49-F238E27FC236}">
                <a16:creationId xmlns:a16="http://schemas.microsoft.com/office/drawing/2014/main" xmlns="" id="{53A39E3D-D357-558C-D8AF-AA532F749C76}"/>
              </a:ext>
            </a:extLst>
          </p:cNvPr>
          <p:cNvSpPr/>
          <p:nvPr/>
        </p:nvSpPr>
        <p:spPr>
          <a:xfrm>
            <a:off x="6616716" y="3805776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2120" y="86417"/>
                  <a:pt x="66170" y="-14752"/>
                  <a:pt x="156931" y="0"/>
                </a:cubicBezTo>
                <a:cubicBezTo>
                  <a:pt x="437048" y="17883"/>
                  <a:pt x="470972" y="4122"/>
                  <a:pt x="740517" y="0"/>
                </a:cubicBezTo>
                <a:cubicBezTo>
                  <a:pt x="1010062" y="-4122"/>
                  <a:pt x="1258576" y="-29782"/>
                  <a:pt x="1398604" y="0"/>
                </a:cubicBezTo>
                <a:cubicBezTo>
                  <a:pt x="1500264" y="-12852"/>
                  <a:pt x="1549180" y="90872"/>
                  <a:pt x="1555535" y="156931"/>
                </a:cubicBezTo>
                <a:cubicBezTo>
                  <a:pt x="1586790" y="452238"/>
                  <a:pt x="1529418" y="598879"/>
                  <a:pt x="1555535" y="784638"/>
                </a:cubicBezTo>
                <a:cubicBezTo>
                  <a:pt x="1551755" y="877324"/>
                  <a:pt x="1496008" y="924609"/>
                  <a:pt x="1398604" y="941569"/>
                </a:cubicBezTo>
                <a:cubicBezTo>
                  <a:pt x="1137699" y="948058"/>
                  <a:pt x="990558" y="937958"/>
                  <a:pt x="752934" y="941569"/>
                </a:cubicBezTo>
                <a:cubicBezTo>
                  <a:pt x="515310" y="945181"/>
                  <a:pt x="363213" y="929647"/>
                  <a:pt x="156931" y="941569"/>
                </a:cubicBezTo>
                <a:cubicBezTo>
                  <a:pt x="70519" y="938794"/>
                  <a:pt x="11016" y="871220"/>
                  <a:pt x="0" y="784638"/>
                </a:cubicBezTo>
                <a:cubicBezTo>
                  <a:pt x="-3346" y="523853"/>
                  <a:pt x="-30684" y="309904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47" y="56878"/>
                  <a:pt x="64770" y="13933"/>
                  <a:pt x="156931" y="0"/>
                </a:cubicBezTo>
                <a:cubicBezTo>
                  <a:pt x="366354" y="16526"/>
                  <a:pt x="621983" y="-154"/>
                  <a:pt x="752934" y="0"/>
                </a:cubicBezTo>
                <a:cubicBezTo>
                  <a:pt x="883885" y="154"/>
                  <a:pt x="1247783" y="-17271"/>
                  <a:pt x="1398604" y="0"/>
                </a:cubicBezTo>
                <a:cubicBezTo>
                  <a:pt x="1489259" y="2516"/>
                  <a:pt x="1572537" y="67915"/>
                  <a:pt x="1555535" y="156931"/>
                </a:cubicBezTo>
                <a:cubicBezTo>
                  <a:pt x="1530700" y="283168"/>
                  <a:pt x="1558290" y="655335"/>
                  <a:pt x="1555535" y="784638"/>
                </a:cubicBezTo>
                <a:cubicBezTo>
                  <a:pt x="1556275" y="880164"/>
                  <a:pt x="1499828" y="940609"/>
                  <a:pt x="1398604" y="941569"/>
                </a:cubicBezTo>
                <a:cubicBezTo>
                  <a:pt x="1129452" y="914329"/>
                  <a:pt x="978249" y="943978"/>
                  <a:pt x="777768" y="941569"/>
                </a:cubicBezTo>
                <a:cubicBezTo>
                  <a:pt x="577287" y="939160"/>
                  <a:pt x="395901" y="912347"/>
                  <a:pt x="156931" y="941569"/>
                </a:cubicBezTo>
                <a:cubicBezTo>
                  <a:pt x="72208" y="932936"/>
                  <a:pt x="2605" y="867754"/>
                  <a:pt x="0" y="784638"/>
                </a:cubicBezTo>
                <a:cubicBezTo>
                  <a:pt x="31336" y="571813"/>
                  <a:pt x="19177" y="342512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لَمْ</a:t>
            </a:r>
          </a:p>
        </p:txBody>
      </p:sp>
      <p:sp>
        <p:nvSpPr>
          <p:cNvPr id="19" name="Google Shape;1667;p201">
            <a:extLst>
              <a:ext uri="{FF2B5EF4-FFF2-40B4-BE49-F238E27FC236}">
                <a16:creationId xmlns:a16="http://schemas.microsoft.com/office/drawing/2014/main" xmlns="" id="{CD779623-A4CF-B4D1-E460-E7B498B0FA72}"/>
              </a:ext>
            </a:extLst>
          </p:cNvPr>
          <p:cNvSpPr/>
          <p:nvPr/>
        </p:nvSpPr>
        <p:spPr>
          <a:xfrm>
            <a:off x="4659287" y="3823347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هَوىً</a:t>
            </a:r>
          </a:p>
        </p:txBody>
      </p:sp>
      <p:sp>
        <p:nvSpPr>
          <p:cNvPr id="20" name="Google Shape;1668;p201">
            <a:extLst>
              <a:ext uri="{FF2B5EF4-FFF2-40B4-BE49-F238E27FC236}">
                <a16:creationId xmlns:a16="http://schemas.microsoft.com/office/drawing/2014/main" xmlns="" id="{06711731-ED69-47CC-598F-EA13CBA7B2C9}"/>
              </a:ext>
            </a:extLst>
          </p:cNvPr>
          <p:cNvSpPr/>
          <p:nvPr/>
        </p:nvSpPr>
        <p:spPr>
          <a:xfrm>
            <a:off x="942657" y="3862043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13050" y="66891"/>
                  <a:pt x="68044" y="-1301"/>
                  <a:pt x="156931" y="0"/>
                </a:cubicBezTo>
                <a:cubicBezTo>
                  <a:pt x="338397" y="-1055"/>
                  <a:pt x="522974" y="25327"/>
                  <a:pt x="777768" y="0"/>
                </a:cubicBezTo>
                <a:cubicBezTo>
                  <a:pt x="1032562" y="-25327"/>
                  <a:pt x="1096094" y="-11607"/>
                  <a:pt x="1398604" y="0"/>
                </a:cubicBezTo>
                <a:cubicBezTo>
                  <a:pt x="1480054" y="9542"/>
                  <a:pt x="1564197" y="67643"/>
                  <a:pt x="1555535" y="156931"/>
                </a:cubicBezTo>
                <a:cubicBezTo>
                  <a:pt x="1558191" y="388692"/>
                  <a:pt x="1546877" y="626975"/>
                  <a:pt x="1555535" y="784638"/>
                </a:cubicBezTo>
                <a:cubicBezTo>
                  <a:pt x="1560147" y="879837"/>
                  <a:pt x="1490119" y="945138"/>
                  <a:pt x="1398604" y="941569"/>
                </a:cubicBezTo>
                <a:cubicBezTo>
                  <a:pt x="1243545" y="957531"/>
                  <a:pt x="1054318" y="938628"/>
                  <a:pt x="790184" y="941569"/>
                </a:cubicBezTo>
                <a:cubicBezTo>
                  <a:pt x="526050" y="944510"/>
                  <a:pt x="400769" y="911685"/>
                  <a:pt x="156931" y="941569"/>
                </a:cubicBezTo>
                <a:cubicBezTo>
                  <a:pt x="65308" y="946494"/>
                  <a:pt x="2679" y="862991"/>
                  <a:pt x="0" y="784638"/>
                </a:cubicBezTo>
                <a:cubicBezTo>
                  <a:pt x="-11551" y="525311"/>
                  <a:pt x="-30047" y="428888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7119" y="61670"/>
                  <a:pt x="72107" y="-19453"/>
                  <a:pt x="156931" y="0"/>
                </a:cubicBezTo>
                <a:cubicBezTo>
                  <a:pt x="328791" y="-26882"/>
                  <a:pt x="558719" y="-21326"/>
                  <a:pt x="752934" y="0"/>
                </a:cubicBezTo>
                <a:cubicBezTo>
                  <a:pt x="947149" y="21326"/>
                  <a:pt x="1099997" y="-2913"/>
                  <a:pt x="1398604" y="0"/>
                </a:cubicBezTo>
                <a:cubicBezTo>
                  <a:pt x="1487210" y="2003"/>
                  <a:pt x="1561044" y="85370"/>
                  <a:pt x="1555535" y="156931"/>
                </a:cubicBezTo>
                <a:cubicBezTo>
                  <a:pt x="1547687" y="378933"/>
                  <a:pt x="1555162" y="651872"/>
                  <a:pt x="1555535" y="784638"/>
                </a:cubicBezTo>
                <a:cubicBezTo>
                  <a:pt x="1549320" y="862907"/>
                  <a:pt x="1468434" y="948734"/>
                  <a:pt x="1398604" y="941569"/>
                </a:cubicBezTo>
                <a:cubicBezTo>
                  <a:pt x="1119433" y="942063"/>
                  <a:pt x="1022617" y="951892"/>
                  <a:pt x="815018" y="941569"/>
                </a:cubicBezTo>
                <a:cubicBezTo>
                  <a:pt x="607419" y="931246"/>
                  <a:pt x="382092" y="952586"/>
                  <a:pt x="156931" y="941569"/>
                </a:cubicBezTo>
                <a:cubicBezTo>
                  <a:pt x="68959" y="921522"/>
                  <a:pt x="5160" y="875721"/>
                  <a:pt x="0" y="784638"/>
                </a:cubicBezTo>
                <a:cubicBezTo>
                  <a:pt x="11028" y="499908"/>
                  <a:pt x="5651" y="39645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بِحاراً</a:t>
            </a:r>
          </a:p>
        </p:txBody>
      </p:sp>
      <p:sp>
        <p:nvSpPr>
          <p:cNvPr id="21" name="Google Shape;1671;p201">
            <a:extLst>
              <a:ext uri="{FF2B5EF4-FFF2-40B4-BE49-F238E27FC236}">
                <a16:creationId xmlns:a16="http://schemas.microsoft.com/office/drawing/2014/main" xmlns="" id="{9C25B3AC-3D78-D73E-4F1E-D977E58FE79F}"/>
              </a:ext>
            </a:extLst>
          </p:cNvPr>
          <p:cNvSpPr/>
          <p:nvPr/>
        </p:nvSpPr>
        <p:spPr>
          <a:xfrm>
            <a:off x="2800972" y="3840918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أُنْشودَةٌ</a:t>
            </a:r>
          </a:p>
        </p:txBody>
      </p:sp>
    </p:spTree>
    <p:extLst>
      <p:ext uri="{BB962C8B-B14F-4D97-AF65-F5344CB8AC3E}">
        <p14:creationId xmlns:p14="http://schemas.microsoft.com/office/powerpoint/2010/main" val="27637458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FEBE266-BAAA-5419-9D96-CC08B872E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650A70A-E6A9-9E07-21A3-2C11A28DF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81638"/>
            <a:ext cx="6840000" cy="612000"/>
          </a:xfrm>
        </p:spPr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Arial"/>
              </a:rPr>
              <a:t>هذه جملة أخرى. اكتبوا الكلمة الناقصة انطلاقا من الكلمات المقترحة.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8FA28F8C-98A2-5FF1-715E-3BEEA414BEB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D75417DF-4C32-0E8F-24AF-210A8929003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105DAFF4-B205-317C-15C4-3507F88A9A4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F88CD4F3-B059-7018-4C7B-40E9A633097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A8988A67-5F2C-E04D-E518-D907C61053A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96FFC3C-C07D-63EB-1599-BDC249837499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2D861D2-5626-92BF-CA87-EF1CD81CDBFE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6513836E-54B2-7135-F29A-A9FE0961BAE6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31A5DA6-4EB1-0E87-1CEB-544924B26796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28" name="Google Shape;677;p154">
            <a:extLst>
              <a:ext uri="{FF2B5EF4-FFF2-40B4-BE49-F238E27FC236}">
                <a16:creationId xmlns:a16="http://schemas.microsoft.com/office/drawing/2014/main" xmlns="" id="{CD4B9D37-7CAE-0AB7-6E83-279625217648}"/>
              </a:ext>
            </a:extLst>
          </p:cNvPr>
          <p:cNvSpPr txBox="1"/>
          <p:nvPr/>
        </p:nvSpPr>
        <p:spPr>
          <a:xfrm>
            <a:off x="507748" y="5220353"/>
            <a:ext cx="812850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 defTabSz="914400" rtl="1">
              <a:buClr>
                <a:srgbClr val="000000"/>
              </a:buClr>
              <a:defRPr/>
            </a:pPr>
            <a:r>
              <a:rPr lang="ar-MA" sz="4800" b="1" kern="0" dirty="0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إِنَّ في </a:t>
            </a:r>
            <a:r>
              <a:rPr lang="ar-MA" sz="4800" b="1" kern="0" dirty="0" err="1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ٱلْمَغْرِبِ</a:t>
            </a:r>
            <a:r>
              <a:rPr lang="ar-MA" sz="4800" b="1" kern="0" dirty="0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........... شُطْآنُها ذَهَبِيَّةٌ.</a:t>
            </a:r>
          </a:p>
        </p:txBody>
      </p:sp>
      <p:sp>
        <p:nvSpPr>
          <p:cNvPr id="3" name="Google Shape;1666;p201">
            <a:extLst>
              <a:ext uri="{FF2B5EF4-FFF2-40B4-BE49-F238E27FC236}">
                <a16:creationId xmlns:a16="http://schemas.microsoft.com/office/drawing/2014/main" xmlns="" id="{3B6618FF-BA0A-E2B4-D311-A8761AD9DDEB}"/>
              </a:ext>
            </a:extLst>
          </p:cNvPr>
          <p:cNvSpPr/>
          <p:nvPr/>
        </p:nvSpPr>
        <p:spPr>
          <a:xfrm>
            <a:off x="6616716" y="2436733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2120" y="86417"/>
                  <a:pt x="66170" y="-14752"/>
                  <a:pt x="156931" y="0"/>
                </a:cubicBezTo>
                <a:cubicBezTo>
                  <a:pt x="437048" y="17883"/>
                  <a:pt x="470972" y="4122"/>
                  <a:pt x="740517" y="0"/>
                </a:cubicBezTo>
                <a:cubicBezTo>
                  <a:pt x="1010062" y="-4122"/>
                  <a:pt x="1258576" y="-29782"/>
                  <a:pt x="1398604" y="0"/>
                </a:cubicBezTo>
                <a:cubicBezTo>
                  <a:pt x="1500264" y="-12852"/>
                  <a:pt x="1549180" y="90872"/>
                  <a:pt x="1555535" y="156931"/>
                </a:cubicBezTo>
                <a:cubicBezTo>
                  <a:pt x="1586790" y="452238"/>
                  <a:pt x="1529418" y="598879"/>
                  <a:pt x="1555535" y="784638"/>
                </a:cubicBezTo>
                <a:cubicBezTo>
                  <a:pt x="1551755" y="877324"/>
                  <a:pt x="1496008" y="924609"/>
                  <a:pt x="1398604" y="941569"/>
                </a:cubicBezTo>
                <a:cubicBezTo>
                  <a:pt x="1137699" y="948058"/>
                  <a:pt x="990558" y="937958"/>
                  <a:pt x="752934" y="941569"/>
                </a:cubicBezTo>
                <a:cubicBezTo>
                  <a:pt x="515310" y="945181"/>
                  <a:pt x="363213" y="929647"/>
                  <a:pt x="156931" y="941569"/>
                </a:cubicBezTo>
                <a:cubicBezTo>
                  <a:pt x="70519" y="938794"/>
                  <a:pt x="11016" y="871220"/>
                  <a:pt x="0" y="784638"/>
                </a:cubicBezTo>
                <a:cubicBezTo>
                  <a:pt x="-3346" y="523853"/>
                  <a:pt x="-30684" y="309904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47" y="56878"/>
                  <a:pt x="64770" y="13933"/>
                  <a:pt x="156931" y="0"/>
                </a:cubicBezTo>
                <a:cubicBezTo>
                  <a:pt x="366354" y="16526"/>
                  <a:pt x="621983" y="-154"/>
                  <a:pt x="752934" y="0"/>
                </a:cubicBezTo>
                <a:cubicBezTo>
                  <a:pt x="883885" y="154"/>
                  <a:pt x="1247783" y="-17271"/>
                  <a:pt x="1398604" y="0"/>
                </a:cubicBezTo>
                <a:cubicBezTo>
                  <a:pt x="1489259" y="2516"/>
                  <a:pt x="1572537" y="67915"/>
                  <a:pt x="1555535" y="156931"/>
                </a:cubicBezTo>
                <a:cubicBezTo>
                  <a:pt x="1530700" y="283168"/>
                  <a:pt x="1558290" y="655335"/>
                  <a:pt x="1555535" y="784638"/>
                </a:cubicBezTo>
                <a:cubicBezTo>
                  <a:pt x="1556275" y="880164"/>
                  <a:pt x="1499828" y="940609"/>
                  <a:pt x="1398604" y="941569"/>
                </a:cubicBezTo>
                <a:cubicBezTo>
                  <a:pt x="1129452" y="914329"/>
                  <a:pt x="978249" y="943978"/>
                  <a:pt x="777768" y="941569"/>
                </a:cubicBezTo>
                <a:cubicBezTo>
                  <a:pt x="577287" y="939160"/>
                  <a:pt x="395901" y="912347"/>
                  <a:pt x="156931" y="941569"/>
                </a:cubicBezTo>
                <a:cubicBezTo>
                  <a:pt x="72208" y="932936"/>
                  <a:pt x="2605" y="867754"/>
                  <a:pt x="0" y="784638"/>
                </a:cubicBezTo>
                <a:cubicBezTo>
                  <a:pt x="31336" y="571813"/>
                  <a:pt x="19177" y="342512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فَوْقَ</a:t>
            </a:r>
          </a:p>
        </p:txBody>
      </p:sp>
      <p:sp>
        <p:nvSpPr>
          <p:cNvPr id="4" name="Google Shape;1667;p201">
            <a:extLst>
              <a:ext uri="{FF2B5EF4-FFF2-40B4-BE49-F238E27FC236}">
                <a16:creationId xmlns:a16="http://schemas.microsoft.com/office/drawing/2014/main" xmlns="" id="{05749061-23F9-2830-7218-4BCDE2E0510B}"/>
              </a:ext>
            </a:extLst>
          </p:cNvPr>
          <p:cNvSpPr/>
          <p:nvPr/>
        </p:nvSpPr>
        <p:spPr>
          <a:xfrm>
            <a:off x="4659287" y="2454304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نَقِيٌّ</a:t>
            </a:r>
          </a:p>
        </p:txBody>
      </p:sp>
      <p:sp>
        <p:nvSpPr>
          <p:cNvPr id="8" name="Google Shape;1668;p201">
            <a:extLst>
              <a:ext uri="{FF2B5EF4-FFF2-40B4-BE49-F238E27FC236}">
                <a16:creationId xmlns:a16="http://schemas.microsoft.com/office/drawing/2014/main" xmlns="" id="{6DDBE606-EB5D-B0AA-AAF3-5AFB1A9320C2}"/>
              </a:ext>
            </a:extLst>
          </p:cNvPr>
          <p:cNvSpPr/>
          <p:nvPr/>
        </p:nvSpPr>
        <p:spPr>
          <a:xfrm>
            <a:off x="942657" y="2493000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13050" y="66891"/>
                  <a:pt x="68044" y="-1301"/>
                  <a:pt x="156931" y="0"/>
                </a:cubicBezTo>
                <a:cubicBezTo>
                  <a:pt x="338397" y="-1055"/>
                  <a:pt x="522974" y="25327"/>
                  <a:pt x="777768" y="0"/>
                </a:cubicBezTo>
                <a:cubicBezTo>
                  <a:pt x="1032562" y="-25327"/>
                  <a:pt x="1096094" y="-11607"/>
                  <a:pt x="1398604" y="0"/>
                </a:cubicBezTo>
                <a:cubicBezTo>
                  <a:pt x="1480054" y="9542"/>
                  <a:pt x="1564197" y="67643"/>
                  <a:pt x="1555535" y="156931"/>
                </a:cubicBezTo>
                <a:cubicBezTo>
                  <a:pt x="1558191" y="388692"/>
                  <a:pt x="1546877" y="626975"/>
                  <a:pt x="1555535" y="784638"/>
                </a:cubicBezTo>
                <a:cubicBezTo>
                  <a:pt x="1560147" y="879837"/>
                  <a:pt x="1490119" y="945138"/>
                  <a:pt x="1398604" y="941569"/>
                </a:cubicBezTo>
                <a:cubicBezTo>
                  <a:pt x="1243545" y="957531"/>
                  <a:pt x="1054318" y="938628"/>
                  <a:pt x="790184" y="941569"/>
                </a:cubicBezTo>
                <a:cubicBezTo>
                  <a:pt x="526050" y="944510"/>
                  <a:pt x="400769" y="911685"/>
                  <a:pt x="156931" y="941569"/>
                </a:cubicBezTo>
                <a:cubicBezTo>
                  <a:pt x="65308" y="946494"/>
                  <a:pt x="2679" y="862991"/>
                  <a:pt x="0" y="784638"/>
                </a:cubicBezTo>
                <a:cubicBezTo>
                  <a:pt x="-11551" y="525311"/>
                  <a:pt x="-30047" y="428888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7119" y="61670"/>
                  <a:pt x="72107" y="-19453"/>
                  <a:pt x="156931" y="0"/>
                </a:cubicBezTo>
                <a:cubicBezTo>
                  <a:pt x="328791" y="-26882"/>
                  <a:pt x="558719" y="-21326"/>
                  <a:pt x="752934" y="0"/>
                </a:cubicBezTo>
                <a:cubicBezTo>
                  <a:pt x="947149" y="21326"/>
                  <a:pt x="1099997" y="-2913"/>
                  <a:pt x="1398604" y="0"/>
                </a:cubicBezTo>
                <a:cubicBezTo>
                  <a:pt x="1487210" y="2003"/>
                  <a:pt x="1561044" y="85370"/>
                  <a:pt x="1555535" y="156931"/>
                </a:cubicBezTo>
                <a:cubicBezTo>
                  <a:pt x="1547687" y="378933"/>
                  <a:pt x="1555162" y="651872"/>
                  <a:pt x="1555535" y="784638"/>
                </a:cubicBezTo>
                <a:cubicBezTo>
                  <a:pt x="1549320" y="862907"/>
                  <a:pt x="1468434" y="948734"/>
                  <a:pt x="1398604" y="941569"/>
                </a:cubicBezTo>
                <a:cubicBezTo>
                  <a:pt x="1119433" y="942063"/>
                  <a:pt x="1022617" y="951892"/>
                  <a:pt x="815018" y="941569"/>
                </a:cubicBezTo>
                <a:cubicBezTo>
                  <a:pt x="607419" y="931246"/>
                  <a:pt x="382092" y="952586"/>
                  <a:pt x="156931" y="941569"/>
                </a:cubicBezTo>
                <a:cubicBezTo>
                  <a:pt x="68959" y="921522"/>
                  <a:pt x="5160" y="875721"/>
                  <a:pt x="0" y="784638"/>
                </a:cubicBezTo>
                <a:cubicBezTo>
                  <a:pt x="11028" y="499908"/>
                  <a:pt x="5651" y="39645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هَواءٌ</a:t>
            </a:r>
          </a:p>
        </p:txBody>
      </p:sp>
      <p:sp>
        <p:nvSpPr>
          <p:cNvPr id="10" name="Google Shape;1671;p201">
            <a:extLst>
              <a:ext uri="{FF2B5EF4-FFF2-40B4-BE49-F238E27FC236}">
                <a16:creationId xmlns:a16="http://schemas.microsoft.com/office/drawing/2014/main" xmlns="" id="{BBB58528-25BF-EF2C-D9D9-DB5B598F7370}"/>
              </a:ext>
            </a:extLst>
          </p:cNvPr>
          <p:cNvSpPr/>
          <p:nvPr/>
        </p:nvSpPr>
        <p:spPr>
          <a:xfrm>
            <a:off x="2800972" y="2471875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قَدْ</a:t>
            </a:r>
          </a:p>
        </p:txBody>
      </p:sp>
      <p:sp>
        <p:nvSpPr>
          <p:cNvPr id="15" name="Google Shape;1666;p201">
            <a:extLst>
              <a:ext uri="{FF2B5EF4-FFF2-40B4-BE49-F238E27FC236}">
                <a16:creationId xmlns:a16="http://schemas.microsoft.com/office/drawing/2014/main" xmlns="" id="{7C81643D-2B26-315E-6A0B-3571AE5F1296}"/>
              </a:ext>
            </a:extLst>
          </p:cNvPr>
          <p:cNvSpPr/>
          <p:nvPr/>
        </p:nvSpPr>
        <p:spPr>
          <a:xfrm>
            <a:off x="6616716" y="3805776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2120" y="86417"/>
                  <a:pt x="66170" y="-14752"/>
                  <a:pt x="156931" y="0"/>
                </a:cubicBezTo>
                <a:cubicBezTo>
                  <a:pt x="437048" y="17883"/>
                  <a:pt x="470972" y="4122"/>
                  <a:pt x="740517" y="0"/>
                </a:cubicBezTo>
                <a:cubicBezTo>
                  <a:pt x="1010062" y="-4122"/>
                  <a:pt x="1258576" y="-29782"/>
                  <a:pt x="1398604" y="0"/>
                </a:cubicBezTo>
                <a:cubicBezTo>
                  <a:pt x="1500264" y="-12852"/>
                  <a:pt x="1549180" y="90872"/>
                  <a:pt x="1555535" y="156931"/>
                </a:cubicBezTo>
                <a:cubicBezTo>
                  <a:pt x="1586790" y="452238"/>
                  <a:pt x="1529418" y="598879"/>
                  <a:pt x="1555535" y="784638"/>
                </a:cubicBezTo>
                <a:cubicBezTo>
                  <a:pt x="1551755" y="877324"/>
                  <a:pt x="1496008" y="924609"/>
                  <a:pt x="1398604" y="941569"/>
                </a:cubicBezTo>
                <a:cubicBezTo>
                  <a:pt x="1137699" y="948058"/>
                  <a:pt x="990558" y="937958"/>
                  <a:pt x="752934" y="941569"/>
                </a:cubicBezTo>
                <a:cubicBezTo>
                  <a:pt x="515310" y="945181"/>
                  <a:pt x="363213" y="929647"/>
                  <a:pt x="156931" y="941569"/>
                </a:cubicBezTo>
                <a:cubicBezTo>
                  <a:pt x="70519" y="938794"/>
                  <a:pt x="11016" y="871220"/>
                  <a:pt x="0" y="784638"/>
                </a:cubicBezTo>
                <a:cubicBezTo>
                  <a:pt x="-3346" y="523853"/>
                  <a:pt x="-30684" y="309904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47" y="56878"/>
                  <a:pt x="64770" y="13933"/>
                  <a:pt x="156931" y="0"/>
                </a:cubicBezTo>
                <a:cubicBezTo>
                  <a:pt x="366354" y="16526"/>
                  <a:pt x="621983" y="-154"/>
                  <a:pt x="752934" y="0"/>
                </a:cubicBezTo>
                <a:cubicBezTo>
                  <a:pt x="883885" y="154"/>
                  <a:pt x="1247783" y="-17271"/>
                  <a:pt x="1398604" y="0"/>
                </a:cubicBezTo>
                <a:cubicBezTo>
                  <a:pt x="1489259" y="2516"/>
                  <a:pt x="1572537" y="67915"/>
                  <a:pt x="1555535" y="156931"/>
                </a:cubicBezTo>
                <a:cubicBezTo>
                  <a:pt x="1530700" y="283168"/>
                  <a:pt x="1558290" y="655335"/>
                  <a:pt x="1555535" y="784638"/>
                </a:cubicBezTo>
                <a:cubicBezTo>
                  <a:pt x="1556275" y="880164"/>
                  <a:pt x="1499828" y="940609"/>
                  <a:pt x="1398604" y="941569"/>
                </a:cubicBezTo>
                <a:cubicBezTo>
                  <a:pt x="1129452" y="914329"/>
                  <a:pt x="978249" y="943978"/>
                  <a:pt x="777768" y="941569"/>
                </a:cubicBezTo>
                <a:cubicBezTo>
                  <a:pt x="577287" y="939160"/>
                  <a:pt x="395901" y="912347"/>
                  <a:pt x="156931" y="941569"/>
                </a:cubicBezTo>
                <a:cubicBezTo>
                  <a:pt x="72208" y="932936"/>
                  <a:pt x="2605" y="867754"/>
                  <a:pt x="0" y="784638"/>
                </a:cubicBezTo>
                <a:cubicBezTo>
                  <a:pt x="31336" y="571813"/>
                  <a:pt x="19177" y="342512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لَمْ</a:t>
            </a:r>
          </a:p>
        </p:txBody>
      </p:sp>
      <p:sp>
        <p:nvSpPr>
          <p:cNvPr id="16" name="Google Shape;1667;p201">
            <a:extLst>
              <a:ext uri="{FF2B5EF4-FFF2-40B4-BE49-F238E27FC236}">
                <a16:creationId xmlns:a16="http://schemas.microsoft.com/office/drawing/2014/main" xmlns="" id="{74633C2B-5ED9-62E9-CF66-2436C2C1CC00}"/>
              </a:ext>
            </a:extLst>
          </p:cNvPr>
          <p:cNvSpPr/>
          <p:nvPr/>
        </p:nvSpPr>
        <p:spPr>
          <a:xfrm>
            <a:off x="4659287" y="3823347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هَوىً</a:t>
            </a:r>
          </a:p>
        </p:txBody>
      </p:sp>
      <p:sp>
        <p:nvSpPr>
          <p:cNvPr id="18" name="Google Shape;1668;p201">
            <a:extLst>
              <a:ext uri="{FF2B5EF4-FFF2-40B4-BE49-F238E27FC236}">
                <a16:creationId xmlns:a16="http://schemas.microsoft.com/office/drawing/2014/main" xmlns="" id="{5C6919D1-A3C5-50A7-2E00-DBD31BAEB54F}"/>
              </a:ext>
            </a:extLst>
          </p:cNvPr>
          <p:cNvSpPr/>
          <p:nvPr/>
        </p:nvSpPr>
        <p:spPr>
          <a:xfrm>
            <a:off x="942657" y="3862043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13050" y="66891"/>
                  <a:pt x="68044" y="-1301"/>
                  <a:pt x="156931" y="0"/>
                </a:cubicBezTo>
                <a:cubicBezTo>
                  <a:pt x="338397" y="-1055"/>
                  <a:pt x="522974" y="25327"/>
                  <a:pt x="777768" y="0"/>
                </a:cubicBezTo>
                <a:cubicBezTo>
                  <a:pt x="1032562" y="-25327"/>
                  <a:pt x="1096094" y="-11607"/>
                  <a:pt x="1398604" y="0"/>
                </a:cubicBezTo>
                <a:cubicBezTo>
                  <a:pt x="1480054" y="9542"/>
                  <a:pt x="1564197" y="67643"/>
                  <a:pt x="1555535" y="156931"/>
                </a:cubicBezTo>
                <a:cubicBezTo>
                  <a:pt x="1558191" y="388692"/>
                  <a:pt x="1546877" y="626975"/>
                  <a:pt x="1555535" y="784638"/>
                </a:cubicBezTo>
                <a:cubicBezTo>
                  <a:pt x="1560147" y="879837"/>
                  <a:pt x="1490119" y="945138"/>
                  <a:pt x="1398604" y="941569"/>
                </a:cubicBezTo>
                <a:cubicBezTo>
                  <a:pt x="1243545" y="957531"/>
                  <a:pt x="1054318" y="938628"/>
                  <a:pt x="790184" y="941569"/>
                </a:cubicBezTo>
                <a:cubicBezTo>
                  <a:pt x="526050" y="944510"/>
                  <a:pt x="400769" y="911685"/>
                  <a:pt x="156931" y="941569"/>
                </a:cubicBezTo>
                <a:cubicBezTo>
                  <a:pt x="65308" y="946494"/>
                  <a:pt x="2679" y="862991"/>
                  <a:pt x="0" y="784638"/>
                </a:cubicBezTo>
                <a:cubicBezTo>
                  <a:pt x="-11551" y="525311"/>
                  <a:pt x="-30047" y="428888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7119" y="61670"/>
                  <a:pt x="72107" y="-19453"/>
                  <a:pt x="156931" y="0"/>
                </a:cubicBezTo>
                <a:cubicBezTo>
                  <a:pt x="328791" y="-26882"/>
                  <a:pt x="558719" y="-21326"/>
                  <a:pt x="752934" y="0"/>
                </a:cubicBezTo>
                <a:cubicBezTo>
                  <a:pt x="947149" y="21326"/>
                  <a:pt x="1099997" y="-2913"/>
                  <a:pt x="1398604" y="0"/>
                </a:cubicBezTo>
                <a:cubicBezTo>
                  <a:pt x="1487210" y="2003"/>
                  <a:pt x="1561044" y="85370"/>
                  <a:pt x="1555535" y="156931"/>
                </a:cubicBezTo>
                <a:cubicBezTo>
                  <a:pt x="1547687" y="378933"/>
                  <a:pt x="1555162" y="651872"/>
                  <a:pt x="1555535" y="784638"/>
                </a:cubicBezTo>
                <a:cubicBezTo>
                  <a:pt x="1549320" y="862907"/>
                  <a:pt x="1468434" y="948734"/>
                  <a:pt x="1398604" y="941569"/>
                </a:cubicBezTo>
                <a:cubicBezTo>
                  <a:pt x="1119433" y="942063"/>
                  <a:pt x="1022617" y="951892"/>
                  <a:pt x="815018" y="941569"/>
                </a:cubicBezTo>
                <a:cubicBezTo>
                  <a:pt x="607419" y="931246"/>
                  <a:pt x="382092" y="952586"/>
                  <a:pt x="156931" y="941569"/>
                </a:cubicBezTo>
                <a:cubicBezTo>
                  <a:pt x="68959" y="921522"/>
                  <a:pt x="5160" y="875721"/>
                  <a:pt x="0" y="784638"/>
                </a:cubicBezTo>
                <a:cubicBezTo>
                  <a:pt x="11028" y="499908"/>
                  <a:pt x="5651" y="39645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بِحاراً</a:t>
            </a:r>
          </a:p>
        </p:txBody>
      </p:sp>
      <p:sp>
        <p:nvSpPr>
          <p:cNvPr id="19" name="Google Shape;1671;p201">
            <a:extLst>
              <a:ext uri="{FF2B5EF4-FFF2-40B4-BE49-F238E27FC236}">
                <a16:creationId xmlns:a16="http://schemas.microsoft.com/office/drawing/2014/main" xmlns="" id="{E2627944-6CED-80E9-6AEF-31E89001F85C}"/>
              </a:ext>
            </a:extLst>
          </p:cNvPr>
          <p:cNvSpPr/>
          <p:nvPr/>
        </p:nvSpPr>
        <p:spPr>
          <a:xfrm>
            <a:off x="2800972" y="3840918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أُنْشودَةٌ</a:t>
            </a:r>
          </a:p>
        </p:txBody>
      </p:sp>
    </p:spTree>
    <p:extLst>
      <p:ext uri="{BB962C8B-B14F-4D97-AF65-F5344CB8AC3E}">
        <p14:creationId xmlns:p14="http://schemas.microsoft.com/office/powerpoint/2010/main" val="4229891036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1813532-F0FB-7312-13DA-7C4B330C5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79E7D24-E2DF-3951-D880-CC42B94F5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Arial"/>
              </a:rPr>
              <a:t>من وجد الكلمة المناسبة لمعنى الجملة؟ ما رأيك؟  ــــ صححوا.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E32F4E64-4604-0B07-9E40-813E25CCF38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7C2A7F04-4B6E-797D-87AE-854467CBFAA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AF3B2685-3E4A-5DD1-F17F-922F7705BC4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28F51E4E-A38D-CAAC-F78D-961233BE88F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9DC3E27-A6B2-DD06-4F48-5D587EFF3C85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60D8E58-95EB-AFB1-2889-327B17C046F9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7FF1E95-A7C8-11F2-5A4C-C8BD98FF2365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BB96C82-635E-327E-79A1-B14A907EECAE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24" name="Espace réservé pour une image  23">
            <a:extLst>
              <a:ext uri="{FF2B5EF4-FFF2-40B4-BE49-F238E27FC236}">
                <a16:creationId xmlns:a16="http://schemas.microsoft.com/office/drawing/2014/main" xmlns="" id="{FBF425F8-0012-0961-B9F3-09B3BF01345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20" name="Google Shape;1666;p201">
            <a:extLst>
              <a:ext uri="{FF2B5EF4-FFF2-40B4-BE49-F238E27FC236}">
                <a16:creationId xmlns:a16="http://schemas.microsoft.com/office/drawing/2014/main" xmlns="" id="{760C5545-4CEB-66E7-4E5C-300B2C6645C6}"/>
              </a:ext>
            </a:extLst>
          </p:cNvPr>
          <p:cNvSpPr/>
          <p:nvPr/>
        </p:nvSpPr>
        <p:spPr>
          <a:xfrm>
            <a:off x="6616716" y="2436733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2120" y="86417"/>
                  <a:pt x="66170" y="-14752"/>
                  <a:pt x="156931" y="0"/>
                </a:cubicBezTo>
                <a:cubicBezTo>
                  <a:pt x="437048" y="17883"/>
                  <a:pt x="470972" y="4122"/>
                  <a:pt x="740517" y="0"/>
                </a:cubicBezTo>
                <a:cubicBezTo>
                  <a:pt x="1010062" y="-4122"/>
                  <a:pt x="1258576" y="-29782"/>
                  <a:pt x="1398604" y="0"/>
                </a:cubicBezTo>
                <a:cubicBezTo>
                  <a:pt x="1500264" y="-12852"/>
                  <a:pt x="1549180" y="90872"/>
                  <a:pt x="1555535" y="156931"/>
                </a:cubicBezTo>
                <a:cubicBezTo>
                  <a:pt x="1586790" y="452238"/>
                  <a:pt x="1529418" y="598879"/>
                  <a:pt x="1555535" y="784638"/>
                </a:cubicBezTo>
                <a:cubicBezTo>
                  <a:pt x="1551755" y="877324"/>
                  <a:pt x="1496008" y="924609"/>
                  <a:pt x="1398604" y="941569"/>
                </a:cubicBezTo>
                <a:cubicBezTo>
                  <a:pt x="1137699" y="948058"/>
                  <a:pt x="990558" y="937958"/>
                  <a:pt x="752934" y="941569"/>
                </a:cubicBezTo>
                <a:cubicBezTo>
                  <a:pt x="515310" y="945181"/>
                  <a:pt x="363213" y="929647"/>
                  <a:pt x="156931" y="941569"/>
                </a:cubicBezTo>
                <a:cubicBezTo>
                  <a:pt x="70519" y="938794"/>
                  <a:pt x="11016" y="871220"/>
                  <a:pt x="0" y="784638"/>
                </a:cubicBezTo>
                <a:cubicBezTo>
                  <a:pt x="-3346" y="523853"/>
                  <a:pt x="-30684" y="309904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47" y="56878"/>
                  <a:pt x="64770" y="13933"/>
                  <a:pt x="156931" y="0"/>
                </a:cubicBezTo>
                <a:cubicBezTo>
                  <a:pt x="366354" y="16526"/>
                  <a:pt x="621983" y="-154"/>
                  <a:pt x="752934" y="0"/>
                </a:cubicBezTo>
                <a:cubicBezTo>
                  <a:pt x="883885" y="154"/>
                  <a:pt x="1247783" y="-17271"/>
                  <a:pt x="1398604" y="0"/>
                </a:cubicBezTo>
                <a:cubicBezTo>
                  <a:pt x="1489259" y="2516"/>
                  <a:pt x="1572537" y="67915"/>
                  <a:pt x="1555535" y="156931"/>
                </a:cubicBezTo>
                <a:cubicBezTo>
                  <a:pt x="1530700" y="283168"/>
                  <a:pt x="1558290" y="655335"/>
                  <a:pt x="1555535" y="784638"/>
                </a:cubicBezTo>
                <a:cubicBezTo>
                  <a:pt x="1556275" y="880164"/>
                  <a:pt x="1499828" y="940609"/>
                  <a:pt x="1398604" y="941569"/>
                </a:cubicBezTo>
                <a:cubicBezTo>
                  <a:pt x="1129452" y="914329"/>
                  <a:pt x="978249" y="943978"/>
                  <a:pt x="777768" y="941569"/>
                </a:cubicBezTo>
                <a:cubicBezTo>
                  <a:pt x="577287" y="939160"/>
                  <a:pt x="395901" y="912347"/>
                  <a:pt x="156931" y="941569"/>
                </a:cubicBezTo>
                <a:cubicBezTo>
                  <a:pt x="72208" y="932936"/>
                  <a:pt x="2605" y="867754"/>
                  <a:pt x="0" y="784638"/>
                </a:cubicBezTo>
                <a:cubicBezTo>
                  <a:pt x="31336" y="571813"/>
                  <a:pt x="19177" y="342512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فَوْقَ</a:t>
            </a:r>
          </a:p>
        </p:txBody>
      </p:sp>
      <p:sp>
        <p:nvSpPr>
          <p:cNvPr id="21" name="Google Shape;1667;p201">
            <a:extLst>
              <a:ext uri="{FF2B5EF4-FFF2-40B4-BE49-F238E27FC236}">
                <a16:creationId xmlns:a16="http://schemas.microsoft.com/office/drawing/2014/main" xmlns="" id="{80EA53B8-6564-7162-F28C-99CBACC126A1}"/>
              </a:ext>
            </a:extLst>
          </p:cNvPr>
          <p:cNvSpPr/>
          <p:nvPr/>
        </p:nvSpPr>
        <p:spPr>
          <a:xfrm>
            <a:off x="4659287" y="2454304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نَقِيٌّ</a:t>
            </a:r>
          </a:p>
        </p:txBody>
      </p:sp>
      <p:sp>
        <p:nvSpPr>
          <p:cNvPr id="22" name="Google Shape;1668;p201">
            <a:extLst>
              <a:ext uri="{FF2B5EF4-FFF2-40B4-BE49-F238E27FC236}">
                <a16:creationId xmlns:a16="http://schemas.microsoft.com/office/drawing/2014/main" xmlns="" id="{7F2069D1-A6EF-D6FE-5B0A-AEB352111B1A}"/>
              </a:ext>
            </a:extLst>
          </p:cNvPr>
          <p:cNvSpPr/>
          <p:nvPr/>
        </p:nvSpPr>
        <p:spPr>
          <a:xfrm>
            <a:off x="942657" y="2493000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13050" y="66891"/>
                  <a:pt x="68044" y="-1301"/>
                  <a:pt x="156931" y="0"/>
                </a:cubicBezTo>
                <a:cubicBezTo>
                  <a:pt x="338397" y="-1055"/>
                  <a:pt x="522974" y="25327"/>
                  <a:pt x="777768" y="0"/>
                </a:cubicBezTo>
                <a:cubicBezTo>
                  <a:pt x="1032562" y="-25327"/>
                  <a:pt x="1096094" y="-11607"/>
                  <a:pt x="1398604" y="0"/>
                </a:cubicBezTo>
                <a:cubicBezTo>
                  <a:pt x="1480054" y="9542"/>
                  <a:pt x="1564197" y="67643"/>
                  <a:pt x="1555535" y="156931"/>
                </a:cubicBezTo>
                <a:cubicBezTo>
                  <a:pt x="1558191" y="388692"/>
                  <a:pt x="1546877" y="626975"/>
                  <a:pt x="1555535" y="784638"/>
                </a:cubicBezTo>
                <a:cubicBezTo>
                  <a:pt x="1560147" y="879837"/>
                  <a:pt x="1490119" y="945138"/>
                  <a:pt x="1398604" y="941569"/>
                </a:cubicBezTo>
                <a:cubicBezTo>
                  <a:pt x="1243545" y="957531"/>
                  <a:pt x="1054318" y="938628"/>
                  <a:pt x="790184" y="941569"/>
                </a:cubicBezTo>
                <a:cubicBezTo>
                  <a:pt x="526050" y="944510"/>
                  <a:pt x="400769" y="911685"/>
                  <a:pt x="156931" y="941569"/>
                </a:cubicBezTo>
                <a:cubicBezTo>
                  <a:pt x="65308" y="946494"/>
                  <a:pt x="2679" y="862991"/>
                  <a:pt x="0" y="784638"/>
                </a:cubicBezTo>
                <a:cubicBezTo>
                  <a:pt x="-11551" y="525311"/>
                  <a:pt x="-30047" y="428888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7119" y="61670"/>
                  <a:pt x="72107" y="-19453"/>
                  <a:pt x="156931" y="0"/>
                </a:cubicBezTo>
                <a:cubicBezTo>
                  <a:pt x="328791" y="-26882"/>
                  <a:pt x="558719" y="-21326"/>
                  <a:pt x="752934" y="0"/>
                </a:cubicBezTo>
                <a:cubicBezTo>
                  <a:pt x="947149" y="21326"/>
                  <a:pt x="1099997" y="-2913"/>
                  <a:pt x="1398604" y="0"/>
                </a:cubicBezTo>
                <a:cubicBezTo>
                  <a:pt x="1487210" y="2003"/>
                  <a:pt x="1561044" y="85370"/>
                  <a:pt x="1555535" y="156931"/>
                </a:cubicBezTo>
                <a:cubicBezTo>
                  <a:pt x="1547687" y="378933"/>
                  <a:pt x="1555162" y="651872"/>
                  <a:pt x="1555535" y="784638"/>
                </a:cubicBezTo>
                <a:cubicBezTo>
                  <a:pt x="1549320" y="862907"/>
                  <a:pt x="1468434" y="948734"/>
                  <a:pt x="1398604" y="941569"/>
                </a:cubicBezTo>
                <a:cubicBezTo>
                  <a:pt x="1119433" y="942063"/>
                  <a:pt x="1022617" y="951892"/>
                  <a:pt x="815018" y="941569"/>
                </a:cubicBezTo>
                <a:cubicBezTo>
                  <a:pt x="607419" y="931246"/>
                  <a:pt x="382092" y="952586"/>
                  <a:pt x="156931" y="941569"/>
                </a:cubicBezTo>
                <a:cubicBezTo>
                  <a:pt x="68959" y="921522"/>
                  <a:pt x="5160" y="875721"/>
                  <a:pt x="0" y="784638"/>
                </a:cubicBezTo>
                <a:cubicBezTo>
                  <a:pt x="11028" y="499908"/>
                  <a:pt x="5651" y="39645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هَواءٌ</a:t>
            </a:r>
          </a:p>
        </p:txBody>
      </p:sp>
      <p:sp>
        <p:nvSpPr>
          <p:cNvPr id="25" name="Google Shape;1671;p201">
            <a:extLst>
              <a:ext uri="{FF2B5EF4-FFF2-40B4-BE49-F238E27FC236}">
                <a16:creationId xmlns:a16="http://schemas.microsoft.com/office/drawing/2014/main" xmlns="" id="{245A91E8-ECEE-B70F-7BD3-722CAC995AA6}"/>
              </a:ext>
            </a:extLst>
          </p:cNvPr>
          <p:cNvSpPr/>
          <p:nvPr/>
        </p:nvSpPr>
        <p:spPr>
          <a:xfrm>
            <a:off x="2800972" y="2471875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قَدْ</a:t>
            </a:r>
          </a:p>
        </p:txBody>
      </p:sp>
      <p:sp>
        <p:nvSpPr>
          <p:cNvPr id="26" name="Google Shape;1666;p201">
            <a:extLst>
              <a:ext uri="{FF2B5EF4-FFF2-40B4-BE49-F238E27FC236}">
                <a16:creationId xmlns:a16="http://schemas.microsoft.com/office/drawing/2014/main" xmlns="" id="{91160C10-101D-2212-C11F-D426CD58D7C6}"/>
              </a:ext>
            </a:extLst>
          </p:cNvPr>
          <p:cNvSpPr/>
          <p:nvPr/>
        </p:nvSpPr>
        <p:spPr>
          <a:xfrm>
            <a:off x="6616716" y="3805776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2120" y="86417"/>
                  <a:pt x="66170" y="-14752"/>
                  <a:pt x="156931" y="0"/>
                </a:cubicBezTo>
                <a:cubicBezTo>
                  <a:pt x="437048" y="17883"/>
                  <a:pt x="470972" y="4122"/>
                  <a:pt x="740517" y="0"/>
                </a:cubicBezTo>
                <a:cubicBezTo>
                  <a:pt x="1010062" y="-4122"/>
                  <a:pt x="1258576" y="-29782"/>
                  <a:pt x="1398604" y="0"/>
                </a:cubicBezTo>
                <a:cubicBezTo>
                  <a:pt x="1500264" y="-12852"/>
                  <a:pt x="1549180" y="90872"/>
                  <a:pt x="1555535" y="156931"/>
                </a:cubicBezTo>
                <a:cubicBezTo>
                  <a:pt x="1586790" y="452238"/>
                  <a:pt x="1529418" y="598879"/>
                  <a:pt x="1555535" y="784638"/>
                </a:cubicBezTo>
                <a:cubicBezTo>
                  <a:pt x="1551755" y="877324"/>
                  <a:pt x="1496008" y="924609"/>
                  <a:pt x="1398604" y="941569"/>
                </a:cubicBezTo>
                <a:cubicBezTo>
                  <a:pt x="1137699" y="948058"/>
                  <a:pt x="990558" y="937958"/>
                  <a:pt x="752934" y="941569"/>
                </a:cubicBezTo>
                <a:cubicBezTo>
                  <a:pt x="515310" y="945181"/>
                  <a:pt x="363213" y="929647"/>
                  <a:pt x="156931" y="941569"/>
                </a:cubicBezTo>
                <a:cubicBezTo>
                  <a:pt x="70519" y="938794"/>
                  <a:pt x="11016" y="871220"/>
                  <a:pt x="0" y="784638"/>
                </a:cubicBezTo>
                <a:cubicBezTo>
                  <a:pt x="-3346" y="523853"/>
                  <a:pt x="-30684" y="309904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47" y="56878"/>
                  <a:pt x="64770" y="13933"/>
                  <a:pt x="156931" y="0"/>
                </a:cubicBezTo>
                <a:cubicBezTo>
                  <a:pt x="366354" y="16526"/>
                  <a:pt x="621983" y="-154"/>
                  <a:pt x="752934" y="0"/>
                </a:cubicBezTo>
                <a:cubicBezTo>
                  <a:pt x="883885" y="154"/>
                  <a:pt x="1247783" y="-17271"/>
                  <a:pt x="1398604" y="0"/>
                </a:cubicBezTo>
                <a:cubicBezTo>
                  <a:pt x="1489259" y="2516"/>
                  <a:pt x="1572537" y="67915"/>
                  <a:pt x="1555535" y="156931"/>
                </a:cubicBezTo>
                <a:cubicBezTo>
                  <a:pt x="1530700" y="283168"/>
                  <a:pt x="1558290" y="655335"/>
                  <a:pt x="1555535" y="784638"/>
                </a:cubicBezTo>
                <a:cubicBezTo>
                  <a:pt x="1556275" y="880164"/>
                  <a:pt x="1499828" y="940609"/>
                  <a:pt x="1398604" y="941569"/>
                </a:cubicBezTo>
                <a:cubicBezTo>
                  <a:pt x="1129452" y="914329"/>
                  <a:pt x="978249" y="943978"/>
                  <a:pt x="777768" y="941569"/>
                </a:cubicBezTo>
                <a:cubicBezTo>
                  <a:pt x="577287" y="939160"/>
                  <a:pt x="395901" y="912347"/>
                  <a:pt x="156931" y="941569"/>
                </a:cubicBezTo>
                <a:cubicBezTo>
                  <a:pt x="72208" y="932936"/>
                  <a:pt x="2605" y="867754"/>
                  <a:pt x="0" y="784638"/>
                </a:cubicBezTo>
                <a:cubicBezTo>
                  <a:pt x="31336" y="571813"/>
                  <a:pt x="19177" y="342512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لَمْ</a:t>
            </a:r>
          </a:p>
        </p:txBody>
      </p:sp>
      <p:sp>
        <p:nvSpPr>
          <p:cNvPr id="27" name="Google Shape;1667;p201">
            <a:extLst>
              <a:ext uri="{FF2B5EF4-FFF2-40B4-BE49-F238E27FC236}">
                <a16:creationId xmlns:a16="http://schemas.microsoft.com/office/drawing/2014/main" xmlns="" id="{B84BB11A-8D10-7106-91CF-518BF9218F70}"/>
              </a:ext>
            </a:extLst>
          </p:cNvPr>
          <p:cNvSpPr/>
          <p:nvPr/>
        </p:nvSpPr>
        <p:spPr>
          <a:xfrm>
            <a:off x="4659287" y="3823347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هَوىً</a:t>
            </a:r>
          </a:p>
        </p:txBody>
      </p:sp>
      <p:sp>
        <p:nvSpPr>
          <p:cNvPr id="28" name="Google Shape;1668;p201">
            <a:extLst>
              <a:ext uri="{FF2B5EF4-FFF2-40B4-BE49-F238E27FC236}">
                <a16:creationId xmlns:a16="http://schemas.microsoft.com/office/drawing/2014/main" xmlns="" id="{DBA05D46-07B5-0422-CE16-BB3F23D70B5F}"/>
              </a:ext>
            </a:extLst>
          </p:cNvPr>
          <p:cNvSpPr/>
          <p:nvPr/>
        </p:nvSpPr>
        <p:spPr>
          <a:xfrm>
            <a:off x="942657" y="3862043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13050" y="66891"/>
                  <a:pt x="68044" y="-1301"/>
                  <a:pt x="156931" y="0"/>
                </a:cubicBezTo>
                <a:cubicBezTo>
                  <a:pt x="338397" y="-1055"/>
                  <a:pt x="522974" y="25327"/>
                  <a:pt x="777768" y="0"/>
                </a:cubicBezTo>
                <a:cubicBezTo>
                  <a:pt x="1032562" y="-25327"/>
                  <a:pt x="1096094" y="-11607"/>
                  <a:pt x="1398604" y="0"/>
                </a:cubicBezTo>
                <a:cubicBezTo>
                  <a:pt x="1480054" y="9542"/>
                  <a:pt x="1564197" y="67643"/>
                  <a:pt x="1555535" y="156931"/>
                </a:cubicBezTo>
                <a:cubicBezTo>
                  <a:pt x="1558191" y="388692"/>
                  <a:pt x="1546877" y="626975"/>
                  <a:pt x="1555535" y="784638"/>
                </a:cubicBezTo>
                <a:cubicBezTo>
                  <a:pt x="1560147" y="879837"/>
                  <a:pt x="1490119" y="945138"/>
                  <a:pt x="1398604" y="941569"/>
                </a:cubicBezTo>
                <a:cubicBezTo>
                  <a:pt x="1243545" y="957531"/>
                  <a:pt x="1054318" y="938628"/>
                  <a:pt x="790184" y="941569"/>
                </a:cubicBezTo>
                <a:cubicBezTo>
                  <a:pt x="526050" y="944510"/>
                  <a:pt x="400769" y="911685"/>
                  <a:pt x="156931" y="941569"/>
                </a:cubicBezTo>
                <a:cubicBezTo>
                  <a:pt x="65308" y="946494"/>
                  <a:pt x="2679" y="862991"/>
                  <a:pt x="0" y="784638"/>
                </a:cubicBezTo>
                <a:cubicBezTo>
                  <a:pt x="-11551" y="525311"/>
                  <a:pt x="-30047" y="428888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7119" y="61670"/>
                  <a:pt x="72107" y="-19453"/>
                  <a:pt x="156931" y="0"/>
                </a:cubicBezTo>
                <a:cubicBezTo>
                  <a:pt x="328791" y="-26882"/>
                  <a:pt x="558719" y="-21326"/>
                  <a:pt x="752934" y="0"/>
                </a:cubicBezTo>
                <a:cubicBezTo>
                  <a:pt x="947149" y="21326"/>
                  <a:pt x="1099997" y="-2913"/>
                  <a:pt x="1398604" y="0"/>
                </a:cubicBezTo>
                <a:cubicBezTo>
                  <a:pt x="1487210" y="2003"/>
                  <a:pt x="1561044" y="85370"/>
                  <a:pt x="1555535" y="156931"/>
                </a:cubicBezTo>
                <a:cubicBezTo>
                  <a:pt x="1547687" y="378933"/>
                  <a:pt x="1555162" y="651872"/>
                  <a:pt x="1555535" y="784638"/>
                </a:cubicBezTo>
                <a:cubicBezTo>
                  <a:pt x="1549320" y="862907"/>
                  <a:pt x="1468434" y="948734"/>
                  <a:pt x="1398604" y="941569"/>
                </a:cubicBezTo>
                <a:cubicBezTo>
                  <a:pt x="1119433" y="942063"/>
                  <a:pt x="1022617" y="951892"/>
                  <a:pt x="815018" y="941569"/>
                </a:cubicBezTo>
                <a:cubicBezTo>
                  <a:pt x="607419" y="931246"/>
                  <a:pt x="382092" y="952586"/>
                  <a:pt x="156931" y="941569"/>
                </a:cubicBezTo>
                <a:cubicBezTo>
                  <a:pt x="68959" y="921522"/>
                  <a:pt x="5160" y="875721"/>
                  <a:pt x="0" y="784638"/>
                </a:cubicBezTo>
                <a:cubicBezTo>
                  <a:pt x="11028" y="499908"/>
                  <a:pt x="5651" y="39645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بِحاراً</a:t>
            </a:r>
          </a:p>
        </p:txBody>
      </p:sp>
      <p:sp>
        <p:nvSpPr>
          <p:cNvPr id="29" name="Google Shape;1671;p201">
            <a:extLst>
              <a:ext uri="{FF2B5EF4-FFF2-40B4-BE49-F238E27FC236}">
                <a16:creationId xmlns:a16="http://schemas.microsoft.com/office/drawing/2014/main" xmlns="" id="{E5FA5A2D-5B41-7ABB-9F37-EF64BDA20752}"/>
              </a:ext>
            </a:extLst>
          </p:cNvPr>
          <p:cNvSpPr/>
          <p:nvPr/>
        </p:nvSpPr>
        <p:spPr>
          <a:xfrm>
            <a:off x="2800972" y="3840918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أُنْشودَةٌ</a:t>
            </a:r>
          </a:p>
        </p:txBody>
      </p:sp>
      <p:sp>
        <p:nvSpPr>
          <p:cNvPr id="30" name="Google Shape;677;p154">
            <a:extLst>
              <a:ext uri="{FF2B5EF4-FFF2-40B4-BE49-F238E27FC236}">
                <a16:creationId xmlns:a16="http://schemas.microsoft.com/office/drawing/2014/main" xmlns="" id="{80C21A80-6415-0DA1-8C6D-5BC27A6BCFEC}"/>
              </a:ext>
            </a:extLst>
          </p:cNvPr>
          <p:cNvSpPr txBox="1"/>
          <p:nvPr/>
        </p:nvSpPr>
        <p:spPr>
          <a:xfrm>
            <a:off x="507748" y="5220353"/>
            <a:ext cx="812850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 defTabSz="914400" rtl="1">
              <a:buClr>
                <a:srgbClr val="000000"/>
              </a:buClr>
              <a:defRPr/>
            </a:pPr>
            <a:r>
              <a:rPr lang="ar-MA" sz="4800" b="1" kern="0" dirty="0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إِنَّ في </a:t>
            </a:r>
            <a:r>
              <a:rPr lang="ar-MA" sz="4800" b="1" kern="0" dirty="0" err="1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ٱلْمَغْرِبِ</a:t>
            </a:r>
            <a:r>
              <a:rPr lang="ar-MA" sz="4800" b="1" kern="0" dirty="0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              شُطْآنُها ذَهَبِيَّةٌ.</a:t>
            </a:r>
          </a:p>
        </p:txBody>
      </p:sp>
      <p:sp>
        <p:nvSpPr>
          <p:cNvPr id="31" name="Google Shape;1669;p201">
            <a:extLst>
              <a:ext uri="{FF2B5EF4-FFF2-40B4-BE49-F238E27FC236}">
                <a16:creationId xmlns:a16="http://schemas.microsoft.com/office/drawing/2014/main" xmlns="" id="{2A9E1619-505D-D0D5-95A2-36A52FE0B735}"/>
              </a:ext>
            </a:extLst>
          </p:cNvPr>
          <p:cNvSpPr/>
          <p:nvPr/>
        </p:nvSpPr>
        <p:spPr>
          <a:xfrm>
            <a:off x="4128255" y="5115309"/>
            <a:ext cx="993883" cy="936000"/>
          </a:xfrm>
          <a:prstGeom prst="roundRect">
            <a:avLst/>
          </a:prstGeom>
          <a:solidFill>
            <a:schemeClr val="bg1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بِحاراً</a:t>
            </a:r>
            <a:endParaRPr lang="ar-MA" sz="4400" b="1" kern="0" dirty="0">
              <a:solidFill>
                <a:srgbClr val="C00000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83841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635C8FD-8A45-FA37-9EAB-5A4E9DD7E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1A3979C3-D8EB-84F0-FD65-621F369589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10" name="Titre 3">
            <a:extLst>
              <a:ext uri="{FF2B5EF4-FFF2-40B4-BE49-F238E27FC236}">
                <a16:creationId xmlns:a16="http://schemas.microsoft.com/office/drawing/2014/main" xmlns="" id="{95B05E15-C569-A7F1-0540-C39C73F08231}"/>
              </a:ext>
            </a:extLst>
          </p:cNvPr>
          <p:cNvSpPr txBox="1">
            <a:spLocks/>
          </p:cNvSpPr>
          <p:nvPr/>
        </p:nvSpPr>
        <p:spPr>
          <a:xfrm>
            <a:off x="628650" y="812399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4000" dirty="0">
                <a:solidFill>
                  <a:srgbClr val="424D7B"/>
                </a:solidFill>
              </a:rPr>
              <a:t>قراءة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0ED4AF47-8B98-B047-469F-EAFB487702EF}"/>
              </a:ext>
            </a:extLst>
          </p:cNvPr>
          <p:cNvSpPr txBox="1">
            <a:spLocks/>
          </p:cNvSpPr>
          <p:nvPr/>
        </p:nvSpPr>
        <p:spPr>
          <a:xfrm>
            <a:off x="1996752" y="3159000"/>
            <a:ext cx="5514392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24D7B"/>
              </a:buClr>
              <a:buSzPct val="150000"/>
              <a:buFont typeface="Arial" panose="020B0604020202020204" pitchFamily="34" charset="0"/>
              <a:buChar char="•"/>
            </a:pPr>
            <a:r>
              <a:rPr lang="ar-MA" sz="20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النص الشعري: أغنية لبلادي</a:t>
            </a:r>
          </a:p>
          <a:p>
            <a:pPr lvl="1">
              <a:buSzPct val="150000"/>
              <a:buFont typeface="Arial" panose="020B0604020202020204" pitchFamily="34" charset="0"/>
              <a:buChar char="•"/>
            </a:pPr>
            <a:r>
              <a:rPr lang="ar-MA" sz="18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قراءات فردية (15د)</a:t>
            </a:r>
          </a:p>
          <a:p>
            <a:pPr lvl="1">
              <a:buSzPct val="150000"/>
              <a:buFont typeface="Arial" panose="020B0604020202020204" pitchFamily="34" charset="0"/>
              <a:buChar char="•"/>
            </a:pPr>
            <a:r>
              <a:rPr lang="ar-MA" sz="18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استثمار النص (35د)</a:t>
            </a:r>
          </a:p>
        </p:txBody>
      </p:sp>
      <p:pic>
        <p:nvPicPr>
          <p:cNvPr id="12" name="Espace réservé pour une image  20">
            <a:extLst>
              <a:ext uri="{FF2B5EF4-FFF2-40B4-BE49-F238E27FC236}">
                <a16:creationId xmlns:a16="http://schemas.microsoft.com/office/drawing/2014/main" xmlns="" id="{D5667342-9693-1322-9874-472A421BBF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84585" y="1756197"/>
            <a:ext cx="540000" cy="5400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F5C6CD46-F773-6FA8-F41A-437652E68D23}"/>
              </a:ext>
            </a:extLst>
          </p:cNvPr>
          <p:cNvSpPr txBox="1"/>
          <p:nvPr/>
        </p:nvSpPr>
        <p:spPr>
          <a:xfrm>
            <a:off x="6204155" y="1771950"/>
            <a:ext cx="8947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D3CA15C3-E62C-FB68-3F64-27F5702A22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6040" y="971751"/>
            <a:ext cx="396000" cy="396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2A4205FD-5F17-F827-DCF2-1A6272D8231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36295" y="2013453"/>
            <a:ext cx="756000" cy="76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548597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AF11C02-076D-8F98-8898-F73630DCB0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xmlns="" id="{5C71B4C8-4E61-2C4D-8068-0196E923A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نمر لحصة القراءة. النص الصفحة 103. سنتذوق النص.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D1446E9F-6678-9F1E-4DDE-6617C61403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8DE4C94-C668-0F9A-3AAF-913CD693CD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FA768966-541E-F262-3F4E-1B986CB3B13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5E280E9-5D4F-CD20-8960-4BB6D44F32E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B831CA7-1318-93E1-3B0C-41FC13B96C2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0318542-C34E-DD0B-801F-6DD24854F4D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03103D7-4510-DA5D-931F-F96AFB3C07B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D14A012-49A8-4B86-E3AA-F95ECEA01BB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xmlns="" id="{D1F77039-1A3E-CB97-772C-1437DD36C0B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9" name="Image 8" descr="Une image contenant texte, lettre, Dessin d’enfant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86868A1C-8508-FD33-C474-D6A4D88463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8834" y="2320413"/>
            <a:ext cx="2485339" cy="3559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8639745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AF11C02-076D-8F98-8898-F73630DCB0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xmlns="" id="{5C71B4C8-4E61-2C4D-8068-0196E923A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نصغي للقصيدة.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D1446E9F-6678-9F1E-4DDE-6617C61403E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8DE4C94-C668-0F9A-3AAF-913CD693CD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FA768966-541E-F262-3F4E-1B986CB3B13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5E280E9-5D4F-CD20-8960-4BB6D44F32E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B831CA7-1318-93E1-3B0C-41FC13B96C2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0318542-C34E-DD0B-801F-6DD24854F4D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03103D7-4510-DA5D-931F-F96AFB3C07B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D14A012-49A8-4B86-E3AA-F95ECEA01BB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xmlns="" id="{D1F77039-1A3E-CB97-772C-1437DD36C0B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10" name="Image 9" descr="Une image contenant texte, lettre, Dessin d’enfant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3CB33944-C62D-16B5-AEC6-F3FF3147D5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02723" y="2140771"/>
            <a:ext cx="2485339" cy="3559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بلادي هي المغرب">
            <a:hlinkClick r:id="" action="ppaction://media"/>
            <a:extLst>
              <a:ext uri="{FF2B5EF4-FFF2-40B4-BE49-F238E27FC236}">
                <a16:creationId xmlns:a16="http://schemas.microsoft.com/office/drawing/2014/main" xmlns="" id="{DB044A4F-E683-2E6A-9F3A-E1DA891BDC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55938" y="1709193"/>
            <a:ext cx="989469" cy="98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5018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75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195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5B42074-1B9C-8024-2528-99C27239E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xmlns="" id="{36DC1D3A-B2FB-3F4A-9023-2CFEE147F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من يقرأ المقطع الأول بشكل معبر؟ المقطع الثاني؟ ... (15 دقيقة).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7F42BCC7-F6D6-BD98-06B0-A921DD547FD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F362180E-1542-E175-830D-E87374432C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9A505941-0C53-2B98-9C6C-588ABCEE622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F45EBE1E-F1EE-1DD5-A341-E821579D5F8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2E5B5EC-CD26-F7F9-E1B6-697395BAA9A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CF20ACC-3E8E-1169-662D-A7E865FF760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003C833-F323-E75F-FBEB-08A07587B36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031AC18-8830-3EE8-9632-AF1504E6912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Image 11" descr="Une image contenant texte, lettre, Dessin d’enfant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83205B9C-92E5-7DA8-1879-CE7DDFD00F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1059" y="2212258"/>
            <a:ext cx="2485339" cy="3559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xmlns="" id="{DFA548D3-5000-C7B7-8385-38C142C45D3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708425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378A1F2-A179-8BDC-ED42-0A9A3204A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xmlns="" id="{A43009D9-4D34-8B44-A933-762752163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الآن، خذوا كراساتكم على الصفحة 105. من يقرأ التعليمة؟ أنجزوا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7DBA9E50-91F2-B758-5BD6-E43A8F7E931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51A14DB9-4F18-8A81-02DB-CAD0236E39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05E9421-03B2-A39A-C5ED-135EFE58B7A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B8CDD9CA-B571-7591-0617-1CAC28945BE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5276BAC-A858-3DA3-3AA1-D6026A8CC4E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CB606AD-4BD5-360B-A6CC-CDFDFAB2561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9A523BE6-1D75-909A-9216-9E165993B04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/>
          <a:srcRect/>
          <a:stretch>
            <a:fillRect/>
          </a:stretch>
        </p:blipFill>
        <p:spPr>
          <a:xfrm>
            <a:off x="7993624" y="654718"/>
            <a:ext cx="828000" cy="827999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9389C34-0FF6-ACFC-F66E-D10C77F2B0A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6B86AC6F-D9AC-6EFE-A528-A15CC2FB015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Image 7" descr="Une image contenant texte, capture d’écran, lettre, Police&#10;&#10;Le contenu généré par l’IA peut être incorrect.">
            <a:extLst>
              <a:ext uri="{FF2B5EF4-FFF2-40B4-BE49-F238E27FC236}">
                <a16:creationId xmlns:a16="http://schemas.microsoft.com/office/drawing/2014/main" xmlns="" id="{A8CD3293-1DC4-846D-57FD-CC258D2114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3946" y="1809135"/>
            <a:ext cx="3099539" cy="4388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EA5B313F-2897-3E81-EE86-F0AFB5EA49E5}"/>
              </a:ext>
            </a:extLst>
          </p:cNvPr>
          <p:cNvSpPr/>
          <p:nvPr/>
        </p:nvSpPr>
        <p:spPr>
          <a:xfrm>
            <a:off x="3189379" y="2236205"/>
            <a:ext cx="3008672" cy="110676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1109008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8FCFBDF-7631-F88A-443B-05001E4E6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xmlns="" id="{099B26DF-BE95-8469-8067-BD12DE630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701" y="762717"/>
            <a:ext cx="6840000" cy="612000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نصحح. من يقرأ البيت الشعري؟ ما الكلمتان المتضادتان فيه؟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D1095732-A37F-C03E-B969-6621D608241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B568177-F2DE-91CA-B076-388161D50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E80B45D-C0BD-FBF1-3130-FDDB31352CF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FE7783F-F1E7-F945-FA0C-2AA227C4B06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ECEC21A-1835-EEE2-1C30-598486B3F85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9154318-597C-3A39-9948-1BD098F1EEF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B16E98E5-DFB3-68F2-0BFF-E3D6D8F22CF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/>
          <a:srcRect/>
          <a:stretch>
            <a:fillRect/>
          </a:stretch>
        </p:blipFill>
        <p:spPr>
          <a:xfrm>
            <a:off x="7983792" y="654718"/>
            <a:ext cx="828000" cy="827999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F223249-54B1-7961-06E2-994B44BA92A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986AE3D-3487-657E-9D20-4D8F4F1DE4C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Image 9" descr="Une image contenant texte, écriture manuscrite, Polic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A66E9E99-1ED7-97FE-BA04-EE9006789F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584" y="2372872"/>
            <a:ext cx="7978831" cy="3292125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xmlns="" id="{12BE5566-B720-0241-FDA3-9881790215C9}"/>
              </a:ext>
            </a:extLst>
          </p:cNvPr>
          <p:cNvSpPr/>
          <p:nvPr/>
        </p:nvSpPr>
        <p:spPr>
          <a:xfrm>
            <a:off x="4418072" y="4032634"/>
            <a:ext cx="573696" cy="6285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xmlns="" id="{303243ED-57DC-7524-DB4E-AB3DE865B413}"/>
              </a:ext>
            </a:extLst>
          </p:cNvPr>
          <p:cNvSpPr/>
          <p:nvPr/>
        </p:nvSpPr>
        <p:spPr>
          <a:xfrm>
            <a:off x="3569110" y="4032634"/>
            <a:ext cx="727200" cy="628548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7512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E9D4D7E-234F-1F54-2377-83B9EC89A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xmlns="" id="{A87C5FC9-0E15-08E7-20C0-AF3C1A889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701" y="762717"/>
            <a:ext cx="6840000" cy="612000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يجيب عن السؤال؟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E0A6BAC7-4004-E46E-3395-16B3049C068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AE085518-802E-7861-4F97-EAD25FEE9E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FBC92177-A81A-3D60-F01C-B0D5C033D06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49061E5-8558-B945-6B6C-E18C1BA03A9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C40363C-B175-2076-2B49-C4C086CD3B0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53B068D-0EE8-4AC9-5446-45F434EC272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E1596FF0-A16B-B67A-7E7B-30948F43B39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/>
          <a:srcRect/>
          <a:stretch>
            <a:fillRect/>
          </a:stretch>
        </p:blipFill>
        <p:spPr>
          <a:xfrm>
            <a:off x="7983792" y="654718"/>
            <a:ext cx="828000" cy="827999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880A39D-117C-257B-E19D-3E6BE656EBF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83E83B9-0E67-05B6-9417-8B1B9450E25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Image 9" descr="Une image contenant texte, écriture manuscrite, Polic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B4791EE6-4614-0B0D-A07C-8186B8C2CA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584" y="2372872"/>
            <a:ext cx="7978831" cy="3292125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xmlns="" id="{F33C4B80-A9D0-B508-CB02-42D25D501D2F}"/>
              </a:ext>
            </a:extLst>
          </p:cNvPr>
          <p:cNvSpPr/>
          <p:nvPr/>
        </p:nvSpPr>
        <p:spPr>
          <a:xfrm>
            <a:off x="4418072" y="4032634"/>
            <a:ext cx="573696" cy="6285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xmlns="" id="{1F65C2C2-D310-149A-D308-586CF92F40E6}"/>
              </a:ext>
            </a:extLst>
          </p:cNvPr>
          <p:cNvSpPr/>
          <p:nvPr/>
        </p:nvSpPr>
        <p:spPr>
          <a:xfrm>
            <a:off x="3569110" y="4032634"/>
            <a:ext cx="727200" cy="628548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1C6D3AD7-DDF8-4EFC-E6AB-6CDE04B0C94E}"/>
              </a:ext>
            </a:extLst>
          </p:cNvPr>
          <p:cNvSpPr txBox="1"/>
          <p:nvPr/>
        </p:nvSpPr>
        <p:spPr>
          <a:xfrm>
            <a:off x="1120877" y="4885784"/>
            <a:ext cx="7551588" cy="85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rtl="1">
              <a:lnSpc>
                <a:spcPct val="150000"/>
              </a:lnSpc>
              <a:defRPr/>
            </a:pP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يَعْرى </a:t>
            </a:r>
            <a:r>
              <a:rPr lang="ar-MA" sz="36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شَّجَرُ في فَصْلِ ٱلْخَريفِ، لِأَنَّ أَوْراقَهُ 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تَجِفُّ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وَتَتَساقَطُ</a:t>
            </a:r>
            <a:r>
              <a:rPr lang="fr-FR" sz="36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kumimoji="0" lang="ar-MA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758520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F4420D3-92FE-0AB4-6240-7D8C41D7E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85E6034-1B25-DAE1-F955-ADF5AC219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488" y="775777"/>
            <a:ext cx="6840000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سنتدرب اليوم على توظيف الكلمات البصرية. من يذكر بالكلمات البصرية لهذا الأسبوع؟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A313DEA-5D8D-89F0-CC34-0969F17EC0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A5978E65-D3AF-2FE7-48F2-7DF003DB48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44F0B229-EA27-1D24-6C6D-53F403D9045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18715ACD-7EE7-39A3-D1D8-79909F271A5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8CEBDAB-F178-4FB2-16F4-0CAE5E017FC6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A794020-196E-E7D0-AFFA-FDE65B849FB8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6170259B-D356-21B3-9A11-A09019381467}"/>
              </a:ext>
            </a:extLst>
          </p:cNvPr>
          <p:cNvSpPr txBox="1"/>
          <p:nvPr/>
        </p:nvSpPr>
        <p:spPr>
          <a:xfrm>
            <a:off x="1744035" y="3013502"/>
            <a:ext cx="56559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أُوَظِّفُ ٱلْكَلِماتِ ٱلْبَصَرِيَّةَ</a:t>
            </a: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F1F1ECF-750D-60CA-DB22-C338805058E4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4BCFB2E9-7815-5C59-151F-A2A8584DFADE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13" name="Espace réservé pour une image  9">
            <a:extLst>
              <a:ext uri="{FF2B5EF4-FFF2-40B4-BE49-F238E27FC236}">
                <a16:creationId xmlns:a16="http://schemas.microsoft.com/office/drawing/2014/main" xmlns="" id="{5F0C2BC2-E43C-4308-1A8D-CF70CC4690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224438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B1BBC7C-F3B7-6DA1-2E77-84C04B9E5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xmlns="" id="{09A4FC29-E5DF-BED4-730C-3D4EB5FB0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701" y="762717"/>
            <a:ext cx="6840000" cy="612000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نمر للتمرين الثاني. من يقرأ التعليمة؟ من يقرأ السؤال؟ ما المطلوب؟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1FA81094-B22E-3908-DF8E-34D328FCAC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60B04A87-4000-E8A6-08A0-E04344520D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59BE0D16-6175-E336-A343-FAE1DEDE9E6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13DAEDCB-F037-E850-9AA4-CDDA7E39B4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BD3F9F0-BDD1-AB34-4557-9A1E6D1B7FD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93108ED-3DB1-F015-1A0B-9053DCB518C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A331237-5BBC-AFF2-864C-2C05D0F9DB7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6A9B2189-BBF4-B21D-E9DC-0713146B3E4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 descr="Une image contenant texte, capture d’écran, lettre, Police&#10;&#10;Le contenu généré par l’IA peut être incorrect.">
            <a:extLst>
              <a:ext uri="{FF2B5EF4-FFF2-40B4-BE49-F238E27FC236}">
                <a16:creationId xmlns:a16="http://schemas.microsoft.com/office/drawing/2014/main" xmlns="" id="{7B45ABC9-F84C-1649-EFE6-1E16E2E926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3946" y="1809135"/>
            <a:ext cx="3099539" cy="4388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031F687B-354C-7451-8B58-01F81FBC3D89}"/>
              </a:ext>
            </a:extLst>
          </p:cNvPr>
          <p:cNvSpPr/>
          <p:nvPr/>
        </p:nvSpPr>
        <p:spPr>
          <a:xfrm>
            <a:off x="3180531" y="3278425"/>
            <a:ext cx="3008672" cy="110676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xmlns="" id="{FA22ABFC-3CFD-2722-867F-E37B487B1A1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95553680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C3F6803-25F6-2563-9E6E-61090C552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xmlns="" id="{5A583338-D2B3-F584-A10F-A8E078AC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208" y="762717"/>
            <a:ext cx="7248463" cy="612000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اقرؤا البيت وانتبهوا للأصوات ثم حددوا الكلمات المنتهية بالصوت نفسه. ثم أجيبوا عن السؤال.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1E8E4F1-7F96-6C19-3C8F-6B9582FB631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232AFB9-0826-1759-FBE6-A0AA8308D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8935A3C0-581F-3AFB-7E5E-EA1088D9BDE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18A37C2-1361-D4F4-88B9-D1A73ED1AF4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B0771A9-A706-206A-459E-CBEC4EB56A0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77B53A3-4624-7916-D908-C7B97C32CE3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493B983F-6E26-6A81-7A51-04F7D88F5D1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/>
          <a:srcRect/>
          <a:stretch>
            <a:fillRect/>
          </a:stretch>
        </p:blipFill>
        <p:spPr>
          <a:xfrm>
            <a:off x="7983792" y="654718"/>
            <a:ext cx="828000" cy="827999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C7A59EF-EB06-780C-B6EC-FB9AAB7F678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D6C09FD-647A-F640-997E-FC5EC996CFA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Image 11" descr="Une image contenant texte, Police, écriture manuscrite, ligne&#10;&#10;Le contenu généré par l’IA peut être incorrect.">
            <a:extLst>
              <a:ext uri="{FF2B5EF4-FFF2-40B4-BE49-F238E27FC236}">
                <a16:creationId xmlns:a16="http://schemas.microsoft.com/office/drawing/2014/main" xmlns="" id="{EEEE4AEE-34FA-D500-F09C-A7988ED8C6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701" y="2571996"/>
            <a:ext cx="7818798" cy="28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23494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8C0F5F7-4F1F-E46F-9CAE-650F5790C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xmlns="" id="{41770B0F-2E58-D3CA-20DC-73D8FF4B8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208" y="762717"/>
            <a:ext cx="7248463" cy="612000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نصحح. من يقرأ البيت بشكل معبر؟ ما الصوت المتكرر آخر الكلمات؟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3FD9EA9-3FC4-0A98-7EDA-5773C5E706F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C3C32906-935B-16C6-A466-F11F872DCE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6BD45FCF-4688-88C4-416B-2DC052C03F8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E10A7B7A-9072-0670-8379-986D610F79B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099A69A-8752-12C7-57B6-51D36AAF300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CAD098B-3754-8343-46BC-23272CC422A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5ED54EC8-95C0-63F9-4055-2F9AF501889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/>
          <a:srcRect/>
          <a:stretch>
            <a:fillRect/>
          </a:stretch>
        </p:blipFill>
        <p:spPr>
          <a:xfrm>
            <a:off x="7983792" y="654718"/>
            <a:ext cx="828000" cy="827999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C5B625D-E815-57DE-2D0C-F3FCFD524C3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3401F16-0ECD-5F48-DA3F-5F75ADFC8F4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Image 11" descr="Une image contenant texte, Police, écriture manuscrite, ligne&#10;&#10;Le contenu généré par l’IA peut être incorrect.">
            <a:extLst>
              <a:ext uri="{FF2B5EF4-FFF2-40B4-BE49-F238E27FC236}">
                <a16:creationId xmlns:a16="http://schemas.microsoft.com/office/drawing/2014/main" xmlns="" id="{CB4E917C-A590-9352-2C33-CC053FA1B8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701" y="2571996"/>
            <a:ext cx="7818798" cy="2834886"/>
          </a:xfrm>
          <a:prstGeom prst="rect">
            <a:avLst/>
          </a:prstGeom>
        </p:spPr>
      </p:pic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xmlns="" id="{9AE29496-67BB-2D08-0B85-147C7B5EE614}"/>
              </a:ext>
            </a:extLst>
          </p:cNvPr>
          <p:cNvCxnSpPr>
            <a:cxnSpLocks/>
          </p:cNvCxnSpPr>
          <p:nvPr/>
        </p:nvCxnSpPr>
        <p:spPr>
          <a:xfrm flipH="1">
            <a:off x="3044488" y="3598487"/>
            <a:ext cx="4338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xmlns="" id="{A87CECA7-8535-0852-0DFB-079D3F4DCC96}"/>
              </a:ext>
            </a:extLst>
          </p:cNvPr>
          <p:cNvCxnSpPr>
            <a:cxnSpLocks/>
          </p:cNvCxnSpPr>
          <p:nvPr/>
        </p:nvCxnSpPr>
        <p:spPr>
          <a:xfrm flipH="1">
            <a:off x="3175819" y="4119246"/>
            <a:ext cx="846762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82689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134C588-F23D-C5EC-3C20-6AF11BCCF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xmlns="" id="{FCFA1F67-188D-FAA3-6EB0-B193FD300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208" y="762717"/>
            <a:ext cx="7248463" cy="612000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يجيب عن السؤال؟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0AEADD62-A289-10D4-5AF3-EC31BBE9BFF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CF4D5850-DDB8-A90A-018E-93499792E5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0690BC2A-6B6F-DC9A-CE6D-E13CE3D13DE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C1CBAF3A-B423-7BDE-DAA7-C81480586E2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0226BD1-E5C4-CB52-7594-A11C1B2C33D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4698276-E768-5782-E8A0-37EDB0E839C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BBE8885-1BD8-C23E-501F-1A161033ED3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6C1BA9DC-0C83-F4FE-91C7-7E45DF1DB8E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Image 11" descr="Une image contenant texte, Police, écriture manuscrite, ligne&#10;&#10;Le contenu généré par l’IA peut être incorrect.">
            <a:extLst>
              <a:ext uri="{FF2B5EF4-FFF2-40B4-BE49-F238E27FC236}">
                <a16:creationId xmlns:a16="http://schemas.microsoft.com/office/drawing/2014/main" xmlns="" id="{04359ADC-58C8-A835-C62C-B83CBA9BBF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701" y="2571996"/>
            <a:ext cx="7818798" cy="2834886"/>
          </a:xfrm>
          <a:prstGeom prst="rect">
            <a:avLst/>
          </a:prstGeom>
        </p:spPr>
      </p:pic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xmlns="" id="{BF7D13FE-A065-CDA9-5B4A-C327F19B3D5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xmlns="" id="{3EBCD84E-4B79-6032-730A-A14E37CAACDA}"/>
              </a:ext>
            </a:extLst>
          </p:cNvPr>
          <p:cNvCxnSpPr>
            <a:cxnSpLocks/>
          </p:cNvCxnSpPr>
          <p:nvPr/>
        </p:nvCxnSpPr>
        <p:spPr>
          <a:xfrm flipH="1">
            <a:off x="3044488" y="3598487"/>
            <a:ext cx="4338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xmlns="" id="{1314C034-1C24-B970-B319-9CB30A6CC581}"/>
              </a:ext>
            </a:extLst>
          </p:cNvPr>
          <p:cNvCxnSpPr>
            <a:cxnSpLocks/>
          </p:cNvCxnSpPr>
          <p:nvPr/>
        </p:nvCxnSpPr>
        <p:spPr>
          <a:xfrm flipH="1">
            <a:off x="3175819" y="4119246"/>
            <a:ext cx="846762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5331564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B082963-AC91-98B0-8DEE-69C03EBB9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xmlns="" id="{F19AA668-90A5-67E8-B1AD-E9BF05E7C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208" y="762717"/>
            <a:ext cx="7248463" cy="612000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6599F360-3327-92B6-1549-528BCEDCF63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6B7AD88F-554B-294E-8165-49E19AA837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C26C4DB3-714C-B9F8-1583-2C46405B4F7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3E35DD68-C2D7-2533-853B-6D7108DFFE9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FE3620-45A5-C51B-924A-77BD1045115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1E4DA3E-E40F-2975-9B6D-08284DEEC9A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29E7985-0C1F-3E21-30E8-1EB126886F1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87F659E-6C66-A9CB-5772-5B8B3BB50B1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Image 11" descr="Une image contenant texte, Police, écriture manuscrite, ligne&#10;&#10;Le contenu généré par l’IA peut être incorrect.">
            <a:extLst>
              <a:ext uri="{FF2B5EF4-FFF2-40B4-BE49-F238E27FC236}">
                <a16:creationId xmlns:a16="http://schemas.microsoft.com/office/drawing/2014/main" xmlns="" id="{AC3ED2C9-BA34-F8C9-477D-854220F8E9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701" y="2571996"/>
            <a:ext cx="7818798" cy="2834886"/>
          </a:xfrm>
          <a:prstGeom prst="rect">
            <a:avLst/>
          </a:prstGeom>
        </p:spPr>
      </p:pic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xmlns="" id="{E2A026D1-1612-183F-DAA6-B3FD9410C8FC}"/>
              </a:ext>
            </a:extLst>
          </p:cNvPr>
          <p:cNvCxnSpPr>
            <a:cxnSpLocks/>
          </p:cNvCxnSpPr>
          <p:nvPr/>
        </p:nvCxnSpPr>
        <p:spPr>
          <a:xfrm flipH="1">
            <a:off x="3044488" y="3598487"/>
            <a:ext cx="4338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xmlns="" id="{4BEFA262-E4CA-A36F-D8BD-284FF96D5D0C}"/>
              </a:ext>
            </a:extLst>
          </p:cNvPr>
          <p:cNvCxnSpPr>
            <a:cxnSpLocks/>
          </p:cNvCxnSpPr>
          <p:nvPr/>
        </p:nvCxnSpPr>
        <p:spPr>
          <a:xfrm flipH="1">
            <a:off x="3175819" y="4119246"/>
            <a:ext cx="846762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6A266E91-5CE5-BA15-43E5-B6743490A419}"/>
              </a:ext>
            </a:extLst>
          </p:cNvPr>
          <p:cNvSpPr txBox="1"/>
          <p:nvPr/>
        </p:nvSpPr>
        <p:spPr>
          <a:xfrm>
            <a:off x="683701" y="4769579"/>
            <a:ext cx="7989986" cy="85408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 rtl="1">
              <a:lnSpc>
                <a:spcPct val="150000"/>
              </a:lnSpc>
              <a:defRPr/>
            </a:pPr>
            <a:r>
              <a:rPr lang="ar-MA" sz="36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وَصَفَ ٱلشّاعِرُ </a:t>
            </a:r>
            <a:r>
              <a:rPr lang="ar-MA" sz="3600" b="1" dirty="0" err="1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ٱلشَّواطِئَ</a:t>
            </a:r>
            <a:r>
              <a:rPr lang="ar-MA" sz="36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بِأَنَّها "ذَهَبِيَّةٌ" لِأَنَّ رِمالَها صَفْراءُ </a:t>
            </a:r>
            <a:r>
              <a:rPr lang="ar-MA" sz="3600" b="1" dirty="0" err="1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كَٱلذَّهَبِ</a:t>
            </a:r>
            <a:r>
              <a:rPr lang="ar-MA" sz="36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kumimoji="0" lang="ar-MA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xmlns="" id="{6EE50A7E-3C58-3266-4ECB-0F293B55715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67880498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38DC0A8-274D-1DEB-8AD2-3E38A8C5B0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5063BC7B-2FF4-F44A-E47E-EB2751AC611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4A0A83A6-DDD8-9F94-CCA3-46888E15F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59463B1C-8734-0907-D1BD-6B010103F4A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34C26E69-C114-7A12-C6BD-D285BCD06CA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7E2C3A6-FC23-27B4-F55F-97CFC91B2B0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D3D21A1-8CDC-9F3F-E038-EF2EBEEBFA0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74E70FF-F9B7-F89F-C182-AB42F03B62C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E854F05-F9C7-26E9-EEFD-0CDC53C3321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إمــــــــلاء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2510F1FB-9F4F-39E7-9A42-8133B76EC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أعيدوا قراءة القصيدة. ما البيت الشعري الذي أعجبكم؟ ولماذا؟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xmlns="" id="{99A4E245-E75E-E341-B7E4-EDD4CCD476E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6" name="Image 5" descr="Une image contenant texte, lettre, Dessin d’enfant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29540A25-101C-22E4-5F05-E4FD0F2D87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8834" y="2320413"/>
            <a:ext cx="2485339" cy="3559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406164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95CEF87-A82F-1051-A52F-B662E44F6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83134B2F-8F1C-D0C2-A5BE-8E4432D94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من يقرأ السؤال؟ من يجيب؟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83EEFAEE-FB9B-EA61-86CA-9EB81167762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0F9A534F-AED1-169B-72DB-60C40D082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13D5C456-4BCE-8239-CD0A-E416C4CF36E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73D402B7-C7C8-E929-A9D5-F59ABF854D3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C52E21D-749D-A81D-215B-C5697A6F817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3B08DB4-A448-BB65-CFBF-4BDC421D3BF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73665F4-F962-76BA-9E59-616C652BB4A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05A9EE6-F030-B596-E731-6A57BFF0ADA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677;p154">
            <a:extLst>
              <a:ext uri="{FF2B5EF4-FFF2-40B4-BE49-F238E27FC236}">
                <a16:creationId xmlns:a16="http://schemas.microsoft.com/office/drawing/2014/main" xmlns="" id="{FAAD59EF-66CC-7DE3-F5E6-CDBB9C983EEB}"/>
              </a:ext>
            </a:extLst>
          </p:cNvPr>
          <p:cNvSpPr txBox="1"/>
          <p:nvPr/>
        </p:nvSpPr>
        <p:spPr>
          <a:xfrm>
            <a:off x="1742000" y="2496898"/>
            <a:ext cx="6182249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tabLst/>
              <a:defRPr/>
            </a:pP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4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تَتَحَدَّثُ </a:t>
            </a:r>
            <a:r>
              <a:rPr lang="ar-MA" sz="44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ٱلْقَصيدَةُ</a:t>
            </a:r>
            <a:r>
              <a:rPr lang="ar-MA" sz="4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عَنْ قيمَةِ حُبِّ </a:t>
            </a:r>
            <a:r>
              <a:rPr lang="ar-MA" sz="44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ٱلْوَطَنِ</a:t>
            </a:r>
            <a:r>
              <a:rPr lang="ar-MA" sz="4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 </a:t>
            </a:r>
          </a:p>
          <a:p>
            <a:pPr marR="0" lvl="0" algn="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tabLst/>
              <a:defRPr/>
            </a:pPr>
            <a:r>
              <a:rPr lang="ar-MA" sz="4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كَيْفَ تُظْهِرُ حُبَّكَ لِوَطَنِكَ في </a:t>
            </a:r>
            <a:r>
              <a:rPr lang="ar-MA" sz="44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ٱلْمَدْرَسَةِ</a:t>
            </a:r>
            <a:r>
              <a:rPr lang="ar-MA" sz="4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؟</a:t>
            </a:r>
          </a:p>
        </p:txBody>
      </p:sp>
      <p:pic>
        <p:nvPicPr>
          <p:cNvPr id="25" name="Espace réservé pour une image  24">
            <a:extLst>
              <a:ext uri="{FF2B5EF4-FFF2-40B4-BE49-F238E27FC236}">
                <a16:creationId xmlns:a16="http://schemas.microsoft.com/office/drawing/2014/main" xmlns="" id="{52A5719C-1F74-7809-44EF-E364AC0F8A9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12476751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CDE9960-8349-CD33-9F51-30623B0B9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5D234745-72E2-4BA1-A451-E34F68F5B2A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9E1B5A25-5135-ED6D-B392-07B2239436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C5164B64-7EE2-F7C6-1684-836361F68F1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F3CCCA24-DFF6-93B5-D2F4-77B255303AB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1FE79A9-F936-1E60-EAAD-C13FC25337C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0EB8D12-90B0-244E-A3AE-6F3C26E6BD9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57EA2D5-7718-85A0-9135-A37DB7972BC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13B9472-4ED6-DED1-05A7-2A55EC9CB56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86094EE8-B36E-274D-C7A2-A8E27CBD1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من يريد إنشاد القصيدة أمام زملائه؟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xmlns="" id="{771D5346-C2AB-1A42-16BD-6ED08F626AE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2" name="Image 1" descr="Une image contenant texte, lettre, Dessin d’enfant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550255A9-3A1F-89B4-810B-92619B47A1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8834" y="2320413"/>
            <a:ext cx="2485339" cy="3559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2086888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095E30E-5B01-082A-4B2A-806AC9D48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B172CDF0-27BE-9535-5703-E1D857C35152}"/>
              </a:ext>
            </a:extLst>
          </p:cNvPr>
          <p:cNvSpPr txBox="1"/>
          <p:nvPr/>
        </p:nvSpPr>
        <p:spPr>
          <a:xfrm>
            <a:off x="3248660" y="1202266"/>
            <a:ext cx="2815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فسحة قصيرة </a:t>
            </a: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riddle 3">
            <a:hlinkClick r:id="" action="ppaction://media"/>
            <a:extLst>
              <a:ext uri="{FF2B5EF4-FFF2-40B4-BE49-F238E27FC236}">
                <a16:creationId xmlns:a16="http://schemas.microsoft.com/office/drawing/2014/main" xmlns="" id="{E3D1B4E6-B711-C2A8-D098-A9F7AE3BC8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9736" y="2033263"/>
            <a:ext cx="6753013" cy="3798570"/>
          </a:xfrm>
          <a:prstGeom prst="rect">
            <a:avLst/>
          </a:prstGeom>
        </p:spPr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DDE4D3D5-1DE2-25CA-737C-F4F429D691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7464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1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9519D83-673B-6CDC-88E7-A22D01912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C573891-545E-9FF6-BBBD-DA4182B95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من يجيب عن اللغز؟</a:t>
            </a:r>
            <a:endParaRPr lang="fr-FR" sz="2400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5C9D0E74-5A07-7029-F91A-DD87F99B3B84}"/>
              </a:ext>
            </a:extLst>
          </p:cNvPr>
          <p:cNvSpPr txBox="1"/>
          <p:nvPr/>
        </p:nvSpPr>
        <p:spPr>
          <a:xfrm>
            <a:off x="398069" y="3357563"/>
            <a:ext cx="8448387" cy="82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4800" b="1" kern="100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بِدوني لَنْ تَكونَ </a:t>
            </a:r>
            <a:r>
              <a:rPr lang="ar-MA" sz="4800" b="1" kern="10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ٱلْجُمْلَةُ</a:t>
            </a:r>
            <a:r>
              <a:rPr lang="ar-MA" sz="4800" b="1" kern="100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فِعْلِيَّةً؟</a:t>
            </a:r>
            <a:endParaRPr lang="fr-FR" sz="48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" name="Espace réservé pour une image  21">
            <a:extLst>
              <a:ext uri="{FF2B5EF4-FFF2-40B4-BE49-F238E27FC236}">
                <a16:creationId xmlns:a16="http://schemas.microsoft.com/office/drawing/2014/main" xmlns="" id="{AD704A7B-A710-EB43-9770-5C100609DD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15371" y="666244"/>
            <a:ext cx="828000" cy="828000"/>
          </a:xfrm>
          <a:prstGeom prst="rect">
            <a:avLst/>
          </a:prstGeom>
        </p:spPr>
      </p:pic>
      <p:pic>
        <p:nvPicPr>
          <p:cNvPr id="10" name="Image 9" descr="Une image contenant cercle, Graphique&#10;&#10;Le contenu généré par l’IA peut être incorrect.">
            <a:extLst>
              <a:ext uri="{FF2B5EF4-FFF2-40B4-BE49-F238E27FC236}">
                <a16:creationId xmlns:a16="http://schemas.microsoft.com/office/drawing/2014/main" xmlns="" id="{D3568F77-6952-E777-BD3F-3A969F56A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8069" y="1759942"/>
            <a:ext cx="1669058" cy="166905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0B6352B9-8D9B-015D-E46D-D4EDA9C8690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C32A76A6-BDC0-7EC3-B7BA-906675C9A1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3AD68C67-143A-9643-867A-22FD3DF72DD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948A1BD5-6CE1-932A-F852-D2691A06FE6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6958D43-A15B-D131-DC63-3D1D5A1A846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F6F1DB4-D16E-CE32-FEDC-48F6071DF00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90B7C32-8DC3-C0F8-1FA2-78D8DF2DB59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F5F0C9BE-72FC-2439-6209-E720472FF4B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10365201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FB2B84A-A70B-0A2B-DC10-C15868B4B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4A8170A-A9CF-B6C9-F6B8-ED897AF13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</a:p>
        </p:txBody>
      </p:sp>
      <p:pic>
        <p:nvPicPr>
          <p:cNvPr id="43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597158E6-220A-E25B-3507-BC3C2F3DD7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F3D70491-EACD-BDFF-1E1F-21CAA32F036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0E07E44E-1E3D-C08F-0CC5-CE727A43433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E1DE667A-EC83-6E70-16E3-DB653C7FA2F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41712B9-E33B-E261-713E-77EBC03029C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6CF0CDE-BA67-6D99-3CE2-655892942510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3E6D8AF-F60B-AE5D-DBB9-2D0838EC0BE5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C2FC514-AA55-C0AD-CF93-57219B1A985F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73A1282-1E18-22E0-67EF-B03ED7BEF93E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0" name="Google Shape;1666;p201">
            <a:extLst>
              <a:ext uri="{FF2B5EF4-FFF2-40B4-BE49-F238E27FC236}">
                <a16:creationId xmlns:a16="http://schemas.microsoft.com/office/drawing/2014/main" xmlns="" id="{E67541F6-D17E-7DD3-928A-7B6CC2CCB5D9}"/>
              </a:ext>
            </a:extLst>
          </p:cNvPr>
          <p:cNvSpPr/>
          <p:nvPr/>
        </p:nvSpPr>
        <p:spPr>
          <a:xfrm>
            <a:off x="6616716" y="2436733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2120" y="86417"/>
                  <a:pt x="66170" y="-14752"/>
                  <a:pt x="156931" y="0"/>
                </a:cubicBezTo>
                <a:cubicBezTo>
                  <a:pt x="437048" y="17883"/>
                  <a:pt x="470972" y="4122"/>
                  <a:pt x="740517" y="0"/>
                </a:cubicBezTo>
                <a:cubicBezTo>
                  <a:pt x="1010062" y="-4122"/>
                  <a:pt x="1258576" y="-29782"/>
                  <a:pt x="1398604" y="0"/>
                </a:cubicBezTo>
                <a:cubicBezTo>
                  <a:pt x="1500264" y="-12852"/>
                  <a:pt x="1549180" y="90872"/>
                  <a:pt x="1555535" y="156931"/>
                </a:cubicBezTo>
                <a:cubicBezTo>
                  <a:pt x="1586790" y="452238"/>
                  <a:pt x="1529418" y="598879"/>
                  <a:pt x="1555535" y="784638"/>
                </a:cubicBezTo>
                <a:cubicBezTo>
                  <a:pt x="1551755" y="877324"/>
                  <a:pt x="1496008" y="924609"/>
                  <a:pt x="1398604" y="941569"/>
                </a:cubicBezTo>
                <a:cubicBezTo>
                  <a:pt x="1137699" y="948058"/>
                  <a:pt x="990558" y="937958"/>
                  <a:pt x="752934" y="941569"/>
                </a:cubicBezTo>
                <a:cubicBezTo>
                  <a:pt x="515310" y="945181"/>
                  <a:pt x="363213" y="929647"/>
                  <a:pt x="156931" y="941569"/>
                </a:cubicBezTo>
                <a:cubicBezTo>
                  <a:pt x="70519" y="938794"/>
                  <a:pt x="11016" y="871220"/>
                  <a:pt x="0" y="784638"/>
                </a:cubicBezTo>
                <a:cubicBezTo>
                  <a:pt x="-3346" y="523853"/>
                  <a:pt x="-30684" y="309904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47" y="56878"/>
                  <a:pt x="64770" y="13933"/>
                  <a:pt x="156931" y="0"/>
                </a:cubicBezTo>
                <a:cubicBezTo>
                  <a:pt x="366354" y="16526"/>
                  <a:pt x="621983" y="-154"/>
                  <a:pt x="752934" y="0"/>
                </a:cubicBezTo>
                <a:cubicBezTo>
                  <a:pt x="883885" y="154"/>
                  <a:pt x="1247783" y="-17271"/>
                  <a:pt x="1398604" y="0"/>
                </a:cubicBezTo>
                <a:cubicBezTo>
                  <a:pt x="1489259" y="2516"/>
                  <a:pt x="1572537" y="67915"/>
                  <a:pt x="1555535" y="156931"/>
                </a:cubicBezTo>
                <a:cubicBezTo>
                  <a:pt x="1530700" y="283168"/>
                  <a:pt x="1558290" y="655335"/>
                  <a:pt x="1555535" y="784638"/>
                </a:cubicBezTo>
                <a:cubicBezTo>
                  <a:pt x="1556275" y="880164"/>
                  <a:pt x="1499828" y="940609"/>
                  <a:pt x="1398604" y="941569"/>
                </a:cubicBezTo>
                <a:cubicBezTo>
                  <a:pt x="1129452" y="914329"/>
                  <a:pt x="978249" y="943978"/>
                  <a:pt x="777768" y="941569"/>
                </a:cubicBezTo>
                <a:cubicBezTo>
                  <a:pt x="577287" y="939160"/>
                  <a:pt x="395901" y="912347"/>
                  <a:pt x="156931" y="941569"/>
                </a:cubicBezTo>
                <a:cubicBezTo>
                  <a:pt x="72208" y="932936"/>
                  <a:pt x="2605" y="867754"/>
                  <a:pt x="0" y="784638"/>
                </a:cubicBezTo>
                <a:cubicBezTo>
                  <a:pt x="31336" y="571813"/>
                  <a:pt x="19177" y="342512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فَوْقَ</a:t>
            </a:r>
          </a:p>
        </p:txBody>
      </p:sp>
      <p:sp>
        <p:nvSpPr>
          <p:cNvPr id="13" name="Google Shape;1667;p201">
            <a:extLst>
              <a:ext uri="{FF2B5EF4-FFF2-40B4-BE49-F238E27FC236}">
                <a16:creationId xmlns:a16="http://schemas.microsoft.com/office/drawing/2014/main" xmlns="" id="{F4794356-A071-4C7D-600A-A5D8FF98C807}"/>
              </a:ext>
            </a:extLst>
          </p:cNvPr>
          <p:cNvSpPr/>
          <p:nvPr/>
        </p:nvSpPr>
        <p:spPr>
          <a:xfrm>
            <a:off x="4659287" y="2454304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نَقِيٌّ</a:t>
            </a:r>
          </a:p>
        </p:txBody>
      </p:sp>
      <p:sp>
        <p:nvSpPr>
          <p:cNvPr id="14" name="Google Shape;1668;p201">
            <a:extLst>
              <a:ext uri="{FF2B5EF4-FFF2-40B4-BE49-F238E27FC236}">
                <a16:creationId xmlns:a16="http://schemas.microsoft.com/office/drawing/2014/main" xmlns="" id="{8DF36285-0E06-5D12-AF9B-F231CB76BBF0}"/>
              </a:ext>
            </a:extLst>
          </p:cNvPr>
          <p:cNvSpPr/>
          <p:nvPr/>
        </p:nvSpPr>
        <p:spPr>
          <a:xfrm>
            <a:off x="942657" y="2493000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13050" y="66891"/>
                  <a:pt x="68044" y="-1301"/>
                  <a:pt x="156931" y="0"/>
                </a:cubicBezTo>
                <a:cubicBezTo>
                  <a:pt x="338397" y="-1055"/>
                  <a:pt x="522974" y="25327"/>
                  <a:pt x="777768" y="0"/>
                </a:cubicBezTo>
                <a:cubicBezTo>
                  <a:pt x="1032562" y="-25327"/>
                  <a:pt x="1096094" y="-11607"/>
                  <a:pt x="1398604" y="0"/>
                </a:cubicBezTo>
                <a:cubicBezTo>
                  <a:pt x="1480054" y="9542"/>
                  <a:pt x="1564197" y="67643"/>
                  <a:pt x="1555535" y="156931"/>
                </a:cubicBezTo>
                <a:cubicBezTo>
                  <a:pt x="1558191" y="388692"/>
                  <a:pt x="1546877" y="626975"/>
                  <a:pt x="1555535" y="784638"/>
                </a:cubicBezTo>
                <a:cubicBezTo>
                  <a:pt x="1560147" y="879837"/>
                  <a:pt x="1490119" y="945138"/>
                  <a:pt x="1398604" y="941569"/>
                </a:cubicBezTo>
                <a:cubicBezTo>
                  <a:pt x="1243545" y="957531"/>
                  <a:pt x="1054318" y="938628"/>
                  <a:pt x="790184" y="941569"/>
                </a:cubicBezTo>
                <a:cubicBezTo>
                  <a:pt x="526050" y="944510"/>
                  <a:pt x="400769" y="911685"/>
                  <a:pt x="156931" y="941569"/>
                </a:cubicBezTo>
                <a:cubicBezTo>
                  <a:pt x="65308" y="946494"/>
                  <a:pt x="2679" y="862991"/>
                  <a:pt x="0" y="784638"/>
                </a:cubicBezTo>
                <a:cubicBezTo>
                  <a:pt x="-11551" y="525311"/>
                  <a:pt x="-30047" y="428888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7119" y="61670"/>
                  <a:pt x="72107" y="-19453"/>
                  <a:pt x="156931" y="0"/>
                </a:cubicBezTo>
                <a:cubicBezTo>
                  <a:pt x="328791" y="-26882"/>
                  <a:pt x="558719" y="-21326"/>
                  <a:pt x="752934" y="0"/>
                </a:cubicBezTo>
                <a:cubicBezTo>
                  <a:pt x="947149" y="21326"/>
                  <a:pt x="1099997" y="-2913"/>
                  <a:pt x="1398604" y="0"/>
                </a:cubicBezTo>
                <a:cubicBezTo>
                  <a:pt x="1487210" y="2003"/>
                  <a:pt x="1561044" y="85370"/>
                  <a:pt x="1555535" y="156931"/>
                </a:cubicBezTo>
                <a:cubicBezTo>
                  <a:pt x="1547687" y="378933"/>
                  <a:pt x="1555162" y="651872"/>
                  <a:pt x="1555535" y="784638"/>
                </a:cubicBezTo>
                <a:cubicBezTo>
                  <a:pt x="1549320" y="862907"/>
                  <a:pt x="1468434" y="948734"/>
                  <a:pt x="1398604" y="941569"/>
                </a:cubicBezTo>
                <a:cubicBezTo>
                  <a:pt x="1119433" y="942063"/>
                  <a:pt x="1022617" y="951892"/>
                  <a:pt x="815018" y="941569"/>
                </a:cubicBezTo>
                <a:cubicBezTo>
                  <a:pt x="607419" y="931246"/>
                  <a:pt x="382092" y="952586"/>
                  <a:pt x="156931" y="941569"/>
                </a:cubicBezTo>
                <a:cubicBezTo>
                  <a:pt x="68959" y="921522"/>
                  <a:pt x="5160" y="875721"/>
                  <a:pt x="0" y="784638"/>
                </a:cubicBezTo>
                <a:cubicBezTo>
                  <a:pt x="11028" y="499908"/>
                  <a:pt x="5651" y="39645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هَواءٌ</a:t>
            </a:r>
          </a:p>
        </p:txBody>
      </p:sp>
      <p:sp>
        <p:nvSpPr>
          <p:cNvPr id="15" name="Google Shape;1671;p201">
            <a:extLst>
              <a:ext uri="{FF2B5EF4-FFF2-40B4-BE49-F238E27FC236}">
                <a16:creationId xmlns:a16="http://schemas.microsoft.com/office/drawing/2014/main" xmlns="" id="{D04F4718-A1EA-0838-325A-0734E4B5954F}"/>
              </a:ext>
            </a:extLst>
          </p:cNvPr>
          <p:cNvSpPr/>
          <p:nvPr/>
        </p:nvSpPr>
        <p:spPr>
          <a:xfrm>
            <a:off x="2800972" y="2471875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قَدْ</a:t>
            </a:r>
          </a:p>
        </p:txBody>
      </p:sp>
      <p:sp>
        <p:nvSpPr>
          <p:cNvPr id="16" name="Google Shape;1666;p201">
            <a:extLst>
              <a:ext uri="{FF2B5EF4-FFF2-40B4-BE49-F238E27FC236}">
                <a16:creationId xmlns:a16="http://schemas.microsoft.com/office/drawing/2014/main" xmlns="" id="{07867237-11B9-9C18-B8A5-6723731F519A}"/>
              </a:ext>
            </a:extLst>
          </p:cNvPr>
          <p:cNvSpPr/>
          <p:nvPr/>
        </p:nvSpPr>
        <p:spPr>
          <a:xfrm>
            <a:off x="6616716" y="3805776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2120" y="86417"/>
                  <a:pt x="66170" y="-14752"/>
                  <a:pt x="156931" y="0"/>
                </a:cubicBezTo>
                <a:cubicBezTo>
                  <a:pt x="437048" y="17883"/>
                  <a:pt x="470972" y="4122"/>
                  <a:pt x="740517" y="0"/>
                </a:cubicBezTo>
                <a:cubicBezTo>
                  <a:pt x="1010062" y="-4122"/>
                  <a:pt x="1258576" y="-29782"/>
                  <a:pt x="1398604" y="0"/>
                </a:cubicBezTo>
                <a:cubicBezTo>
                  <a:pt x="1500264" y="-12852"/>
                  <a:pt x="1549180" y="90872"/>
                  <a:pt x="1555535" y="156931"/>
                </a:cubicBezTo>
                <a:cubicBezTo>
                  <a:pt x="1586790" y="452238"/>
                  <a:pt x="1529418" y="598879"/>
                  <a:pt x="1555535" y="784638"/>
                </a:cubicBezTo>
                <a:cubicBezTo>
                  <a:pt x="1551755" y="877324"/>
                  <a:pt x="1496008" y="924609"/>
                  <a:pt x="1398604" y="941569"/>
                </a:cubicBezTo>
                <a:cubicBezTo>
                  <a:pt x="1137699" y="948058"/>
                  <a:pt x="990558" y="937958"/>
                  <a:pt x="752934" y="941569"/>
                </a:cubicBezTo>
                <a:cubicBezTo>
                  <a:pt x="515310" y="945181"/>
                  <a:pt x="363213" y="929647"/>
                  <a:pt x="156931" y="941569"/>
                </a:cubicBezTo>
                <a:cubicBezTo>
                  <a:pt x="70519" y="938794"/>
                  <a:pt x="11016" y="871220"/>
                  <a:pt x="0" y="784638"/>
                </a:cubicBezTo>
                <a:cubicBezTo>
                  <a:pt x="-3346" y="523853"/>
                  <a:pt x="-30684" y="309904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47" y="56878"/>
                  <a:pt x="64770" y="13933"/>
                  <a:pt x="156931" y="0"/>
                </a:cubicBezTo>
                <a:cubicBezTo>
                  <a:pt x="366354" y="16526"/>
                  <a:pt x="621983" y="-154"/>
                  <a:pt x="752934" y="0"/>
                </a:cubicBezTo>
                <a:cubicBezTo>
                  <a:pt x="883885" y="154"/>
                  <a:pt x="1247783" y="-17271"/>
                  <a:pt x="1398604" y="0"/>
                </a:cubicBezTo>
                <a:cubicBezTo>
                  <a:pt x="1489259" y="2516"/>
                  <a:pt x="1572537" y="67915"/>
                  <a:pt x="1555535" y="156931"/>
                </a:cubicBezTo>
                <a:cubicBezTo>
                  <a:pt x="1530700" y="283168"/>
                  <a:pt x="1558290" y="655335"/>
                  <a:pt x="1555535" y="784638"/>
                </a:cubicBezTo>
                <a:cubicBezTo>
                  <a:pt x="1556275" y="880164"/>
                  <a:pt x="1499828" y="940609"/>
                  <a:pt x="1398604" y="941569"/>
                </a:cubicBezTo>
                <a:cubicBezTo>
                  <a:pt x="1129452" y="914329"/>
                  <a:pt x="978249" y="943978"/>
                  <a:pt x="777768" y="941569"/>
                </a:cubicBezTo>
                <a:cubicBezTo>
                  <a:pt x="577287" y="939160"/>
                  <a:pt x="395901" y="912347"/>
                  <a:pt x="156931" y="941569"/>
                </a:cubicBezTo>
                <a:cubicBezTo>
                  <a:pt x="72208" y="932936"/>
                  <a:pt x="2605" y="867754"/>
                  <a:pt x="0" y="784638"/>
                </a:cubicBezTo>
                <a:cubicBezTo>
                  <a:pt x="31336" y="571813"/>
                  <a:pt x="19177" y="342512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لَمْ</a:t>
            </a:r>
          </a:p>
        </p:txBody>
      </p:sp>
      <p:sp>
        <p:nvSpPr>
          <p:cNvPr id="17" name="Google Shape;1667;p201">
            <a:extLst>
              <a:ext uri="{FF2B5EF4-FFF2-40B4-BE49-F238E27FC236}">
                <a16:creationId xmlns:a16="http://schemas.microsoft.com/office/drawing/2014/main" xmlns="" id="{F32CF55D-0FB3-A324-3DD1-424EE2E515F7}"/>
              </a:ext>
            </a:extLst>
          </p:cNvPr>
          <p:cNvSpPr/>
          <p:nvPr/>
        </p:nvSpPr>
        <p:spPr>
          <a:xfrm>
            <a:off x="4659287" y="3823347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هَوىً</a:t>
            </a:r>
          </a:p>
        </p:txBody>
      </p:sp>
      <p:sp>
        <p:nvSpPr>
          <p:cNvPr id="18" name="Google Shape;1668;p201">
            <a:extLst>
              <a:ext uri="{FF2B5EF4-FFF2-40B4-BE49-F238E27FC236}">
                <a16:creationId xmlns:a16="http://schemas.microsoft.com/office/drawing/2014/main" xmlns="" id="{E5690A0A-3ED5-A096-4CDF-D5A6FF70F70D}"/>
              </a:ext>
            </a:extLst>
          </p:cNvPr>
          <p:cNvSpPr/>
          <p:nvPr/>
        </p:nvSpPr>
        <p:spPr>
          <a:xfrm>
            <a:off x="942657" y="3862043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13050" y="66891"/>
                  <a:pt x="68044" y="-1301"/>
                  <a:pt x="156931" y="0"/>
                </a:cubicBezTo>
                <a:cubicBezTo>
                  <a:pt x="338397" y="-1055"/>
                  <a:pt x="522974" y="25327"/>
                  <a:pt x="777768" y="0"/>
                </a:cubicBezTo>
                <a:cubicBezTo>
                  <a:pt x="1032562" y="-25327"/>
                  <a:pt x="1096094" y="-11607"/>
                  <a:pt x="1398604" y="0"/>
                </a:cubicBezTo>
                <a:cubicBezTo>
                  <a:pt x="1480054" y="9542"/>
                  <a:pt x="1564197" y="67643"/>
                  <a:pt x="1555535" y="156931"/>
                </a:cubicBezTo>
                <a:cubicBezTo>
                  <a:pt x="1558191" y="388692"/>
                  <a:pt x="1546877" y="626975"/>
                  <a:pt x="1555535" y="784638"/>
                </a:cubicBezTo>
                <a:cubicBezTo>
                  <a:pt x="1560147" y="879837"/>
                  <a:pt x="1490119" y="945138"/>
                  <a:pt x="1398604" y="941569"/>
                </a:cubicBezTo>
                <a:cubicBezTo>
                  <a:pt x="1243545" y="957531"/>
                  <a:pt x="1054318" y="938628"/>
                  <a:pt x="790184" y="941569"/>
                </a:cubicBezTo>
                <a:cubicBezTo>
                  <a:pt x="526050" y="944510"/>
                  <a:pt x="400769" y="911685"/>
                  <a:pt x="156931" y="941569"/>
                </a:cubicBezTo>
                <a:cubicBezTo>
                  <a:pt x="65308" y="946494"/>
                  <a:pt x="2679" y="862991"/>
                  <a:pt x="0" y="784638"/>
                </a:cubicBezTo>
                <a:cubicBezTo>
                  <a:pt x="-11551" y="525311"/>
                  <a:pt x="-30047" y="428888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7119" y="61670"/>
                  <a:pt x="72107" y="-19453"/>
                  <a:pt x="156931" y="0"/>
                </a:cubicBezTo>
                <a:cubicBezTo>
                  <a:pt x="328791" y="-26882"/>
                  <a:pt x="558719" y="-21326"/>
                  <a:pt x="752934" y="0"/>
                </a:cubicBezTo>
                <a:cubicBezTo>
                  <a:pt x="947149" y="21326"/>
                  <a:pt x="1099997" y="-2913"/>
                  <a:pt x="1398604" y="0"/>
                </a:cubicBezTo>
                <a:cubicBezTo>
                  <a:pt x="1487210" y="2003"/>
                  <a:pt x="1561044" y="85370"/>
                  <a:pt x="1555535" y="156931"/>
                </a:cubicBezTo>
                <a:cubicBezTo>
                  <a:pt x="1547687" y="378933"/>
                  <a:pt x="1555162" y="651872"/>
                  <a:pt x="1555535" y="784638"/>
                </a:cubicBezTo>
                <a:cubicBezTo>
                  <a:pt x="1549320" y="862907"/>
                  <a:pt x="1468434" y="948734"/>
                  <a:pt x="1398604" y="941569"/>
                </a:cubicBezTo>
                <a:cubicBezTo>
                  <a:pt x="1119433" y="942063"/>
                  <a:pt x="1022617" y="951892"/>
                  <a:pt x="815018" y="941569"/>
                </a:cubicBezTo>
                <a:cubicBezTo>
                  <a:pt x="607419" y="931246"/>
                  <a:pt x="382092" y="952586"/>
                  <a:pt x="156931" y="941569"/>
                </a:cubicBezTo>
                <a:cubicBezTo>
                  <a:pt x="68959" y="921522"/>
                  <a:pt x="5160" y="875721"/>
                  <a:pt x="0" y="784638"/>
                </a:cubicBezTo>
                <a:cubicBezTo>
                  <a:pt x="11028" y="499908"/>
                  <a:pt x="5651" y="39645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بِحاراً</a:t>
            </a:r>
          </a:p>
        </p:txBody>
      </p:sp>
      <p:sp>
        <p:nvSpPr>
          <p:cNvPr id="26" name="Google Shape;1671;p201">
            <a:extLst>
              <a:ext uri="{FF2B5EF4-FFF2-40B4-BE49-F238E27FC236}">
                <a16:creationId xmlns:a16="http://schemas.microsoft.com/office/drawing/2014/main" xmlns="" id="{CD9A2B31-C09C-AFD5-2399-26100F992F16}"/>
              </a:ext>
            </a:extLst>
          </p:cNvPr>
          <p:cNvSpPr/>
          <p:nvPr/>
        </p:nvSpPr>
        <p:spPr>
          <a:xfrm>
            <a:off x="2800972" y="3840918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أُنْشودَةٌ</a:t>
            </a:r>
          </a:p>
        </p:txBody>
      </p:sp>
    </p:spTree>
    <p:extLst>
      <p:ext uri="{BB962C8B-B14F-4D97-AF65-F5344CB8AC3E}">
        <p14:creationId xmlns:p14="http://schemas.microsoft.com/office/powerpoint/2010/main" val="2759907771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949860D-6036-AA4C-C1D9-EF6B6299E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93F8232-4A74-D117-ED26-F0A194DAA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هذا لغز ثان.</a:t>
            </a:r>
            <a:endParaRPr lang="fr-FR" sz="2400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" name="Espace réservé pour une image  21">
            <a:extLst>
              <a:ext uri="{FF2B5EF4-FFF2-40B4-BE49-F238E27FC236}">
                <a16:creationId xmlns:a16="http://schemas.microsoft.com/office/drawing/2014/main" xmlns="" id="{5782E558-BE2A-307A-9F89-E00509A33D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15371" y="666244"/>
            <a:ext cx="828000" cy="828000"/>
          </a:xfrm>
          <a:prstGeom prst="rect">
            <a:avLst/>
          </a:prstGeom>
        </p:spPr>
      </p:pic>
      <p:pic>
        <p:nvPicPr>
          <p:cNvPr id="10" name="Image 9" descr="Une image contenant cercle, Graphique&#10;&#10;Le contenu généré par l’IA peut être incorrect.">
            <a:extLst>
              <a:ext uri="{FF2B5EF4-FFF2-40B4-BE49-F238E27FC236}">
                <a16:creationId xmlns:a16="http://schemas.microsoft.com/office/drawing/2014/main" xmlns="" id="{F69116A3-3F03-32D7-0293-8684DCFEB5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8069" y="1759942"/>
            <a:ext cx="1669058" cy="166905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3EC5545-885A-D648-B9E5-50BD74DA445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206577E4-671E-1BF7-97E1-FD9DCB6402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9BBEA23F-1ACE-A3E8-BA42-1A25F7F6A96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70A5E543-4722-C5D7-F663-3FFE6DFE01D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2BACA54-B872-B038-F999-3B92747A51A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0ABB78E-7F61-4015-679F-E9FF2363BD2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8AF3FAE-12F2-67B1-F7CB-1C4BE0B4E80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A53849A-9F83-21D3-CA78-7006759D095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CC561E0A-A3A8-CE9E-F142-8848733F9301}"/>
              </a:ext>
            </a:extLst>
          </p:cNvPr>
          <p:cNvSpPr txBox="1"/>
          <p:nvPr/>
        </p:nvSpPr>
        <p:spPr>
          <a:xfrm>
            <a:off x="398069" y="3388744"/>
            <a:ext cx="8448387" cy="82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أُرْسَمُ وَأُنْطَقُ بِدايَةَ وَوَسَطَ ٱلْكَلامِ.</a:t>
            </a: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37450896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31CF985-FD44-284B-1EF4-455AC5E64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BD78FFDB-B479-91B6-318E-6F279EADDF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xmlns="" id="{71F05B45-4F3B-4AC0-FD76-415805DB6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>
            <a:normAutofit/>
          </a:bodyPr>
          <a:lstStyle/>
          <a:p>
            <a:r>
              <a:rPr lang="ar-MA" sz="4000" dirty="0">
                <a:solidFill>
                  <a:srgbClr val="424D7B"/>
                </a:solidFill>
              </a:rPr>
              <a:t>إملاء</a:t>
            </a:r>
            <a:endParaRPr lang="fr-MA" sz="4000" dirty="0">
              <a:solidFill>
                <a:srgbClr val="424D7B"/>
              </a:solidFill>
            </a:endParaRP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xmlns="" id="{1C85B691-E8E6-CBFE-8F93-727DFAC3558A}"/>
              </a:ext>
            </a:extLst>
          </p:cNvPr>
          <p:cNvSpPr txBox="1">
            <a:spLocks/>
          </p:cNvSpPr>
          <p:nvPr/>
        </p:nvSpPr>
        <p:spPr>
          <a:xfrm>
            <a:off x="2994450" y="3158999"/>
            <a:ext cx="4237971" cy="542144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24D7B"/>
              </a:buClr>
              <a:buSzPct val="100000"/>
              <a:buFont typeface="Arial" panose="020B0604020202020204" pitchFamily="34" charset="0"/>
              <a:buChar char="•"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الهمزة في آخر الكلمة.</a:t>
            </a:r>
          </a:p>
        </p:txBody>
      </p:sp>
      <p:pic>
        <p:nvPicPr>
          <p:cNvPr id="6" name="Espace réservé pour une image  20">
            <a:extLst>
              <a:ext uri="{FF2B5EF4-FFF2-40B4-BE49-F238E27FC236}">
                <a16:creationId xmlns:a16="http://schemas.microsoft.com/office/drawing/2014/main" xmlns="" id="{AED3BA7B-63D1-DAEB-A7B7-16C6E10F85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894119" y="1766396"/>
            <a:ext cx="540000" cy="540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CBC60C81-D7D7-2EAD-6045-0B3B679B5792}"/>
              </a:ext>
            </a:extLst>
          </p:cNvPr>
          <p:cNvSpPr txBox="1"/>
          <p:nvPr/>
        </p:nvSpPr>
        <p:spPr>
          <a:xfrm>
            <a:off x="6110745" y="1793714"/>
            <a:ext cx="978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  <a:endParaRPr lang="fr-MA" sz="36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4DF9EA20-002D-7017-B024-987CBF8EED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3343" y="990462"/>
            <a:ext cx="396000" cy="396000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6A7EB8E8-EF6A-02AB-A64D-7E444436133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074" r="-1074"/>
          <a:stretch>
            <a:fillRect/>
          </a:stretch>
        </p:blipFill>
        <p:spPr>
          <a:xfrm>
            <a:off x="7295108" y="1976804"/>
            <a:ext cx="7272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153475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82CDF89-6938-868D-46D1-3D8C806E8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AD7A48AB-AFAC-967B-0079-CF0A31C13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من يذكر بالحيلة التي تعلمناها سابقا لكتابة التاء في آخر الكلمة؟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B3678A9-6A4E-453C-B4D4-E38D890BE7A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739A72C-8536-4817-A3CA-DB699EEF5B0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4785CE4-568D-0BEC-2E1E-A7D479C3E1F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F709475-3822-E3B0-4FC9-722C239698C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06206D9F-9833-0AEA-64AA-A2299E262C9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B8D29ED7-40CF-1576-3472-59B948DF341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0C0156F3-30B2-60B4-7DFB-522B0D56F8D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F6AA5E4A-D787-B81B-6BB8-D494B9903D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529D4D85-A6B0-7B12-DB97-D63951785AB6}"/>
              </a:ext>
            </a:extLst>
          </p:cNvPr>
          <p:cNvSpPr txBox="1"/>
          <p:nvPr/>
        </p:nvSpPr>
        <p:spPr>
          <a:xfrm>
            <a:off x="1545690" y="2915632"/>
            <a:ext cx="6378559" cy="82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اَلتّاءُ في آخِرِ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ٱلْكَلِمَةِ</a:t>
            </a: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xmlns="" id="{76A96C39-4E75-38F9-2AAE-CB770F96199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98334871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AC51256-97FA-B751-5DAD-86B531C54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1CDE5FFA-723C-0D86-DD8E-00A622885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اليوم سنتدرب على طريقة جديدة لكتابة التاء في آخر الكلمة. انتبهوا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4C04529D-C761-7203-8043-174B440C6F8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398822B-82C8-2D1B-870A-29F89F3CBFD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A9F96D2-4C48-CCA1-C9D5-001861B6C89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0D5F54C-6C95-73BB-F79F-4195CA7A290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942E6FD-6C5E-54F7-FCD4-3C77C73E4F1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9BF8CA44-47D6-5BE2-4813-CB792D4267D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BC7274C6-DCD4-1D7D-EB20-20D20F49EA5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514549FF-AA6B-69EF-927B-F3AC91C1EE9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63F3B018-2556-5F10-B759-F029DB8FE8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B9DF3D1F-1395-AB0A-E273-71ACFE87ABDF}"/>
              </a:ext>
            </a:extLst>
          </p:cNvPr>
          <p:cNvSpPr txBox="1"/>
          <p:nvPr/>
        </p:nvSpPr>
        <p:spPr>
          <a:xfrm>
            <a:off x="1545690" y="2915632"/>
            <a:ext cx="6378559" cy="82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اَلتّاءُ في آخِرِ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ٱلْكَلِمَةِ</a:t>
            </a: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81600581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BF2D34A-D08F-A27E-8FCD-F2F4A5C4A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B773A275-4608-D6B7-0CBD-C456455C4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عرض الفيديو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E1FCCF0-AE10-84D8-7170-A518529498B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A39EE82-8F00-ECB0-5DD6-EAD77A4A992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FD69F65-E41A-2C46-CF09-6E33A0386D4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020F37F-8548-41A4-7285-A178B9085FF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D20B7711-F3EE-F939-BC9B-783F8A929F4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FCD237E5-4519-4282-0E01-843FF1F6239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B5DA72D-ABD2-450B-5C0E-A9B867839A2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7352D619-C451-12DD-B22A-53B216FD62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xmlns="" id="{C6E8F356-7BD7-F5E5-F860-D793DCFA008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AR_N04_P2_W1_S4(Altaa-fi-akher-alkalima)">
            <a:hlinkClick r:id="" action="ppaction://media"/>
            <a:extLst>
              <a:ext uri="{FF2B5EF4-FFF2-40B4-BE49-F238E27FC236}">
                <a16:creationId xmlns:a16="http://schemas.microsoft.com/office/drawing/2014/main" xmlns="" id="{D58CEE52-D257-6FD6-B575-1C0755A9EF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191" y="1727968"/>
            <a:ext cx="7776058" cy="437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9853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22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01C964E-A123-CF03-D511-BB9BC8804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6206A70D-8818-80C7-B8A0-9A41F8BD5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نتذكر من يقرأ؟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1208B84-3693-AE55-8948-C8C5E3AF602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75D0A3A-1170-1752-5E4C-01FC3CF553F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638148D-C8CB-B99C-3E2E-12A3070D07C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12F223C-B65E-4DFA-0886-783123015BE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A53756B-F0CC-BA4A-178F-0A30F2825BC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DB5E104A-3C50-1B2C-BAC5-8AD6676CE92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E2A76210-6188-E7F2-A9E5-989BB1C848D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C6811FD3-D279-2D7A-9DF3-4E5FA795A95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0E2781FE-5DEC-E0CB-8DDB-8FF3C951E8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xmlns="" id="{5DF59A8B-7293-AA48-DDB0-A40AAE8A66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946" y="1933939"/>
            <a:ext cx="7712108" cy="43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646774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90C316E-2704-522B-3F57-9B3715778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20C3F047-F12B-A143-B25A-F1CEF6B80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الآن،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ستكتبون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كلمات تنتهي بتاء. خذوا ألواحكم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AA1C240D-9475-92A1-F25B-BAA179D6B80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DB5ED32A-8E39-1567-AD93-7BDA9948AF3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5187C6DD-F638-656B-3399-B49DA43F1AD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8B55CC8A-265E-A4D0-364E-AF916027774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63BD5104-6816-378D-FBA6-C47FDFB5BA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DCB2FE3F-AE0D-9FC6-FC49-7AC2378692B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A4A8BC7F-F5C8-939D-5C70-FC8D63E0D07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ECBAFF94-C5E7-F9CB-5BA3-1BA21F9535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xmlns="" id="{594C42CF-55C6-5D78-9C5E-436B3EB8879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2" name="Google Shape;1379;p12">
            <a:extLst>
              <a:ext uri="{FF2B5EF4-FFF2-40B4-BE49-F238E27FC236}">
                <a16:creationId xmlns:a16="http://schemas.microsoft.com/office/drawing/2014/main" xmlns="" id="{7C0241E7-7640-EAD9-30ED-FE1E5D8F5E0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>
            <a:alphaModFix/>
          </a:blip>
          <a:srcRect l="2745" t="10466" r="1216" b="10329"/>
          <a:stretch/>
        </p:blipFill>
        <p:spPr>
          <a:xfrm>
            <a:off x="2870775" y="2003322"/>
            <a:ext cx="3457463" cy="285135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0871239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0F35495-27E5-67F1-1E0F-3DC57B4B8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2A7B16AE-66F3-1346-B473-3803F30D3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751" y="792000"/>
            <a:ext cx="7075167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سأ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نطق الكلمة، اكتبوا التاء بشكل صحيح.  ـــ ارفعوا الألواح عند الإشارة. 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000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يبرر المتعلمون اختياراتهم.</a:t>
            </a:r>
            <a:endParaRPr lang="fr-FR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7E499BC-116A-42AB-FFDA-B29F0B3B7B9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EA9BC73-6469-3548-D301-44C4A3F1B45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BCFC2CD-B5CC-6094-B264-53BE3C3F160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591A5A3-203A-9F91-B8E1-2BC222DE4DB1}"/>
              </a:ext>
            </a:extLst>
          </p:cNvPr>
          <p:cNvSpPr>
            <a:spLocks/>
          </p:cNvSpPr>
          <p:nvPr/>
        </p:nvSpPr>
        <p:spPr>
          <a:xfrm>
            <a:off x="287901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752682EB-AEEE-809E-61B2-43149F01635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81F60BA4-9D2A-8D1C-4E03-AAFE1EB92E3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56EE3A61-AB6C-0BE4-F1E7-343551FA6CB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8F2D7067-0FF5-91EA-134D-C70F59D3EA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xmlns="" id="{BA8FFF1C-FF63-9068-F08F-2600C71C385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1E03D36-D3DA-E450-3A8C-AA74D6D90ED2}"/>
              </a:ext>
            </a:extLst>
          </p:cNvPr>
          <p:cNvSpPr/>
          <p:nvPr/>
        </p:nvSpPr>
        <p:spPr>
          <a:xfrm>
            <a:off x="1460540" y="2299144"/>
            <a:ext cx="5958346" cy="1107996"/>
          </a:xfrm>
          <a:prstGeom prst="rect">
            <a:avLst/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Zone de texte 10">
            <a:extLst>
              <a:ext uri="{FF2B5EF4-FFF2-40B4-BE49-F238E27FC236}">
                <a16:creationId xmlns:a16="http://schemas.microsoft.com/office/drawing/2014/main" xmlns="" id="{A4960E3E-7420-73C5-83AF-926A35C33562}"/>
              </a:ext>
            </a:extLst>
          </p:cNvPr>
          <p:cNvSpPr txBox="1"/>
          <p:nvPr/>
        </p:nvSpPr>
        <p:spPr>
          <a:xfrm>
            <a:off x="2747291" y="4108116"/>
            <a:ext cx="3649418" cy="1124115"/>
          </a:xfrm>
          <a:prstGeom prst="roundRect">
            <a:avLst/>
          </a:prstGeom>
          <a:noFill/>
          <a:ln w="28575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ساحَـ....</a:t>
            </a:r>
            <a:endParaRPr kumimoji="0" lang="fr-FR" sz="40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Titre 13">
            <a:extLst>
              <a:ext uri="{FF2B5EF4-FFF2-40B4-BE49-F238E27FC236}">
                <a16:creationId xmlns:a16="http://schemas.microsoft.com/office/drawing/2014/main" xmlns="" id="{06E8445E-CE65-2F7B-CB8E-E9A7982406A3}"/>
              </a:ext>
            </a:extLst>
          </p:cNvPr>
          <p:cNvSpPr txBox="1">
            <a:spLocks/>
          </p:cNvSpPr>
          <p:nvPr/>
        </p:nvSpPr>
        <p:spPr>
          <a:xfrm>
            <a:off x="3134659" y="2456225"/>
            <a:ext cx="2610107" cy="7938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 - ــة - ة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17610732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DFB1CD1-881F-7A66-B0A2-5611D2BF4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984E5300-F622-7B0B-70B7-14128A93A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للتصحيح.</a:t>
            </a:r>
            <a:endParaRPr lang="fr-FR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B31B2B2-4A50-818C-4C41-34D5ED00DD7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A6272A5-6AE5-BAE8-C772-957285528E7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34B33F7-030E-1E5F-DE12-951A9A126B5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877AB59-D710-1C6C-E0E3-C613DC7CF16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62D76A5-6ED3-4BBE-1CE2-090B75B0743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9867A830-7E9A-03CF-EDEE-592D32B702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E6507DD3-3D14-56A1-2485-58DE743E601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83A90963-26BA-B77C-9E88-D2FA38CBF9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xmlns="" id="{A77D8BB7-8EC2-9311-7378-B360117250C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80E8503-E93E-0154-ACAB-981C66BA624B}"/>
              </a:ext>
            </a:extLst>
          </p:cNvPr>
          <p:cNvSpPr/>
          <p:nvPr/>
        </p:nvSpPr>
        <p:spPr>
          <a:xfrm>
            <a:off x="1592827" y="1960145"/>
            <a:ext cx="5958346" cy="1107996"/>
          </a:xfrm>
          <a:prstGeom prst="rect">
            <a:avLst/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Zone de texte 10">
            <a:extLst>
              <a:ext uri="{FF2B5EF4-FFF2-40B4-BE49-F238E27FC236}">
                <a16:creationId xmlns:a16="http://schemas.microsoft.com/office/drawing/2014/main" xmlns="" id="{0B82AC9F-CAE6-1794-9935-F10EC311A041}"/>
              </a:ext>
            </a:extLst>
          </p:cNvPr>
          <p:cNvSpPr txBox="1"/>
          <p:nvPr/>
        </p:nvSpPr>
        <p:spPr>
          <a:xfrm>
            <a:off x="2747291" y="3789860"/>
            <a:ext cx="3649418" cy="1124115"/>
          </a:xfrm>
          <a:prstGeom prst="roundRect">
            <a:avLst/>
          </a:prstGeom>
          <a:noFill/>
          <a:ln w="28575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ar-MA" sz="54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ساحَــــــ</a:t>
            </a:r>
            <a:r>
              <a:rPr lang="ar-MA" sz="54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ــةٌ</a:t>
            </a:r>
            <a:endParaRPr kumimoji="0" lang="fr-FR" sz="54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Titre 13">
            <a:extLst>
              <a:ext uri="{FF2B5EF4-FFF2-40B4-BE49-F238E27FC236}">
                <a16:creationId xmlns:a16="http://schemas.microsoft.com/office/drawing/2014/main" xmlns="" id="{425DE126-C176-B479-B158-9AB0134712D4}"/>
              </a:ext>
            </a:extLst>
          </p:cNvPr>
          <p:cNvSpPr txBox="1">
            <a:spLocks/>
          </p:cNvSpPr>
          <p:nvPr/>
        </p:nvSpPr>
        <p:spPr>
          <a:xfrm>
            <a:off x="3134659" y="2456225"/>
            <a:ext cx="2610107" cy="7938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 - ــة - ة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8027099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3D2315C-21AB-4303-A593-7EA63DADF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E0A08CCC-E58E-2068-2AAD-5472533A6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سأنطق الكلمة، اكتبوا التاء بشكل صحيح.  ـــ ارفعوا الألواح عند الإشارة. 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000" i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يبرر المتعلمون اختياراتهم.</a:t>
            </a:r>
            <a:endParaRPr lang="fr-FR" sz="2400" i="1" dirty="0">
              <a:solidFill>
                <a:srgbClr val="7A7A7A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9F90456-B9D5-F940-1156-4471B2921DC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12650E2-22D4-D16D-BECA-F5285E50612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6EB714E-F306-CF3D-2EC9-0856A80D867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C7731C6-3AF0-FC23-3A80-2688084776A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DFA5BE-5A16-79AF-C2B8-CD102E5484B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11BAB3A5-CB98-12D4-D853-A10ACA60AA2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DE005347-515A-C041-620D-ED666FFB151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5BAFD6DD-AFD7-CCB5-16EB-02C0825ACC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xmlns="" id="{21DF1F56-198D-1CB8-31CE-5E174534D4B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C4452B7-141D-0EC4-41DE-8927A3A21B8F}"/>
              </a:ext>
            </a:extLst>
          </p:cNvPr>
          <p:cNvSpPr/>
          <p:nvPr/>
        </p:nvSpPr>
        <p:spPr>
          <a:xfrm>
            <a:off x="1592827" y="1960145"/>
            <a:ext cx="5958346" cy="1107996"/>
          </a:xfrm>
          <a:prstGeom prst="rect">
            <a:avLst/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 de texte 10">
            <a:extLst>
              <a:ext uri="{FF2B5EF4-FFF2-40B4-BE49-F238E27FC236}">
                <a16:creationId xmlns:a16="http://schemas.microsoft.com/office/drawing/2014/main" xmlns="" id="{CA681DE7-BD2E-DD51-3637-3FA7C309EBDE}"/>
              </a:ext>
            </a:extLst>
          </p:cNvPr>
          <p:cNvSpPr txBox="1"/>
          <p:nvPr/>
        </p:nvSpPr>
        <p:spPr>
          <a:xfrm>
            <a:off x="2870775" y="4108116"/>
            <a:ext cx="3205217" cy="1124115"/>
          </a:xfrm>
          <a:prstGeom prst="roundRect">
            <a:avLst/>
          </a:prstGeom>
          <a:noFill/>
          <a:ln w="28575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ar-MA" sz="6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ساحا</a:t>
            </a:r>
            <a:r>
              <a:rPr lang="ar-MA" sz="60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</a:t>
            </a:r>
            <a:endParaRPr kumimoji="0" lang="fr-FR" sz="40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Titre 13">
            <a:extLst>
              <a:ext uri="{FF2B5EF4-FFF2-40B4-BE49-F238E27FC236}">
                <a16:creationId xmlns:a16="http://schemas.microsoft.com/office/drawing/2014/main" xmlns="" id="{EC1F8FB9-631F-1498-A070-EE1147624357}"/>
              </a:ext>
            </a:extLst>
          </p:cNvPr>
          <p:cNvSpPr txBox="1">
            <a:spLocks/>
          </p:cNvSpPr>
          <p:nvPr/>
        </p:nvSpPr>
        <p:spPr>
          <a:xfrm>
            <a:off x="3134659" y="2456225"/>
            <a:ext cx="2610107" cy="7938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 - ــة - ة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07107800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20BC728-C366-02A4-4110-DC85B039E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EC548147-E33E-C6A9-716A-FFB3985D4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13" y="786480"/>
            <a:ext cx="6840000" cy="612000"/>
          </a:xfrm>
        </p:spPr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ألواحكم.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F3696E5-EF10-B25F-10B9-7227592ACF7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7608DF7-5452-36E2-9212-E5AECE46AC6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2D4B6817-FF98-5364-43C9-7C167AB0EFD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36B2AC1E-3D5C-20E2-202A-6B87D54501F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5810B35-3859-EB1E-1250-782B6A4745BC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BE8D62C-BE83-ABAF-B3DA-F2581006EC22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311C0BF-0033-ADA1-3493-E78CE1956018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4F56039-606F-DBF0-9C64-F2979DEA0F62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xmlns="" id="{426A2A37-1048-9090-4C4B-C8037C8A26A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8" name="Google Shape;1379;p12">
            <a:extLst>
              <a:ext uri="{FF2B5EF4-FFF2-40B4-BE49-F238E27FC236}">
                <a16:creationId xmlns:a16="http://schemas.microsoft.com/office/drawing/2014/main" xmlns="" id="{5B840896-1E49-B1E4-1EED-EBB2B7ED493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>
            <a:alphaModFix/>
          </a:blip>
          <a:srcRect l="2745" t="10466" r="1216" b="10329"/>
          <a:stretch/>
        </p:blipFill>
        <p:spPr>
          <a:xfrm>
            <a:off x="2870775" y="2003322"/>
            <a:ext cx="3457463" cy="285135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7813250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BF4CCD7-B732-D2B5-DE13-106E1D176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9F3502B8-647A-9089-795B-1DEC76230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</a:t>
            </a:r>
            <a:endParaRPr lang="fr-FR" sz="2400" i="1" dirty="0">
              <a:solidFill>
                <a:srgbClr val="7A7A7A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E66F32D-C58F-AC29-8598-48F920E7913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B928346-C8F9-A10B-F0C2-DE0B5AF7CA1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61F69CE-2141-3CB6-3529-D987B2FC4D3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25D705D-A45E-5004-AECF-B256E187044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6706EC1-6CE0-A92B-7659-EFE5D897FB6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FABE0040-E4E4-2E8D-6AFD-0207DFE61E5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58625974-ED38-DE33-45CF-62E4679BE82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A9077CB2-D507-D60C-CCF4-1D64D1AECD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xmlns="" id="{B9A79103-1713-C1B7-1292-5545FA34EFD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B7C3A09-4259-BF2E-A965-32BDE9916423}"/>
              </a:ext>
            </a:extLst>
          </p:cNvPr>
          <p:cNvSpPr/>
          <p:nvPr/>
        </p:nvSpPr>
        <p:spPr>
          <a:xfrm>
            <a:off x="1592827" y="1960145"/>
            <a:ext cx="5958346" cy="1107996"/>
          </a:xfrm>
          <a:prstGeom prst="rect">
            <a:avLst/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 de texte 10">
            <a:extLst>
              <a:ext uri="{FF2B5EF4-FFF2-40B4-BE49-F238E27FC236}">
                <a16:creationId xmlns:a16="http://schemas.microsoft.com/office/drawing/2014/main" xmlns="" id="{E0EA1208-2F01-86A4-11AD-D2492E495866}"/>
              </a:ext>
            </a:extLst>
          </p:cNvPr>
          <p:cNvSpPr txBox="1"/>
          <p:nvPr/>
        </p:nvSpPr>
        <p:spPr>
          <a:xfrm>
            <a:off x="2870775" y="4108116"/>
            <a:ext cx="3205217" cy="1124115"/>
          </a:xfrm>
          <a:prstGeom prst="roundRect">
            <a:avLst/>
          </a:prstGeom>
          <a:noFill/>
          <a:ln w="28575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ar-MA" sz="6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ساحا</a:t>
            </a:r>
            <a:r>
              <a:rPr lang="ar-MA" sz="60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تٌ</a:t>
            </a:r>
            <a:endParaRPr kumimoji="0" lang="fr-FR" sz="40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Titre 13">
            <a:extLst>
              <a:ext uri="{FF2B5EF4-FFF2-40B4-BE49-F238E27FC236}">
                <a16:creationId xmlns:a16="http://schemas.microsoft.com/office/drawing/2014/main" xmlns="" id="{B52955FD-096E-D838-A8A3-78A116C6BEE8}"/>
              </a:ext>
            </a:extLst>
          </p:cNvPr>
          <p:cNvSpPr txBox="1">
            <a:spLocks/>
          </p:cNvSpPr>
          <p:nvPr/>
        </p:nvSpPr>
        <p:spPr>
          <a:xfrm>
            <a:off x="3134659" y="2456225"/>
            <a:ext cx="2610107" cy="7938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 - ــة - ة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54022245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DCA4AE6-0ABF-CC34-C2E2-52F886A2D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79FA4050-7A30-524D-323A-13294D5EA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سأنطق الكلمة، اكتبوا التاء بشكل صحيح.  ـــ ارفعوا الألواح عند الإشارة. 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000" i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يبرر المتعلمون اختياراتهم.</a:t>
            </a:r>
            <a:endParaRPr lang="fr-FR" sz="2400" i="1" dirty="0">
              <a:solidFill>
                <a:srgbClr val="7A7A7A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D572CA1-3A4A-5E7F-5962-0ABAC44C682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96A72D3-4998-B9FA-C4B7-9F6C352D41E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98CCAD7-5851-8711-E346-4B68A1C949C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B52C005-B137-402A-2A8E-DAE92C8D9F4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EC43E560-E70C-3316-4F27-3AB9C9C564C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A2FA4AC5-BD24-28C1-5EFC-11B59DCA880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7262D1B4-1C31-9B99-6D02-146906D4161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77BC6120-EF47-BE82-719F-1BD62639C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xmlns="" id="{C8E8AD78-3D13-B2E9-2F2F-7510CBC8364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71CE5D2-B627-FFD4-B4D5-F597FA2FC9C2}"/>
              </a:ext>
            </a:extLst>
          </p:cNvPr>
          <p:cNvSpPr/>
          <p:nvPr/>
        </p:nvSpPr>
        <p:spPr>
          <a:xfrm>
            <a:off x="1592827" y="1960145"/>
            <a:ext cx="5958346" cy="1107996"/>
          </a:xfrm>
          <a:prstGeom prst="rect">
            <a:avLst/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 de texte 10">
            <a:extLst>
              <a:ext uri="{FF2B5EF4-FFF2-40B4-BE49-F238E27FC236}">
                <a16:creationId xmlns:a16="http://schemas.microsoft.com/office/drawing/2014/main" xmlns="" id="{9ECEF2FE-2764-D9C2-9E5C-238E909A6D70}"/>
              </a:ext>
            </a:extLst>
          </p:cNvPr>
          <p:cNvSpPr txBox="1"/>
          <p:nvPr/>
        </p:nvSpPr>
        <p:spPr>
          <a:xfrm>
            <a:off x="2870775" y="4108116"/>
            <a:ext cx="3205217" cy="1124115"/>
          </a:xfrm>
          <a:prstGeom prst="roundRect">
            <a:avLst/>
          </a:prstGeom>
          <a:noFill/>
          <a:ln w="28575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ar-MA" sz="6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خَرَجْـــ.....</a:t>
            </a:r>
            <a:endParaRPr kumimoji="0" lang="fr-FR" sz="40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Titre 13">
            <a:extLst>
              <a:ext uri="{FF2B5EF4-FFF2-40B4-BE49-F238E27FC236}">
                <a16:creationId xmlns:a16="http://schemas.microsoft.com/office/drawing/2014/main" xmlns="" id="{B90CEC20-9E2B-084C-3C0F-743F79CA5FBD}"/>
              </a:ext>
            </a:extLst>
          </p:cNvPr>
          <p:cNvSpPr txBox="1">
            <a:spLocks/>
          </p:cNvSpPr>
          <p:nvPr/>
        </p:nvSpPr>
        <p:spPr>
          <a:xfrm>
            <a:off x="3134659" y="2456225"/>
            <a:ext cx="2610107" cy="7938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 - ــة - ة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05472174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D6D6075-2892-25A6-75E9-48B4B06BDC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D4355F69-1BD8-9DE9-0FFF-BC2A43022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</a:t>
            </a:r>
            <a:endParaRPr lang="fr-FR" sz="2400" i="1" dirty="0">
              <a:solidFill>
                <a:srgbClr val="7A7A7A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B382358-1ED1-93C0-FD8F-5065E461AE8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69BE3B8-1902-5AF2-BD93-3762BDF92DC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0DE9BB9-2C11-E81B-A1E2-8A465732E43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5E8B172-57F2-837A-1A6E-D21204C2B3B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DCCA70CC-A8D6-1549-BC88-7AB1826FF3A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78F542D8-838C-34D3-61E5-CBB333DDCEA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29F52D68-1AA9-B89A-3D2F-B7876E6E820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16BD985F-9509-1832-9D24-B05A729331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xmlns="" id="{00DF1FEC-36FD-5B88-F7AA-038962F75D1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8679DEB-AD97-8294-ED16-47253A17BC06}"/>
              </a:ext>
            </a:extLst>
          </p:cNvPr>
          <p:cNvSpPr/>
          <p:nvPr/>
        </p:nvSpPr>
        <p:spPr>
          <a:xfrm>
            <a:off x="1592827" y="1960145"/>
            <a:ext cx="5958346" cy="1107996"/>
          </a:xfrm>
          <a:prstGeom prst="rect">
            <a:avLst/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re 13">
            <a:extLst>
              <a:ext uri="{FF2B5EF4-FFF2-40B4-BE49-F238E27FC236}">
                <a16:creationId xmlns:a16="http://schemas.microsoft.com/office/drawing/2014/main" xmlns="" id="{32ADF7BD-B1D5-1B1E-CDEA-385F1A1AAD8A}"/>
              </a:ext>
            </a:extLst>
          </p:cNvPr>
          <p:cNvSpPr txBox="1">
            <a:spLocks/>
          </p:cNvSpPr>
          <p:nvPr/>
        </p:nvSpPr>
        <p:spPr>
          <a:xfrm>
            <a:off x="3134659" y="2456225"/>
            <a:ext cx="2610107" cy="7938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 - ــة - ة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" name="Zone de texte 10">
            <a:extLst>
              <a:ext uri="{FF2B5EF4-FFF2-40B4-BE49-F238E27FC236}">
                <a16:creationId xmlns:a16="http://schemas.microsoft.com/office/drawing/2014/main" xmlns="" id="{7145DA6B-9581-F676-04D6-91F5BA18018F}"/>
              </a:ext>
            </a:extLst>
          </p:cNvPr>
          <p:cNvSpPr txBox="1"/>
          <p:nvPr/>
        </p:nvSpPr>
        <p:spPr>
          <a:xfrm>
            <a:off x="2870775" y="4108116"/>
            <a:ext cx="3205217" cy="1124115"/>
          </a:xfrm>
          <a:prstGeom prst="roundRect">
            <a:avLst/>
          </a:prstGeom>
          <a:noFill/>
          <a:ln w="28575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ar-MA" sz="6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خَرَجْــــ</a:t>
            </a:r>
            <a:r>
              <a:rPr lang="ar-MA" sz="60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ـتُ</a:t>
            </a:r>
            <a:endParaRPr kumimoji="0" lang="fr-FR" sz="40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77583500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73C0C7F-78A6-3716-81B7-3BDA51960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6F6DEE2-00BE-624A-96D8-B5722EC5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290" y="756000"/>
            <a:ext cx="7057569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على الصفحة 107. من يقرأ التعليمة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1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FR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6D53B1D-428A-FD27-55CB-971379890A5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5B4483B-DDDB-FFA8-4C1F-6E63B53F9ED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920E19D-A2C4-4F09-B897-190B55D8BF2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593A004-6D89-930B-6051-9C1A18E6026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60BF39EF-26B4-B767-3C0D-579AA0075DE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602C4FDA-5E3E-0B0F-C156-C077EFDE59A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F7CAE3B-53FA-04B0-9B80-A83B55FF857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D472D432-9199-702E-79C4-77F666660D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xmlns="" id="{472ACC3C-02F5-F6D7-5AC7-2311941048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>
          <a:xfrm>
            <a:off x="7973409" y="654504"/>
            <a:ext cx="828000" cy="828000"/>
          </a:xfrm>
        </p:spPr>
      </p:pic>
      <p:pic>
        <p:nvPicPr>
          <p:cNvPr id="5" name="Image 4" descr="Une image contenant texte, capture d’écran, Polic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F16F961C-B34E-626A-368D-1CA1CF07B1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4137" y="2113935"/>
            <a:ext cx="2632820" cy="3877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xmlns="" id="{910EE3DD-B6B4-C49E-757E-3F79BA6D2C92}"/>
              </a:ext>
            </a:extLst>
          </p:cNvPr>
          <p:cNvSpPr/>
          <p:nvPr/>
        </p:nvSpPr>
        <p:spPr>
          <a:xfrm>
            <a:off x="3304137" y="3873910"/>
            <a:ext cx="2632820" cy="101272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834680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169784F-F00C-7E61-7F23-7EE68C6BB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F85EA53-A05A-D1D4-438C-B00C70DD1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0" y="756000"/>
            <a:ext cx="7221591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هذه فقرة بها كلمات خاطئة، جدوها وصححوها في الجدول كما في المثال. 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ـــ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أنجزوا بشكل فردي.</a:t>
            </a:r>
            <a:endParaRPr lang="fr-FR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249B207-D36E-BA93-0B56-0B70093245C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92CFC6B-D968-1D7B-73D0-0EEE7A6EB12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46ED165-3B5A-4F6E-7411-9DD26057EF5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7BC8E88-7044-DBF5-903E-07694020039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4DED85EB-5642-8083-5B20-5D92F74E04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36528CC7-8F44-3FC3-B8E1-35A9118740A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724D466C-DAE6-3FB5-210D-223FE9F02F3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2F5F2988-EC98-B827-BDA2-5D1BBF8CC6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 descr="Une image contenant texte, capture d’écran, Police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7E5F8B22-430F-7F59-162D-B841F4D849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890" y="2477728"/>
            <a:ext cx="6963359" cy="3170815"/>
          </a:xfrm>
          <a:prstGeom prst="rect">
            <a:avLst/>
          </a:prstGeom>
        </p:spPr>
      </p:pic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xmlns="" id="{C4138A16-8EDA-184D-4563-31B1338AF24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8782548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720CFC7-DFC2-3F08-C027-1863077B07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01C962F-65D5-303F-017C-798F72FA4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131108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في ثنائيات، وضح لزميلك الأخطاء التي وجدتها. دقيقة واحدة.</a:t>
            </a:r>
            <a:endParaRPr lang="fr-FR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47733B8-72CE-780E-5CAD-07274891312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BFC9273-892A-6C57-F5C5-C1BC9CDC4F4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E3069F1-E2DC-3F67-A634-15FB12A7739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AB75A7F-7671-4E7E-4474-9009B85C5BC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2EDD4835-63A6-1B2C-2700-7E566512D48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D4D94346-81DC-C25F-50AA-6F2C192FFBE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41C44E54-E535-7881-FD18-C0A84E7873A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A6E1845A-BB51-7206-C2BB-A0C48A2A44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 descr="Une image contenant texte, capture d’écran, Police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04271D07-1227-898C-3745-E75EAB011C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890" y="2477728"/>
            <a:ext cx="6963359" cy="3170815"/>
          </a:xfrm>
          <a:prstGeom prst="rect">
            <a:avLst/>
          </a:prstGeom>
        </p:spPr>
      </p:pic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xmlns="" id="{E8E029E4-3064-E71C-5289-726A9A22A97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25061807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972FC4A-D00B-3552-9903-46A892693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F233FD0-A513-0E00-1262-7BA197188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131108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نصحح. جملة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جملة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. من يقرأ الجملة الأولى ؟ هل فيها كلمة خاطئة؟ ـــ هل أنتم متفقون؟</a:t>
            </a:r>
            <a:endParaRPr lang="fr-FR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C1CA9F5-4A74-FC8D-CAAB-F1A4F6F56E6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F826154-FA62-791D-0078-CFE53856D44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FD313B5-86BD-8760-9D7F-2A5CFF67DC4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B9E118D-674C-67FC-9401-1CD12CE1FDA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BF1414A7-0BD5-15FB-4E06-D7502DE8609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2EBAEDB7-ED2C-AE28-1CAA-064C3468CF5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7F8E66AA-A24C-784C-1990-FAF6A38F30A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8E61B467-2A82-C668-FD86-DF3CC86B67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Espace réservé pour une image  30">
            <a:extLst>
              <a:ext uri="{FF2B5EF4-FFF2-40B4-BE49-F238E27FC236}">
                <a16:creationId xmlns:a16="http://schemas.microsoft.com/office/drawing/2014/main" xmlns="" id="{43CA2E9C-DC22-8224-CA30-7D197D000F0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4" name="Image 3" descr="Une image contenant texte, capture d’écran, Police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C220A112-0A89-19FD-E32C-CAACA9AB60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890" y="2477728"/>
            <a:ext cx="6963359" cy="317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322172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C16EC5D-5A6E-178B-B062-0D20774A3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1DFF322-1BC4-8D99-5A76-306609F12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131108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للتصحيح.</a:t>
            </a:r>
            <a:endParaRPr lang="fr-FR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7B372B4-9FF2-548E-36D4-4144B5D65DC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8DAA02E-E39F-D3AC-B372-C79E38DEC8D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4F08AD5-66BF-08DA-ABE9-45A4F63F5C6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A18053E-E87C-BAF1-2250-F81CC120AC1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8CD441D4-C06F-D2E0-FF02-AFDE0A2993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45490875-9DC4-251E-9945-E8549B0D705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00FB0167-C64D-4701-BC64-8E6FF0BF66D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825C8F41-32A1-D375-7D6E-F22DC4B853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244" y="1920227"/>
            <a:ext cx="7920827" cy="4460907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30A24899-D463-FFA0-89AB-F1E10A0FDD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xmlns="" id="{31C7EA0A-84CE-9673-D8D7-E1B39FF7504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Zone de texte 10">
            <a:extLst>
              <a:ext uri="{FF2B5EF4-FFF2-40B4-BE49-F238E27FC236}">
                <a16:creationId xmlns:a16="http://schemas.microsoft.com/office/drawing/2014/main" xmlns="" id="{825DE750-E9F3-A9F2-AB04-005DCEE1A51F}"/>
              </a:ext>
            </a:extLst>
          </p:cNvPr>
          <p:cNvSpPr txBox="1"/>
          <p:nvPr/>
        </p:nvSpPr>
        <p:spPr>
          <a:xfrm>
            <a:off x="2731740" y="3959962"/>
            <a:ext cx="1315178" cy="542542"/>
          </a:xfrm>
          <a:prstGeom prst="roundRect">
            <a:avLst/>
          </a:prstGeom>
          <a:noFill/>
          <a:ln w="28575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ar-MA" sz="3600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الْحَديقَتِ</a:t>
            </a:r>
            <a:endParaRPr kumimoji="0" lang="fr-FR" sz="20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Zone de texte 10">
            <a:extLst>
              <a:ext uri="{FF2B5EF4-FFF2-40B4-BE49-F238E27FC236}">
                <a16:creationId xmlns:a16="http://schemas.microsoft.com/office/drawing/2014/main" xmlns="" id="{60CEE059-6F2E-2EAE-D1DB-D51E6A81CE3A}"/>
              </a:ext>
            </a:extLst>
          </p:cNvPr>
          <p:cNvSpPr txBox="1"/>
          <p:nvPr/>
        </p:nvSpPr>
        <p:spPr>
          <a:xfrm>
            <a:off x="2731740" y="4459740"/>
            <a:ext cx="1315178" cy="542542"/>
          </a:xfrm>
          <a:prstGeom prst="roundRect">
            <a:avLst/>
          </a:prstGeom>
          <a:noFill/>
          <a:ln w="28575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ar-MA" sz="36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قُبَّعَتً</a:t>
            </a:r>
            <a:endParaRPr kumimoji="0" lang="fr-FR" sz="20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Zone de texte 10">
            <a:extLst>
              <a:ext uri="{FF2B5EF4-FFF2-40B4-BE49-F238E27FC236}">
                <a16:creationId xmlns:a16="http://schemas.microsoft.com/office/drawing/2014/main" xmlns="" id="{1D0249FF-8A80-7205-3E62-16CEF2073AE8}"/>
              </a:ext>
            </a:extLst>
          </p:cNvPr>
          <p:cNvSpPr txBox="1"/>
          <p:nvPr/>
        </p:nvSpPr>
        <p:spPr>
          <a:xfrm>
            <a:off x="2477729" y="4959518"/>
            <a:ext cx="1972312" cy="542542"/>
          </a:xfrm>
          <a:prstGeom prst="roundRect">
            <a:avLst/>
          </a:prstGeom>
          <a:noFill/>
          <a:ln w="28575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defRPr/>
            </a:pPr>
            <a:r>
              <a:rPr lang="ar-MA" sz="36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شاهَدْةُ -</a:t>
            </a:r>
            <a:r>
              <a:rPr lang="ar-MA" sz="20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مُلَوَّنَتً</a:t>
            </a:r>
            <a:endParaRPr lang="fr-FR" sz="3600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Zone de texte 10">
            <a:extLst>
              <a:ext uri="{FF2B5EF4-FFF2-40B4-BE49-F238E27FC236}">
                <a16:creationId xmlns:a16="http://schemas.microsoft.com/office/drawing/2014/main" xmlns="" id="{DE7F7F6A-12AD-4DF5-462C-584654338755}"/>
              </a:ext>
            </a:extLst>
          </p:cNvPr>
          <p:cNvSpPr txBox="1"/>
          <p:nvPr/>
        </p:nvSpPr>
        <p:spPr>
          <a:xfrm>
            <a:off x="2477729" y="5554509"/>
            <a:ext cx="2065165" cy="542542"/>
          </a:xfrm>
          <a:prstGeom prst="roundRect">
            <a:avLst/>
          </a:prstGeom>
          <a:noFill/>
          <a:ln w="28575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جَلَسْةُ - شَجَرَتٍ</a:t>
            </a:r>
            <a:endParaRPr kumimoji="0" lang="fr-FR" sz="20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Zone de texte 10">
            <a:extLst>
              <a:ext uri="{FF2B5EF4-FFF2-40B4-BE49-F238E27FC236}">
                <a16:creationId xmlns:a16="http://schemas.microsoft.com/office/drawing/2014/main" xmlns="" id="{99B9FBEF-2404-40DA-EC22-DAB51F9E0202}"/>
              </a:ext>
            </a:extLst>
          </p:cNvPr>
          <p:cNvSpPr txBox="1"/>
          <p:nvPr/>
        </p:nvSpPr>
        <p:spPr>
          <a:xfrm>
            <a:off x="2468192" y="5967822"/>
            <a:ext cx="2065165" cy="542542"/>
          </a:xfrm>
          <a:prstGeom prst="roundRect">
            <a:avLst/>
          </a:prstGeom>
          <a:noFill/>
          <a:ln w="28575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الطَّبيعَتُ</a:t>
            </a:r>
            <a:endParaRPr kumimoji="0" lang="fr-FR" sz="20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" name="Zone de texte 10">
            <a:extLst>
              <a:ext uri="{FF2B5EF4-FFF2-40B4-BE49-F238E27FC236}">
                <a16:creationId xmlns:a16="http://schemas.microsoft.com/office/drawing/2014/main" xmlns="" id="{BCA88E05-596B-3AE4-0F64-30A5E7A4F92B}"/>
              </a:ext>
            </a:extLst>
          </p:cNvPr>
          <p:cNvSpPr txBox="1"/>
          <p:nvPr/>
        </p:nvSpPr>
        <p:spPr>
          <a:xfrm>
            <a:off x="809153" y="3917198"/>
            <a:ext cx="1315178" cy="542542"/>
          </a:xfrm>
          <a:prstGeom prst="roundRect">
            <a:avLst/>
          </a:prstGeom>
          <a:noFill/>
          <a:ln w="28575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ar-MA" sz="3600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الْحَديقَةِ</a:t>
            </a:r>
            <a:endParaRPr kumimoji="0" lang="fr-FR" sz="2000" b="1" i="0" u="none" strike="noStrike" kern="1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" name="Zone de texte 10">
            <a:extLst>
              <a:ext uri="{FF2B5EF4-FFF2-40B4-BE49-F238E27FC236}">
                <a16:creationId xmlns:a16="http://schemas.microsoft.com/office/drawing/2014/main" xmlns="" id="{35A4CDD1-A8C6-39EF-2E71-0610B07C723F}"/>
              </a:ext>
            </a:extLst>
          </p:cNvPr>
          <p:cNvSpPr txBox="1"/>
          <p:nvPr/>
        </p:nvSpPr>
        <p:spPr>
          <a:xfrm>
            <a:off x="809153" y="4416976"/>
            <a:ext cx="1315178" cy="542542"/>
          </a:xfrm>
          <a:prstGeom prst="roundRect">
            <a:avLst/>
          </a:prstGeom>
          <a:noFill/>
          <a:ln w="28575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ar-MA" sz="3600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قُبَّعَةً</a:t>
            </a:r>
            <a:endParaRPr kumimoji="0" lang="fr-FR" sz="2000" b="1" i="0" u="none" strike="noStrike" kern="1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" name="Zone de texte 10">
            <a:extLst>
              <a:ext uri="{FF2B5EF4-FFF2-40B4-BE49-F238E27FC236}">
                <a16:creationId xmlns:a16="http://schemas.microsoft.com/office/drawing/2014/main" xmlns="" id="{0CE87959-55C8-77BD-2C11-075740F178E5}"/>
              </a:ext>
            </a:extLst>
          </p:cNvPr>
          <p:cNvSpPr txBox="1"/>
          <p:nvPr/>
        </p:nvSpPr>
        <p:spPr>
          <a:xfrm>
            <a:off x="555142" y="4916754"/>
            <a:ext cx="1972312" cy="542542"/>
          </a:xfrm>
          <a:prstGeom prst="roundRect">
            <a:avLst/>
          </a:prstGeom>
          <a:noFill/>
          <a:ln w="28575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defRPr/>
            </a:pPr>
            <a:r>
              <a:rPr lang="ar-MA" sz="3600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شاهَدْتُ -</a:t>
            </a:r>
            <a:r>
              <a:rPr lang="ar-MA" sz="2000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مُلَوَّنَةً</a:t>
            </a:r>
            <a:endParaRPr lang="fr-FR" sz="3600" dirty="0">
              <a:solidFill>
                <a:schemeClr val="accent1">
                  <a:lumMod val="7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6" name="Zone de texte 10">
            <a:extLst>
              <a:ext uri="{FF2B5EF4-FFF2-40B4-BE49-F238E27FC236}">
                <a16:creationId xmlns:a16="http://schemas.microsoft.com/office/drawing/2014/main" xmlns="" id="{49A957F7-AA31-838C-AD85-0075FE32895F}"/>
              </a:ext>
            </a:extLst>
          </p:cNvPr>
          <p:cNvSpPr txBox="1"/>
          <p:nvPr/>
        </p:nvSpPr>
        <p:spPr>
          <a:xfrm>
            <a:off x="555142" y="5511745"/>
            <a:ext cx="2065165" cy="542542"/>
          </a:xfrm>
          <a:prstGeom prst="roundRect">
            <a:avLst/>
          </a:prstGeom>
          <a:noFill/>
          <a:ln w="28575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جَلَسْتُ - شَجَرَةٍ</a:t>
            </a:r>
            <a:endParaRPr kumimoji="0" lang="fr-FR" sz="2000" b="1" i="0" u="none" strike="noStrike" kern="1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7" name="Zone de texte 10">
            <a:extLst>
              <a:ext uri="{FF2B5EF4-FFF2-40B4-BE49-F238E27FC236}">
                <a16:creationId xmlns:a16="http://schemas.microsoft.com/office/drawing/2014/main" xmlns="" id="{DAFFFE03-54B8-0307-70A3-7766D8CF956F}"/>
              </a:ext>
            </a:extLst>
          </p:cNvPr>
          <p:cNvSpPr txBox="1"/>
          <p:nvPr/>
        </p:nvSpPr>
        <p:spPr>
          <a:xfrm>
            <a:off x="545605" y="5925058"/>
            <a:ext cx="2065165" cy="542542"/>
          </a:xfrm>
          <a:prstGeom prst="roundRect">
            <a:avLst/>
          </a:prstGeom>
          <a:noFill/>
          <a:ln w="28575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الطَّبيعَةِ</a:t>
            </a:r>
            <a:endParaRPr kumimoji="0" lang="fr-FR" sz="2000" b="1" i="0" u="none" strike="noStrike" kern="1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xmlns="" id="{C82C1A05-7874-8EB1-D349-53F55165CA49}"/>
              </a:ext>
            </a:extLst>
          </p:cNvPr>
          <p:cNvCxnSpPr/>
          <p:nvPr/>
        </p:nvCxnSpPr>
        <p:spPr>
          <a:xfrm>
            <a:off x="4975123" y="3429000"/>
            <a:ext cx="67842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xmlns="" id="{A99A557D-7A8E-10EB-D165-3FC03E60E163}"/>
              </a:ext>
            </a:extLst>
          </p:cNvPr>
          <p:cNvCxnSpPr/>
          <p:nvPr/>
        </p:nvCxnSpPr>
        <p:spPr>
          <a:xfrm>
            <a:off x="6258233" y="5925058"/>
            <a:ext cx="67842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xmlns="" id="{3639B04F-F124-E50C-086C-BE70BB9EE4D4}"/>
              </a:ext>
            </a:extLst>
          </p:cNvPr>
          <p:cNvCxnSpPr/>
          <p:nvPr/>
        </p:nvCxnSpPr>
        <p:spPr>
          <a:xfrm>
            <a:off x="5387131" y="5299587"/>
            <a:ext cx="67842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xmlns="" id="{8C01275A-7A23-5FE7-014A-99433C66AACD}"/>
              </a:ext>
            </a:extLst>
          </p:cNvPr>
          <p:cNvCxnSpPr>
            <a:cxnSpLocks/>
          </p:cNvCxnSpPr>
          <p:nvPr/>
        </p:nvCxnSpPr>
        <p:spPr>
          <a:xfrm>
            <a:off x="6610183" y="5282381"/>
            <a:ext cx="48379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xmlns="" id="{22F42199-2413-936B-ABF8-22935C9A18B4}"/>
              </a:ext>
            </a:extLst>
          </p:cNvPr>
          <p:cNvCxnSpPr>
            <a:cxnSpLocks/>
          </p:cNvCxnSpPr>
          <p:nvPr/>
        </p:nvCxnSpPr>
        <p:spPr>
          <a:xfrm>
            <a:off x="4847304" y="4058264"/>
            <a:ext cx="80624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xmlns="" id="{A95EAC2C-28C0-35AA-FD98-66A8576FE28A}"/>
              </a:ext>
            </a:extLst>
          </p:cNvPr>
          <p:cNvCxnSpPr>
            <a:cxnSpLocks/>
          </p:cNvCxnSpPr>
          <p:nvPr/>
        </p:nvCxnSpPr>
        <p:spPr>
          <a:xfrm>
            <a:off x="7093973" y="4618704"/>
            <a:ext cx="521110" cy="245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xmlns="" id="{B9550B00-A9D2-8EF8-FDC2-CDA6B061B806}"/>
              </a:ext>
            </a:extLst>
          </p:cNvPr>
          <p:cNvCxnSpPr>
            <a:cxnSpLocks/>
          </p:cNvCxnSpPr>
          <p:nvPr/>
        </p:nvCxnSpPr>
        <p:spPr>
          <a:xfrm>
            <a:off x="5797923" y="4618704"/>
            <a:ext cx="5340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8588858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C867CCC-B0C1-AB2D-27A7-136AB7322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F09A772-3683-31CF-B1D5-3841A5046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الآن اكتبوا الفقرة التي سأمليها عليكم . انتبهوا لكتابة «التاء» في الكلمات.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يملي الأستاذ الفقرة في الشريحة الموالية </a:t>
            </a:r>
            <a:r>
              <a:rPr lang="ar-MA" sz="2400" dirty="0">
                <a:solidFill>
                  <a:srgbClr val="C0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دون إظهارها.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6D75906-D6BD-D569-7CE9-609A34B8B9B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D14EBBD-7828-F88A-0BDE-FACBB264A2D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D6AD492-8739-F2F7-AE58-FEF814758A2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50D9A8F-57B2-A7C9-5614-88703F790C8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4759D41B-E5F6-1F62-D814-B13B41C4995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0579118-D7EC-2957-A24C-409F5E9495B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2B845547-FFE5-2416-92D1-79479F1E073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B4D2103C-B554-FFB5-F226-605DA80357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 descr="Une image contenant texte, capture d’écran, Polic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B475698C-A025-F909-5CA3-8BC050D637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4137" y="2113935"/>
            <a:ext cx="2632820" cy="3877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1C357C7C-1987-40A3-F205-3C11A6A34DE5}"/>
              </a:ext>
            </a:extLst>
          </p:cNvPr>
          <p:cNvSpPr/>
          <p:nvPr/>
        </p:nvSpPr>
        <p:spPr>
          <a:xfrm>
            <a:off x="3304137" y="4978470"/>
            <a:ext cx="2632820" cy="101272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xmlns="" id="{EDA3FEF8-C18C-04E8-E11D-89EF8ED4584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04412071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5A3748D-3092-B8CA-969F-5E4674A14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6CC4D40-6E76-5F0B-7863-6450F6ED4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3008F8A-77BC-CCF3-1FEA-8B3D2EDB636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08357D7-A9CE-8505-276E-A6F71F04A73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1994FF2-EE19-8F1F-DE83-422CB9FAA87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53915DE-57AB-BB83-33EC-FA984317996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33016C94-1764-4890-5065-53995715843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EB256A7A-1E54-0B43-3F23-12FDB0229E4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0C566EC0-FBDC-67E9-863A-7DF9AB7DFA1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DD85BE90-904E-4F0F-1B5B-7EC8A138DB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xmlns="" id="{BC2D5381-5E3A-828D-BA14-DD4FBCC9D62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>
          <a:xfrm>
            <a:off x="8012737" y="644672"/>
            <a:ext cx="828000" cy="828000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B72B1F58-563D-746D-8A9F-07FC07F2CE7C}"/>
              </a:ext>
            </a:extLst>
          </p:cNvPr>
          <p:cNvSpPr txBox="1"/>
          <p:nvPr/>
        </p:nvSpPr>
        <p:spPr>
          <a:xfrm>
            <a:off x="719014" y="2257853"/>
            <a:ext cx="784488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/>
            <a:r>
              <a:rPr lang="fr-MA" sz="48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48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يَقَعُ قَصْرُ "</a:t>
            </a:r>
            <a:r>
              <a:rPr lang="ar-MA" sz="4800" b="1" kern="0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اَلسّا</a:t>
            </a:r>
            <a:r>
              <a:rPr lang="ar-MA" sz="4800" b="1" kern="0" dirty="0" err="1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</a:t>
            </a:r>
            <a:r>
              <a:rPr lang="ar-MA" sz="4800" b="1" kern="0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ِ</a:t>
            </a:r>
            <a:r>
              <a:rPr lang="ar-MA" sz="48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" في مَدينَ</a:t>
            </a:r>
            <a:r>
              <a:rPr lang="ar-MA" sz="4800" b="1" kern="0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ة</a:t>
            </a:r>
            <a:r>
              <a:rPr lang="ar-MA" sz="48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ِ </a:t>
            </a:r>
            <a:r>
              <a:rPr lang="ar-MA" sz="4800" b="1" kern="0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ٱلرّاشِدِيَّ</a:t>
            </a:r>
            <a:r>
              <a:rPr lang="ar-MA" sz="4800" b="1" kern="0" dirty="0" err="1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ةِ</a:t>
            </a:r>
            <a:r>
              <a:rPr lang="ar-MA" sz="48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. تُحيطُ بِه غابا</a:t>
            </a:r>
            <a:r>
              <a:rPr lang="ar-MA" sz="4800" b="1" kern="0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تُ</a:t>
            </a:r>
            <a:r>
              <a:rPr lang="ar-MA" sz="48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4800" b="1" kern="0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ٱلنَّخيلِ</a:t>
            </a:r>
            <a:r>
              <a:rPr lang="ar-MA" sz="48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4800" b="1" kern="0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ٱلْكَثيفَ</a:t>
            </a:r>
            <a:r>
              <a:rPr lang="ar-MA" sz="4800" b="1" kern="0" dirty="0" err="1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ة</a:t>
            </a:r>
            <a:r>
              <a:rPr lang="ar-MA" sz="4800" b="1" kern="0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ُ</a:t>
            </a:r>
            <a:r>
              <a:rPr lang="ar-MA" sz="48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. تَشْتَهِرُ </a:t>
            </a:r>
            <a:r>
              <a:rPr lang="ar-MA" sz="4800" b="1" kern="0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ٱلْمِنْطَقَةُ</a:t>
            </a:r>
            <a:r>
              <a:rPr lang="ar-MA" sz="48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 </a:t>
            </a:r>
            <a:r>
              <a:rPr lang="ar-MA" sz="4800" b="1" kern="0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بِٱلْفِلاحَ</a:t>
            </a:r>
            <a:r>
              <a:rPr lang="ar-MA" sz="4800" b="1" kern="0" dirty="0" err="1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ة</a:t>
            </a:r>
            <a:r>
              <a:rPr lang="ar-MA" sz="4800" b="1" kern="0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ِ</a:t>
            </a:r>
            <a:r>
              <a:rPr lang="ar-MA" sz="48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 </a:t>
            </a:r>
            <a:r>
              <a:rPr lang="ar-MA" sz="4800" b="1" kern="0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وَٱلزِّراعَ</a:t>
            </a:r>
            <a:r>
              <a:rPr lang="ar-MA" sz="4800" b="1" kern="0" dirty="0" err="1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ة</a:t>
            </a:r>
            <a:r>
              <a:rPr lang="ar-MA" sz="4800" b="1" kern="0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ِ</a:t>
            </a:r>
            <a:r>
              <a:rPr lang="ar-MA" sz="48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. حافَظَ سُكّانُها </a:t>
            </a:r>
            <a:r>
              <a:rPr lang="ar-MA" sz="4800" b="1" kern="0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ٱلْكُرَماءُ</a:t>
            </a:r>
            <a:r>
              <a:rPr lang="ar-MA" sz="48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عَلى </a:t>
            </a:r>
            <a:r>
              <a:rPr lang="ar-MA" sz="4800" b="1" kern="0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ٱلْعادا</a:t>
            </a:r>
            <a:r>
              <a:rPr lang="ar-MA" sz="4800" b="1" kern="0" dirty="0" err="1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تِ</a:t>
            </a:r>
            <a:r>
              <a:rPr lang="ar-MA" sz="48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4800" b="1" kern="0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ٱلْمَغْرِبِيَّ</a:t>
            </a:r>
            <a:r>
              <a:rPr lang="ar-MA" sz="4800" b="1" kern="0" dirty="0" err="1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ة</a:t>
            </a:r>
            <a:r>
              <a:rPr lang="ar-MA" sz="4800" b="1" kern="0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ِ</a:t>
            </a:r>
            <a:r>
              <a:rPr lang="ar-MA" sz="48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4800" b="1" kern="0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ٱلْعَريقَ</a:t>
            </a:r>
            <a:r>
              <a:rPr lang="ar-MA" sz="4800" b="1" kern="0" dirty="0" err="1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ةِ</a:t>
            </a:r>
            <a:r>
              <a:rPr lang="ar-MA" sz="48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49416347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418855B-E2F9-04B4-3279-BB2373AC6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8E5A365-2C27-2949-8B60-630DD4144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573" y="776808"/>
            <a:ext cx="6840000" cy="612000"/>
          </a:xfrm>
        </p:spPr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Arial"/>
              </a:rPr>
              <a:t>اقرؤا الجملة. ستكتبون الكلمة الناقصة انطلاقا من الكلمات المقترحة.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7F94F068-7B31-70E7-7987-71578BD10D9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B6C8C1C-1836-94D5-1756-CC90818553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77A115C-7845-8141-7566-AF6AA6B503B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00CE8037-2FAA-2930-B03F-2B389DB4E1D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5ACC0310-A04A-A53F-5719-D09FCDC0A83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3E158DE-BA7E-623D-3D3F-668B943C66CB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39863E5-978A-7735-CC3D-0A5DF8DDB86A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4BFBD9F-71ED-E959-C3B2-E34EDFAA4CAC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82F86258-6992-9DEC-A574-2A99D73A422B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3" name="Google Shape;1666;p201">
            <a:extLst>
              <a:ext uri="{FF2B5EF4-FFF2-40B4-BE49-F238E27FC236}">
                <a16:creationId xmlns:a16="http://schemas.microsoft.com/office/drawing/2014/main" xmlns="" id="{E78634EA-B7C3-09A3-FE28-5557DE91E43E}"/>
              </a:ext>
            </a:extLst>
          </p:cNvPr>
          <p:cNvSpPr/>
          <p:nvPr/>
        </p:nvSpPr>
        <p:spPr>
          <a:xfrm>
            <a:off x="6616716" y="2436733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2120" y="86417"/>
                  <a:pt x="66170" y="-14752"/>
                  <a:pt x="156931" y="0"/>
                </a:cubicBezTo>
                <a:cubicBezTo>
                  <a:pt x="437048" y="17883"/>
                  <a:pt x="470972" y="4122"/>
                  <a:pt x="740517" y="0"/>
                </a:cubicBezTo>
                <a:cubicBezTo>
                  <a:pt x="1010062" y="-4122"/>
                  <a:pt x="1258576" y="-29782"/>
                  <a:pt x="1398604" y="0"/>
                </a:cubicBezTo>
                <a:cubicBezTo>
                  <a:pt x="1500264" y="-12852"/>
                  <a:pt x="1549180" y="90872"/>
                  <a:pt x="1555535" y="156931"/>
                </a:cubicBezTo>
                <a:cubicBezTo>
                  <a:pt x="1586790" y="452238"/>
                  <a:pt x="1529418" y="598879"/>
                  <a:pt x="1555535" y="784638"/>
                </a:cubicBezTo>
                <a:cubicBezTo>
                  <a:pt x="1551755" y="877324"/>
                  <a:pt x="1496008" y="924609"/>
                  <a:pt x="1398604" y="941569"/>
                </a:cubicBezTo>
                <a:cubicBezTo>
                  <a:pt x="1137699" y="948058"/>
                  <a:pt x="990558" y="937958"/>
                  <a:pt x="752934" y="941569"/>
                </a:cubicBezTo>
                <a:cubicBezTo>
                  <a:pt x="515310" y="945181"/>
                  <a:pt x="363213" y="929647"/>
                  <a:pt x="156931" y="941569"/>
                </a:cubicBezTo>
                <a:cubicBezTo>
                  <a:pt x="70519" y="938794"/>
                  <a:pt x="11016" y="871220"/>
                  <a:pt x="0" y="784638"/>
                </a:cubicBezTo>
                <a:cubicBezTo>
                  <a:pt x="-3346" y="523853"/>
                  <a:pt x="-30684" y="309904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47" y="56878"/>
                  <a:pt x="64770" y="13933"/>
                  <a:pt x="156931" y="0"/>
                </a:cubicBezTo>
                <a:cubicBezTo>
                  <a:pt x="366354" y="16526"/>
                  <a:pt x="621983" y="-154"/>
                  <a:pt x="752934" y="0"/>
                </a:cubicBezTo>
                <a:cubicBezTo>
                  <a:pt x="883885" y="154"/>
                  <a:pt x="1247783" y="-17271"/>
                  <a:pt x="1398604" y="0"/>
                </a:cubicBezTo>
                <a:cubicBezTo>
                  <a:pt x="1489259" y="2516"/>
                  <a:pt x="1572537" y="67915"/>
                  <a:pt x="1555535" y="156931"/>
                </a:cubicBezTo>
                <a:cubicBezTo>
                  <a:pt x="1530700" y="283168"/>
                  <a:pt x="1558290" y="655335"/>
                  <a:pt x="1555535" y="784638"/>
                </a:cubicBezTo>
                <a:cubicBezTo>
                  <a:pt x="1556275" y="880164"/>
                  <a:pt x="1499828" y="940609"/>
                  <a:pt x="1398604" y="941569"/>
                </a:cubicBezTo>
                <a:cubicBezTo>
                  <a:pt x="1129452" y="914329"/>
                  <a:pt x="978249" y="943978"/>
                  <a:pt x="777768" y="941569"/>
                </a:cubicBezTo>
                <a:cubicBezTo>
                  <a:pt x="577287" y="939160"/>
                  <a:pt x="395901" y="912347"/>
                  <a:pt x="156931" y="941569"/>
                </a:cubicBezTo>
                <a:cubicBezTo>
                  <a:pt x="72208" y="932936"/>
                  <a:pt x="2605" y="867754"/>
                  <a:pt x="0" y="784638"/>
                </a:cubicBezTo>
                <a:cubicBezTo>
                  <a:pt x="31336" y="571813"/>
                  <a:pt x="19177" y="342512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فَوْقَ</a:t>
            </a:r>
          </a:p>
        </p:txBody>
      </p:sp>
      <p:sp>
        <p:nvSpPr>
          <p:cNvPr id="4" name="Google Shape;1667;p201">
            <a:extLst>
              <a:ext uri="{FF2B5EF4-FFF2-40B4-BE49-F238E27FC236}">
                <a16:creationId xmlns:a16="http://schemas.microsoft.com/office/drawing/2014/main" xmlns="" id="{CD13455B-A744-8F86-BB65-5719CE587A4C}"/>
              </a:ext>
            </a:extLst>
          </p:cNvPr>
          <p:cNvSpPr/>
          <p:nvPr/>
        </p:nvSpPr>
        <p:spPr>
          <a:xfrm>
            <a:off x="4659287" y="2454304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نَقِيٌّ</a:t>
            </a:r>
          </a:p>
        </p:txBody>
      </p:sp>
      <p:sp>
        <p:nvSpPr>
          <p:cNvPr id="8" name="Google Shape;1668;p201">
            <a:extLst>
              <a:ext uri="{FF2B5EF4-FFF2-40B4-BE49-F238E27FC236}">
                <a16:creationId xmlns:a16="http://schemas.microsoft.com/office/drawing/2014/main" xmlns="" id="{368F62DF-3BD5-EC9F-3579-16EE21F9F6AD}"/>
              </a:ext>
            </a:extLst>
          </p:cNvPr>
          <p:cNvSpPr/>
          <p:nvPr/>
        </p:nvSpPr>
        <p:spPr>
          <a:xfrm>
            <a:off x="942657" y="2493000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13050" y="66891"/>
                  <a:pt x="68044" y="-1301"/>
                  <a:pt x="156931" y="0"/>
                </a:cubicBezTo>
                <a:cubicBezTo>
                  <a:pt x="338397" y="-1055"/>
                  <a:pt x="522974" y="25327"/>
                  <a:pt x="777768" y="0"/>
                </a:cubicBezTo>
                <a:cubicBezTo>
                  <a:pt x="1032562" y="-25327"/>
                  <a:pt x="1096094" y="-11607"/>
                  <a:pt x="1398604" y="0"/>
                </a:cubicBezTo>
                <a:cubicBezTo>
                  <a:pt x="1480054" y="9542"/>
                  <a:pt x="1564197" y="67643"/>
                  <a:pt x="1555535" y="156931"/>
                </a:cubicBezTo>
                <a:cubicBezTo>
                  <a:pt x="1558191" y="388692"/>
                  <a:pt x="1546877" y="626975"/>
                  <a:pt x="1555535" y="784638"/>
                </a:cubicBezTo>
                <a:cubicBezTo>
                  <a:pt x="1560147" y="879837"/>
                  <a:pt x="1490119" y="945138"/>
                  <a:pt x="1398604" y="941569"/>
                </a:cubicBezTo>
                <a:cubicBezTo>
                  <a:pt x="1243545" y="957531"/>
                  <a:pt x="1054318" y="938628"/>
                  <a:pt x="790184" y="941569"/>
                </a:cubicBezTo>
                <a:cubicBezTo>
                  <a:pt x="526050" y="944510"/>
                  <a:pt x="400769" y="911685"/>
                  <a:pt x="156931" y="941569"/>
                </a:cubicBezTo>
                <a:cubicBezTo>
                  <a:pt x="65308" y="946494"/>
                  <a:pt x="2679" y="862991"/>
                  <a:pt x="0" y="784638"/>
                </a:cubicBezTo>
                <a:cubicBezTo>
                  <a:pt x="-11551" y="525311"/>
                  <a:pt x="-30047" y="428888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7119" y="61670"/>
                  <a:pt x="72107" y="-19453"/>
                  <a:pt x="156931" y="0"/>
                </a:cubicBezTo>
                <a:cubicBezTo>
                  <a:pt x="328791" y="-26882"/>
                  <a:pt x="558719" y="-21326"/>
                  <a:pt x="752934" y="0"/>
                </a:cubicBezTo>
                <a:cubicBezTo>
                  <a:pt x="947149" y="21326"/>
                  <a:pt x="1099997" y="-2913"/>
                  <a:pt x="1398604" y="0"/>
                </a:cubicBezTo>
                <a:cubicBezTo>
                  <a:pt x="1487210" y="2003"/>
                  <a:pt x="1561044" y="85370"/>
                  <a:pt x="1555535" y="156931"/>
                </a:cubicBezTo>
                <a:cubicBezTo>
                  <a:pt x="1547687" y="378933"/>
                  <a:pt x="1555162" y="651872"/>
                  <a:pt x="1555535" y="784638"/>
                </a:cubicBezTo>
                <a:cubicBezTo>
                  <a:pt x="1549320" y="862907"/>
                  <a:pt x="1468434" y="948734"/>
                  <a:pt x="1398604" y="941569"/>
                </a:cubicBezTo>
                <a:cubicBezTo>
                  <a:pt x="1119433" y="942063"/>
                  <a:pt x="1022617" y="951892"/>
                  <a:pt x="815018" y="941569"/>
                </a:cubicBezTo>
                <a:cubicBezTo>
                  <a:pt x="607419" y="931246"/>
                  <a:pt x="382092" y="952586"/>
                  <a:pt x="156931" y="941569"/>
                </a:cubicBezTo>
                <a:cubicBezTo>
                  <a:pt x="68959" y="921522"/>
                  <a:pt x="5160" y="875721"/>
                  <a:pt x="0" y="784638"/>
                </a:cubicBezTo>
                <a:cubicBezTo>
                  <a:pt x="11028" y="499908"/>
                  <a:pt x="5651" y="39645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هَواءٌ</a:t>
            </a:r>
          </a:p>
        </p:txBody>
      </p:sp>
      <p:sp>
        <p:nvSpPr>
          <p:cNvPr id="10" name="Google Shape;1671;p201">
            <a:extLst>
              <a:ext uri="{FF2B5EF4-FFF2-40B4-BE49-F238E27FC236}">
                <a16:creationId xmlns:a16="http://schemas.microsoft.com/office/drawing/2014/main" xmlns="" id="{3DB1E397-6AD6-60F9-0242-A2C84732AC48}"/>
              </a:ext>
            </a:extLst>
          </p:cNvPr>
          <p:cNvSpPr/>
          <p:nvPr/>
        </p:nvSpPr>
        <p:spPr>
          <a:xfrm>
            <a:off x="2800972" y="2471875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قَدْ</a:t>
            </a:r>
          </a:p>
        </p:txBody>
      </p:sp>
      <p:sp>
        <p:nvSpPr>
          <p:cNvPr id="13" name="Google Shape;1666;p201">
            <a:extLst>
              <a:ext uri="{FF2B5EF4-FFF2-40B4-BE49-F238E27FC236}">
                <a16:creationId xmlns:a16="http://schemas.microsoft.com/office/drawing/2014/main" xmlns="" id="{5FC2D843-5E43-D772-8926-116C423B1264}"/>
              </a:ext>
            </a:extLst>
          </p:cNvPr>
          <p:cNvSpPr/>
          <p:nvPr/>
        </p:nvSpPr>
        <p:spPr>
          <a:xfrm>
            <a:off x="6616716" y="3805776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2120" y="86417"/>
                  <a:pt x="66170" y="-14752"/>
                  <a:pt x="156931" y="0"/>
                </a:cubicBezTo>
                <a:cubicBezTo>
                  <a:pt x="437048" y="17883"/>
                  <a:pt x="470972" y="4122"/>
                  <a:pt x="740517" y="0"/>
                </a:cubicBezTo>
                <a:cubicBezTo>
                  <a:pt x="1010062" y="-4122"/>
                  <a:pt x="1258576" y="-29782"/>
                  <a:pt x="1398604" y="0"/>
                </a:cubicBezTo>
                <a:cubicBezTo>
                  <a:pt x="1500264" y="-12852"/>
                  <a:pt x="1549180" y="90872"/>
                  <a:pt x="1555535" y="156931"/>
                </a:cubicBezTo>
                <a:cubicBezTo>
                  <a:pt x="1586790" y="452238"/>
                  <a:pt x="1529418" y="598879"/>
                  <a:pt x="1555535" y="784638"/>
                </a:cubicBezTo>
                <a:cubicBezTo>
                  <a:pt x="1551755" y="877324"/>
                  <a:pt x="1496008" y="924609"/>
                  <a:pt x="1398604" y="941569"/>
                </a:cubicBezTo>
                <a:cubicBezTo>
                  <a:pt x="1137699" y="948058"/>
                  <a:pt x="990558" y="937958"/>
                  <a:pt x="752934" y="941569"/>
                </a:cubicBezTo>
                <a:cubicBezTo>
                  <a:pt x="515310" y="945181"/>
                  <a:pt x="363213" y="929647"/>
                  <a:pt x="156931" y="941569"/>
                </a:cubicBezTo>
                <a:cubicBezTo>
                  <a:pt x="70519" y="938794"/>
                  <a:pt x="11016" y="871220"/>
                  <a:pt x="0" y="784638"/>
                </a:cubicBezTo>
                <a:cubicBezTo>
                  <a:pt x="-3346" y="523853"/>
                  <a:pt x="-30684" y="309904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47" y="56878"/>
                  <a:pt x="64770" y="13933"/>
                  <a:pt x="156931" y="0"/>
                </a:cubicBezTo>
                <a:cubicBezTo>
                  <a:pt x="366354" y="16526"/>
                  <a:pt x="621983" y="-154"/>
                  <a:pt x="752934" y="0"/>
                </a:cubicBezTo>
                <a:cubicBezTo>
                  <a:pt x="883885" y="154"/>
                  <a:pt x="1247783" y="-17271"/>
                  <a:pt x="1398604" y="0"/>
                </a:cubicBezTo>
                <a:cubicBezTo>
                  <a:pt x="1489259" y="2516"/>
                  <a:pt x="1572537" y="67915"/>
                  <a:pt x="1555535" y="156931"/>
                </a:cubicBezTo>
                <a:cubicBezTo>
                  <a:pt x="1530700" y="283168"/>
                  <a:pt x="1558290" y="655335"/>
                  <a:pt x="1555535" y="784638"/>
                </a:cubicBezTo>
                <a:cubicBezTo>
                  <a:pt x="1556275" y="880164"/>
                  <a:pt x="1499828" y="940609"/>
                  <a:pt x="1398604" y="941569"/>
                </a:cubicBezTo>
                <a:cubicBezTo>
                  <a:pt x="1129452" y="914329"/>
                  <a:pt x="978249" y="943978"/>
                  <a:pt x="777768" y="941569"/>
                </a:cubicBezTo>
                <a:cubicBezTo>
                  <a:pt x="577287" y="939160"/>
                  <a:pt x="395901" y="912347"/>
                  <a:pt x="156931" y="941569"/>
                </a:cubicBezTo>
                <a:cubicBezTo>
                  <a:pt x="72208" y="932936"/>
                  <a:pt x="2605" y="867754"/>
                  <a:pt x="0" y="784638"/>
                </a:cubicBezTo>
                <a:cubicBezTo>
                  <a:pt x="31336" y="571813"/>
                  <a:pt x="19177" y="342512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لَمْ</a:t>
            </a:r>
          </a:p>
        </p:txBody>
      </p:sp>
      <p:sp>
        <p:nvSpPr>
          <p:cNvPr id="15" name="Google Shape;1667;p201">
            <a:extLst>
              <a:ext uri="{FF2B5EF4-FFF2-40B4-BE49-F238E27FC236}">
                <a16:creationId xmlns:a16="http://schemas.microsoft.com/office/drawing/2014/main" xmlns="" id="{7D080E5A-0C0B-C519-4FC8-3173190C9832}"/>
              </a:ext>
            </a:extLst>
          </p:cNvPr>
          <p:cNvSpPr/>
          <p:nvPr/>
        </p:nvSpPr>
        <p:spPr>
          <a:xfrm>
            <a:off x="4659287" y="3823347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هَوىً</a:t>
            </a:r>
          </a:p>
        </p:txBody>
      </p:sp>
      <p:sp>
        <p:nvSpPr>
          <p:cNvPr id="16" name="Google Shape;1668;p201">
            <a:extLst>
              <a:ext uri="{FF2B5EF4-FFF2-40B4-BE49-F238E27FC236}">
                <a16:creationId xmlns:a16="http://schemas.microsoft.com/office/drawing/2014/main" xmlns="" id="{277A3B99-1669-D891-B0F4-16E2DD00AE8B}"/>
              </a:ext>
            </a:extLst>
          </p:cNvPr>
          <p:cNvSpPr/>
          <p:nvPr/>
        </p:nvSpPr>
        <p:spPr>
          <a:xfrm>
            <a:off x="942657" y="3862043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13050" y="66891"/>
                  <a:pt x="68044" y="-1301"/>
                  <a:pt x="156931" y="0"/>
                </a:cubicBezTo>
                <a:cubicBezTo>
                  <a:pt x="338397" y="-1055"/>
                  <a:pt x="522974" y="25327"/>
                  <a:pt x="777768" y="0"/>
                </a:cubicBezTo>
                <a:cubicBezTo>
                  <a:pt x="1032562" y="-25327"/>
                  <a:pt x="1096094" y="-11607"/>
                  <a:pt x="1398604" y="0"/>
                </a:cubicBezTo>
                <a:cubicBezTo>
                  <a:pt x="1480054" y="9542"/>
                  <a:pt x="1564197" y="67643"/>
                  <a:pt x="1555535" y="156931"/>
                </a:cubicBezTo>
                <a:cubicBezTo>
                  <a:pt x="1558191" y="388692"/>
                  <a:pt x="1546877" y="626975"/>
                  <a:pt x="1555535" y="784638"/>
                </a:cubicBezTo>
                <a:cubicBezTo>
                  <a:pt x="1560147" y="879837"/>
                  <a:pt x="1490119" y="945138"/>
                  <a:pt x="1398604" y="941569"/>
                </a:cubicBezTo>
                <a:cubicBezTo>
                  <a:pt x="1243545" y="957531"/>
                  <a:pt x="1054318" y="938628"/>
                  <a:pt x="790184" y="941569"/>
                </a:cubicBezTo>
                <a:cubicBezTo>
                  <a:pt x="526050" y="944510"/>
                  <a:pt x="400769" y="911685"/>
                  <a:pt x="156931" y="941569"/>
                </a:cubicBezTo>
                <a:cubicBezTo>
                  <a:pt x="65308" y="946494"/>
                  <a:pt x="2679" y="862991"/>
                  <a:pt x="0" y="784638"/>
                </a:cubicBezTo>
                <a:cubicBezTo>
                  <a:pt x="-11551" y="525311"/>
                  <a:pt x="-30047" y="428888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7119" y="61670"/>
                  <a:pt x="72107" y="-19453"/>
                  <a:pt x="156931" y="0"/>
                </a:cubicBezTo>
                <a:cubicBezTo>
                  <a:pt x="328791" y="-26882"/>
                  <a:pt x="558719" y="-21326"/>
                  <a:pt x="752934" y="0"/>
                </a:cubicBezTo>
                <a:cubicBezTo>
                  <a:pt x="947149" y="21326"/>
                  <a:pt x="1099997" y="-2913"/>
                  <a:pt x="1398604" y="0"/>
                </a:cubicBezTo>
                <a:cubicBezTo>
                  <a:pt x="1487210" y="2003"/>
                  <a:pt x="1561044" y="85370"/>
                  <a:pt x="1555535" y="156931"/>
                </a:cubicBezTo>
                <a:cubicBezTo>
                  <a:pt x="1547687" y="378933"/>
                  <a:pt x="1555162" y="651872"/>
                  <a:pt x="1555535" y="784638"/>
                </a:cubicBezTo>
                <a:cubicBezTo>
                  <a:pt x="1549320" y="862907"/>
                  <a:pt x="1468434" y="948734"/>
                  <a:pt x="1398604" y="941569"/>
                </a:cubicBezTo>
                <a:cubicBezTo>
                  <a:pt x="1119433" y="942063"/>
                  <a:pt x="1022617" y="951892"/>
                  <a:pt x="815018" y="941569"/>
                </a:cubicBezTo>
                <a:cubicBezTo>
                  <a:pt x="607419" y="931246"/>
                  <a:pt x="382092" y="952586"/>
                  <a:pt x="156931" y="941569"/>
                </a:cubicBezTo>
                <a:cubicBezTo>
                  <a:pt x="68959" y="921522"/>
                  <a:pt x="5160" y="875721"/>
                  <a:pt x="0" y="784638"/>
                </a:cubicBezTo>
                <a:cubicBezTo>
                  <a:pt x="11028" y="499908"/>
                  <a:pt x="5651" y="39645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بِحاراً</a:t>
            </a:r>
          </a:p>
        </p:txBody>
      </p:sp>
      <p:sp>
        <p:nvSpPr>
          <p:cNvPr id="18" name="Google Shape;1671;p201">
            <a:extLst>
              <a:ext uri="{FF2B5EF4-FFF2-40B4-BE49-F238E27FC236}">
                <a16:creationId xmlns:a16="http://schemas.microsoft.com/office/drawing/2014/main" xmlns="" id="{E4EFE815-A298-FE08-11D0-E69128DEDC92}"/>
              </a:ext>
            </a:extLst>
          </p:cNvPr>
          <p:cNvSpPr/>
          <p:nvPr/>
        </p:nvSpPr>
        <p:spPr>
          <a:xfrm>
            <a:off x="2800972" y="3840918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أُنْشودَةٌ</a:t>
            </a:r>
          </a:p>
        </p:txBody>
      </p:sp>
      <p:sp>
        <p:nvSpPr>
          <p:cNvPr id="20" name="Google Shape;677;p154">
            <a:extLst>
              <a:ext uri="{FF2B5EF4-FFF2-40B4-BE49-F238E27FC236}">
                <a16:creationId xmlns:a16="http://schemas.microsoft.com/office/drawing/2014/main" xmlns="" id="{905EFA21-9D14-DAF1-4BA3-4AF93FA7089A}"/>
              </a:ext>
            </a:extLst>
          </p:cNvPr>
          <p:cNvSpPr txBox="1"/>
          <p:nvPr/>
        </p:nvSpPr>
        <p:spPr>
          <a:xfrm>
            <a:off x="507748" y="5220353"/>
            <a:ext cx="812850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4800" b="1" kern="0" dirty="0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تُحَلِّقُ </a:t>
            </a:r>
            <a:r>
              <a:rPr lang="ar-MA" sz="4800" b="1" kern="0" dirty="0" err="1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ٱلطّائِرَةُ</a:t>
            </a:r>
            <a:r>
              <a:rPr lang="ar-MA" sz="4800" b="1" kern="0" dirty="0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48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..........</a:t>
            </a:r>
            <a:r>
              <a:rPr lang="ar-MA" sz="4800" b="1" kern="0" dirty="0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4800" b="1" kern="0" dirty="0" err="1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ٱلسَّحابِ</a:t>
            </a:r>
            <a:r>
              <a:rPr lang="ar-MA" sz="4800" b="1" kern="0" dirty="0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06214368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A5182E4-EEB5-F952-9174-9F1659A80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A8BF5239-5C3D-95BC-484F-07883C2C61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6B59BFC9-5120-AA06-2828-5D4433ABD8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72743" y="1960862"/>
            <a:ext cx="726603" cy="720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xmlns="" id="{403CC685-9232-CF85-B60A-F8A2E630F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>
            <a:normAutofit/>
          </a:bodyPr>
          <a:lstStyle/>
          <a:p>
            <a:r>
              <a:rPr lang="ar-MA" sz="4000" dirty="0">
                <a:solidFill>
                  <a:srgbClr val="424D7B"/>
                </a:solidFill>
              </a:rPr>
              <a:t>اختتام الحصة</a:t>
            </a:r>
            <a:endParaRPr lang="fr-MA" sz="4000" dirty="0">
              <a:solidFill>
                <a:srgbClr val="424D7B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C3413C3D-8622-13FC-10AF-CF01CC57C05B}"/>
              </a:ext>
            </a:extLst>
          </p:cNvPr>
          <p:cNvSpPr txBox="1"/>
          <p:nvPr/>
        </p:nvSpPr>
        <p:spPr>
          <a:xfrm>
            <a:off x="3517132" y="2738130"/>
            <a:ext cx="3493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ماذا تعلمت اليوم؟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D1CF22B8-7EA3-8204-C131-5BEFF20AC041}"/>
              </a:ext>
            </a:extLst>
          </p:cNvPr>
          <p:cNvSpPr txBox="1"/>
          <p:nvPr/>
        </p:nvSpPr>
        <p:spPr>
          <a:xfrm>
            <a:off x="3612381" y="3274714"/>
            <a:ext cx="3398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الواجب المنزلي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E5B36EE5-C0D7-DBD2-E065-434165B944F8}"/>
              </a:ext>
            </a:extLst>
          </p:cNvPr>
          <p:cNvSpPr txBox="1"/>
          <p:nvPr/>
        </p:nvSpPr>
        <p:spPr>
          <a:xfrm>
            <a:off x="5076825" y="1808769"/>
            <a:ext cx="2066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  <a:endParaRPr kumimoji="0" lang="fr-MA" sz="3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D8C00BDB-087D-B210-2205-730EF33C06E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3327" y="969097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4451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42EBF6F-C61B-8DD4-CE86-2C54E4BAE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76010F3D-FFAB-7068-AD9F-3A82201DB026}"/>
              </a:ext>
            </a:extLst>
          </p:cNvPr>
          <p:cNvSpPr txBox="1"/>
          <p:nvPr/>
        </p:nvSpPr>
        <p:spPr>
          <a:xfrm>
            <a:off x="2962860" y="3429000"/>
            <a:ext cx="4509513" cy="1331913"/>
          </a:xfrm>
          <a:prstGeom prst="roundRect">
            <a:avLst>
              <a:gd name="adj" fmla="val 8738"/>
            </a:avLst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ـــ </a:t>
            </a: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كَيْفَ نُظْهِرُ حُبَّنا لِبَلَدِنا؟</a:t>
            </a:r>
          </a:p>
          <a:p>
            <a:pPr algn="just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ـــ كَيْفَ أَمَيِّزُ نَوْعَ </a:t>
            </a:r>
            <a:r>
              <a:rPr lang="ar-MA" sz="36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ٱلتّاءِ</a:t>
            </a: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آخِرِ </a:t>
            </a:r>
            <a:r>
              <a:rPr lang="ar-MA" sz="36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ٱلْكَلِمَةِ</a:t>
            </a: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7A84CB7A-6623-5543-A587-D5F0D2797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الختام من يذكرنا بأهم العناصر التي تعلمناها خلال حصة اليوم؟ 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xmlns="" id="{0294888B-A7FF-4CF4-0BB9-518C0AFEAEA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56F0FA06-0F5F-F3BA-9212-F7F66E5C954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91DCBAFD-C628-3492-2CA6-68649BF71A9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D9795DB2-B749-26E8-68EA-ABF42F33C7D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1F27E3A8-F59D-9D99-754B-ADCF6B7A91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D72E219E-F557-57CE-DFC8-D4573F9329E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D9269601-80A5-D961-3BC3-8AC703C1323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C9A8B74E-C9B7-1EC4-EE35-3BA65058133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B739C708-BC69-860B-75C6-FB57CB0D6F0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2334091436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6FC3DBC-1F59-345A-C1B1-82AA24693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re 30">
            <a:extLst>
              <a:ext uri="{FF2B5EF4-FFF2-40B4-BE49-F238E27FC236}">
                <a16:creationId xmlns:a16="http://schemas.microsoft.com/office/drawing/2014/main" xmlns="" id="{4F50EB87-7896-A447-BCF8-47466AC9E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تذكروا الواجب المنزلي. ستنشدون القصيدة أمام زملائكم.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66548CBA-73AB-FD90-13A3-073BB3968C6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01C637A4-289F-EAD7-1830-222378890BC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F3B2174-CC3D-47AB-6114-F07FBBA0968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B0EEAC9-59EF-8025-2382-8D468B900E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BEF6E48-9BC2-DE55-9B77-8C3539224B6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41A5C26C-61AB-AFD4-173F-19624447E5F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2FE3316E-7ECF-6C01-CD44-343FDE20140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DD585741-B0EF-28E9-4EF4-F98C72E073A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xmlns="" id="{60133851-E6BA-1E05-84E6-B52DAC2DE2F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xmlns="" id="{24D020E5-3323-22C3-A4EF-836C42DA13EB}"/>
              </a:ext>
            </a:extLst>
          </p:cNvPr>
          <p:cNvSpPr txBox="1">
            <a:spLocks/>
          </p:cNvSpPr>
          <p:nvPr/>
        </p:nvSpPr>
        <p:spPr>
          <a:xfrm>
            <a:off x="932751" y="2855270"/>
            <a:ext cx="5136048" cy="1147460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أَحْفَظُ </a:t>
            </a:r>
            <a:r>
              <a:rPr lang="ar-MA" sz="400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ٱلْقَصيدَةَ</a:t>
            </a: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ٱسْتِعْداداً</a:t>
            </a: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ِ</a:t>
            </a:r>
            <a:r>
              <a:rPr lang="ar-MA" sz="400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لٱسْتِظْهارِها</a:t>
            </a: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  <a:p>
            <a:pPr algn="r" rtl="1"/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أَتَذَكَّرُ مَعانِيَ: </a:t>
            </a:r>
            <a:r>
              <a:rPr lang="ar-MA" sz="40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فَخَرَ – هَوِيَ – نَسَبَ.</a:t>
            </a:r>
            <a:endParaRPr lang="fr-FR" sz="400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" name="Espace réservé pour une image  3">
            <a:extLst>
              <a:ext uri="{FF2B5EF4-FFF2-40B4-BE49-F238E27FC236}">
                <a16:creationId xmlns:a16="http://schemas.microsoft.com/office/drawing/2014/main" xmlns="" id="{2695F32A-F488-1DD5-CC6F-A0AD3A5FC20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61374" y="2786849"/>
            <a:ext cx="1049480" cy="104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850331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E8EC2366-E587-1BBA-07E5-4A67AA580A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4" name="اختتام الحصة3_1">
            <a:hlinkClick r:id="" action="ppaction://media"/>
            <a:extLst>
              <a:ext uri="{FF2B5EF4-FFF2-40B4-BE49-F238E27FC236}">
                <a16:creationId xmlns:a16="http://schemas.microsoft.com/office/drawing/2014/main" xmlns="" id="{165D614A-AA5F-467E-E4C5-AD29F7E0DB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3" b="3"/>
          <a:stretch/>
        </p:blipFill>
        <p:spPr>
          <a:xfrm>
            <a:off x="985837" y="1944687"/>
            <a:ext cx="7038975" cy="395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8206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5">
            <a:extLst>
              <a:ext uri="{FF2B5EF4-FFF2-40B4-BE49-F238E27FC236}">
                <a16:creationId xmlns:a16="http://schemas.microsoft.com/office/drawing/2014/main" xmlns="" id="{D6C845C3-435E-2744-A6FD-555E59AA5E3E}"/>
              </a:ext>
            </a:extLst>
          </p:cNvPr>
          <p:cNvSpPr txBox="1"/>
          <p:nvPr/>
        </p:nvSpPr>
        <p:spPr>
          <a:xfrm>
            <a:off x="1681258" y="1216761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olidFill>
                  <a:srgbClr val="424D7B"/>
                </a:solidFill>
              </a:rPr>
              <a:t>بناء على إنجازات المتعلمين خلال الممارسة المستقلة 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xmlns="" id="{E8B4EECF-07ED-D28D-7226-EF4687FBE013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r>
              <a:rPr lang="ar-MA" sz="3600" dirty="0">
                <a:solidFill>
                  <a:srgbClr val="424D7B"/>
                </a:solidFill>
              </a:rPr>
              <a:t>تسجل النسبة على صفحة اليوم من مذكرة الأستاذ.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1D026C11-ACEF-1479-A45B-6F61C93E7CAC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xmlns="" id="{F7710252-FC74-A49D-B5B6-648FE469D43A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090EBD44-78CF-B263-00A4-0A0AC3652BB4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3600" b="1" kern="1200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6386997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A2437BF-D02B-206D-DF46-13ECB0A8EB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6B595CA-DC50-DFF4-4BD6-CA5EB3BDD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Arial"/>
              </a:rPr>
              <a:t>من وجد الكلمة المناسبة لمعنى الجملة؟ ما رأيكم؟ </a:t>
            </a:r>
            <a:r>
              <a:rPr lang="f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Arial"/>
              </a:rPr>
              <a:t>  </a:t>
            </a:r>
            <a:r>
              <a:rPr lang="f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Arial"/>
              </a:rPr>
              <a:t>- صححوا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0439C50-D910-FB4F-C76F-408F15B0447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B522FCC5-FCBC-FA46-9F53-616AF995575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9CC4189A-C315-C967-C0F0-09E705955FA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A74C1914-3726-7B32-75AE-066D90AA5C0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EE15B4F-F701-FF46-256C-E1BBDA627AC8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483457B-68FA-AF0F-C25C-9E305F2A81F3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77F8B6BB-7529-4AAF-5EB5-5CF052A4798D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C304363F-F28C-8810-9F0A-E3948497781A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10" name="Espace réservé pour une image  9">
            <a:extLst>
              <a:ext uri="{FF2B5EF4-FFF2-40B4-BE49-F238E27FC236}">
                <a16:creationId xmlns:a16="http://schemas.microsoft.com/office/drawing/2014/main" xmlns="" id="{911820B4-8D44-8F35-EF52-6DBFD6D6495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28" name="Google Shape;677;p154">
            <a:extLst>
              <a:ext uri="{FF2B5EF4-FFF2-40B4-BE49-F238E27FC236}">
                <a16:creationId xmlns:a16="http://schemas.microsoft.com/office/drawing/2014/main" xmlns="" id="{52F4F7C9-6189-5888-766D-A71320AF890C}"/>
              </a:ext>
            </a:extLst>
          </p:cNvPr>
          <p:cNvSpPr txBox="1"/>
          <p:nvPr/>
        </p:nvSpPr>
        <p:spPr>
          <a:xfrm>
            <a:off x="507748" y="5220353"/>
            <a:ext cx="812850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4800" b="1" kern="0" dirty="0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تُحَلِّقُ </a:t>
            </a:r>
            <a:r>
              <a:rPr lang="ar-MA" sz="4800" b="1" kern="0" dirty="0" err="1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ٱلطّائِرَةُ</a:t>
            </a:r>
            <a:r>
              <a:rPr lang="ar-MA" sz="4800" b="1" kern="0" dirty="0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48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       </a:t>
            </a:r>
            <a:r>
              <a:rPr lang="ar-MA" sz="4800" b="1" kern="0" dirty="0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4800" b="1" kern="0" dirty="0" err="1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ٱلسَّحابِ</a:t>
            </a:r>
            <a:r>
              <a:rPr lang="ar-MA" sz="4800" b="1" kern="0" dirty="0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 </a:t>
            </a:r>
          </a:p>
        </p:txBody>
      </p:sp>
      <p:sp>
        <p:nvSpPr>
          <p:cNvPr id="3" name="Google Shape;1666;p201">
            <a:extLst>
              <a:ext uri="{FF2B5EF4-FFF2-40B4-BE49-F238E27FC236}">
                <a16:creationId xmlns:a16="http://schemas.microsoft.com/office/drawing/2014/main" xmlns="" id="{CF263471-431F-9F9C-9DF8-C0B5DA6D145F}"/>
              </a:ext>
            </a:extLst>
          </p:cNvPr>
          <p:cNvSpPr/>
          <p:nvPr/>
        </p:nvSpPr>
        <p:spPr>
          <a:xfrm>
            <a:off x="6616716" y="2436733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2120" y="86417"/>
                  <a:pt x="66170" y="-14752"/>
                  <a:pt x="156931" y="0"/>
                </a:cubicBezTo>
                <a:cubicBezTo>
                  <a:pt x="437048" y="17883"/>
                  <a:pt x="470972" y="4122"/>
                  <a:pt x="740517" y="0"/>
                </a:cubicBezTo>
                <a:cubicBezTo>
                  <a:pt x="1010062" y="-4122"/>
                  <a:pt x="1258576" y="-29782"/>
                  <a:pt x="1398604" y="0"/>
                </a:cubicBezTo>
                <a:cubicBezTo>
                  <a:pt x="1500264" y="-12852"/>
                  <a:pt x="1549180" y="90872"/>
                  <a:pt x="1555535" y="156931"/>
                </a:cubicBezTo>
                <a:cubicBezTo>
                  <a:pt x="1586790" y="452238"/>
                  <a:pt x="1529418" y="598879"/>
                  <a:pt x="1555535" y="784638"/>
                </a:cubicBezTo>
                <a:cubicBezTo>
                  <a:pt x="1551755" y="877324"/>
                  <a:pt x="1496008" y="924609"/>
                  <a:pt x="1398604" y="941569"/>
                </a:cubicBezTo>
                <a:cubicBezTo>
                  <a:pt x="1137699" y="948058"/>
                  <a:pt x="990558" y="937958"/>
                  <a:pt x="752934" y="941569"/>
                </a:cubicBezTo>
                <a:cubicBezTo>
                  <a:pt x="515310" y="945181"/>
                  <a:pt x="363213" y="929647"/>
                  <a:pt x="156931" y="941569"/>
                </a:cubicBezTo>
                <a:cubicBezTo>
                  <a:pt x="70519" y="938794"/>
                  <a:pt x="11016" y="871220"/>
                  <a:pt x="0" y="784638"/>
                </a:cubicBezTo>
                <a:cubicBezTo>
                  <a:pt x="-3346" y="523853"/>
                  <a:pt x="-30684" y="309904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47" y="56878"/>
                  <a:pt x="64770" y="13933"/>
                  <a:pt x="156931" y="0"/>
                </a:cubicBezTo>
                <a:cubicBezTo>
                  <a:pt x="366354" y="16526"/>
                  <a:pt x="621983" y="-154"/>
                  <a:pt x="752934" y="0"/>
                </a:cubicBezTo>
                <a:cubicBezTo>
                  <a:pt x="883885" y="154"/>
                  <a:pt x="1247783" y="-17271"/>
                  <a:pt x="1398604" y="0"/>
                </a:cubicBezTo>
                <a:cubicBezTo>
                  <a:pt x="1489259" y="2516"/>
                  <a:pt x="1572537" y="67915"/>
                  <a:pt x="1555535" y="156931"/>
                </a:cubicBezTo>
                <a:cubicBezTo>
                  <a:pt x="1530700" y="283168"/>
                  <a:pt x="1558290" y="655335"/>
                  <a:pt x="1555535" y="784638"/>
                </a:cubicBezTo>
                <a:cubicBezTo>
                  <a:pt x="1556275" y="880164"/>
                  <a:pt x="1499828" y="940609"/>
                  <a:pt x="1398604" y="941569"/>
                </a:cubicBezTo>
                <a:cubicBezTo>
                  <a:pt x="1129452" y="914329"/>
                  <a:pt x="978249" y="943978"/>
                  <a:pt x="777768" y="941569"/>
                </a:cubicBezTo>
                <a:cubicBezTo>
                  <a:pt x="577287" y="939160"/>
                  <a:pt x="395901" y="912347"/>
                  <a:pt x="156931" y="941569"/>
                </a:cubicBezTo>
                <a:cubicBezTo>
                  <a:pt x="72208" y="932936"/>
                  <a:pt x="2605" y="867754"/>
                  <a:pt x="0" y="784638"/>
                </a:cubicBezTo>
                <a:cubicBezTo>
                  <a:pt x="31336" y="571813"/>
                  <a:pt x="19177" y="342512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فَوْقَ</a:t>
            </a:r>
          </a:p>
        </p:txBody>
      </p:sp>
      <p:sp>
        <p:nvSpPr>
          <p:cNvPr id="4" name="Google Shape;1667;p201">
            <a:extLst>
              <a:ext uri="{FF2B5EF4-FFF2-40B4-BE49-F238E27FC236}">
                <a16:creationId xmlns:a16="http://schemas.microsoft.com/office/drawing/2014/main" xmlns="" id="{952902EA-012B-311A-FCCB-A32C663E022B}"/>
              </a:ext>
            </a:extLst>
          </p:cNvPr>
          <p:cNvSpPr/>
          <p:nvPr/>
        </p:nvSpPr>
        <p:spPr>
          <a:xfrm>
            <a:off x="4659287" y="2454304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نَقِيٌّ</a:t>
            </a:r>
          </a:p>
        </p:txBody>
      </p:sp>
      <p:sp>
        <p:nvSpPr>
          <p:cNvPr id="5" name="Google Shape;1668;p201">
            <a:extLst>
              <a:ext uri="{FF2B5EF4-FFF2-40B4-BE49-F238E27FC236}">
                <a16:creationId xmlns:a16="http://schemas.microsoft.com/office/drawing/2014/main" xmlns="" id="{137CC6BF-C20D-1421-5ED6-9BA69E07BA09}"/>
              </a:ext>
            </a:extLst>
          </p:cNvPr>
          <p:cNvSpPr/>
          <p:nvPr/>
        </p:nvSpPr>
        <p:spPr>
          <a:xfrm>
            <a:off x="942657" y="2493000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13050" y="66891"/>
                  <a:pt x="68044" y="-1301"/>
                  <a:pt x="156931" y="0"/>
                </a:cubicBezTo>
                <a:cubicBezTo>
                  <a:pt x="338397" y="-1055"/>
                  <a:pt x="522974" y="25327"/>
                  <a:pt x="777768" y="0"/>
                </a:cubicBezTo>
                <a:cubicBezTo>
                  <a:pt x="1032562" y="-25327"/>
                  <a:pt x="1096094" y="-11607"/>
                  <a:pt x="1398604" y="0"/>
                </a:cubicBezTo>
                <a:cubicBezTo>
                  <a:pt x="1480054" y="9542"/>
                  <a:pt x="1564197" y="67643"/>
                  <a:pt x="1555535" y="156931"/>
                </a:cubicBezTo>
                <a:cubicBezTo>
                  <a:pt x="1558191" y="388692"/>
                  <a:pt x="1546877" y="626975"/>
                  <a:pt x="1555535" y="784638"/>
                </a:cubicBezTo>
                <a:cubicBezTo>
                  <a:pt x="1560147" y="879837"/>
                  <a:pt x="1490119" y="945138"/>
                  <a:pt x="1398604" y="941569"/>
                </a:cubicBezTo>
                <a:cubicBezTo>
                  <a:pt x="1243545" y="957531"/>
                  <a:pt x="1054318" y="938628"/>
                  <a:pt x="790184" y="941569"/>
                </a:cubicBezTo>
                <a:cubicBezTo>
                  <a:pt x="526050" y="944510"/>
                  <a:pt x="400769" y="911685"/>
                  <a:pt x="156931" y="941569"/>
                </a:cubicBezTo>
                <a:cubicBezTo>
                  <a:pt x="65308" y="946494"/>
                  <a:pt x="2679" y="862991"/>
                  <a:pt x="0" y="784638"/>
                </a:cubicBezTo>
                <a:cubicBezTo>
                  <a:pt x="-11551" y="525311"/>
                  <a:pt x="-30047" y="428888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7119" y="61670"/>
                  <a:pt x="72107" y="-19453"/>
                  <a:pt x="156931" y="0"/>
                </a:cubicBezTo>
                <a:cubicBezTo>
                  <a:pt x="328791" y="-26882"/>
                  <a:pt x="558719" y="-21326"/>
                  <a:pt x="752934" y="0"/>
                </a:cubicBezTo>
                <a:cubicBezTo>
                  <a:pt x="947149" y="21326"/>
                  <a:pt x="1099997" y="-2913"/>
                  <a:pt x="1398604" y="0"/>
                </a:cubicBezTo>
                <a:cubicBezTo>
                  <a:pt x="1487210" y="2003"/>
                  <a:pt x="1561044" y="85370"/>
                  <a:pt x="1555535" y="156931"/>
                </a:cubicBezTo>
                <a:cubicBezTo>
                  <a:pt x="1547687" y="378933"/>
                  <a:pt x="1555162" y="651872"/>
                  <a:pt x="1555535" y="784638"/>
                </a:cubicBezTo>
                <a:cubicBezTo>
                  <a:pt x="1549320" y="862907"/>
                  <a:pt x="1468434" y="948734"/>
                  <a:pt x="1398604" y="941569"/>
                </a:cubicBezTo>
                <a:cubicBezTo>
                  <a:pt x="1119433" y="942063"/>
                  <a:pt x="1022617" y="951892"/>
                  <a:pt x="815018" y="941569"/>
                </a:cubicBezTo>
                <a:cubicBezTo>
                  <a:pt x="607419" y="931246"/>
                  <a:pt x="382092" y="952586"/>
                  <a:pt x="156931" y="941569"/>
                </a:cubicBezTo>
                <a:cubicBezTo>
                  <a:pt x="68959" y="921522"/>
                  <a:pt x="5160" y="875721"/>
                  <a:pt x="0" y="784638"/>
                </a:cubicBezTo>
                <a:cubicBezTo>
                  <a:pt x="11028" y="499908"/>
                  <a:pt x="5651" y="39645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هَواءٌ</a:t>
            </a:r>
          </a:p>
        </p:txBody>
      </p:sp>
      <p:sp>
        <p:nvSpPr>
          <p:cNvPr id="8" name="Google Shape;1671;p201">
            <a:extLst>
              <a:ext uri="{FF2B5EF4-FFF2-40B4-BE49-F238E27FC236}">
                <a16:creationId xmlns:a16="http://schemas.microsoft.com/office/drawing/2014/main" xmlns="" id="{999A318A-8378-D25B-473F-FFFAAC471028}"/>
              </a:ext>
            </a:extLst>
          </p:cNvPr>
          <p:cNvSpPr/>
          <p:nvPr/>
        </p:nvSpPr>
        <p:spPr>
          <a:xfrm>
            <a:off x="2800972" y="2471875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قَدْ</a:t>
            </a:r>
          </a:p>
        </p:txBody>
      </p:sp>
      <p:sp>
        <p:nvSpPr>
          <p:cNvPr id="13" name="Google Shape;1666;p201">
            <a:extLst>
              <a:ext uri="{FF2B5EF4-FFF2-40B4-BE49-F238E27FC236}">
                <a16:creationId xmlns:a16="http://schemas.microsoft.com/office/drawing/2014/main" xmlns="" id="{D26327ED-DCD0-5074-A0C3-CBD543C07A4C}"/>
              </a:ext>
            </a:extLst>
          </p:cNvPr>
          <p:cNvSpPr/>
          <p:nvPr/>
        </p:nvSpPr>
        <p:spPr>
          <a:xfrm>
            <a:off x="6616716" y="3805776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2120" y="86417"/>
                  <a:pt x="66170" y="-14752"/>
                  <a:pt x="156931" y="0"/>
                </a:cubicBezTo>
                <a:cubicBezTo>
                  <a:pt x="437048" y="17883"/>
                  <a:pt x="470972" y="4122"/>
                  <a:pt x="740517" y="0"/>
                </a:cubicBezTo>
                <a:cubicBezTo>
                  <a:pt x="1010062" y="-4122"/>
                  <a:pt x="1258576" y="-29782"/>
                  <a:pt x="1398604" y="0"/>
                </a:cubicBezTo>
                <a:cubicBezTo>
                  <a:pt x="1500264" y="-12852"/>
                  <a:pt x="1549180" y="90872"/>
                  <a:pt x="1555535" y="156931"/>
                </a:cubicBezTo>
                <a:cubicBezTo>
                  <a:pt x="1586790" y="452238"/>
                  <a:pt x="1529418" y="598879"/>
                  <a:pt x="1555535" y="784638"/>
                </a:cubicBezTo>
                <a:cubicBezTo>
                  <a:pt x="1551755" y="877324"/>
                  <a:pt x="1496008" y="924609"/>
                  <a:pt x="1398604" y="941569"/>
                </a:cubicBezTo>
                <a:cubicBezTo>
                  <a:pt x="1137699" y="948058"/>
                  <a:pt x="990558" y="937958"/>
                  <a:pt x="752934" y="941569"/>
                </a:cubicBezTo>
                <a:cubicBezTo>
                  <a:pt x="515310" y="945181"/>
                  <a:pt x="363213" y="929647"/>
                  <a:pt x="156931" y="941569"/>
                </a:cubicBezTo>
                <a:cubicBezTo>
                  <a:pt x="70519" y="938794"/>
                  <a:pt x="11016" y="871220"/>
                  <a:pt x="0" y="784638"/>
                </a:cubicBezTo>
                <a:cubicBezTo>
                  <a:pt x="-3346" y="523853"/>
                  <a:pt x="-30684" y="309904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47" y="56878"/>
                  <a:pt x="64770" y="13933"/>
                  <a:pt x="156931" y="0"/>
                </a:cubicBezTo>
                <a:cubicBezTo>
                  <a:pt x="366354" y="16526"/>
                  <a:pt x="621983" y="-154"/>
                  <a:pt x="752934" y="0"/>
                </a:cubicBezTo>
                <a:cubicBezTo>
                  <a:pt x="883885" y="154"/>
                  <a:pt x="1247783" y="-17271"/>
                  <a:pt x="1398604" y="0"/>
                </a:cubicBezTo>
                <a:cubicBezTo>
                  <a:pt x="1489259" y="2516"/>
                  <a:pt x="1572537" y="67915"/>
                  <a:pt x="1555535" y="156931"/>
                </a:cubicBezTo>
                <a:cubicBezTo>
                  <a:pt x="1530700" y="283168"/>
                  <a:pt x="1558290" y="655335"/>
                  <a:pt x="1555535" y="784638"/>
                </a:cubicBezTo>
                <a:cubicBezTo>
                  <a:pt x="1556275" y="880164"/>
                  <a:pt x="1499828" y="940609"/>
                  <a:pt x="1398604" y="941569"/>
                </a:cubicBezTo>
                <a:cubicBezTo>
                  <a:pt x="1129452" y="914329"/>
                  <a:pt x="978249" y="943978"/>
                  <a:pt x="777768" y="941569"/>
                </a:cubicBezTo>
                <a:cubicBezTo>
                  <a:pt x="577287" y="939160"/>
                  <a:pt x="395901" y="912347"/>
                  <a:pt x="156931" y="941569"/>
                </a:cubicBezTo>
                <a:cubicBezTo>
                  <a:pt x="72208" y="932936"/>
                  <a:pt x="2605" y="867754"/>
                  <a:pt x="0" y="784638"/>
                </a:cubicBezTo>
                <a:cubicBezTo>
                  <a:pt x="31336" y="571813"/>
                  <a:pt x="19177" y="342512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لَمْ</a:t>
            </a:r>
          </a:p>
        </p:txBody>
      </p:sp>
      <p:sp>
        <p:nvSpPr>
          <p:cNvPr id="14" name="Google Shape;1667;p201">
            <a:extLst>
              <a:ext uri="{FF2B5EF4-FFF2-40B4-BE49-F238E27FC236}">
                <a16:creationId xmlns:a16="http://schemas.microsoft.com/office/drawing/2014/main" xmlns="" id="{88F9BD4B-FB87-3995-E6AA-E7210EAD4C5C}"/>
              </a:ext>
            </a:extLst>
          </p:cNvPr>
          <p:cNvSpPr/>
          <p:nvPr/>
        </p:nvSpPr>
        <p:spPr>
          <a:xfrm>
            <a:off x="4659287" y="3823347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هَوىً</a:t>
            </a:r>
          </a:p>
        </p:txBody>
      </p:sp>
      <p:sp>
        <p:nvSpPr>
          <p:cNvPr id="15" name="Google Shape;1668;p201">
            <a:extLst>
              <a:ext uri="{FF2B5EF4-FFF2-40B4-BE49-F238E27FC236}">
                <a16:creationId xmlns:a16="http://schemas.microsoft.com/office/drawing/2014/main" xmlns="" id="{D2447A4A-ADB1-D91E-03CC-91B97C8C24FA}"/>
              </a:ext>
            </a:extLst>
          </p:cNvPr>
          <p:cNvSpPr/>
          <p:nvPr/>
        </p:nvSpPr>
        <p:spPr>
          <a:xfrm>
            <a:off x="942657" y="3862043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13050" y="66891"/>
                  <a:pt x="68044" y="-1301"/>
                  <a:pt x="156931" y="0"/>
                </a:cubicBezTo>
                <a:cubicBezTo>
                  <a:pt x="338397" y="-1055"/>
                  <a:pt x="522974" y="25327"/>
                  <a:pt x="777768" y="0"/>
                </a:cubicBezTo>
                <a:cubicBezTo>
                  <a:pt x="1032562" y="-25327"/>
                  <a:pt x="1096094" y="-11607"/>
                  <a:pt x="1398604" y="0"/>
                </a:cubicBezTo>
                <a:cubicBezTo>
                  <a:pt x="1480054" y="9542"/>
                  <a:pt x="1564197" y="67643"/>
                  <a:pt x="1555535" y="156931"/>
                </a:cubicBezTo>
                <a:cubicBezTo>
                  <a:pt x="1558191" y="388692"/>
                  <a:pt x="1546877" y="626975"/>
                  <a:pt x="1555535" y="784638"/>
                </a:cubicBezTo>
                <a:cubicBezTo>
                  <a:pt x="1560147" y="879837"/>
                  <a:pt x="1490119" y="945138"/>
                  <a:pt x="1398604" y="941569"/>
                </a:cubicBezTo>
                <a:cubicBezTo>
                  <a:pt x="1243545" y="957531"/>
                  <a:pt x="1054318" y="938628"/>
                  <a:pt x="790184" y="941569"/>
                </a:cubicBezTo>
                <a:cubicBezTo>
                  <a:pt x="526050" y="944510"/>
                  <a:pt x="400769" y="911685"/>
                  <a:pt x="156931" y="941569"/>
                </a:cubicBezTo>
                <a:cubicBezTo>
                  <a:pt x="65308" y="946494"/>
                  <a:pt x="2679" y="862991"/>
                  <a:pt x="0" y="784638"/>
                </a:cubicBezTo>
                <a:cubicBezTo>
                  <a:pt x="-11551" y="525311"/>
                  <a:pt x="-30047" y="428888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7119" y="61670"/>
                  <a:pt x="72107" y="-19453"/>
                  <a:pt x="156931" y="0"/>
                </a:cubicBezTo>
                <a:cubicBezTo>
                  <a:pt x="328791" y="-26882"/>
                  <a:pt x="558719" y="-21326"/>
                  <a:pt x="752934" y="0"/>
                </a:cubicBezTo>
                <a:cubicBezTo>
                  <a:pt x="947149" y="21326"/>
                  <a:pt x="1099997" y="-2913"/>
                  <a:pt x="1398604" y="0"/>
                </a:cubicBezTo>
                <a:cubicBezTo>
                  <a:pt x="1487210" y="2003"/>
                  <a:pt x="1561044" y="85370"/>
                  <a:pt x="1555535" y="156931"/>
                </a:cubicBezTo>
                <a:cubicBezTo>
                  <a:pt x="1547687" y="378933"/>
                  <a:pt x="1555162" y="651872"/>
                  <a:pt x="1555535" y="784638"/>
                </a:cubicBezTo>
                <a:cubicBezTo>
                  <a:pt x="1549320" y="862907"/>
                  <a:pt x="1468434" y="948734"/>
                  <a:pt x="1398604" y="941569"/>
                </a:cubicBezTo>
                <a:cubicBezTo>
                  <a:pt x="1119433" y="942063"/>
                  <a:pt x="1022617" y="951892"/>
                  <a:pt x="815018" y="941569"/>
                </a:cubicBezTo>
                <a:cubicBezTo>
                  <a:pt x="607419" y="931246"/>
                  <a:pt x="382092" y="952586"/>
                  <a:pt x="156931" y="941569"/>
                </a:cubicBezTo>
                <a:cubicBezTo>
                  <a:pt x="68959" y="921522"/>
                  <a:pt x="5160" y="875721"/>
                  <a:pt x="0" y="784638"/>
                </a:cubicBezTo>
                <a:cubicBezTo>
                  <a:pt x="11028" y="499908"/>
                  <a:pt x="5651" y="39645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بِحاراً</a:t>
            </a:r>
          </a:p>
        </p:txBody>
      </p:sp>
      <p:sp>
        <p:nvSpPr>
          <p:cNvPr id="16" name="Google Shape;1671;p201">
            <a:extLst>
              <a:ext uri="{FF2B5EF4-FFF2-40B4-BE49-F238E27FC236}">
                <a16:creationId xmlns:a16="http://schemas.microsoft.com/office/drawing/2014/main" xmlns="" id="{4ECA842A-9F1B-2B67-7C8D-D67A2975A48C}"/>
              </a:ext>
            </a:extLst>
          </p:cNvPr>
          <p:cNvSpPr/>
          <p:nvPr/>
        </p:nvSpPr>
        <p:spPr>
          <a:xfrm>
            <a:off x="2800972" y="3840918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أُنْشودَةٌ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7C713F10-B114-2483-DE2B-6E5361BECC41}"/>
              </a:ext>
            </a:extLst>
          </p:cNvPr>
          <p:cNvSpPr txBox="1"/>
          <p:nvPr/>
        </p:nvSpPr>
        <p:spPr>
          <a:xfrm>
            <a:off x="3786444" y="5199228"/>
            <a:ext cx="7855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فَوْقَ</a:t>
            </a:r>
            <a:endParaRPr lang="fr-FR" sz="4400" dirty="0"/>
          </a:p>
        </p:txBody>
      </p:sp>
    </p:spTree>
    <p:extLst>
      <p:ext uri="{BB962C8B-B14F-4D97-AF65-F5344CB8AC3E}">
        <p14:creationId xmlns:p14="http://schemas.microsoft.com/office/powerpoint/2010/main" val="20608995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B5004FA-C4E9-7277-1466-03F4EA844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1761A67-D97E-CF91-8776-BB12FF0EC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Arial"/>
              </a:rPr>
              <a:t>هذه جملة أخرى. اكتبوا الكلمة الناقصة انطلاقا من الكلمات المقترحة.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326B8479-00A2-D7E6-8D80-7664A0A0658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6363" cy="83636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EB330B41-3596-48A6-ACAF-1842170E5C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AFD53CC-635A-66F8-380E-E37687ACAF3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164BB77C-E4F6-0092-9BE3-C3488F38B68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E93B52D3-9C57-BDA2-8F23-4E3E82C0940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D3B18E7-D2C4-6C75-17C4-CF26C253DC24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EEFDBCC-648A-80F0-5D9B-0C52FB534613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7A91236-054C-A112-BB39-D15442C9FD25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3DE3ED4-874B-A4C6-817D-8546CD1601F0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3" name="Google Shape;1666;p201">
            <a:extLst>
              <a:ext uri="{FF2B5EF4-FFF2-40B4-BE49-F238E27FC236}">
                <a16:creationId xmlns:a16="http://schemas.microsoft.com/office/drawing/2014/main" xmlns="" id="{C7A5F191-3DD7-C43A-A662-DD44BD37B9FE}"/>
              </a:ext>
            </a:extLst>
          </p:cNvPr>
          <p:cNvSpPr/>
          <p:nvPr/>
        </p:nvSpPr>
        <p:spPr>
          <a:xfrm>
            <a:off x="6616716" y="2436733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2120" y="86417"/>
                  <a:pt x="66170" y="-14752"/>
                  <a:pt x="156931" y="0"/>
                </a:cubicBezTo>
                <a:cubicBezTo>
                  <a:pt x="437048" y="17883"/>
                  <a:pt x="470972" y="4122"/>
                  <a:pt x="740517" y="0"/>
                </a:cubicBezTo>
                <a:cubicBezTo>
                  <a:pt x="1010062" y="-4122"/>
                  <a:pt x="1258576" y="-29782"/>
                  <a:pt x="1398604" y="0"/>
                </a:cubicBezTo>
                <a:cubicBezTo>
                  <a:pt x="1500264" y="-12852"/>
                  <a:pt x="1549180" y="90872"/>
                  <a:pt x="1555535" y="156931"/>
                </a:cubicBezTo>
                <a:cubicBezTo>
                  <a:pt x="1586790" y="452238"/>
                  <a:pt x="1529418" y="598879"/>
                  <a:pt x="1555535" y="784638"/>
                </a:cubicBezTo>
                <a:cubicBezTo>
                  <a:pt x="1551755" y="877324"/>
                  <a:pt x="1496008" y="924609"/>
                  <a:pt x="1398604" y="941569"/>
                </a:cubicBezTo>
                <a:cubicBezTo>
                  <a:pt x="1137699" y="948058"/>
                  <a:pt x="990558" y="937958"/>
                  <a:pt x="752934" y="941569"/>
                </a:cubicBezTo>
                <a:cubicBezTo>
                  <a:pt x="515310" y="945181"/>
                  <a:pt x="363213" y="929647"/>
                  <a:pt x="156931" y="941569"/>
                </a:cubicBezTo>
                <a:cubicBezTo>
                  <a:pt x="70519" y="938794"/>
                  <a:pt x="11016" y="871220"/>
                  <a:pt x="0" y="784638"/>
                </a:cubicBezTo>
                <a:cubicBezTo>
                  <a:pt x="-3346" y="523853"/>
                  <a:pt x="-30684" y="309904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47" y="56878"/>
                  <a:pt x="64770" y="13933"/>
                  <a:pt x="156931" y="0"/>
                </a:cubicBezTo>
                <a:cubicBezTo>
                  <a:pt x="366354" y="16526"/>
                  <a:pt x="621983" y="-154"/>
                  <a:pt x="752934" y="0"/>
                </a:cubicBezTo>
                <a:cubicBezTo>
                  <a:pt x="883885" y="154"/>
                  <a:pt x="1247783" y="-17271"/>
                  <a:pt x="1398604" y="0"/>
                </a:cubicBezTo>
                <a:cubicBezTo>
                  <a:pt x="1489259" y="2516"/>
                  <a:pt x="1572537" y="67915"/>
                  <a:pt x="1555535" y="156931"/>
                </a:cubicBezTo>
                <a:cubicBezTo>
                  <a:pt x="1530700" y="283168"/>
                  <a:pt x="1558290" y="655335"/>
                  <a:pt x="1555535" y="784638"/>
                </a:cubicBezTo>
                <a:cubicBezTo>
                  <a:pt x="1556275" y="880164"/>
                  <a:pt x="1499828" y="940609"/>
                  <a:pt x="1398604" y="941569"/>
                </a:cubicBezTo>
                <a:cubicBezTo>
                  <a:pt x="1129452" y="914329"/>
                  <a:pt x="978249" y="943978"/>
                  <a:pt x="777768" y="941569"/>
                </a:cubicBezTo>
                <a:cubicBezTo>
                  <a:pt x="577287" y="939160"/>
                  <a:pt x="395901" y="912347"/>
                  <a:pt x="156931" y="941569"/>
                </a:cubicBezTo>
                <a:cubicBezTo>
                  <a:pt x="72208" y="932936"/>
                  <a:pt x="2605" y="867754"/>
                  <a:pt x="0" y="784638"/>
                </a:cubicBezTo>
                <a:cubicBezTo>
                  <a:pt x="31336" y="571813"/>
                  <a:pt x="19177" y="342512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فَوْقَ</a:t>
            </a:r>
          </a:p>
        </p:txBody>
      </p:sp>
      <p:sp>
        <p:nvSpPr>
          <p:cNvPr id="4" name="Google Shape;1667;p201">
            <a:extLst>
              <a:ext uri="{FF2B5EF4-FFF2-40B4-BE49-F238E27FC236}">
                <a16:creationId xmlns:a16="http://schemas.microsoft.com/office/drawing/2014/main" xmlns="" id="{ED519B75-2425-595D-3FE4-424DC0320C8A}"/>
              </a:ext>
            </a:extLst>
          </p:cNvPr>
          <p:cNvSpPr/>
          <p:nvPr/>
        </p:nvSpPr>
        <p:spPr>
          <a:xfrm>
            <a:off x="4659287" y="2454304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نَقِيٌّ</a:t>
            </a:r>
          </a:p>
        </p:txBody>
      </p:sp>
      <p:sp>
        <p:nvSpPr>
          <p:cNvPr id="8" name="Google Shape;1668;p201">
            <a:extLst>
              <a:ext uri="{FF2B5EF4-FFF2-40B4-BE49-F238E27FC236}">
                <a16:creationId xmlns:a16="http://schemas.microsoft.com/office/drawing/2014/main" xmlns="" id="{B15A5ADB-5711-516B-5AA2-3366DC9FEDAF}"/>
              </a:ext>
            </a:extLst>
          </p:cNvPr>
          <p:cNvSpPr/>
          <p:nvPr/>
        </p:nvSpPr>
        <p:spPr>
          <a:xfrm>
            <a:off x="942657" y="2493000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13050" y="66891"/>
                  <a:pt x="68044" y="-1301"/>
                  <a:pt x="156931" y="0"/>
                </a:cubicBezTo>
                <a:cubicBezTo>
                  <a:pt x="338397" y="-1055"/>
                  <a:pt x="522974" y="25327"/>
                  <a:pt x="777768" y="0"/>
                </a:cubicBezTo>
                <a:cubicBezTo>
                  <a:pt x="1032562" y="-25327"/>
                  <a:pt x="1096094" y="-11607"/>
                  <a:pt x="1398604" y="0"/>
                </a:cubicBezTo>
                <a:cubicBezTo>
                  <a:pt x="1480054" y="9542"/>
                  <a:pt x="1564197" y="67643"/>
                  <a:pt x="1555535" y="156931"/>
                </a:cubicBezTo>
                <a:cubicBezTo>
                  <a:pt x="1558191" y="388692"/>
                  <a:pt x="1546877" y="626975"/>
                  <a:pt x="1555535" y="784638"/>
                </a:cubicBezTo>
                <a:cubicBezTo>
                  <a:pt x="1560147" y="879837"/>
                  <a:pt x="1490119" y="945138"/>
                  <a:pt x="1398604" y="941569"/>
                </a:cubicBezTo>
                <a:cubicBezTo>
                  <a:pt x="1243545" y="957531"/>
                  <a:pt x="1054318" y="938628"/>
                  <a:pt x="790184" y="941569"/>
                </a:cubicBezTo>
                <a:cubicBezTo>
                  <a:pt x="526050" y="944510"/>
                  <a:pt x="400769" y="911685"/>
                  <a:pt x="156931" y="941569"/>
                </a:cubicBezTo>
                <a:cubicBezTo>
                  <a:pt x="65308" y="946494"/>
                  <a:pt x="2679" y="862991"/>
                  <a:pt x="0" y="784638"/>
                </a:cubicBezTo>
                <a:cubicBezTo>
                  <a:pt x="-11551" y="525311"/>
                  <a:pt x="-30047" y="428888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7119" y="61670"/>
                  <a:pt x="72107" y="-19453"/>
                  <a:pt x="156931" y="0"/>
                </a:cubicBezTo>
                <a:cubicBezTo>
                  <a:pt x="328791" y="-26882"/>
                  <a:pt x="558719" y="-21326"/>
                  <a:pt x="752934" y="0"/>
                </a:cubicBezTo>
                <a:cubicBezTo>
                  <a:pt x="947149" y="21326"/>
                  <a:pt x="1099997" y="-2913"/>
                  <a:pt x="1398604" y="0"/>
                </a:cubicBezTo>
                <a:cubicBezTo>
                  <a:pt x="1487210" y="2003"/>
                  <a:pt x="1561044" y="85370"/>
                  <a:pt x="1555535" y="156931"/>
                </a:cubicBezTo>
                <a:cubicBezTo>
                  <a:pt x="1547687" y="378933"/>
                  <a:pt x="1555162" y="651872"/>
                  <a:pt x="1555535" y="784638"/>
                </a:cubicBezTo>
                <a:cubicBezTo>
                  <a:pt x="1549320" y="862907"/>
                  <a:pt x="1468434" y="948734"/>
                  <a:pt x="1398604" y="941569"/>
                </a:cubicBezTo>
                <a:cubicBezTo>
                  <a:pt x="1119433" y="942063"/>
                  <a:pt x="1022617" y="951892"/>
                  <a:pt x="815018" y="941569"/>
                </a:cubicBezTo>
                <a:cubicBezTo>
                  <a:pt x="607419" y="931246"/>
                  <a:pt x="382092" y="952586"/>
                  <a:pt x="156931" y="941569"/>
                </a:cubicBezTo>
                <a:cubicBezTo>
                  <a:pt x="68959" y="921522"/>
                  <a:pt x="5160" y="875721"/>
                  <a:pt x="0" y="784638"/>
                </a:cubicBezTo>
                <a:cubicBezTo>
                  <a:pt x="11028" y="499908"/>
                  <a:pt x="5651" y="39645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هَواءٌ</a:t>
            </a:r>
          </a:p>
        </p:txBody>
      </p:sp>
      <p:sp>
        <p:nvSpPr>
          <p:cNvPr id="10" name="Google Shape;1671;p201">
            <a:extLst>
              <a:ext uri="{FF2B5EF4-FFF2-40B4-BE49-F238E27FC236}">
                <a16:creationId xmlns:a16="http://schemas.microsoft.com/office/drawing/2014/main" xmlns="" id="{BDCD67EB-43DC-0B31-67FB-925FAC8B4FB3}"/>
              </a:ext>
            </a:extLst>
          </p:cNvPr>
          <p:cNvSpPr/>
          <p:nvPr/>
        </p:nvSpPr>
        <p:spPr>
          <a:xfrm>
            <a:off x="2800972" y="2471875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قَدْ</a:t>
            </a:r>
          </a:p>
        </p:txBody>
      </p:sp>
      <p:sp>
        <p:nvSpPr>
          <p:cNvPr id="15" name="Google Shape;1666;p201">
            <a:extLst>
              <a:ext uri="{FF2B5EF4-FFF2-40B4-BE49-F238E27FC236}">
                <a16:creationId xmlns:a16="http://schemas.microsoft.com/office/drawing/2014/main" xmlns="" id="{C7D102E4-C197-A958-EF09-DDA305362D04}"/>
              </a:ext>
            </a:extLst>
          </p:cNvPr>
          <p:cNvSpPr/>
          <p:nvPr/>
        </p:nvSpPr>
        <p:spPr>
          <a:xfrm>
            <a:off x="6616716" y="3805776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2120" y="86417"/>
                  <a:pt x="66170" y="-14752"/>
                  <a:pt x="156931" y="0"/>
                </a:cubicBezTo>
                <a:cubicBezTo>
                  <a:pt x="437048" y="17883"/>
                  <a:pt x="470972" y="4122"/>
                  <a:pt x="740517" y="0"/>
                </a:cubicBezTo>
                <a:cubicBezTo>
                  <a:pt x="1010062" y="-4122"/>
                  <a:pt x="1258576" y="-29782"/>
                  <a:pt x="1398604" y="0"/>
                </a:cubicBezTo>
                <a:cubicBezTo>
                  <a:pt x="1500264" y="-12852"/>
                  <a:pt x="1549180" y="90872"/>
                  <a:pt x="1555535" y="156931"/>
                </a:cubicBezTo>
                <a:cubicBezTo>
                  <a:pt x="1586790" y="452238"/>
                  <a:pt x="1529418" y="598879"/>
                  <a:pt x="1555535" y="784638"/>
                </a:cubicBezTo>
                <a:cubicBezTo>
                  <a:pt x="1551755" y="877324"/>
                  <a:pt x="1496008" y="924609"/>
                  <a:pt x="1398604" y="941569"/>
                </a:cubicBezTo>
                <a:cubicBezTo>
                  <a:pt x="1137699" y="948058"/>
                  <a:pt x="990558" y="937958"/>
                  <a:pt x="752934" y="941569"/>
                </a:cubicBezTo>
                <a:cubicBezTo>
                  <a:pt x="515310" y="945181"/>
                  <a:pt x="363213" y="929647"/>
                  <a:pt x="156931" y="941569"/>
                </a:cubicBezTo>
                <a:cubicBezTo>
                  <a:pt x="70519" y="938794"/>
                  <a:pt x="11016" y="871220"/>
                  <a:pt x="0" y="784638"/>
                </a:cubicBezTo>
                <a:cubicBezTo>
                  <a:pt x="-3346" y="523853"/>
                  <a:pt x="-30684" y="309904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47" y="56878"/>
                  <a:pt x="64770" y="13933"/>
                  <a:pt x="156931" y="0"/>
                </a:cubicBezTo>
                <a:cubicBezTo>
                  <a:pt x="366354" y="16526"/>
                  <a:pt x="621983" y="-154"/>
                  <a:pt x="752934" y="0"/>
                </a:cubicBezTo>
                <a:cubicBezTo>
                  <a:pt x="883885" y="154"/>
                  <a:pt x="1247783" y="-17271"/>
                  <a:pt x="1398604" y="0"/>
                </a:cubicBezTo>
                <a:cubicBezTo>
                  <a:pt x="1489259" y="2516"/>
                  <a:pt x="1572537" y="67915"/>
                  <a:pt x="1555535" y="156931"/>
                </a:cubicBezTo>
                <a:cubicBezTo>
                  <a:pt x="1530700" y="283168"/>
                  <a:pt x="1558290" y="655335"/>
                  <a:pt x="1555535" y="784638"/>
                </a:cubicBezTo>
                <a:cubicBezTo>
                  <a:pt x="1556275" y="880164"/>
                  <a:pt x="1499828" y="940609"/>
                  <a:pt x="1398604" y="941569"/>
                </a:cubicBezTo>
                <a:cubicBezTo>
                  <a:pt x="1129452" y="914329"/>
                  <a:pt x="978249" y="943978"/>
                  <a:pt x="777768" y="941569"/>
                </a:cubicBezTo>
                <a:cubicBezTo>
                  <a:pt x="577287" y="939160"/>
                  <a:pt x="395901" y="912347"/>
                  <a:pt x="156931" y="941569"/>
                </a:cubicBezTo>
                <a:cubicBezTo>
                  <a:pt x="72208" y="932936"/>
                  <a:pt x="2605" y="867754"/>
                  <a:pt x="0" y="784638"/>
                </a:cubicBezTo>
                <a:cubicBezTo>
                  <a:pt x="31336" y="571813"/>
                  <a:pt x="19177" y="342512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لَمْ</a:t>
            </a:r>
          </a:p>
        </p:txBody>
      </p:sp>
      <p:sp>
        <p:nvSpPr>
          <p:cNvPr id="16" name="Google Shape;1667;p201">
            <a:extLst>
              <a:ext uri="{FF2B5EF4-FFF2-40B4-BE49-F238E27FC236}">
                <a16:creationId xmlns:a16="http://schemas.microsoft.com/office/drawing/2014/main" xmlns="" id="{7D1A47E4-B644-7EB8-5ECC-41BA4C35A1AB}"/>
              </a:ext>
            </a:extLst>
          </p:cNvPr>
          <p:cNvSpPr/>
          <p:nvPr/>
        </p:nvSpPr>
        <p:spPr>
          <a:xfrm>
            <a:off x="4659287" y="3823347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هَوىً</a:t>
            </a:r>
          </a:p>
        </p:txBody>
      </p:sp>
      <p:sp>
        <p:nvSpPr>
          <p:cNvPr id="18" name="Google Shape;1668;p201">
            <a:extLst>
              <a:ext uri="{FF2B5EF4-FFF2-40B4-BE49-F238E27FC236}">
                <a16:creationId xmlns:a16="http://schemas.microsoft.com/office/drawing/2014/main" xmlns="" id="{29AD7F77-F66C-579B-71A9-C0069F3A1231}"/>
              </a:ext>
            </a:extLst>
          </p:cNvPr>
          <p:cNvSpPr/>
          <p:nvPr/>
        </p:nvSpPr>
        <p:spPr>
          <a:xfrm>
            <a:off x="942657" y="3862043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13050" y="66891"/>
                  <a:pt x="68044" y="-1301"/>
                  <a:pt x="156931" y="0"/>
                </a:cubicBezTo>
                <a:cubicBezTo>
                  <a:pt x="338397" y="-1055"/>
                  <a:pt x="522974" y="25327"/>
                  <a:pt x="777768" y="0"/>
                </a:cubicBezTo>
                <a:cubicBezTo>
                  <a:pt x="1032562" y="-25327"/>
                  <a:pt x="1096094" y="-11607"/>
                  <a:pt x="1398604" y="0"/>
                </a:cubicBezTo>
                <a:cubicBezTo>
                  <a:pt x="1480054" y="9542"/>
                  <a:pt x="1564197" y="67643"/>
                  <a:pt x="1555535" y="156931"/>
                </a:cubicBezTo>
                <a:cubicBezTo>
                  <a:pt x="1558191" y="388692"/>
                  <a:pt x="1546877" y="626975"/>
                  <a:pt x="1555535" y="784638"/>
                </a:cubicBezTo>
                <a:cubicBezTo>
                  <a:pt x="1560147" y="879837"/>
                  <a:pt x="1490119" y="945138"/>
                  <a:pt x="1398604" y="941569"/>
                </a:cubicBezTo>
                <a:cubicBezTo>
                  <a:pt x="1243545" y="957531"/>
                  <a:pt x="1054318" y="938628"/>
                  <a:pt x="790184" y="941569"/>
                </a:cubicBezTo>
                <a:cubicBezTo>
                  <a:pt x="526050" y="944510"/>
                  <a:pt x="400769" y="911685"/>
                  <a:pt x="156931" y="941569"/>
                </a:cubicBezTo>
                <a:cubicBezTo>
                  <a:pt x="65308" y="946494"/>
                  <a:pt x="2679" y="862991"/>
                  <a:pt x="0" y="784638"/>
                </a:cubicBezTo>
                <a:cubicBezTo>
                  <a:pt x="-11551" y="525311"/>
                  <a:pt x="-30047" y="428888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7119" y="61670"/>
                  <a:pt x="72107" y="-19453"/>
                  <a:pt x="156931" y="0"/>
                </a:cubicBezTo>
                <a:cubicBezTo>
                  <a:pt x="328791" y="-26882"/>
                  <a:pt x="558719" y="-21326"/>
                  <a:pt x="752934" y="0"/>
                </a:cubicBezTo>
                <a:cubicBezTo>
                  <a:pt x="947149" y="21326"/>
                  <a:pt x="1099997" y="-2913"/>
                  <a:pt x="1398604" y="0"/>
                </a:cubicBezTo>
                <a:cubicBezTo>
                  <a:pt x="1487210" y="2003"/>
                  <a:pt x="1561044" y="85370"/>
                  <a:pt x="1555535" y="156931"/>
                </a:cubicBezTo>
                <a:cubicBezTo>
                  <a:pt x="1547687" y="378933"/>
                  <a:pt x="1555162" y="651872"/>
                  <a:pt x="1555535" y="784638"/>
                </a:cubicBezTo>
                <a:cubicBezTo>
                  <a:pt x="1549320" y="862907"/>
                  <a:pt x="1468434" y="948734"/>
                  <a:pt x="1398604" y="941569"/>
                </a:cubicBezTo>
                <a:cubicBezTo>
                  <a:pt x="1119433" y="942063"/>
                  <a:pt x="1022617" y="951892"/>
                  <a:pt x="815018" y="941569"/>
                </a:cubicBezTo>
                <a:cubicBezTo>
                  <a:pt x="607419" y="931246"/>
                  <a:pt x="382092" y="952586"/>
                  <a:pt x="156931" y="941569"/>
                </a:cubicBezTo>
                <a:cubicBezTo>
                  <a:pt x="68959" y="921522"/>
                  <a:pt x="5160" y="875721"/>
                  <a:pt x="0" y="784638"/>
                </a:cubicBezTo>
                <a:cubicBezTo>
                  <a:pt x="11028" y="499908"/>
                  <a:pt x="5651" y="39645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بِحاراً</a:t>
            </a:r>
          </a:p>
        </p:txBody>
      </p:sp>
      <p:sp>
        <p:nvSpPr>
          <p:cNvPr id="19" name="Google Shape;1671;p201">
            <a:extLst>
              <a:ext uri="{FF2B5EF4-FFF2-40B4-BE49-F238E27FC236}">
                <a16:creationId xmlns:a16="http://schemas.microsoft.com/office/drawing/2014/main" xmlns="" id="{4E754422-B980-0076-80A8-3FB186A17ADD}"/>
              </a:ext>
            </a:extLst>
          </p:cNvPr>
          <p:cNvSpPr/>
          <p:nvPr/>
        </p:nvSpPr>
        <p:spPr>
          <a:xfrm>
            <a:off x="2800972" y="3840918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أُنْشودَةٌ</a:t>
            </a:r>
          </a:p>
        </p:txBody>
      </p:sp>
      <p:sp>
        <p:nvSpPr>
          <p:cNvPr id="29" name="Google Shape;677;p154">
            <a:extLst>
              <a:ext uri="{FF2B5EF4-FFF2-40B4-BE49-F238E27FC236}">
                <a16:creationId xmlns:a16="http://schemas.microsoft.com/office/drawing/2014/main" xmlns="" id="{150023A6-7BE4-3803-34FA-A64DF4B84A9B}"/>
              </a:ext>
            </a:extLst>
          </p:cNvPr>
          <p:cNvSpPr txBox="1"/>
          <p:nvPr/>
        </p:nvSpPr>
        <p:spPr>
          <a:xfrm>
            <a:off x="595034" y="5197315"/>
            <a:ext cx="812850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MA" sz="4800" b="1" kern="0" dirty="0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في قَلْبي ........ كَبيرٌ</a:t>
            </a: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4800" b="1" kern="0" dirty="0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لِوَطَني</a:t>
            </a: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4800" b="1" kern="0" dirty="0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ٱلْجَميلِ</a:t>
            </a: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97463140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A0478DB-8F29-03D8-760B-C495C6A23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3B24DF2-E6D3-9E90-89F0-39AB1FC0E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81" y="792000"/>
            <a:ext cx="6840000" cy="612000"/>
          </a:xfrm>
        </p:spPr>
        <p:txBody>
          <a:bodyPr>
            <a:noAutofit/>
          </a:bodyPr>
          <a:lstStyle/>
          <a:p>
            <a:pPr algn="just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Arial"/>
              </a:rPr>
              <a:t>من وجد الكلمة المناسبة لمعنى الجملة؟ ما رأيك؟  ــــ صححوا.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BDC197F-6228-77F8-72FD-E64667EA9AF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E5E98F1E-1628-5B30-3361-A4094E39964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BE693FDD-9A67-D136-202F-D36B6C04DC2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9E80B87B-D018-29C6-9905-350D80B44E3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21B0035-8101-F976-07F8-C8B4C1293403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30B33CA-A568-7473-C8AD-77B3350A1154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17DEDF2-1FD9-CA8E-6106-62638682679B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2DEBDED-01AD-40BA-B87B-C4F85DDF7516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24" name="Espace réservé pour une image  23">
            <a:extLst>
              <a:ext uri="{FF2B5EF4-FFF2-40B4-BE49-F238E27FC236}">
                <a16:creationId xmlns:a16="http://schemas.microsoft.com/office/drawing/2014/main" xmlns="" id="{9D66657E-DC4D-F6E7-DBFE-105447173D5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15" name="Google Shape;1666;p201">
            <a:extLst>
              <a:ext uri="{FF2B5EF4-FFF2-40B4-BE49-F238E27FC236}">
                <a16:creationId xmlns:a16="http://schemas.microsoft.com/office/drawing/2014/main" xmlns="" id="{35278784-767E-D984-78CC-2A3A0735C7A6}"/>
              </a:ext>
            </a:extLst>
          </p:cNvPr>
          <p:cNvSpPr/>
          <p:nvPr/>
        </p:nvSpPr>
        <p:spPr>
          <a:xfrm>
            <a:off x="6616716" y="2436733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2120" y="86417"/>
                  <a:pt x="66170" y="-14752"/>
                  <a:pt x="156931" y="0"/>
                </a:cubicBezTo>
                <a:cubicBezTo>
                  <a:pt x="437048" y="17883"/>
                  <a:pt x="470972" y="4122"/>
                  <a:pt x="740517" y="0"/>
                </a:cubicBezTo>
                <a:cubicBezTo>
                  <a:pt x="1010062" y="-4122"/>
                  <a:pt x="1258576" y="-29782"/>
                  <a:pt x="1398604" y="0"/>
                </a:cubicBezTo>
                <a:cubicBezTo>
                  <a:pt x="1500264" y="-12852"/>
                  <a:pt x="1549180" y="90872"/>
                  <a:pt x="1555535" y="156931"/>
                </a:cubicBezTo>
                <a:cubicBezTo>
                  <a:pt x="1586790" y="452238"/>
                  <a:pt x="1529418" y="598879"/>
                  <a:pt x="1555535" y="784638"/>
                </a:cubicBezTo>
                <a:cubicBezTo>
                  <a:pt x="1551755" y="877324"/>
                  <a:pt x="1496008" y="924609"/>
                  <a:pt x="1398604" y="941569"/>
                </a:cubicBezTo>
                <a:cubicBezTo>
                  <a:pt x="1137699" y="948058"/>
                  <a:pt x="990558" y="937958"/>
                  <a:pt x="752934" y="941569"/>
                </a:cubicBezTo>
                <a:cubicBezTo>
                  <a:pt x="515310" y="945181"/>
                  <a:pt x="363213" y="929647"/>
                  <a:pt x="156931" y="941569"/>
                </a:cubicBezTo>
                <a:cubicBezTo>
                  <a:pt x="70519" y="938794"/>
                  <a:pt x="11016" y="871220"/>
                  <a:pt x="0" y="784638"/>
                </a:cubicBezTo>
                <a:cubicBezTo>
                  <a:pt x="-3346" y="523853"/>
                  <a:pt x="-30684" y="309904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47" y="56878"/>
                  <a:pt x="64770" y="13933"/>
                  <a:pt x="156931" y="0"/>
                </a:cubicBezTo>
                <a:cubicBezTo>
                  <a:pt x="366354" y="16526"/>
                  <a:pt x="621983" y="-154"/>
                  <a:pt x="752934" y="0"/>
                </a:cubicBezTo>
                <a:cubicBezTo>
                  <a:pt x="883885" y="154"/>
                  <a:pt x="1247783" y="-17271"/>
                  <a:pt x="1398604" y="0"/>
                </a:cubicBezTo>
                <a:cubicBezTo>
                  <a:pt x="1489259" y="2516"/>
                  <a:pt x="1572537" y="67915"/>
                  <a:pt x="1555535" y="156931"/>
                </a:cubicBezTo>
                <a:cubicBezTo>
                  <a:pt x="1530700" y="283168"/>
                  <a:pt x="1558290" y="655335"/>
                  <a:pt x="1555535" y="784638"/>
                </a:cubicBezTo>
                <a:cubicBezTo>
                  <a:pt x="1556275" y="880164"/>
                  <a:pt x="1499828" y="940609"/>
                  <a:pt x="1398604" y="941569"/>
                </a:cubicBezTo>
                <a:cubicBezTo>
                  <a:pt x="1129452" y="914329"/>
                  <a:pt x="978249" y="943978"/>
                  <a:pt x="777768" y="941569"/>
                </a:cubicBezTo>
                <a:cubicBezTo>
                  <a:pt x="577287" y="939160"/>
                  <a:pt x="395901" y="912347"/>
                  <a:pt x="156931" y="941569"/>
                </a:cubicBezTo>
                <a:cubicBezTo>
                  <a:pt x="72208" y="932936"/>
                  <a:pt x="2605" y="867754"/>
                  <a:pt x="0" y="784638"/>
                </a:cubicBezTo>
                <a:cubicBezTo>
                  <a:pt x="31336" y="571813"/>
                  <a:pt x="19177" y="342512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فَوْقَ</a:t>
            </a:r>
          </a:p>
        </p:txBody>
      </p:sp>
      <p:sp>
        <p:nvSpPr>
          <p:cNvPr id="16" name="Google Shape;1667;p201">
            <a:extLst>
              <a:ext uri="{FF2B5EF4-FFF2-40B4-BE49-F238E27FC236}">
                <a16:creationId xmlns:a16="http://schemas.microsoft.com/office/drawing/2014/main" xmlns="" id="{EB40DC69-CC3A-4C8C-1C29-39D4299A4EC2}"/>
              </a:ext>
            </a:extLst>
          </p:cNvPr>
          <p:cNvSpPr/>
          <p:nvPr/>
        </p:nvSpPr>
        <p:spPr>
          <a:xfrm>
            <a:off x="4659287" y="2454304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نَقِيٌّ</a:t>
            </a:r>
          </a:p>
        </p:txBody>
      </p:sp>
      <p:sp>
        <p:nvSpPr>
          <p:cNvPr id="18" name="Google Shape;1668;p201">
            <a:extLst>
              <a:ext uri="{FF2B5EF4-FFF2-40B4-BE49-F238E27FC236}">
                <a16:creationId xmlns:a16="http://schemas.microsoft.com/office/drawing/2014/main" xmlns="" id="{45FFD3BD-76FF-53AA-AF3F-4D171A94314D}"/>
              </a:ext>
            </a:extLst>
          </p:cNvPr>
          <p:cNvSpPr/>
          <p:nvPr/>
        </p:nvSpPr>
        <p:spPr>
          <a:xfrm>
            <a:off x="942657" y="2493000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13050" y="66891"/>
                  <a:pt x="68044" y="-1301"/>
                  <a:pt x="156931" y="0"/>
                </a:cubicBezTo>
                <a:cubicBezTo>
                  <a:pt x="338397" y="-1055"/>
                  <a:pt x="522974" y="25327"/>
                  <a:pt x="777768" y="0"/>
                </a:cubicBezTo>
                <a:cubicBezTo>
                  <a:pt x="1032562" y="-25327"/>
                  <a:pt x="1096094" y="-11607"/>
                  <a:pt x="1398604" y="0"/>
                </a:cubicBezTo>
                <a:cubicBezTo>
                  <a:pt x="1480054" y="9542"/>
                  <a:pt x="1564197" y="67643"/>
                  <a:pt x="1555535" y="156931"/>
                </a:cubicBezTo>
                <a:cubicBezTo>
                  <a:pt x="1558191" y="388692"/>
                  <a:pt x="1546877" y="626975"/>
                  <a:pt x="1555535" y="784638"/>
                </a:cubicBezTo>
                <a:cubicBezTo>
                  <a:pt x="1560147" y="879837"/>
                  <a:pt x="1490119" y="945138"/>
                  <a:pt x="1398604" y="941569"/>
                </a:cubicBezTo>
                <a:cubicBezTo>
                  <a:pt x="1243545" y="957531"/>
                  <a:pt x="1054318" y="938628"/>
                  <a:pt x="790184" y="941569"/>
                </a:cubicBezTo>
                <a:cubicBezTo>
                  <a:pt x="526050" y="944510"/>
                  <a:pt x="400769" y="911685"/>
                  <a:pt x="156931" y="941569"/>
                </a:cubicBezTo>
                <a:cubicBezTo>
                  <a:pt x="65308" y="946494"/>
                  <a:pt x="2679" y="862991"/>
                  <a:pt x="0" y="784638"/>
                </a:cubicBezTo>
                <a:cubicBezTo>
                  <a:pt x="-11551" y="525311"/>
                  <a:pt x="-30047" y="428888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7119" y="61670"/>
                  <a:pt x="72107" y="-19453"/>
                  <a:pt x="156931" y="0"/>
                </a:cubicBezTo>
                <a:cubicBezTo>
                  <a:pt x="328791" y="-26882"/>
                  <a:pt x="558719" y="-21326"/>
                  <a:pt x="752934" y="0"/>
                </a:cubicBezTo>
                <a:cubicBezTo>
                  <a:pt x="947149" y="21326"/>
                  <a:pt x="1099997" y="-2913"/>
                  <a:pt x="1398604" y="0"/>
                </a:cubicBezTo>
                <a:cubicBezTo>
                  <a:pt x="1487210" y="2003"/>
                  <a:pt x="1561044" y="85370"/>
                  <a:pt x="1555535" y="156931"/>
                </a:cubicBezTo>
                <a:cubicBezTo>
                  <a:pt x="1547687" y="378933"/>
                  <a:pt x="1555162" y="651872"/>
                  <a:pt x="1555535" y="784638"/>
                </a:cubicBezTo>
                <a:cubicBezTo>
                  <a:pt x="1549320" y="862907"/>
                  <a:pt x="1468434" y="948734"/>
                  <a:pt x="1398604" y="941569"/>
                </a:cubicBezTo>
                <a:cubicBezTo>
                  <a:pt x="1119433" y="942063"/>
                  <a:pt x="1022617" y="951892"/>
                  <a:pt x="815018" y="941569"/>
                </a:cubicBezTo>
                <a:cubicBezTo>
                  <a:pt x="607419" y="931246"/>
                  <a:pt x="382092" y="952586"/>
                  <a:pt x="156931" y="941569"/>
                </a:cubicBezTo>
                <a:cubicBezTo>
                  <a:pt x="68959" y="921522"/>
                  <a:pt x="5160" y="875721"/>
                  <a:pt x="0" y="784638"/>
                </a:cubicBezTo>
                <a:cubicBezTo>
                  <a:pt x="11028" y="499908"/>
                  <a:pt x="5651" y="39645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هَواءٌ</a:t>
            </a:r>
          </a:p>
        </p:txBody>
      </p:sp>
      <p:sp>
        <p:nvSpPr>
          <p:cNvPr id="19" name="Google Shape;1671;p201">
            <a:extLst>
              <a:ext uri="{FF2B5EF4-FFF2-40B4-BE49-F238E27FC236}">
                <a16:creationId xmlns:a16="http://schemas.microsoft.com/office/drawing/2014/main" xmlns="" id="{94E98C3B-43D7-7D14-A29A-E83417A4C9B5}"/>
              </a:ext>
            </a:extLst>
          </p:cNvPr>
          <p:cNvSpPr/>
          <p:nvPr/>
        </p:nvSpPr>
        <p:spPr>
          <a:xfrm>
            <a:off x="2800972" y="2471875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قَدْ</a:t>
            </a:r>
          </a:p>
        </p:txBody>
      </p:sp>
      <p:sp>
        <p:nvSpPr>
          <p:cNvPr id="30" name="Google Shape;1669;p201">
            <a:extLst>
              <a:ext uri="{FF2B5EF4-FFF2-40B4-BE49-F238E27FC236}">
                <a16:creationId xmlns:a16="http://schemas.microsoft.com/office/drawing/2014/main" xmlns="" id="{A0BCB17C-7CBA-1933-36DD-061F10CAD9C7}"/>
              </a:ext>
            </a:extLst>
          </p:cNvPr>
          <p:cNvSpPr/>
          <p:nvPr/>
        </p:nvSpPr>
        <p:spPr>
          <a:xfrm>
            <a:off x="5146214" y="5144793"/>
            <a:ext cx="900049" cy="883478"/>
          </a:xfrm>
          <a:prstGeom prst="roundRect">
            <a:avLst/>
          </a:prstGeom>
          <a:solidFill>
            <a:schemeClr val="bg1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2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هَوىً</a:t>
            </a:r>
            <a:endParaRPr lang="ar-MA" sz="4200" b="1" kern="0" dirty="0">
              <a:solidFill>
                <a:srgbClr val="C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666;p201">
            <a:extLst>
              <a:ext uri="{FF2B5EF4-FFF2-40B4-BE49-F238E27FC236}">
                <a16:creationId xmlns:a16="http://schemas.microsoft.com/office/drawing/2014/main" xmlns="" id="{DCDEC00C-4B49-4F74-EDE4-9178DC4FFB52}"/>
              </a:ext>
            </a:extLst>
          </p:cNvPr>
          <p:cNvSpPr/>
          <p:nvPr/>
        </p:nvSpPr>
        <p:spPr>
          <a:xfrm>
            <a:off x="6616716" y="3805776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2120" y="86417"/>
                  <a:pt x="66170" y="-14752"/>
                  <a:pt x="156931" y="0"/>
                </a:cubicBezTo>
                <a:cubicBezTo>
                  <a:pt x="437048" y="17883"/>
                  <a:pt x="470972" y="4122"/>
                  <a:pt x="740517" y="0"/>
                </a:cubicBezTo>
                <a:cubicBezTo>
                  <a:pt x="1010062" y="-4122"/>
                  <a:pt x="1258576" y="-29782"/>
                  <a:pt x="1398604" y="0"/>
                </a:cubicBezTo>
                <a:cubicBezTo>
                  <a:pt x="1500264" y="-12852"/>
                  <a:pt x="1549180" y="90872"/>
                  <a:pt x="1555535" y="156931"/>
                </a:cubicBezTo>
                <a:cubicBezTo>
                  <a:pt x="1586790" y="452238"/>
                  <a:pt x="1529418" y="598879"/>
                  <a:pt x="1555535" y="784638"/>
                </a:cubicBezTo>
                <a:cubicBezTo>
                  <a:pt x="1551755" y="877324"/>
                  <a:pt x="1496008" y="924609"/>
                  <a:pt x="1398604" y="941569"/>
                </a:cubicBezTo>
                <a:cubicBezTo>
                  <a:pt x="1137699" y="948058"/>
                  <a:pt x="990558" y="937958"/>
                  <a:pt x="752934" y="941569"/>
                </a:cubicBezTo>
                <a:cubicBezTo>
                  <a:pt x="515310" y="945181"/>
                  <a:pt x="363213" y="929647"/>
                  <a:pt x="156931" y="941569"/>
                </a:cubicBezTo>
                <a:cubicBezTo>
                  <a:pt x="70519" y="938794"/>
                  <a:pt x="11016" y="871220"/>
                  <a:pt x="0" y="784638"/>
                </a:cubicBezTo>
                <a:cubicBezTo>
                  <a:pt x="-3346" y="523853"/>
                  <a:pt x="-30684" y="309904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47" y="56878"/>
                  <a:pt x="64770" y="13933"/>
                  <a:pt x="156931" y="0"/>
                </a:cubicBezTo>
                <a:cubicBezTo>
                  <a:pt x="366354" y="16526"/>
                  <a:pt x="621983" y="-154"/>
                  <a:pt x="752934" y="0"/>
                </a:cubicBezTo>
                <a:cubicBezTo>
                  <a:pt x="883885" y="154"/>
                  <a:pt x="1247783" y="-17271"/>
                  <a:pt x="1398604" y="0"/>
                </a:cubicBezTo>
                <a:cubicBezTo>
                  <a:pt x="1489259" y="2516"/>
                  <a:pt x="1572537" y="67915"/>
                  <a:pt x="1555535" y="156931"/>
                </a:cubicBezTo>
                <a:cubicBezTo>
                  <a:pt x="1530700" y="283168"/>
                  <a:pt x="1558290" y="655335"/>
                  <a:pt x="1555535" y="784638"/>
                </a:cubicBezTo>
                <a:cubicBezTo>
                  <a:pt x="1556275" y="880164"/>
                  <a:pt x="1499828" y="940609"/>
                  <a:pt x="1398604" y="941569"/>
                </a:cubicBezTo>
                <a:cubicBezTo>
                  <a:pt x="1129452" y="914329"/>
                  <a:pt x="978249" y="943978"/>
                  <a:pt x="777768" y="941569"/>
                </a:cubicBezTo>
                <a:cubicBezTo>
                  <a:pt x="577287" y="939160"/>
                  <a:pt x="395901" y="912347"/>
                  <a:pt x="156931" y="941569"/>
                </a:cubicBezTo>
                <a:cubicBezTo>
                  <a:pt x="72208" y="932936"/>
                  <a:pt x="2605" y="867754"/>
                  <a:pt x="0" y="784638"/>
                </a:cubicBezTo>
                <a:cubicBezTo>
                  <a:pt x="31336" y="571813"/>
                  <a:pt x="19177" y="342512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لَمْ</a:t>
            </a:r>
          </a:p>
        </p:txBody>
      </p:sp>
      <p:sp>
        <p:nvSpPr>
          <p:cNvPr id="21" name="Google Shape;1667;p201">
            <a:extLst>
              <a:ext uri="{FF2B5EF4-FFF2-40B4-BE49-F238E27FC236}">
                <a16:creationId xmlns:a16="http://schemas.microsoft.com/office/drawing/2014/main" xmlns="" id="{537D42C3-8EA3-9C41-BA61-8CD425E691A6}"/>
              </a:ext>
            </a:extLst>
          </p:cNvPr>
          <p:cNvSpPr/>
          <p:nvPr/>
        </p:nvSpPr>
        <p:spPr>
          <a:xfrm>
            <a:off x="4659287" y="3823347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هَوىً</a:t>
            </a:r>
          </a:p>
        </p:txBody>
      </p:sp>
      <p:sp>
        <p:nvSpPr>
          <p:cNvPr id="22" name="Google Shape;1668;p201">
            <a:extLst>
              <a:ext uri="{FF2B5EF4-FFF2-40B4-BE49-F238E27FC236}">
                <a16:creationId xmlns:a16="http://schemas.microsoft.com/office/drawing/2014/main" xmlns="" id="{970FE392-FF3B-1F2D-EA80-832C656F93F1}"/>
              </a:ext>
            </a:extLst>
          </p:cNvPr>
          <p:cNvSpPr/>
          <p:nvPr/>
        </p:nvSpPr>
        <p:spPr>
          <a:xfrm>
            <a:off x="942657" y="3862043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13050" y="66891"/>
                  <a:pt x="68044" y="-1301"/>
                  <a:pt x="156931" y="0"/>
                </a:cubicBezTo>
                <a:cubicBezTo>
                  <a:pt x="338397" y="-1055"/>
                  <a:pt x="522974" y="25327"/>
                  <a:pt x="777768" y="0"/>
                </a:cubicBezTo>
                <a:cubicBezTo>
                  <a:pt x="1032562" y="-25327"/>
                  <a:pt x="1096094" y="-11607"/>
                  <a:pt x="1398604" y="0"/>
                </a:cubicBezTo>
                <a:cubicBezTo>
                  <a:pt x="1480054" y="9542"/>
                  <a:pt x="1564197" y="67643"/>
                  <a:pt x="1555535" y="156931"/>
                </a:cubicBezTo>
                <a:cubicBezTo>
                  <a:pt x="1558191" y="388692"/>
                  <a:pt x="1546877" y="626975"/>
                  <a:pt x="1555535" y="784638"/>
                </a:cubicBezTo>
                <a:cubicBezTo>
                  <a:pt x="1560147" y="879837"/>
                  <a:pt x="1490119" y="945138"/>
                  <a:pt x="1398604" y="941569"/>
                </a:cubicBezTo>
                <a:cubicBezTo>
                  <a:pt x="1243545" y="957531"/>
                  <a:pt x="1054318" y="938628"/>
                  <a:pt x="790184" y="941569"/>
                </a:cubicBezTo>
                <a:cubicBezTo>
                  <a:pt x="526050" y="944510"/>
                  <a:pt x="400769" y="911685"/>
                  <a:pt x="156931" y="941569"/>
                </a:cubicBezTo>
                <a:cubicBezTo>
                  <a:pt x="65308" y="946494"/>
                  <a:pt x="2679" y="862991"/>
                  <a:pt x="0" y="784638"/>
                </a:cubicBezTo>
                <a:cubicBezTo>
                  <a:pt x="-11551" y="525311"/>
                  <a:pt x="-30047" y="428888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7119" y="61670"/>
                  <a:pt x="72107" y="-19453"/>
                  <a:pt x="156931" y="0"/>
                </a:cubicBezTo>
                <a:cubicBezTo>
                  <a:pt x="328791" y="-26882"/>
                  <a:pt x="558719" y="-21326"/>
                  <a:pt x="752934" y="0"/>
                </a:cubicBezTo>
                <a:cubicBezTo>
                  <a:pt x="947149" y="21326"/>
                  <a:pt x="1099997" y="-2913"/>
                  <a:pt x="1398604" y="0"/>
                </a:cubicBezTo>
                <a:cubicBezTo>
                  <a:pt x="1487210" y="2003"/>
                  <a:pt x="1561044" y="85370"/>
                  <a:pt x="1555535" y="156931"/>
                </a:cubicBezTo>
                <a:cubicBezTo>
                  <a:pt x="1547687" y="378933"/>
                  <a:pt x="1555162" y="651872"/>
                  <a:pt x="1555535" y="784638"/>
                </a:cubicBezTo>
                <a:cubicBezTo>
                  <a:pt x="1549320" y="862907"/>
                  <a:pt x="1468434" y="948734"/>
                  <a:pt x="1398604" y="941569"/>
                </a:cubicBezTo>
                <a:cubicBezTo>
                  <a:pt x="1119433" y="942063"/>
                  <a:pt x="1022617" y="951892"/>
                  <a:pt x="815018" y="941569"/>
                </a:cubicBezTo>
                <a:cubicBezTo>
                  <a:pt x="607419" y="931246"/>
                  <a:pt x="382092" y="952586"/>
                  <a:pt x="156931" y="941569"/>
                </a:cubicBezTo>
                <a:cubicBezTo>
                  <a:pt x="68959" y="921522"/>
                  <a:pt x="5160" y="875721"/>
                  <a:pt x="0" y="784638"/>
                </a:cubicBezTo>
                <a:cubicBezTo>
                  <a:pt x="11028" y="499908"/>
                  <a:pt x="5651" y="39645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بِحاراً</a:t>
            </a:r>
          </a:p>
        </p:txBody>
      </p:sp>
      <p:sp>
        <p:nvSpPr>
          <p:cNvPr id="25" name="Google Shape;1671;p201">
            <a:extLst>
              <a:ext uri="{FF2B5EF4-FFF2-40B4-BE49-F238E27FC236}">
                <a16:creationId xmlns:a16="http://schemas.microsoft.com/office/drawing/2014/main" xmlns="" id="{94A56267-A2AB-FA3D-AA08-72FFBE670CB3}"/>
              </a:ext>
            </a:extLst>
          </p:cNvPr>
          <p:cNvSpPr/>
          <p:nvPr/>
        </p:nvSpPr>
        <p:spPr>
          <a:xfrm>
            <a:off x="2800972" y="3840918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أُنْشودَةٌ</a:t>
            </a:r>
          </a:p>
        </p:txBody>
      </p:sp>
      <p:sp>
        <p:nvSpPr>
          <p:cNvPr id="3" name="Google Shape;677;p154">
            <a:extLst>
              <a:ext uri="{FF2B5EF4-FFF2-40B4-BE49-F238E27FC236}">
                <a16:creationId xmlns:a16="http://schemas.microsoft.com/office/drawing/2014/main" xmlns="" id="{6C5C082D-1F3A-C217-C346-5174392D5F85}"/>
              </a:ext>
            </a:extLst>
          </p:cNvPr>
          <p:cNvSpPr txBox="1"/>
          <p:nvPr/>
        </p:nvSpPr>
        <p:spPr>
          <a:xfrm>
            <a:off x="595034" y="5197315"/>
            <a:ext cx="812850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MA" sz="4800" b="1" kern="0" dirty="0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في قَلْبي </a:t>
            </a:r>
            <a:r>
              <a:rPr lang="fr-FR" sz="4800" b="1" kern="0" dirty="0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      </a:t>
            </a:r>
            <a:r>
              <a:rPr lang="ar-MA" sz="4800" b="1" kern="0" dirty="0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كَبيرٌ</a:t>
            </a: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4800" b="1" kern="0" dirty="0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لِوَطَني</a:t>
            </a: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4800" b="1" kern="0" dirty="0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ٱلْجَميلِ</a:t>
            </a: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424380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A0BF917-DA4D-5378-EF17-A7534DDE5F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D1F2333-77E5-9CE2-CC9B-D52AE83E6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73092"/>
            <a:ext cx="6840000" cy="612000"/>
          </a:xfrm>
        </p:spPr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Arial"/>
              </a:rPr>
              <a:t>هذه جملة أخرى. اكتبوا الكلمة الناقصة انطلاقا من الكلمات المقترحة.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8D1FFF30-D5FE-C8DF-2F06-2D3C2694068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442B972E-D0A3-183D-3513-D1B99CE4653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45CE3723-32C3-C4F8-9D39-D7AB1F1B3DE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962F492C-3053-A667-4F0C-E44E2448733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E6426DA7-F9A6-554F-DF01-7E83F8739D2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A2AFA45-EDF5-829A-CEEB-CB09F6FA3079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DAB5A38-963C-87EA-8749-88C560D5C2CF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57CEE87-969E-2C6C-0CB6-5373821A108A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2EF5DAB-F8CE-FA82-8992-0DDD7350A32E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27" name="Google Shape;677;p154">
            <a:extLst>
              <a:ext uri="{FF2B5EF4-FFF2-40B4-BE49-F238E27FC236}">
                <a16:creationId xmlns:a16="http://schemas.microsoft.com/office/drawing/2014/main" xmlns="" id="{F7643820-83A9-D4AF-02B2-D9201D45B9E8}"/>
              </a:ext>
            </a:extLst>
          </p:cNvPr>
          <p:cNvSpPr txBox="1"/>
          <p:nvPr/>
        </p:nvSpPr>
        <p:spPr>
          <a:xfrm>
            <a:off x="942657" y="5220353"/>
            <a:ext cx="725805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r>
              <a:rPr lang="ar-MA" sz="4800" b="1" kern="0" dirty="0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.... أَرَ أَجْمَلَ مِنْ عَلَمِ بِلادي يُرَفْرِفُ في </a:t>
            </a:r>
            <a:r>
              <a:rPr lang="ar-MA" sz="4800" b="1" kern="0" dirty="0" err="1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ٱلسَّماءِ</a:t>
            </a:r>
            <a:r>
              <a:rPr lang="ar-MA" sz="4800" b="1" kern="0" dirty="0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</a:t>
            </a:r>
          </a:p>
        </p:txBody>
      </p:sp>
      <p:sp>
        <p:nvSpPr>
          <p:cNvPr id="4" name="Google Shape;1666;p201">
            <a:extLst>
              <a:ext uri="{FF2B5EF4-FFF2-40B4-BE49-F238E27FC236}">
                <a16:creationId xmlns:a16="http://schemas.microsoft.com/office/drawing/2014/main" xmlns="" id="{D3DCC363-0124-D5B0-C366-D4EE7B70CDFD}"/>
              </a:ext>
            </a:extLst>
          </p:cNvPr>
          <p:cNvSpPr/>
          <p:nvPr/>
        </p:nvSpPr>
        <p:spPr>
          <a:xfrm>
            <a:off x="6616716" y="2436733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2120" y="86417"/>
                  <a:pt x="66170" y="-14752"/>
                  <a:pt x="156931" y="0"/>
                </a:cubicBezTo>
                <a:cubicBezTo>
                  <a:pt x="437048" y="17883"/>
                  <a:pt x="470972" y="4122"/>
                  <a:pt x="740517" y="0"/>
                </a:cubicBezTo>
                <a:cubicBezTo>
                  <a:pt x="1010062" y="-4122"/>
                  <a:pt x="1258576" y="-29782"/>
                  <a:pt x="1398604" y="0"/>
                </a:cubicBezTo>
                <a:cubicBezTo>
                  <a:pt x="1500264" y="-12852"/>
                  <a:pt x="1549180" y="90872"/>
                  <a:pt x="1555535" y="156931"/>
                </a:cubicBezTo>
                <a:cubicBezTo>
                  <a:pt x="1586790" y="452238"/>
                  <a:pt x="1529418" y="598879"/>
                  <a:pt x="1555535" y="784638"/>
                </a:cubicBezTo>
                <a:cubicBezTo>
                  <a:pt x="1551755" y="877324"/>
                  <a:pt x="1496008" y="924609"/>
                  <a:pt x="1398604" y="941569"/>
                </a:cubicBezTo>
                <a:cubicBezTo>
                  <a:pt x="1137699" y="948058"/>
                  <a:pt x="990558" y="937958"/>
                  <a:pt x="752934" y="941569"/>
                </a:cubicBezTo>
                <a:cubicBezTo>
                  <a:pt x="515310" y="945181"/>
                  <a:pt x="363213" y="929647"/>
                  <a:pt x="156931" y="941569"/>
                </a:cubicBezTo>
                <a:cubicBezTo>
                  <a:pt x="70519" y="938794"/>
                  <a:pt x="11016" y="871220"/>
                  <a:pt x="0" y="784638"/>
                </a:cubicBezTo>
                <a:cubicBezTo>
                  <a:pt x="-3346" y="523853"/>
                  <a:pt x="-30684" y="309904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47" y="56878"/>
                  <a:pt x="64770" y="13933"/>
                  <a:pt x="156931" y="0"/>
                </a:cubicBezTo>
                <a:cubicBezTo>
                  <a:pt x="366354" y="16526"/>
                  <a:pt x="621983" y="-154"/>
                  <a:pt x="752934" y="0"/>
                </a:cubicBezTo>
                <a:cubicBezTo>
                  <a:pt x="883885" y="154"/>
                  <a:pt x="1247783" y="-17271"/>
                  <a:pt x="1398604" y="0"/>
                </a:cubicBezTo>
                <a:cubicBezTo>
                  <a:pt x="1489259" y="2516"/>
                  <a:pt x="1572537" y="67915"/>
                  <a:pt x="1555535" y="156931"/>
                </a:cubicBezTo>
                <a:cubicBezTo>
                  <a:pt x="1530700" y="283168"/>
                  <a:pt x="1558290" y="655335"/>
                  <a:pt x="1555535" y="784638"/>
                </a:cubicBezTo>
                <a:cubicBezTo>
                  <a:pt x="1556275" y="880164"/>
                  <a:pt x="1499828" y="940609"/>
                  <a:pt x="1398604" y="941569"/>
                </a:cubicBezTo>
                <a:cubicBezTo>
                  <a:pt x="1129452" y="914329"/>
                  <a:pt x="978249" y="943978"/>
                  <a:pt x="777768" y="941569"/>
                </a:cubicBezTo>
                <a:cubicBezTo>
                  <a:pt x="577287" y="939160"/>
                  <a:pt x="395901" y="912347"/>
                  <a:pt x="156931" y="941569"/>
                </a:cubicBezTo>
                <a:cubicBezTo>
                  <a:pt x="72208" y="932936"/>
                  <a:pt x="2605" y="867754"/>
                  <a:pt x="0" y="784638"/>
                </a:cubicBezTo>
                <a:cubicBezTo>
                  <a:pt x="31336" y="571813"/>
                  <a:pt x="19177" y="342512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فَوْقَ</a:t>
            </a:r>
          </a:p>
        </p:txBody>
      </p:sp>
      <p:sp>
        <p:nvSpPr>
          <p:cNvPr id="8" name="Google Shape;1667;p201">
            <a:extLst>
              <a:ext uri="{FF2B5EF4-FFF2-40B4-BE49-F238E27FC236}">
                <a16:creationId xmlns:a16="http://schemas.microsoft.com/office/drawing/2014/main" xmlns="" id="{2C0909C8-D311-E78E-DB5D-D6924E5564FA}"/>
              </a:ext>
            </a:extLst>
          </p:cNvPr>
          <p:cNvSpPr/>
          <p:nvPr/>
        </p:nvSpPr>
        <p:spPr>
          <a:xfrm>
            <a:off x="4659287" y="2454304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نَقِيٌّ</a:t>
            </a:r>
          </a:p>
        </p:txBody>
      </p:sp>
      <p:sp>
        <p:nvSpPr>
          <p:cNvPr id="10" name="Google Shape;1668;p201">
            <a:extLst>
              <a:ext uri="{FF2B5EF4-FFF2-40B4-BE49-F238E27FC236}">
                <a16:creationId xmlns:a16="http://schemas.microsoft.com/office/drawing/2014/main" xmlns="" id="{4A03B5AC-2C6E-76CE-DABF-2A2866C0A6E4}"/>
              </a:ext>
            </a:extLst>
          </p:cNvPr>
          <p:cNvSpPr/>
          <p:nvPr/>
        </p:nvSpPr>
        <p:spPr>
          <a:xfrm>
            <a:off x="942657" y="2493000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13050" y="66891"/>
                  <a:pt x="68044" y="-1301"/>
                  <a:pt x="156931" y="0"/>
                </a:cubicBezTo>
                <a:cubicBezTo>
                  <a:pt x="338397" y="-1055"/>
                  <a:pt x="522974" y="25327"/>
                  <a:pt x="777768" y="0"/>
                </a:cubicBezTo>
                <a:cubicBezTo>
                  <a:pt x="1032562" y="-25327"/>
                  <a:pt x="1096094" y="-11607"/>
                  <a:pt x="1398604" y="0"/>
                </a:cubicBezTo>
                <a:cubicBezTo>
                  <a:pt x="1480054" y="9542"/>
                  <a:pt x="1564197" y="67643"/>
                  <a:pt x="1555535" y="156931"/>
                </a:cubicBezTo>
                <a:cubicBezTo>
                  <a:pt x="1558191" y="388692"/>
                  <a:pt x="1546877" y="626975"/>
                  <a:pt x="1555535" y="784638"/>
                </a:cubicBezTo>
                <a:cubicBezTo>
                  <a:pt x="1560147" y="879837"/>
                  <a:pt x="1490119" y="945138"/>
                  <a:pt x="1398604" y="941569"/>
                </a:cubicBezTo>
                <a:cubicBezTo>
                  <a:pt x="1243545" y="957531"/>
                  <a:pt x="1054318" y="938628"/>
                  <a:pt x="790184" y="941569"/>
                </a:cubicBezTo>
                <a:cubicBezTo>
                  <a:pt x="526050" y="944510"/>
                  <a:pt x="400769" y="911685"/>
                  <a:pt x="156931" y="941569"/>
                </a:cubicBezTo>
                <a:cubicBezTo>
                  <a:pt x="65308" y="946494"/>
                  <a:pt x="2679" y="862991"/>
                  <a:pt x="0" y="784638"/>
                </a:cubicBezTo>
                <a:cubicBezTo>
                  <a:pt x="-11551" y="525311"/>
                  <a:pt x="-30047" y="428888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7119" y="61670"/>
                  <a:pt x="72107" y="-19453"/>
                  <a:pt x="156931" y="0"/>
                </a:cubicBezTo>
                <a:cubicBezTo>
                  <a:pt x="328791" y="-26882"/>
                  <a:pt x="558719" y="-21326"/>
                  <a:pt x="752934" y="0"/>
                </a:cubicBezTo>
                <a:cubicBezTo>
                  <a:pt x="947149" y="21326"/>
                  <a:pt x="1099997" y="-2913"/>
                  <a:pt x="1398604" y="0"/>
                </a:cubicBezTo>
                <a:cubicBezTo>
                  <a:pt x="1487210" y="2003"/>
                  <a:pt x="1561044" y="85370"/>
                  <a:pt x="1555535" y="156931"/>
                </a:cubicBezTo>
                <a:cubicBezTo>
                  <a:pt x="1547687" y="378933"/>
                  <a:pt x="1555162" y="651872"/>
                  <a:pt x="1555535" y="784638"/>
                </a:cubicBezTo>
                <a:cubicBezTo>
                  <a:pt x="1549320" y="862907"/>
                  <a:pt x="1468434" y="948734"/>
                  <a:pt x="1398604" y="941569"/>
                </a:cubicBezTo>
                <a:cubicBezTo>
                  <a:pt x="1119433" y="942063"/>
                  <a:pt x="1022617" y="951892"/>
                  <a:pt x="815018" y="941569"/>
                </a:cubicBezTo>
                <a:cubicBezTo>
                  <a:pt x="607419" y="931246"/>
                  <a:pt x="382092" y="952586"/>
                  <a:pt x="156931" y="941569"/>
                </a:cubicBezTo>
                <a:cubicBezTo>
                  <a:pt x="68959" y="921522"/>
                  <a:pt x="5160" y="875721"/>
                  <a:pt x="0" y="784638"/>
                </a:cubicBezTo>
                <a:cubicBezTo>
                  <a:pt x="11028" y="499908"/>
                  <a:pt x="5651" y="39645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هَواءٌ</a:t>
            </a:r>
          </a:p>
        </p:txBody>
      </p:sp>
      <p:sp>
        <p:nvSpPr>
          <p:cNvPr id="15" name="Google Shape;1671;p201">
            <a:extLst>
              <a:ext uri="{FF2B5EF4-FFF2-40B4-BE49-F238E27FC236}">
                <a16:creationId xmlns:a16="http://schemas.microsoft.com/office/drawing/2014/main" xmlns="" id="{C13690E4-57C2-7946-D10E-FD91994E8E72}"/>
              </a:ext>
            </a:extLst>
          </p:cNvPr>
          <p:cNvSpPr/>
          <p:nvPr/>
        </p:nvSpPr>
        <p:spPr>
          <a:xfrm>
            <a:off x="2800972" y="2471875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قَدْ</a:t>
            </a:r>
          </a:p>
        </p:txBody>
      </p:sp>
      <p:sp>
        <p:nvSpPr>
          <p:cNvPr id="16" name="Google Shape;1666;p201">
            <a:extLst>
              <a:ext uri="{FF2B5EF4-FFF2-40B4-BE49-F238E27FC236}">
                <a16:creationId xmlns:a16="http://schemas.microsoft.com/office/drawing/2014/main" xmlns="" id="{CA78667D-D2AE-DF00-AA52-3371E921543E}"/>
              </a:ext>
            </a:extLst>
          </p:cNvPr>
          <p:cNvSpPr/>
          <p:nvPr/>
        </p:nvSpPr>
        <p:spPr>
          <a:xfrm>
            <a:off x="6616716" y="3805776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2120" y="86417"/>
                  <a:pt x="66170" y="-14752"/>
                  <a:pt x="156931" y="0"/>
                </a:cubicBezTo>
                <a:cubicBezTo>
                  <a:pt x="437048" y="17883"/>
                  <a:pt x="470972" y="4122"/>
                  <a:pt x="740517" y="0"/>
                </a:cubicBezTo>
                <a:cubicBezTo>
                  <a:pt x="1010062" y="-4122"/>
                  <a:pt x="1258576" y="-29782"/>
                  <a:pt x="1398604" y="0"/>
                </a:cubicBezTo>
                <a:cubicBezTo>
                  <a:pt x="1500264" y="-12852"/>
                  <a:pt x="1549180" y="90872"/>
                  <a:pt x="1555535" y="156931"/>
                </a:cubicBezTo>
                <a:cubicBezTo>
                  <a:pt x="1586790" y="452238"/>
                  <a:pt x="1529418" y="598879"/>
                  <a:pt x="1555535" y="784638"/>
                </a:cubicBezTo>
                <a:cubicBezTo>
                  <a:pt x="1551755" y="877324"/>
                  <a:pt x="1496008" y="924609"/>
                  <a:pt x="1398604" y="941569"/>
                </a:cubicBezTo>
                <a:cubicBezTo>
                  <a:pt x="1137699" y="948058"/>
                  <a:pt x="990558" y="937958"/>
                  <a:pt x="752934" y="941569"/>
                </a:cubicBezTo>
                <a:cubicBezTo>
                  <a:pt x="515310" y="945181"/>
                  <a:pt x="363213" y="929647"/>
                  <a:pt x="156931" y="941569"/>
                </a:cubicBezTo>
                <a:cubicBezTo>
                  <a:pt x="70519" y="938794"/>
                  <a:pt x="11016" y="871220"/>
                  <a:pt x="0" y="784638"/>
                </a:cubicBezTo>
                <a:cubicBezTo>
                  <a:pt x="-3346" y="523853"/>
                  <a:pt x="-30684" y="309904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47" y="56878"/>
                  <a:pt x="64770" y="13933"/>
                  <a:pt x="156931" y="0"/>
                </a:cubicBezTo>
                <a:cubicBezTo>
                  <a:pt x="366354" y="16526"/>
                  <a:pt x="621983" y="-154"/>
                  <a:pt x="752934" y="0"/>
                </a:cubicBezTo>
                <a:cubicBezTo>
                  <a:pt x="883885" y="154"/>
                  <a:pt x="1247783" y="-17271"/>
                  <a:pt x="1398604" y="0"/>
                </a:cubicBezTo>
                <a:cubicBezTo>
                  <a:pt x="1489259" y="2516"/>
                  <a:pt x="1572537" y="67915"/>
                  <a:pt x="1555535" y="156931"/>
                </a:cubicBezTo>
                <a:cubicBezTo>
                  <a:pt x="1530700" y="283168"/>
                  <a:pt x="1558290" y="655335"/>
                  <a:pt x="1555535" y="784638"/>
                </a:cubicBezTo>
                <a:cubicBezTo>
                  <a:pt x="1556275" y="880164"/>
                  <a:pt x="1499828" y="940609"/>
                  <a:pt x="1398604" y="941569"/>
                </a:cubicBezTo>
                <a:cubicBezTo>
                  <a:pt x="1129452" y="914329"/>
                  <a:pt x="978249" y="943978"/>
                  <a:pt x="777768" y="941569"/>
                </a:cubicBezTo>
                <a:cubicBezTo>
                  <a:pt x="577287" y="939160"/>
                  <a:pt x="395901" y="912347"/>
                  <a:pt x="156931" y="941569"/>
                </a:cubicBezTo>
                <a:cubicBezTo>
                  <a:pt x="72208" y="932936"/>
                  <a:pt x="2605" y="867754"/>
                  <a:pt x="0" y="784638"/>
                </a:cubicBezTo>
                <a:cubicBezTo>
                  <a:pt x="31336" y="571813"/>
                  <a:pt x="19177" y="342512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لَمْ</a:t>
            </a:r>
          </a:p>
        </p:txBody>
      </p:sp>
      <p:sp>
        <p:nvSpPr>
          <p:cNvPr id="18" name="Google Shape;1667;p201">
            <a:extLst>
              <a:ext uri="{FF2B5EF4-FFF2-40B4-BE49-F238E27FC236}">
                <a16:creationId xmlns:a16="http://schemas.microsoft.com/office/drawing/2014/main" xmlns="" id="{E0B91EEC-8973-E481-2F8C-4D1098D5BA26}"/>
              </a:ext>
            </a:extLst>
          </p:cNvPr>
          <p:cNvSpPr/>
          <p:nvPr/>
        </p:nvSpPr>
        <p:spPr>
          <a:xfrm>
            <a:off x="4659287" y="3823347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هَوىً</a:t>
            </a:r>
          </a:p>
        </p:txBody>
      </p:sp>
      <p:sp>
        <p:nvSpPr>
          <p:cNvPr id="19" name="Google Shape;1668;p201">
            <a:extLst>
              <a:ext uri="{FF2B5EF4-FFF2-40B4-BE49-F238E27FC236}">
                <a16:creationId xmlns:a16="http://schemas.microsoft.com/office/drawing/2014/main" xmlns="" id="{67E0BFFA-4527-ED28-E4D8-9E6E0CA29063}"/>
              </a:ext>
            </a:extLst>
          </p:cNvPr>
          <p:cNvSpPr/>
          <p:nvPr/>
        </p:nvSpPr>
        <p:spPr>
          <a:xfrm>
            <a:off x="942657" y="3862043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13050" y="66891"/>
                  <a:pt x="68044" y="-1301"/>
                  <a:pt x="156931" y="0"/>
                </a:cubicBezTo>
                <a:cubicBezTo>
                  <a:pt x="338397" y="-1055"/>
                  <a:pt x="522974" y="25327"/>
                  <a:pt x="777768" y="0"/>
                </a:cubicBezTo>
                <a:cubicBezTo>
                  <a:pt x="1032562" y="-25327"/>
                  <a:pt x="1096094" y="-11607"/>
                  <a:pt x="1398604" y="0"/>
                </a:cubicBezTo>
                <a:cubicBezTo>
                  <a:pt x="1480054" y="9542"/>
                  <a:pt x="1564197" y="67643"/>
                  <a:pt x="1555535" y="156931"/>
                </a:cubicBezTo>
                <a:cubicBezTo>
                  <a:pt x="1558191" y="388692"/>
                  <a:pt x="1546877" y="626975"/>
                  <a:pt x="1555535" y="784638"/>
                </a:cubicBezTo>
                <a:cubicBezTo>
                  <a:pt x="1560147" y="879837"/>
                  <a:pt x="1490119" y="945138"/>
                  <a:pt x="1398604" y="941569"/>
                </a:cubicBezTo>
                <a:cubicBezTo>
                  <a:pt x="1243545" y="957531"/>
                  <a:pt x="1054318" y="938628"/>
                  <a:pt x="790184" y="941569"/>
                </a:cubicBezTo>
                <a:cubicBezTo>
                  <a:pt x="526050" y="944510"/>
                  <a:pt x="400769" y="911685"/>
                  <a:pt x="156931" y="941569"/>
                </a:cubicBezTo>
                <a:cubicBezTo>
                  <a:pt x="65308" y="946494"/>
                  <a:pt x="2679" y="862991"/>
                  <a:pt x="0" y="784638"/>
                </a:cubicBezTo>
                <a:cubicBezTo>
                  <a:pt x="-11551" y="525311"/>
                  <a:pt x="-30047" y="428888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7119" y="61670"/>
                  <a:pt x="72107" y="-19453"/>
                  <a:pt x="156931" y="0"/>
                </a:cubicBezTo>
                <a:cubicBezTo>
                  <a:pt x="328791" y="-26882"/>
                  <a:pt x="558719" y="-21326"/>
                  <a:pt x="752934" y="0"/>
                </a:cubicBezTo>
                <a:cubicBezTo>
                  <a:pt x="947149" y="21326"/>
                  <a:pt x="1099997" y="-2913"/>
                  <a:pt x="1398604" y="0"/>
                </a:cubicBezTo>
                <a:cubicBezTo>
                  <a:pt x="1487210" y="2003"/>
                  <a:pt x="1561044" y="85370"/>
                  <a:pt x="1555535" y="156931"/>
                </a:cubicBezTo>
                <a:cubicBezTo>
                  <a:pt x="1547687" y="378933"/>
                  <a:pt x="1555162" y="651872"/>
                  <a:pt x="1555535" y="784638"/>
                </a:cubicBezTo>
                <a:cubicBezTo>
                  <a:pt x="1549320" y="862907"/>
                  <a:pt x="1468434" y="948734"/>
                  <a:pt x="1398604" y="941569"/>
                </a:cubicBezTo>
                <a:cubicBezTo>
                  <a:pt x="1119433" y="942063"/>
                  <a:pt x="1022617" y="951892"/>
                  <a:pt x="815018" y="941569"/>
                </a:cubicBezTo>
                <a:cubicBezTo>
                  <a:pt x="607419" y="931246"/>
                  <a:pt x="382092" y="952586"/>
                  <a:pt x="156931" y="941569"/>
                </a:cubicBezTo>
                <a:cubicBezTo>
                  <a:pt x="68959" y="921522"/>
                  <a:pt x="5160" y="875721"/>
                  <a:pt x="0" y="784638"/>
                </a:cubicBezTo>
                <a:cubicBezTo>
                  <a:pt x="11028" y="499908"/>
                  <a:pt x="5651" y="39645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بِحاراً</a:t>
            </a:r>
          </a:p>
        </p:txBody>
      </p:sp>
      <p:sp>
        <p:nvSpPr>
          <p:cNvPr id="28" name="Google Shape;1671;p201">
            <a:extLst>
              <a:ext uri="{FF2B5EF4-FFF2-40B4-BE49-F238E27FC236}">
                <a16:creationId xmlns:a16="http://schemas.microsoft.com/office/drawing/2014/main" xmlns="" id="{1DAD4B13-23CE-1C0C-372C-B1286B4553CD}"/>
              </a:ext>
            </a:extLst>
          </p:cNvPr>
          <p:cNvSpPr/>
          <p:nvPr/>
        </p:nvSpPr>
        <p:spPr>
          <a:xfrm>
            <a:off x="2800972" y="3840918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أُنْشودَةٌ</a:t>
            </a:r>
          </a:p>
        </p:txBody>
      </p:sp>
    </p:spTree>
    <p:extLst>
      <p:ext uri="{BB962C8B-B14F-4D97-AF65-F5344CB8AC3E}">
        <p14:creationId xmlns:p14="http://schemas.microsoft.com/office/powerpoint/2010/main" val="1615535373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19676</TotalTime>
  <Words>1177</Words>
  <Application>Microsoft Office PowerPoint</Application>
  <PresentationFormat>Affichage à l'écran (4:3)</PresentationFormat>
  <Paragraphs>371</Paragraphs>
  <Slides>54</Slides>
  <Notes>0</Notes>
  <HiddenSlides>0</HiddenSlides>
  <MMClips>4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7</vt:i4>
      </vt:variant>
      <vt:variant>
        <vt:lpstr>Titres des diapositives</vt:lpstr>
      </vt:variant>
      <vt:variant>
        <vt:i4>54</vt:i4>
      </vt:variant>
    </vt:vector>
  </HeadingPairs>
  <TitlesOfParts>
    <vt:vector size="72" baseType="lpstr">
      <vt:lpstr>Modern Love</vt:lpstr>
      <vt:lpstr>Calibri</vt:lpstr>
      <vt:lpstr>Wingdings</vt:lpstr>
      <vt:lpstr>Microsoft Uighur</vt:lpstr>
      <vt:lpstr>Dosis ExtraBold</vt:lpstr>
      <vt:lpstr>Dosis Medium</vt:lpstr>
      <vt:lpstr>Dosis SemiBold</vt:lpstr>
      <vt:lpstr>Aptos</vt:lpstr>
      <vt:lpstr>Arial</vt:lpstr>
      <vt:lpstr>Calibri Light</vt:lpstr>
      <vt:lpstr>Dosis</vt:lpstr>
      <vt:lpstr>Thème Office</vt:lpstr>
      <vt:lpstr>Conception personnalisée</vt:lpstr>
      <vt:lpstr>01- نشاط اعتيادي</vt:lpstr>
      <vt:lpstr>03- استماع وتحدث</vt:lpstr>
      <vt:lpstr>04- قراءة/ كتابة</vt:lpstr>
      <vt:lpstr>05- اختتام الحصة</vt:lpstr>
      <vt:lpstr>00_Env-Enseignant</vt:lpstr>
      <vt:lpstr>Présentation PowerPoint</vt:lpstr>
      <vt:lpstr>سنتدرب اليوم على توظيف الكلمات البصرية. من يذكر بالكلمات البصرية لهذا الأسبوع؟</vt:lpstr>
      <vt:lpstr>من يقرأ؟</vt:lpstr>
      <vt:lpstr>خذوا ألواحكم.</vt:lpstr>
      <vt:lpstr>اقرؤا الجملة. ستكتبون الكلمة الناقصة انطلاقا من الكلمات المقترحة.</vt:lpstr>
      <vt:lpstr>من وجد الكلمة المناسبة لمعنى الجملة؟ ما رأيكم؟   - صححوا</vt:lpstr>
      <vt:lpstr>هذه جملة أخرى. اكتبوا الكلمة الناقصة انطلاقا من الكلمات المقترحة.</vt:lpstr>
      <vt:lpstr>من وجد الكلمة المناسبة لمعنى الجملة؟ ما رأيك؟  ــــ صححوا.</vt:lpstr>
      <vt:lpstr>هذه جملة أخرى. اكتبوا الكلمة الناقصة انطلاقا من الكلمات المقترحة.</vt:lpstr>
      <vt:lpstr>من وجد الكلمة المناسبة لمعنى الجملة؟ ما رأيكم؟ ـــ صححوا.</vt:lpstr>
      <vt:lpstr>هذه جملة أخرى. اكتبوا الكلمة الناقصة انطلاقا من الكلمات المقترحة.</vt:lpstr>
      <vt:lpstr>من وجد الكلمة المناسبة لمعنى الجملة؟ ما رأيك؟  ــــ صححوا.</vt:lpstr>
      <vt:lpstr>Présentation PowerPoint</vt:lpstr>
      <vt:lpstr>نمر لحصة القراءة. النص الصفحة 103. سنتذوق النص. </vt:lpstr>
      <vt:lpstr>نصغي للقصيدة.</vt:lpstr>
      <vt:lpstr>من يقرأ المقطع الأول بشكل معبر؟ المقطع الثاني؟ ... (15 دقيقة).</vt:lpstr>
      <vt:lpstr>الآن، خذوا كراساتكم على الصفحة 105. من يقرأ التعليمة؟ أنجزوا </vt:lpstr>
      <vt:lpstr> نصحح. من يقرأ البيت الشعري؟ ما الكلمتان المتضادتان فيه؟</vt:lpstr>
      <vt:lpstr> من يجيب عن السؤال؟ </vt:lpstr>
      <vt:lpstr> نمر للتمرين الثاني. من يقرأ التعليمة؟ من يقرأ السؤال؟ ما المطلوب؟</vt:lpstr>
      <vt:lpstr> اقرؤا البيت وانتبهوا للأصوات ثم حددوا الكلمات المنتهية بالصوت نفسه. ثم أجيبوا عن السؤال.</vt:lpstr>
      <vt:lpstr> نصحح. من يقرأ البيت بشكل معبر؟ ما الصوت المتكرر آخر الكلمات؟ </vt:lpstr>
      <vt:lpstr>من يجيب عن السؤال؟</vt:lpstr>
      <vt:lpstr>صححوا.</vt:lpstr>
      <vt:lpstr>أعيدوا قراءة القصيدة. ما البيت الشعري الذي أعجبكم؟ ولماذا؟</vt:lpstr>
      <vt:lpstr>من يقرأ السؤال؟ من يجيب؟ </vt:lpstr>
      <vt:lpstr>من يريد إنشاد القصيدة أمام زملائه؟ </vt:lpstr>
      <vt:lpstr>Présentation PowerPoint</vt:lpstr>
      <vt:lpstr>من يجيب عن اللغز؟</vt:lpstr>
      <vt:lpstr>هذا لغز ثان.</vt:lpstr>
      <vt:lpstr>إملاء</vt:lpstr>
      <vt:lpstr>من يذكر بالحيلة التي تعلمناها سابقا لكتابة التاء في آخر الكلمة؟</vt:lpstr>
      <vt:lpstr>اليوم سنتدرب على طريقة جديدة لكتابة التاء في آخر الكلمة. انتبهوا</vt:lpstr>
      <vt:lpstr>عرض الفيديو</vt:lpstr>
      <vt:lpstr>نتذكر من يقرأ؟</vt:lpstr>
      <vt:lpstr>الآن، ستكتبون كلمات تنتهي بتاء. خذوا ألواحكم.</vt:lpstr>
      <vt:lpstr>سأنطق الكلمة، اكتبوا التاء بشكل صحيح.  ـــ ارفعوا الألواح عند الإشارة.  يبرر المتعلمون اختياراتهم.</vt:lpstr>
      <vt:lpstr>انتبهوا للتصحيح.</vt:lpstr>
      <vt:lpstr>سأنطق الكلمة، اكتبوا التاء بشكل صحيح.  ـــ ارفعوا الألواح عند الإشارة.  يبرر المتعلمون اختياراتهم.</vt:lpstr>
      <vt:lpstr>انتبهوا للتصحيح</vt:lpstr>
      <vt:lpstr>سأنطق الكلمة، اكتبوا التاء بشكل صحيح.  ـــ ارفعوا الألواح عند الإشارة.  يبرر المتعلمون اختياراتهم.</vt:lpstr>
      <vt:lpstr>انتبهوا للتصحيح</vt:lpstr>
      <vt:lpstr>خذوا كراساتكم على الصفحة 107. من يقرأ التعليمة 1؟  </vt:lpstr>
      <vt:lpstr>هذه فقرة بها كلمات خاطئة، جدوها وصححوها في الجدول كما في المثال. ـــ أنجزوا بشكل فردي.</vt:lpstr>
      <vt:lpstr>في ثنائيات، وضح لزميلك الأخطاء التي وجدتها. دقيقة واحدة.</vt:lpstr>
      <vt:lpstr>نصحح. جملة جملة. من يقرأ الجملة الأولى ؟ هل فيها كلمة خاطئة؟ ـــ هل أنتم متفقون؟</vt:lpstr>
      <vt:lpstr>انتبهوا للتصحيح.</vt:lpstr>
      <vt:lpstr>الآن اكتبوا الفقرة التي سأمليها عليكم . انتبهوا لكتابة «التاء» في الكلمات. يملي الأستاذ الفقرة في الشريحة الموالية دون إظهارها.</vt:lpstr>
      <vt:lpstr>انتبهوا للتصحيح.</vt:lpstr>
      <vt:lpstr>اختتام الحصة</vt:lpstr>
      <vt:lpstr>في الختام من يذكرنا بأهم العناصر التي تعلمناها خلال حصة اليوم؟ </vt:lpstr>
      <vt:lpstr>تذكروا الواجب المنزلي. ستنشدون القصيدة أمام زملائكم.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BTIHAJ</dc:creator>
  <cp:lastModifiedBy>HP</cp:lastModifiedBy>
  <cp:revision>64</cp:revision>
  <dcterms:created xsi:type="dcterms:W3CDTF">2023-09-20T21:35:22Z</dcterms:created>
  <dcterms:modified xsi:type="dcterms:W3CDTF">2026-01-07T16:01:27Z</dcterms:modified>
</cp:coreProperties>
</file>