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60"/>
  </p:notesMasterIdLst>
  <p:sldIdLst>
    <p:sldId id="2147482759" r:id="rId18"/>
    <p:sldId id="2147482717" r:id="rId19"/>
    <p:sldId id="2147482738" r:id="rId20"/>
    <p:sldId id="2147482526" r:id="rId21"/>
    <p:sldId id="2147482527" r:id="rId22"/>
    <p:sldId id="2147482528" r:id="rId23"/>
    <p:sldId id="2147482772" r:id="rId24"/>
    <p:sldId id="2147482773" r:id="rId25"/>
    <p:sldId id="2147482746" r:id="rId26"/>
    <p:sldId id="2147482760" r:id="rId27"/>
    <p:sldId id="2147482724" r:id="rId28"/>
    <p:sldId id="2147482727" r:id="rId29"/>
    <p:sldId id="2147482740" r:id="rId30"/>
    <p:sldId id="2147482739" r:id="rId31"/>
    <p:sldId id="2147482741" r:id="rId32"/>
    <p:sldId id="2147482742" r:id="rId33"/>
    <p:sldId id="2147482743" r:id="rId34"/>
    <p:sldId id="2147482764" r:id="rId35"/>
    <p:sldId id="2147482762" r:id="rId36"/>
    <p:sldId id="2147482744" r:id="rId37"/>
    <p:sldId id="2147482745" r:id="rId38"/>
    <p:sldId id="2147482761" r:id="rId39"/>
    <p:sldId id="2147482747" r:id="rId40"/>
    <p:sldId id="2147482748" r:id="rId41"/>
    <p:sldId id="2147482749" r:id="rId42"/>
    <p:sldId id="2147482750" r:id="rId43"/>
    <p:sldId id="2147482751" r:id="rId44"/>
    <p:sldId id="2147482752" r:id="rId45"/>
    <p:sldId id="2147482767" r:id="rId46"/>
    <p:sldId id="2147482766" r:id="rId47"/>
    <p:sldId id="2147482753" r:id="rId48"/>
    <p:sldId id="2147482765" r:id="rId49"/>
    <p:sldId id="2147482768" r:id="rId50"/>
    <p:sldId id="2147482754" r:id="rId51"/>
    <p:sldId id="2147482771" r:id="rId52"/>
    <p:sldId id="2147482769" r:id="rId53"/>
    <p:sldId id="2147482770" r:id="rId54"/>
    <p:sldId id="2147482703" r:id="rId55"/>
    <p:sldId id="2147482490" r:id="rId56"/>
    <p:sldId id="2147482459" r:id="rId57"/>
    <p:sldId id="2147482465" r:id="rId58"/>
    <p:sldId id="2147482466" r:id="rId59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61"/>
      <p:italic r:id="rId62"/>
    </p:embeddedFont>
    <p:embeddedFont>
      <p:font typeface="Dosis" panose="020B0604020202020204" charset="0"/>
      <p:regular r:id="rId63"/>
      <p:bold r:id="rId64"/>
    </p:embeddedFont>
    <p:embeddedFont>
      <p:font typeface="Modern Love" panose="020B0604020202020204" charset="0"/>
      <p:regular r:id="rId65"/>
    </p:embeddedFont>
    <p:embeddedFont>
      <p:font typeface="Dosis ExtraBold" panose="020B0604020202020204" charset="0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Dosis SemiBold" panose="020B0604020202020204" charset="0"/>
      <p:regular r:id="rId71"/>
      <p:bold r:id="rId72"/>
    </p:embeddedFont>
    <p:embeddedFont>
      <p:font typeface="Microsoft Uighur" panose="02000000000000000000" pitchFamily="2" charset="-78"/>
      <p:regular r:id="rId73"/>
      <p:bold r:id="rId74"/>
    </p:embeddedFont>
    <p:embeddedFont>
      <p:font typeface="Dosis Medium" panose="020B0604020202020204" charset="0"/>
      <p:regular r:id="rId75"/>
      <p:bold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9EA"/>
    <a:srgbClr val="424D7C"/>
    <a:srgbClr val="44546A"/>
    <a:srgbClr val="414B79"/>
    <a:srgbClr val="424D7B"/>
    <a:srgbClr val="106585"/>
    <a:srgbClr val="0070C0"/>
    <a:srgbClr val="0097B2"/>
    <a:srgbClr val="76171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12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7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5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6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7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12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12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12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12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5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6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D1251BF-A4EE-A14C-A769-390CC1843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9629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F1DAAF-BCF5-B00A-2C73-126570F44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74C0060-9581-16C0-C855-E176EF5D958A}"/>
              </a:ext>
            </a:extLst>
          </p:cNvPr>
          <p:cNvSpPr txBox="1"/>
          <p:nvPr/>
        </p:nvSpPr>
        <p:spPr>
          <a:xfrm>
            <a:off x="487339" y="2388348"/>
            <a:ext cx="8158102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م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شَ،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صَوْمَعَةُ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حِجارَتُها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5B45B72-2860-7382-032F-46FAD62CE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يقرا الجواب؟ من يقرأ العبارات الدالة على الجواب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343D5A-7F80-0DCB-2811-E5F748E22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C8A72BB-A0A5-6519-8F91-7537A274E1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DB6717-3C72-798A-6325-CD376337699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38D97EE0-957B-81AA-D980-50C78CC6458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6AFA1F4-6623-4DB7-BABD-3911793EE1D5}"/>
              </a:ext>
            </a:extLst>
          </p:cNvPr>
          <p:cNvSpPr txBox="1"/>
          <p:nvPr/>
        </p:nvSpPr>
        <p:spPr>
          <a:xfrm>
            <a:off x="1668669" y="1440184"/>
            <a:ext cx="5170438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بُنِيَتْ صَوْمَعَةُ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ٱلْكُتُبِيَّةِ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ٱلْحِجارَةِ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وَٱلطّينِ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73CEC6AD-AE17-3221-9D7F-E5C8548093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20A5079B-DD63-A957-E315-BB6603EC9171}"/>
              </a:ext>
            </a:extLst>
          </p:cNvPr>
          <p:cNvCxnSpPr>
            <a:cxnSpLocks/>
          </p:cNvCxnSpPr>
          <p:nvPr/>
        </p:nvCxnSpPr>
        <p:spPr>
          <a:xfrm flipH="1">
            <a:off x="5410368" y="4198777"/>
            <a:ext cx="91832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2992984D-04CF-9CD5-6DD7-E92F99C92D67}"/>
              </a:ext>
            </a:extLst>
          </p:cNvPr>
          <p:cNvCxnSpPr>
            <a:cxnSpLocks/>
          </p:cNvCxnSpPr>
          <p:nvPr/>
        </p:nvCxnSpPr>
        <p:spPr>
          <a:xfrm flipH="1">
            <a:off x="655233" y="3614058"/>
            <a:ext cx="91832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DBFE713A-3DA1-DC8A-10EB-9529ECD77576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228C7806-9EE8-501F-71E1-77BBC0C6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C31FC857-5A97-3BEF-0F54-465DFF0A6046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CB9505FA-B5DC-D0A2-2E9C-2BD95E910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xmlns="" id="{6BD3AC23-70DD-9F53-9135-BC30A2CF4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594CB3C-078C-9132-7BDE-16564308E38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2B8D8521-E374-45A1-5367-5CDE40EEF3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  <a:alpha val="2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735204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368123-7C90-57B5-23BA-2963482D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24611610-EBF4-F560-6B26-B5DCA4A1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معجم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9A9335C-0BA5-7E51-9A8D-68A0EA8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8E28A76D-972E-1C19-EF5A-C47D0FA6499E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مفردات مرتبطة بالمجال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FDB0199-5E94-F2D6-AEFC-19061BEF45C8}"/>
              </a:ext>
            </a:extLst>
          </p:cNvPr>
          <p:cNvSpPr txBox="1"/>
          <p:nvPr/>
        </p:nvSpPr>
        <p:spPr>
          <a:xfrm>
            <a:off x="6306877" y="177787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3E2E60A-4D1A-8E53-EB3E-1DEDF753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C55DAD-A3AA-39AF-8EC7-EAAE079DAC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474" y="1058178"/>
            <a:ext cx="380015" cy="38001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92FA599-F790-3A52-7A53-EE3C45F90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777877"/>
            <a:ext cx="6258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47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7FABF-3AFE-27CC-D061-7F89D49E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BF9109-E378-AB9D-65A8-B11DE926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هذه مفردات تعلمنا معانيها خلال الأسابيع الماضية. سأعين من يقرأ؟ (دقيقتان)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يقرأ كل تلميذ خمس كلمات مختارة عشوائيا.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0E81C43-7E32-6C62-9A9C-7B2591AE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51E9FE-7192-87FD-6CCF-E355C90C95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EDE7BDB-5A75-F229-8C85-997B4ADFCF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15469" y="702876"/>
            <a:ext cx="828000" cy="827999"/>
          </a:xfr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xmlns="" id="{C4A34144-C410-5B59-B12C-93520DED8042}"/>
              </a:ext>
            </a:extLst>
          </p:cNvPr>
          <p:cNvGrpSpPr/>
          <p:nvPr/>
        </p:nvGrpSpPr>
        <p:grpSpPr>
          <a:xfrm>
            <a:off x="398069" y="1828929"/>
            <a:ext cx="8401941" cy="4480714"/>
            <a:chOff x="362254" y="1616423"/>
            <a:chExt cx="8401941" cy="4480714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xmlns="" id="{F2ACA753-C8B3-764D-094D-2C30D9C02470}"/>
                </a:ext>
              </a:extLst>
            </p:cNvPr>
            <p:cNvGrpSpPr/>
            <p:nvPr/>
          </p:nvGrpSpPr>
          <p:grpSpPr>
            <a:xfrm>
              <a:off x="719565" y="1616423"/>
              <a:ext cx="8044630" cy="4480714"/>
              <a:chOff x="-781742" y="1552362"/>
              <a:chExt cx="7089808" cy="4480714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xmlns="" id="{FFFD596F-C8BD-79AA-9C2D-7B947A2EE91F}"/>
                  </a:ext>
                </a:extLst>
              </p:cNvPr>
              <p:cNvGrpSpPr/>
              <p:nvPr/>
            </p:nvGrpSpPr>
            <p:grpSpPr>
              <a:xfrm>
                <a:off x="496221" y="1552362"/>
                <a:ext cx="5430403" cy="3297167"/>
                <a:chOff x="2956891" y="2209104"/>
                <a:chExt cx="5430403" cy="3297167"/>
              </a:xfrm>
            </p:grpSpPr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xmlns="" id="{D273EC9D-5B76-8138-7C30-2D90E28364E5}"/>
                    </a:ext>
                  </a:extLst>
                </p:cNvPr>
                <p:cNvSpPr txBox="1"/>
                <p:nvPr/>
              </p:nvSpPr>
              <p:spPr>
                <a:xfrm>
                  <a:off x="7073338" y="2210107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حَفاوَةٌ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xmlns="" id="{2E90FEAC-3B6A-3769-6E2A-8F6BD92308EA}"/>
                    </a:ext>
                  </a:extLst>
                </p:cNvPr>
                <p:cNvSpPr txBox="1"/>
                <p:nvPr/>
              </p:nvSpPr>
              <p:spPr>
                <a:xfrm>
                  <a:off x="5725425" y="2217939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صَخَبٌ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xmlns="" id="{4E0DCCCA-D608-2CA8-50FE-08865EA2D376}"/>
                    </a:ext>
                  </a:extLst>
                </p:cNvPr>
                <p:cNvSpPr txBox="1"/>
                <p:nvPr/>
              </p:nvSpPr>
              <p:spPr>
                <a:xfrm>
                  <a:off x="4373908" y="220910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سَمَرٌ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xmlns="" id="{107CA559-0652-7BD6-5B7A-1CA2F616EBF5}"/>
                    </a:ext>
                  </a:extLst>
                </p:cNvPr>
                <p:cNvSpPr txBox="1"/>
                <p:nvPr/>
              </p:nvSpPr>
              <p:spPr>
                <a:xfrm>
                  <a:off x="3001820" y="2213477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قَيْظٌ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xmlns="" id="{BDE652C7-8859-DD16-5126-DF7C2B4D7D2B}"/>
                    </a:ext>
                  </a:extLst>
                </p:cNvPr>
                <p:cNvSpPr txBox="1"/>
                <p:nvPr/>
              </p:nvSpPr>
              <p:spPr>
                <a:xfrm>
                  <a:off x="7110365" y="3421296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ثُغاءٌ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xmlns="" id="{83753EA5-E99B-E42D-A640-BF5844DD708F}"/>
                    </a:ext>
                  </a:extLst>
                </p:cNvPr>
                <p:cNvSpPr txBox="1"/>
                <p:nvPr/>
              </p:nvSpPr>
              <p:spPr>
                <a:xfrm>
                  <a:off x="5744784" y="3426421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اَلْمُروجُ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xmlns="" id="{BB8ED2C5-23FB-85E5-A321-09F994FE2001}"/>
                    </a:ext>
                  </a:extLst>
                </p:cNvPr>
                <p:cNvSpPr txBox="1"/>
                <p:nvPr/>
              </p:nvSpPr>
              <p:spPr>
                <a:xfrm>
                  <a:off x="4299558" y="3426567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مَزايا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id="{A96997E8-D814-F80A-6A84-3AD1E357CEC3}"/>
                    </a:ext>
                  </a:extLst>
                </p:cNvPr>
                <p:cNvSpPr txBox="1"/>
                <p:nvPr/>
              </p:nvSpPr>
              <p:spPr>
                <a:xfrm>
                  <a:off x="2956891" y="339702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عُيوبٌ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xmlns="" id="{24D7DF17-9F35-EB5A-6ED2-A2F5237C3B85}"/>
                    </a:ext>
                  </a:extLst>
                </p:cNvPr>
                <p:cNvSpPr txBox="1"/>
                <p:nvPr/>
              </p:nvSpPr>
              <p:spPr>
                <a:xfrm>
                  <a:off x="7161250" y="4654974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ٱلْمَهيبُ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xmlns="" id="{C7363AB6-D754-885E-CA31-B09F36C7CF8E}"/>
                    </a:ext>
                  </a:extLst>
                </p:cNvPr>
                <p:cNvSpPr txBox="1"/>
                <p:nvPr/>
              </p:nvSpPr>
              <p:spPr>
                <a:xfrm>
                  <a:off x="5790381" y="4645309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مَآثِرُ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384839CC-22AB-0F53-B2A0-B0C346A48A2F}"/>
                    </a:ext>
                  </a:extLst>
                </p:cNvPr>
                <p:cNvSpPr txBox="1"/>
                <p:nvPr/>
              </p:nvSpPr>
              <p:spPr>
                <a:xfrm>
                  <a:off x="4334430" y="4649120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تَباشيرُ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E1BFE575-80A2-7660-78EE-F3ED4B48CE29}"/>
                    </a:ext>
                  </a:extLst>
                </p:cNvPr>
                <p:cNvSpPr txBox="1"/>
                <p:nvPr/>
              </p:nvSpPr>
              <p:spPr>
                <a:xfrm>
                  <a:off x="2986980" y="465497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أَخّاذٌ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xmlns="" id="{1EC0E30D-CB23-981A-8587-D43DE3986F85}"/>
                  </a:ext>
                </a:extLst>
              </p:cNvPr>
              <p:cNvSpPr txBox="1"/>
              <p:nvPr/>
            </p:nvSpPr>
            <p:spPr>
              <a:xfrm>
                <a:off x="4603873" y="5186643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عَرَّجَ بِالْمَكانِ 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xmlns="" id="{0E6E160E-C106-DD28-BA62-1596840C3577}"/>
                  </a:ext>
                </a:extLst>
              </p:cNvPr>
              <p:cNvSpPr txBox="1"/>
              <p:nvPr/>
            </p:nvSpPr>
            <p:spPr>
              <a:xfrm>
                <a:off x="3006141" y="5186643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غَمَرَ/ يَغْمُرُ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xmlns="" id="{F4FF7313-0579-AA8F-5547-EFD71A1940CD}"/>
                  </a:ext>
                </a:extLst>
              </p:cNvPr>
              <p:cNvSpPr txBox="1"/>
              <p:nvPr/>
            </p:nvSpPr>
            <p:spPr>
              <a:xfrm>
                <a:off x="1137820" y="5224322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خَلَبَ/ يَخْلُبُ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xmlns="" id="{C50EF2C2-BE2B-E5D9-FF18-F40C21D25A06}"/>
                  </a:ext>
                </a:extLst>
              </p:cNvPr>
              <p:cNvSpPr txBox="1"/>
              <p:nvPr/>
            </p:nvSpPr>
            <p:spPr>
              <a:xfrm>
                <a:off x="-781742" y="5181779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أَلَحَّ/ يُلِحُّ</a:t>
                </a:r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xmlns="" id="{07E58850-28DB-4EF4-9319-15D0F24C8C4A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مُزَرْكَشٌ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xmlns="" id="{E603DB5B-F07C-5496-DF58-53D06EBBED1C}"/>
                </a:ext>
              </a:extLst>
            </p:cNvPr>
            <p:cNvSpPr txBox="1"/>
            <p:nvPr/>
          </p:nvSpPr>
          <p:spPr>
            <a:xfrm>
              <a:off x="565492" y="4062293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رَبَّتَ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xmlns="" id="{64407D00-AABF-5EFE-740D-415B0064A432}"/>
                </a:ext>
              </a:extLst>
            </p:cNvPr>
            <p:cNvSpPr txBox="1"/>
            <p:nvPr/>
          </p:nvSpPr>
          <p:spPr>
            <a:xfrm>
              <a:off x="362254" y="2833740"/>
              <a:ext cx="1692949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مِياهٌ عَذْبَةٌ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2AC65BA-E1CB-5630-CF24-98F777E6B7F2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10313FE-C47D-F3EB-AF80-0A7B0DC5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0CED0410-43BB-AD4C-791C-86582DA31950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xmlns="" id="{0A8A5B34-55EA-FD28-6110-1F48535B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8A3FF1D4-469D-D870-2007-5F8217A5A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859CCDC-DC86-3514-4F10-51B8B0E128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50CE763-AA59-6912-B3D8-63311A28B1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ar-MA" sz="20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B55E25-587C-222F-8ACA-50113A7774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accent1">
                    <a:lumMod val="50000"/>
                    <a:alpha val="2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1326685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B1B6A9-077E-8694-3F0F-95B88850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31A7C-9E96-B534-FC92-544E191A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نمر لتحدي الشرح. من يختار مفردة ويشرحها؟ (دقيقتان)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251367-5377-B2B4-28EA-1471E4194D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287A69-8D37-6C71-A1FA-3E59205FEF9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6A46F4AE-D9DF-B02C-F246-CA0CF96D22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B846003-886E-D1E7-EB1B-2C00646551FC}"/>
              </a:ext>
            </a:extLst>
          </p:cNvPr>
          <p:cNvGrpSpPr/>
          <p:nvPr/>
        </p:nvGrpSpPr>
        <p:grpSpPr>
          <a:xfrm>
            <a:off x="398069" y="1828929"/>
            <a:ext cx="8401941" cy="4480714"/>
            <a:chOff x="362254" y="1616423"/>
            <a:chExt cx="8401941" cy="448071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7B3985FB-B7E1-853C-6D29-5D11FB142F80}"/>
                </a:ext>
              </a:extLst>
            </p:cNvPr>
            <p:cNvGrpSpPr/>
            <p:nvPr/>
          </p:nvGrpSpPr>
          <p:grpSpPr>
            <a:xfrm>
              <a:off x="719565" y="1616423"/>
              <a:ext cx="8044630" cy="4480714"/>
              <a:chOff x="-781742" y="1552362"/>
              <a:chExt cx="7089808" cy="4480714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xmlns="" id="{56B40AC7-08CE-42AE-FD52-A73FE7680D7A}"/>
                  </a:ext>
                </a:extLst>
              </p:cNvPr>
              <p:cNvGrpSpPr/>
              <p:nvPr/>
            </p:nvGrpSpPr>
            <p:grpSpPr>
              <a:xfrm>
                <a:off x="496221" y="1552362"/>
                <a:ext cx="5430403" cy="3297167"/>
                <a:chOff x="2956891" y="2209104"/>
                <a:chExt cx="5430403" cy="3297167"/>
              </a:xfrm>
            </p:grpSpPr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id="{482A05B6-C9E2-7684-B03C-57DEFC8D9401}"/>
                    </a:ext>
                  </a:extLst>
                </p:cNvPr>
                <p:cNvSpPr txBox="1"/>
                <p:nvPr/>
              </p:nvSpPr>
              <p:spPr>
                <a:xfrm>
                  <a:off x="7073338" y="2210107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حَفاوَةٌ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xmlns="" id="{612B612A-6D36-9E2A-9775-3D49D97882AE}"/>
                    </a:ext>
                  </a:extLst>
                </p:cNvPr>
                <p:cNvSpPr txBox="1"/>
                <p:nvPr/>
              </p:nvSpPr>
              <p:spPr>
                <a:xfrm>
                  <a:off x="5725425" y="2217939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صَخَبٌ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xmlns="" id="{FE6502EC-9DC9-1EBC-9552-9E6C0427913A}"/>
                    </a:ext>
                  </a:extLst>
                </p:cNvPr>
                <p:cNvSpPr txBox="1"/>
                <p:nvPr/>
              </p:nvSpPr>
              <p:spPr>
                <a:xfrm>
                  <a:off x="4373908" y="220910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سَمَرٌ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340613D4-F6C1-E268-6AA6-098C15B1CDC2}"/>
                    </a:ext>
                  </a:extLst>
                </p:cNvPr>
                <p:cNvSpPr txBox="1"/>
                <p:nvPr/>
              </p:nvSpPr>
              <p:spPr>
                <a:xfrm>
                  <a:off x="3001820" y="2213477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قَيْظٌ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285F2E4D-1876-5C0A-3ADE-B65553CD3972}"/>
                    </a:ext>
                  </a:extLst>
                </p:cNvPr>
                <p:cNvSpPr txBox="1"/>
                <p:nvPr/>
              </p:nvSpPr>
              <p:spPr>
                <a:xfrm>
                  <a:off x="7110365" y="3421296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ثُغاءٌ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xmlns="" id="{22600187-B2C2-10C1-53FC-A7364EB7AA3C}"/>
                    </a:ext>
                  </a:extLst>
                </p:cNvPr>
                <p:cNvSpPr txBox="1"/>
                <p:nvPr/>
              </p:nvSpPr>
              <p:spPr>
                <a:xfrm>
                  <a:off x="5744784" y="3426421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اَلْمُروجُ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id="{28330D40-D86F-5558-A3A5-AA917D581A8A}"/>
                    </a:ext>
                  </a:extLst>
                </p:cNvPr>
                <p:cNvSpPr txBox="1"/>
                <p:nvPr/>
              </p:nvSpPr>
              <p:spPr>
                <a:xfrm>
                  <a:off x="4299558" y="3426567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مَزايا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xmlns="" id="{2AAFD068-5FF0-7F6B-8EC2-BBF33806579F}"/>
                    </a:ext>
                  </a:extLst>
                </p:cNvPr>
                <p:cNvSpPr txBox="1"/>
                <p:nvPr/>
              </p:nvSpPr>
              <p:spPr>
                <a:xfrm>
                  <a:off x="2956891" y="339702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عُيوبٌ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xmlns="" id="{AAF047C5-07C8-A557-6130-C9D865CD7627}"/>
                    </a:ext>
                  </a:extLst>
                </p:cNvPr>
                <p:cNvSpPr txBox="1"/>
                <p:nvPr/>
              </p:nvSpPr>
              <p:spPr>
                <a:xfrm>
                  <a:off x="7161250" y="4654974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ٱلْمَهيبُ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xmlns="" id="{30E86FA4-3EF6-BB59-599A-15BBB709A1C9}"/>
                    </a:ext>
                  </a:extLst>
                </p:cNvPr>
                <p:cNvSpPr txBox="1"/>
                <p:nvPr/>
              </p:nvSpPr>
              <p:spPr>
                <a:xfrm>
                  <a:off x="5790381" y="4645309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مَآثِرُ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xmlns="" id="{CC44D330-7D6D-7FA1-CDC7-A577B6DE1042}"/>
                    </a:ext>
                  </a:extLst>
                </p:cNvPr>
                <p:cNvSpPr txBox="1"/>
                <p:nvPr/>
              </p:nvSpPr>
              <p:spPr>
                <a:xfrm>
                  <a:off x="4334430" y="4649120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تَباشيرُ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xmlns="" id="{DA8A8055-C445-656C-0C90-E5E8852891F0}"/>
                    </a:ext>
                  </a:extLst>
                </p:cNvPr>
                <p:cNvSpPr txBox="1"/>
                <p:nvPr/>
              </p:nvSpPr>
              <p:spPr>
                <a:xfrm>
                  <a:off x="2986980" y="465497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أَخّاذٌ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A12413B0-AEF1-470D-E732-6C3C01644DD5}"/>
                  </a:ext>
                </a:extLst>
              </p:cNvPr>
              <p:cNvSpPr txBox="1"/>
              <p:nvPr/>
            </p:nvSpPr>
            <p:spPr>
              <a:xfrm>
                <a:off x="4603873" y="5186643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عَرَّجَ بِالْمَكانِ 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0D14629-DE81-4193-09D5-E8C4CFF7FDF9}"/>
                  </a:ext>
                </a:extLst>
              </p:cNvPr>
              <p:cNvSpPr txBox="1"/>
              <p:nvPr/>
            </p:nvSpPr>
            <p:spPr>
              <a:xfrm>
                <a:off x="3006141" y="5186643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غَمَرَ/ يَغْمُرُ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BBF20F2B-E4D7-4506-0ECB-D9DC05D26037}"/>
                  </a:ext>
                </a:extLst>
              </p:cNvPr>
              <p:cNvSpPr txBox="1"/>
              <p:nvPr/>
            </p:nvSpPr>
            <p:spPr>
              <a:xfrm>
                <a:off x="1137820" y="5224322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خَلَبَ/ يَخْلُبُ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xmlns="" id="{962D1993-B0C3-16E7-D6D8-D98C2C93AF93}"/>
                  </a:ext>
                </a:extLst>
              </p:cNvPr>
              <p:cNvSpPr txBox="1"/>
              <p:nvPr/>
            </p:nvSpPr>
            <p:spPr>
              <a:xfrm>
                <a:off x="-781742" y="5181779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أَلَحَّ/ يُلِحُّ</a:t>
                </a: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1B052676-9FCE-BD09-8368-DF65D03FFD98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مُزَرْكَشٌ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1885EA1F-7FEC-B19D-286B-69759AECE981}"/>
                </a:ext>
              </a:extLst>
            </p:cNvPr>
            <p:cNvSpPr txBox="1"/>
            <p:nvPr/>
          </p:nvSpPr>
          <p:spPr>
            <a:xfrm>
              <a:off x="565492" y="4062293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رَبَّتَ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86D4232A-DCDE-74B2-D4FC-5C0F3E2A6B79}"/>
                </a:ext>
              </a:extLst>
            </p:cNvPr>
            <p:cNvSpPr txBox="1"/>
            <p:nvPr/>
          </p:nvSpPr>
          <p:spPr>
            <a:xfrm>
              <a:off x="362254" y="2833740"/>
              <a:ext cx="1692949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مِياهٌ عَذْبَةٌ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DF132162-D598-B4D9-2611-F034E46AD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B2C050E-BFF9-5B89-0A71-7181254952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A1E8768-1EAB-80AD-463B-1D2E317842A5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E347C7F0-1D45-200E-5E98-845E761E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84744E80-3E87-E2E9-92F4-FA543E5C79C1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xmlns="" id="{257DB741-F226-C811-DDDB-45257A736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9A6D490A-40B1-8EDC-CDE5-87B873989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C53DBDF-9495-FB10-026E-031AB515AF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6BEF308A-C498-A72F-D809-5C37CCDC77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ar-MA" sz="20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8241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E96365-B9FC-D07E-D9F2-815CC003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199447-7ABD-BEE4-AC54-29447549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يركّب جملا موظفا كلمات من بين الكلمات أمامكم؟ (أربع دقائق)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24098D8-7B82-BF6D-760B-B62872D6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4037525-C6E5-5CD6-17A4-C8180E0011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2BB0B7BD-DD09-B8C4-CB99-88B1D9B56401}"/>
              </a:ext>
            </a:extLst>
          </p:cNvPr>
          <p:cNvGrpSpPr/>
          <p:nvPr/>
        </p:nvGrpSpPr>
        <p:grpSpPr>
          <a:xfrm>
            <a:off x="398069" y="1828929"/>
            <a:ext cx="8401941" cy="4480714"/>
            <a:chOff x="362254" y="1616423"/>
            <a:chExt cx="8401941" cy="448071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9DFFA728-DA29-B7D9-EA55-C55C4074E525}"/>
                </a:ext>
              </a:extLst>
            </p:cNvPr>
            <p:cNvGrpSpPr/>
            <p:nvPr/>
          </p:nvGrpSpPr>
          <p:grpSpPr>
            <a:xfrm>
              <a:off x="719565" y="1616423"/>
              <a:ext cx="8044630" cy="4480714"/>
              <a:chOff x="-781742" y="1552362"/>
              <a:chExt cx="7089808" cy="4480714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xmlns="" id="{B1F34B2B-7563-1D6E-65BE-C4F27AE61DB7}"/>
                  </a:ext>
                </a:extLst>
              </p:cNvPr>
              <p:cNvGrpSpPr/>
              <p:nvPr/>
            </p:nvGrpSpPr>
            <p:grpSpPr>
              <a:xfrm>
                <a:off x="496221" y="1552362"/>
                <a:ext cx="5430403" cy="3297167"/>
                <a:chOff x="2956891" y="2209104"/>
                <a:chExt cx="5430403" cy="3297167"/>
              </a:xfrm>
            </p:grpSpPr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xmlns="" id="{53E5BE0A-2C3C-8C2B-A944-8689E4619FA8}"/>
                    </a:ext>
                  </a:extLst>
                </p:cNvPr>
                <p:cNvSpPr txBox="1"/>
                <p:nvPr/>
              </p:nvSpPr>
              <p:spPr>
                <a:xfrm>
                  <a:off x="7073338" y="2210107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حَفاوَةٌ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id="{3F3EC556-780C-D238-FDBC-6852896F81F6}"/>
                    </a:ext>
                  </a:extLst>
                </p:cNvPr>
                <p:cNvSpPr txBox="1"/>
                <p:nvPr/>
              </p:nvSpPr>
              <p:spPr>
                <a:xfrm>
                  <a:off x="5725425" y="2217939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صَخَبٌ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xmlns="" id="{68E8C939-7C64-2CB2-C082-9321780F8C0E}"/>
                    </a:ext>
                  </a:extLst>
                </p:cNvPr>
                <p:cNvSpPr txBox="1"/>
                <p:nvPr/>
              </p:nvSpPr>
              <p:spPr>
                <a:xfrm>
                  <a:off x="4373908" y="220910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سَمَرٌ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xmlns="" id="{D651E50C-3D49-581E-4D62-54FB9365A985}"/>
                    </a:ext>
                  </a:extLst>
                </p:cNvPr>
                <p:cNvSpPr txBox="1"/>
                <p:nvPr/>
              </p:nvSpPr>
              <p:spPr>
                <a:xfrm>
                  <a:off x="3001820" y="2213477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قَيْظٌ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6904AD47-4707-A906-3452-2C3E844F4BA1}"/>
                    </a:ext>
                  </a:extLst>
                </p:cNvPr>
                <p:cNvSpPr txBox="1"/>
                <p:nvPr/>
              </p:nvSpPr>
              <p:spPr>
                <a:xfrm>
                  <a:off x="7110365" y="3421296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ثُغاءٌ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52DDA76B-1989-FFD0-91D7-13C54B1CB1FA}"/>
                    </a:ext>
                  </a:extLst>
                </p:cNvPr>
                <p:cNvSpPr txBox="1"/>
                <p:nvPr/>
              </p:nvSpPr>
              <p:spPr>
                <a:xfrm>
                  <a:off x="5744784" y="3426421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اَلْمُروجُ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xmlns="" id="{B1F147DF-E501-C26F-233E-7ED333E66040}"/>
                    </a:ext>
                  </a:extLst>
                </p:cNvPr>
                <p:cNvSpPr txBox="1"/>
                <p:nvPr/>
              </p:nvSpPr>
              <p:spPr>
                <a:xfrm>
                  <a:off x="4299558" y="3426567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مَزايا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id="{32326039-1986-4307-1822-26F701613015}"/>
                    </a:ext>
                  </a:extLst>
                </p:cNvPr>
                <p:cNvSpPr txBox="1"/>
                <p:nvPr/>
              </p:nvSpPr>
              <p:spPr>
                <a:xfrm>
                  <a:off x="2956891" y="339702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عُيوبٌ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xmlns="" id="{9331B3BD-CB8E-A373-BA1D-1DBBAE0F870C}"/>
                    </a:ext>
                  </a:extLst>
                </p:cNvPr>
                <p:cNvSpPr txBox="1"/>
                <p:nvPr/>
              </p:nvSpPr>
              <p:spPr>
                <a:xfrm>
                  <a:off x="7161250" y="4654974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ٱلْمَهيبُ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xmlns="" id="{79DC4000-EA46-16D4-D852-F88947D3C473}"/>
                    </a:ext>
                  </a:extLst>
                </p:cNvPr>
                <p:cNvSpPr txBox="1"/>
                <p:nvPr/>
              </p:nvSpPr>
              <p:spPr>
                <a:xfrm>
                  <a:off x="5790381" y="4645309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مَآثِرُ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xmlns="" id="{5B15571D-48CA-23A1-C10F-A5119B0667B9}"/>
                    </a:ext>
                  </a:extLst>
                </p:cNvPr>
                <p:cNvSpPr txBox="1"/>
                <p:nvPr/>
              </p:nvSpPr>
              <p:spPr>
                <a:xfrm>
                  <a:off x="4334430" y="4649120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تَباشيرُ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xmlns="" id="{FC5BD175-FBAB-3752-DB8F-ED03A24D6595}"/>
                    </a:ext>
                  </a:extLst>
                </p:cNvPr>
                <p:cNvSpPr txBox="1"/>
                <p:nvPr/>
              </p:nvSpPr>
              <p:spPr>
                <a:xfrm>
                  <a:off x="2986980" y="4654974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  <a:sym typeface="Calibri"/>
                    </a:rPr>
                    <a:t>أَخّاذٌ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77F8C652-CDE1-3C9D-F617-60D48E552E16}"/>
                  </a:ext>
                </a:extLst>
              </p:cNvPr>
              <p:cNvSpPr txBox="1"/>
              <p:nvPr/>
            </p:nvSpPr>
            <p:spPr>
              <a:xfrm>
                <a:off x="4603873" y="5186643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عَرَّجَ بِالْمَكانِ 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EDB481E9-FE2C-D561-5F37-352A8C1F44B7}"/>
                  </a:ext>
                </a:extLst>
              </p:cNvPr>
              <p:cNvSpPr txBox="1"/>
              <p:nvPr/>
            </p:nvSpPr>
            <p:spPr>
              <a:xfrm>
                <a:off x="3006141" y="5186643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غَمَرَ/ يَغْمُرُ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D877B4BA-BE78-CC66-3011-D162B28EBFC0}"/>
                  </a:ext>
                </a:extLst>
              </p:cNvPr>
              <p:cNvSpPr txBox="1"/>
              <p:nvPr/>
            </p:nvSpPr>
            <p:spPr>
              <a:xfrm>
                <a:off x="1137820" y="5224322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خَلَبَ/ يَخْلُبُ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028416E0-F1E1-97D2-B097-0E48A45734DC}"/>
                  </a:ext>
                </a:extLst>
              </p:cNvPr>
              <p:cNvSpPr txBox="1"/>
              <p:nvPr/>
            </p:nvSpPr>
            <p:spPr>
              <a:xfrm>
                <a:off x="-781742" y="5181779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أَلَحَّ/ يُلِحُّ</a:t>
                </a: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A516538E-31A2-A4EE-5F20-4DA66ED16A0C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مُزَرْكَشٌ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D22E856E-3CF0-A061-4D21-0DE4C4FD29F0}"/>
                </a:ext>
              </a:extLst>
            </p:cNvPr>
            <p:cNvSpPr txBox="1"/>
            <p:nvPr/>
          </p:nvSpPr>
          <p:spPr>
            <a:xfrm>
              <a:off x="565492" y="4062293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رَبَّتَ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A1D02F74-9F59-57B4-51B2-7D2EE756049A}"/>
                </a:ext>
              </a:extLst>
            </p:cNvPr>
            <p:cNvSpPr txBox="1"/>
            <p:nvPr/>
          </p:nvSpPr>
          <p:spPr>
            <a:xfrm>
              <a:off x="362254" y="2833740"/>
              <a:ext cx="1692949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مِياهٌ عَذْبَةٌ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1" name="Espace réservé pour une image  50">
            <a:extLst>
              <a:ext uri="{FF2B5EF4-FFF2-40B4-BE49-F238E27FC236}">
                <a16:creationId xmlns:a16="http://schemas.microsoft.com/office/drawing/2014/main" xmlns="" id="{2F36CBB7-FE08-E5EA-6BC1-3CE03A4B7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532B1E09-5992-E770-ADF1-854BF3B81C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F8B1B50-6217-3927-22B8-4FC20138FA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01B5721-82A6-20E6-49E0-50F06943C6B4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0DCBAAD-BD7A-EBE9-A232-15079D19D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159228F3-5312-3C2F-053B-121B7329DF7D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xmlns="" id="{ED1176B5-DAA4-6BD3-B58E-1817EA9C1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75A913F6-9395-B8B4-9521-3BFD9C625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47C646A-3950-22F1-06AA-E7D3032BB6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BD33DC9-99BA-15B0-9C16-FC91143BC51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ar-MA" sz="20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68534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CA99F1-7746-D1BF-3B51-E967623F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9B06B8-1E5E-4ED0-1632-8C426005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هذه مفردات أخرى. سأعين من يقرأ؟ (دقيقتان)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7FC0634-2457-E916-0CF2-F5EDC2BE7D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50A593-BCF4-42FE-1B51-B51F9E76BA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A018631-6952-F56F-3E64-2675EA6547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15469" y="702876"/>
            <a:ext cx="828000" cy="827999"/>
          </a:xfr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7FE3A0AD-D9A6-33B9-ED0F-EB718388E8A6}"/>
              </a:ext>
            </a:extLst>
          </p:cNvPr>
          <p:cNvGrpSpPr/>
          <p:nvPr/>
        </p:nvGrpSpPr>
        <p:grpSpPr>
          <a:xfrm>
            <a:off x="632373" y="1829931"/>
            <a:ext cx="8133879" cy="4325193"/>
            <a:chOff x="596558" y="1617425"/>
            <a:chExt cx="8133879" cy="432519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35838985-A0C5-AA60-FE1B-B407FFFF54CC}"/>
                </a:ext>
              </a:extLst>
            </p:cNvPr>
            <p:cNvGrpSpPr/>
            <p:nvPr/>
          </p:nvGrpSpPr>
          <p:grpSpPr>
            <a:xfrm>
              <a:off x="685808" y="1617425"/>
              <a:ext cx="8044629" cy="4325193"/>
              <a:chOff x="-811492" y="1553364"/>
              <a:chExt cx="7089807" cy="4325193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xmlns="" id="{77619027-9960-B7BE-BCDD-FDBB412E5A5A}"/>
                  </a:ext>
                </a:extLst>
              </p:cNvPr>
              <p:cNvGrpSpPr/>
              <p:nvPr/>
            </p:nvGrpSpPr>
            <p:grpSpPr>
              <a:xfrm>
                <a:off x="485523" y="1553364"/>
                <a:ext cx="5718608" cy="3131094"/>
                <a:chOff x="2946193" y="2210106"/>
                <a:chExt cx="5718608" cy="3131094"/>
              </a:xfrm>
            </p:grpSpPr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xmlns="" id="{D8266B97-01C6-5C82-D4EA-595E05999A8A}"/>
                    </a:ext>
                  </a:extLst>
                </p:cNvPr>
                <p:cNvSpPr txBox="1"/>
                <p:nvPr/>
              </p:nvSpPr>
              <p:spPr>
                <a:xfrm>
                  <a:off x="7305409" y="2210107"/>
                  <a:ext cx="120063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شَغَفٌ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id="{5A2A3697-CD0D-78F6-7C29-B61C2F9FADA5}"/>
                    </a:ext>
                  </a:extLst>
                </p:cNvPr>
                <p:cNvSpPr txBox="1"/>
                <p:nvPr/>
              </p:nvSpPr>
              <p:spPr>
                <a:xfrm>
                  <a:off x="5440521" y="2217939"/>
                  <a:ext cx="177954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اِنْبِهارٌ(</a:t>
                  </a:r>
                  <a:r>
                    <a:rPr lang="ar-MA" sz="40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اِنْبَهَرَ</a:t>
                  </a:r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)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xmlns="" id="{6A572F69-B548-BB71-A467-3CF8948529C7}"/>
                    </a:ext>
                  </a:extLst>
                </p:cNvPr>
                <p:cNvSpPr txBox="1"/>
                <p:nvPr/>
              </p:nvSpPr>
              <p:spPr>
                <a:xfrm>
                  <a:off x="4228130" y="2210106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فُرْصَةٌ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xmlns="" id="{EE650307-86D5-7B40-8EAF-351516106514}"/>
                    </a:ext>
                  </a:extLst>
                </p:cNvPr>
                <p:cNvSpPr txBox="1"/>
                <p:nvPr/>
              </p:nvSpPr>
              <p:spPr>
                <a:xfrm>
                  <a:off x="2956891" y="2213477"/>
                  <a:ext cx="118589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ذِكْرَياتٌ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74208C55-360E-3D85-A45C-8E82FEFC77B3}"/>
                    </a:ext>
                  </a:extLst>
                </p:cNvPr>
                <p:cNvSpPr txBox="1"/>
                <p:nvPr/>
              </p:nvSpPr>
              <p:spPr>
                <a:xfrm>
                  <a:off x="7280002" y="3295383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جَلَبَةٌ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516AC3BC-1018-CFDE-6733-57A826C2A4FF}"/>
                    </a:ext>
                  </a:extLst>
                </p:cNvPr>
                <p:cNvSpPr txBox="1"/>
                <p:nvPr/>
              </p:nvSpPr>
              <p:spPr>
                <a:xfrm>
                  <a:off x="5744783" y="3285347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هِجْرَةٌ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xmlns="" id="{62A9CBA0-78B2-8FC4-8A0D-604313AFAA26}"/>
                    </a:ext>
                  </a:extLst>
                </p:cNvPr>
                <p:cNvSpPr txBox="1"/>
                <p:nvPr/>
              </p:nvSpPr>
              <p:spPr>
                <a:xfrm>
                  <a:off x="4299557" y="3285493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سِرْبٌ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id="{52CC6DF2-D6DB-FEC0-B3BA-6A7858F5FCE0}"/>
                    </a:ext>
                  </a:extLst>
                </p:cNvPr>
                <p:cNvSpPr txBox="1"/>
                <p:nvPr/>
              </p:nvSpPr>
              <p:spPr>
                <a:xfrm>
                  <a:off x="2946193" y="3242452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دِرايَةٌ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xmlns="" id="{31698BD1-38E3-1671-5269-189CBADE7BFF}"/>
                    </a:ext>
                  </a:extLst>
                </p:cNvPr>
                <p:cNvSpPr txBox="1"/>
                <p:nvPr/>
              </p:nvSpPr>
              <p:spPr>
                <a:xfrm>
                  <a:off x="7188628" y="4489903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اَلْحَصَواتُ</a:t>
                  </a:r>
                  <a:endParaRPr lang="fr-FR" sz="44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xmlns="" id="{3CEAB818-C5E4-D27B-C4CA-8C83E6A4DAE9}"/>
                    </a:ext>
                  </a:extLst>
                </p:cNvPr>
                <p:cNvSpPr txBox="1"/>
                <p:nvPr/>
              </p:nvSpPr>
              <p:spPr>
                <a:xfrm>
                  <a:off x="5817760" y="4480238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نَقِيٌّ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xmlns="" id="{14AC977F-BCFE-54E3-43BC-4F6EF236DB22}"/>
                    </a:ext>
                  </a:extLst>
                </p:cNvPr>
                <p:cNvSpPr txBox="1"/>
                <p:nvPr/>
              </p:nvSpPr>
              <p:spPr>
                <a:xfrm>
                  <a:off x="4274075" y="4484049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أَفْلَحَ</a:t>
                  </a:r>
                  <a:endParaRPr lang="fr-FR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xmlns="" id="{D32D1776-DCDD-A61C-059C-53253D9CF269}"/>
                    </a:ext>
                  </a:extLst>
                </p:cNvPr>
                <p:cNvSpPr txBox="1"/>
                <p:nvPr/>
              </p:nvSpPr>
              <p:spPr>
                <a:xfrm>
                  <a:off x="3014359" y="4489903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نَسَبَ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08D4252-C7E7-ACA1-B60F-97F00FCFBF8B}"/>
                  </a:ext>
                </a:extLst>
              </p:cNvPr>
              <p:cNvSpPr txBox="1"/>
              <p:nvPr/>
            </p:nvSpPr>
            <p:spPr>
              <a:xfrm>
                <a:off x="4574122" y="5032124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هَوِيَ يَهْوى</a:t>
                </a:r>
                <a:endParaRPr lang="fr-FR" sz="40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8E1A2BE9-16FB-1D5F-834F-2D9E55135841}"/>
                  </a:ext>
                </a:extLst>
              </p:cNvPr>
              <p:cNvSpPr txBox="1"/>
              <p:nvPr/>
            </p:nvSpPr>
            <p:spPr>
              <a:xfrm>
                <a:off x="2976391" y="5032124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فَرَغَ</a:t>
                </a:r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 </a:t>
                </a: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يَفْرَغُ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AA77100-3ECE-FD14-F9CF-7A1651B4862D}"/>
                  </a:ext>
                </a:extLst>
              </p:cNvPr>
              <p:cNvSpPr txBox="1"/>
              <p:nvPr/>
            </p:nvSpPr>
            <p:spPr>
              <a:xfrm>
                <a:off x="1108070" y="5069803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أَرْشَدَ  يُرْشِدُ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DC1E064B-E2A5-8AAD-A818-020852D422F0}"/>
                  </a:ext>
                </a:extLst>
              </p:cNvPr>
              <p:cNvSpPr txBox="1"/>
              <p:nvPr/>
            </p:nvSpPr>
            <p:spPr>
              <a:xfrm>
                <a:off x="-811492" y="5027260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فَخَرَ يَفْخَرُ</a:t>
                </a:r>
                <a:endPara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9F0AAC37-37FB-5B63-25C7-604F4A86EB90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مَوْهِبَةٌ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3E1DEC91-A18A-4093-2A08-D30DE42A973D}"/>
                </a:ext>
              </a:extLst>
            </p:cNvPr>
            <p:cNvSpPr txBox="1"/>
            <p:nvPr/>
          </p:nvSpPr>
          <p:spPr>
            <a:xfrm>
              <a:off x="596558" y="3897222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اِنْتابَ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EC5771F3-DA35-2D64-6E00-54A612725DED}"/>
                </a:ext>
              </a:extLst>
            </p:cNvPr>
            <p:cNvSpPr txBox="1"/>
            <p:nvPr/>
          </p:nvSpPr>
          <p:spPr>
            <a:xfrm>
              <a:off x="719564" y="2692666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هَوىً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6C54272C-306E-6C52-D29B-13373CE8A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47A6807-B832-90D0-EE09-EEF4584A3F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1BEA4A2D-EBD8-E5A0-7506-E3F4E3FB5064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F3850415-1E46-0FED-690F-8D40813702E4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5E5841C5-C484-C525-CAA3-C097B8941BAD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xmlns="" id="{10FBA66E-2692-6FBC-8878-98CF6F15F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xmlns="" id="{2D412AFF-BA33-BAC3-B0A8-01E718065395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xmlns="" id="{D6E3D153-EE1C-9552-6D70-24A6735C1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xmlns="" id="{49C1601C-A0B6-7410-7D78-74EA859A8F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0C706A86-FE0B-1570-D5A9-A976714140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54649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C301F2-749A-D055-4F61-0A26B7BD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520E86-A30F-8663-C34B-A44ECA0C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نمر لتحدي الشرح. من يختار مفردة ويشرحها؟ (دقيقتان)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650D0F6-DB27-BAD0-3FAB-80E2BE21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4B1735E-DF2F-D21E-93A4-84CAE0DD01B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E182BC34-53EE-F621-B38F-3D306F97D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74AEA7AF-F77F-B74C-7BB4-28852E73CCFF}"/>
              </a:ext>
            </a:extLst>
          </p:cNvPr>
          <p:cNvGrpSpPr/>
          <p:nvPr/>
        </p:nvGrpSpPr>
        <p:grpSpPr>
          <a:xfrm>
            <a:off x="632373" y="1829931"/>
            <a:ext cx="8133879" cy="4325193"/>
            <a:chOff x="596558" y="1617425"/>
            <a:chExt cx="8133879" cy="4325193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xmlns="" id="{26CFDBCA-53A8-2AD0-0488-FF6622E0F3CC}"/>
                </a:ext>
              </a:extLst>
            </p:cNvPr>
            <p:cNvGrpSpPr/>
            <p:nvPr/>
          </p:nvGrpSpPr>
          <p:grpSpPr>
            <a:xfrm>
              <a:off x="685808" y="1617425"/>
              <a:ext cx="8044629" cy="4325193"/>
              <a:chOff x="-811492" y="1553364"/>
              <a:chExt cx="7089807" cy="4325193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xmlns="" id="{CCC84897-DAB6-8E71-5213-76080005A441}"/>
                  </a:ext>
                </a:extLst>
              </p:cNvPr>
              <p:cNvGrpSpPr/>
              <p:nvPr/>
            </p:nvGrpSpPr>
            <p:grpSpPr>
              <a:xfrm>
                <a:off x="485523" y="1553364"/>
                <a:ext cx="5718608" cy="3131094"/>
                <a:chOff x="2946193" y="2210106"/>
                <a:chExt cx="5718608" cy="3131094"/>
              </a:xfrm>
            </p:grpSpPr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C23CA310-9C02-F2C8-5AC8-2F3267C825E1}"/>
                    </a:ext>
                  </a:extLst>
                </p:cNvPr>
                <p:cNvSpPr txBox="1"/>
                <p:nvPr/>
              </p:nvSpPr>
              <p:spPr>
                <a:xfrm>
                  <a:off x="7305409" y="2210107"/>
                  <a:ext cx="120063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شَغَفٌ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7C4FF1E8-C6B5-34AB-5B52-7870BFA69300}"/>
                    </a:ext>
                  </a:extLst>
                </p:cNvPr>
                <p:cNvSpPr txBox="1"/>
                <p:nvPr/>
              </p:nvSpPr>
              <p:spPr>
                <a:xfrm>
                  <a:off x="5440521" y="2217939"/>
                  <a:ext cx="177954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اِنْبِهارٌ(</a:t>
                  </a:r>
                  <a:r>
                    <a:rPr lang="ar-MA" sz="40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اِنْبَهَرَ</a:t>
                  </a:r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)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xmlns="" id="{2967B5BD-0DB2-8400-1E2B-8C856FFDD0DD}"/>
                    </a:ext>
                  </a:extLst>
                </p:cNvPr>
                <p:cNvSpPr txBox="1"/>
                <p:nvPr/>
              </p:nvSpPr>
              <p:spPr>
                <a:xfrm>
                  <a:off x="4228130" y="2210106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فُرْصَةٌ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id="{C679FABF-70DE-5392-4E96-F9C60CF446DD}"/>
                    </a:ext>
                  </a:extLst>
                </p:cNvPr>
                <p:cNvSpPr txBox="1"/>
                <p:nvPr/>
              </p:nvSpPr>
              <p:spPr>
                <a:xfrm>
                  <a:off x="2956891" y="2213477"/>
                  <a:ext cx="118589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ذِكْرَياتٌ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xmlns="" id="{A934EEDF-711C-7170-9669-C94809B5684E}"/>
                    </a:ext>
                  </a:extLst>
                </p:cNvPr>
                <p:cNvSpPr txBox="1"/>
                <p:nvPr/>
              </p:nvSpPr>
              <p:spPr>
                <a:xfrm>
                  <a:off x="7280002" y="3295383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جَلَبَةٌ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xmlns="" id="{A56F62CD-B3D8-336E-D7FA-196E19DCABFD}"/>
                    </a:ext>
                  </a:extLst>
                </p:cNvPr>
                <p:cNvSpPr txBox="1"/>
                <p:nvPr/>
              </p:nvSpPr>
              <p:spPr>
                <a:xfrm>
                  <a:off x="5744783" y="3285347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هِجْرَةٌ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xmlns="" id="{F7F57F16-9368-95C6-CA90-A077D6B5BE04}"/>
                    </a:ext>
                  </a:extLst>
                </p:cNvPr>
                <p:cNvSpPr txBox="1"/>
                <p:nvPr/>
              </p:nvSpPr>
              <p:spPr>
                <a:xfrm>
                  <a:off x="4299557" y="3285493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سِرْبٌ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xmlns="" id="{54A9274D-9263-C287-E48D-48805047CACE}"/>
                    </a:ext>
                  </a:extLst>
                </p:cNvPr>
                <p:cNvSpPr txBox="1"/>
                <p:nvPr/>
              </p:nvSpPr>
              <p:spPr>
                <a:xfrm>
                  <a:off x="2946193" y="3242452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دِرايَةٌ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xmlns="" id="{497D726B-D48E-8C24-EEA7-A60199CD1E42}"/>
                    </a:ext>
                  </a:extLst>
                </p:cNvPr>
                <p:cNvSpPr txBox="1"/>
                <p:nvPr/>
              </p:nvSpPr>
              <p:spPr>
                <a:xfrm>
                  <a:off x="7188628" y="4489903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اَلْحَصَواتُ</a:t>
                  </a:r>
                  <a:endParaRPr lang="fr-FR" sz="44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xmlns="" id="{13FAFFAF-676A-FF6E-4748-44B4A12E1C05}"/>
                    </a:ext>
                  </a:extLst>
                </p:cNvPr>
                <p:cNvSpPr txBox="1"/>
                <p:nvPr/>
              </p:nvSpPr>
              <p:spPr>
                <a:xfrm>
                  <a:off x="5817760" y="4480238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نَقِيٌّ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xmlns="" id="{58A91BDC-467E-88E3-EF96-F9A7FD7A3516}"/>
                    </a:ext>
                  </a:extLst>
                </p:cNvPr>
                <p:cNvSpPr txBox="1"/>
                <p:nvPr/>
              </p:nvSpPr>
              <p:spPr>
                <a:xfrm>
                  <a:off x="4274075" y="4484049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أَفْلَحَ</a:t>
                  </a:r>
                  <a:endParaRPr lang="fr-FR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xmlns="" id="{C69C841E-FCC8-1543-72A3-55FBDE8E8269}"/>
                    </a:ext>
                  </a:extLst>
                </p:cNvPr>
                <p:cNvSpPr txBox="1"/>
                <p:nvPr/>
              </p:nvSpPr>
              <p:spPr>
                <a:xfrm>
                  <a:off x="3014359" y="4489903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نَسَبَ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xmlns="" id="{8E2C1F57-125E-9F88-D2DA-50EA9818088E}"/>
                  </a:ext>
                </a:extLst>
              </p:cNvPr>
              <p:cNvSpPr txBox="1"/>
              <p:nvPr/>
            </p:nvSpPr>
            <p:spPr>
              <a:xfrm>
                <a:off x="4574122" y="5032124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هَوِيَ يَهْوى</a:t>
                </a:r>
                <a:endParaRPr lang="fr-FR" sz="40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xmlns="" id="{6EC3C6EA-E020-5D4F-D7AF-EA0C6733C328}"/>
                  </a:ext>
                </a:extLst>
              </p:cNvPr>
              <p:cNvSpPr txBox="1"/>
              <p:nvPr/>
            </p:nvSpPr>
            <p:spPr>
              <a:xfrm>
                <a:off x="2976391" y="5032124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فَرَغَ</a:t>
                </a:r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 </a:t>
                </a: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يَفْرَغُ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27934202-EDE4-8449-6785-0089D3CFD3E7}"/>
                  </a:ext>
                </a:extLst>
              </p:cNvPr>
              <p:cNvSpPr txBox="1"/>
              <p:nvPr/>
            </p:nvSpPr>
            <p:spPr>
              <a:xfrm>
                <a:off x="1108070" y="5069803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أَرْشَدَ  يُرْشِدُ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7C1A6D5C-8B9C-AD29-4413-7D34869D73BE}"/>
                  </a:ext>
                </a:extLst>
              </p:cNvPr>
              <p:cNvSpPr txBox="1"/>
              <p:nvPr/>
            </p:nvSpPr>
            <p:spPr>
              <a:xfrm>
                <a:off x="-811492" y="5027260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فَخَرَ يَفْخَرُ</a:t>
                </a:r>
                <a:endPara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C6EF79DE-A2D2-48E3-E649-4061BB55F985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مَوْهِبَةٌ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7864EFA5-879E-7384-2249-B12F158ACEC6}"/>
                </a:ext>
              </a:extLst>
            </p:cNvPr>
            <p:cNvSpPr txBox="1"/>
            <p:nvPr/>
          </p:nvSpPr>
          <p:spPr>
            <a:xfrm>
              <a:off x="596558" y="3897222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اِنْتابَ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3530BCB2-51E3-C74A-5719-99F470E81631}"/>
                </a:ext>
              </a:extLst>
            </p:cNvPr>
            <p:cNvSpPr txBox="1"/>
            <p:nvPr/>
          </p:nvSpPr>
          <p:spPr>
            <a:xfrm>
              <a:off x="719564" y="2692666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هَوىً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D0B9B383-9C10-D718-6C2F-6980DB2D78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DAE35807-C7F1-5161-F1D6-0A36578871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C7783F9-7FAC-0D75-6AA3-25C25782629D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3B3DB34-73E8-F872-54B6-42B840CC465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D596763E-F78C-53B1-E4C2-F6AD8A54A7A8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xmlns="" id="{7B670069-439E-A3EF-2C62-3F80631AA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xmlns="" id="{16C51286-9F4C-C879-0AF5-7B2B35785EAD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xmlns="" id="{FE89EDD7-5CEB-111C-5D8A-B0305750F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xmlns="" id="{35A5C1FB-05FC-5D91-4711-1CA5FDDA0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18111328-228C-3FBC-1D5E-4EEA05F0BC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510392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81EF45-73E9-EC74-9919-95C72038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66E49F-FFDC-A250-7A6B-3AAB235B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يركّب جملا موظفا كلمات من بين الكلمات أمامكم؟ (أربع دقائق)</a:t>
            </a:r>
            <a:endParaRPr lang="fr-FR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AD284B-FA24-1313-F88E-22507BE0766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5D6A8E2D-DBA8-9509-3B01-2982D87845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A290C00-3C5D-4B26-C73E-6A9E228D3CF6}"/>
              </a:ext>
            </a:extLst>
          </p:cNvPr>
          <p:cNvGrpSpPr/>
          <p:nvPr/>
        </p:nvGrpSpPr>
        <p:grpSpPr>
          <a:xfrm>
            <a:off x="632373" y="1829931"/>
            <a:ext cx="8133879" cy="4325193"/>
            <a:chOff x="596558" y="1617425"/>
            <a:chExt cx="8133879" cy="432519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252CF08E-418F-FE50-B68A-0F7681E5E55F}"/>
                </a:ext>
              </a:extLst>
            </p:cNvPr>
            <p:cNvGrpSpPr/>
            <p:nvPr/>
          </p:nvGrpSpPr>
          <p:grpSpPr>
            <a:xfrm>
              <a:off x="685808" y="1617425"/>
              <a:ext cx="8044629" cy="4325193"/>
              <a:chOff x="-811492" y="1553364"/>
              <a:chExt cx="7089807" cy="4325193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xmlns="" id="{E642540E-9767-AD2D-683D-0B8053A66E74}"/>
                  </a:ext>
                </a:extLst>
              </p:cNvPr>
              <p:cNvGrpSpPr/>
              <p:nvPr/>
            </p:nvGrpSpPr>
            <p:grpSpPr>
              <a:xfrm>
                <a:off x="485523" y="1553364"/>
                <a:ext cx="5718608" cy="3131094"/>
                <a:chOff x="2946193" y="2210106"/>
                <a:chExt cx="5718608" cy="3131094"/>
              </a:xfrm>
            </p:grpSpPr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xmlns="" id="{5D51E4E5-A39D-2A6C-9579-B35B92FC740E}"/>
                    </a:ext>
                  </a:extLst>
                </p:cNvPr>
                <p:cNvSpPr txBox="1"/>
                <p:nvPr/>
              </p:nvSpPr>
              <p:spPr>
                <a:xfrm>
                  <a:off x="7305409" y="2210107"/>
                  <a:ext cx="120063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شَغَفٌ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id="{01F9BC89-B7C5-4F9F-106F-D80AE48EB353}"/>
                    </a:ext>
                  </a:extLst>
                </p:cNvPr>
                <p:cNvSpPr txBox="1"/>
                <p:nvPr/>
              </p:nvSpPr>
              <p:spPr>
                <a:xfrm>
                  <a:off x="5440521" y="2217939"/>
                  <a:ext cx="177954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اِنْبِهارٌ(</a:t>
                  </a:r>
                  <a:r>
                    <a:rPr lang="ar-MA" sz="40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اِنْبَهَرَ</a:t>
                  </a:r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)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xmlns="" id="{A7EF55E5-9E77-6B24-29E6-DA73E15DA63F}"/>
                    </a:ext>
                  </a:extLst>
                </p:cNvPr>
                <p:cNvSpPr txBox="1"/>
                <p:nvPr/>
              </p:nvSpPr>
              <p:spPr>
                <a:xfrm>
                  <a:off x="4228130" y="2210106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فُرْصَةٌ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xmlns="" id="{A47C6335-8976-75AF-0777-F77B80B1D4E0}"/>
                    </a:ext>
                  </a:extLst>
                </p:cNvPr>
                <p:cNvSpPr txBox="1"/>
                <p:nvPr/>
              </p:nvSpPr>
              <p:spPr>
                <a:xfrm>
                  <a:off x="2956891" y="2213477"/>
                  <a:ext cx="118589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kern="0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ea typeface="Calibri"/>
                      <a:cs typeface="Microsoft Uighur" panose="02000000000000000000" pitchFamily="2" charset="-78"/>
                    </a:rPr>
                    <a:t>ذِكْرَياتٌ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xmlns="" id="{BE4006B6-3DF3-FFE1-E7FB-D1F60537DAC7}"/>
                    </a:ext>
                  </a:extLst>
                </p:cNvPr>
                <p:cNvSpPr txBox="1"/>
                <p:nvPr/>
              </p:nvSpPr>
              <p:spPr>
                <a:xfrm>
                  <a:off x="7280002" y="3295383"/>
                  <a:ext cx="1226044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جَلَبَةٌ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xmlns="" id="{888E21AE-861E-5EB5-FC9B-22A1A600AC8A}"/>
                    </a:ext>
                  </a:extLst>
                </p:cNvPr>
                <p:cNvSpPr txBox="1"/>
                <p:nvPr/>
              </p:nvSpPr>
              <p:spPr>
                <a:xfrm>
                  <a:off x="5744783" y="3285347"/>
                  <a:ext cx="1171127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هِجْرَةٌ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xmlns="" id="{EBBB8F18-809F-9404-612E-630D0D8EF687}"/>
                    </a:ext>
                  </a:extLst>
                </p:cNvPr>
                <p:cNvSpPr txBox="1"/>
                <p:nvPr/>
              </p:nvSpPr>
              <p:spPr>
                <a:xfrm>
                  <a:off x="4299557" y="3285493"/>
                  <a:ext cx="1243661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سِرْبٌ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id="{DD7EDEFB-3072-9F70-9990-5E951B7B73A1}"/>
                    </a:ext>
                  </a:extLst>
                </p:cNvPr>
                <p:cNvSpPr txBox="1"/>
                <p:nvPr/>
              </p:nvSpPr>
              <p:spPr>
                <a:xfrm>
                  <a:off x="2946193" y="3242452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دِرايَةٌ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xmlns="" id="{F30CB8AD-41B5-9AEF-F7EF-1E18A16DD2D9}"/>
                    </a:ext>
                  </a:extLst>
                </p:cNvPr>
                <p:cNvSpPr txBox="1"/>
                <p:nvPr/>
              </p:nvSpPr>
              <p:spPr>
                <a:xfrm>
                  <a:off x="7188628" y="4489903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اَلْحَصَواتُ</a:t>
                  </a:r>
                  <a:endParaRPr lang="fr-FR" sz="44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xmlns="" id="{36C2B71C-3889-DA26-173B-71A9CF5B82C7}"/>
                    </a:ext>
                  </a:extLst>
                </p:cNvPr>
                <p:cNvSpPr txBox="1"/>
                <p:nvPr/>
              </p:nvSpPr>
              <p:spPr>
                <a:xfrm>
                  <a:off x="5817760" y="4480238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424D7B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نَقِيٌّ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xmlns="" id="{CBC14E04-B22E-B867-A5C4-6164D9AFDD2B}"/>
                    </a:ext>
                  </a:extLst>
                </p:cNvPr>
                <p:cNvSpPr txBox="1"/>
                <p:nvPr/>
              </p:nvSpPr>
              <p:spPr>
                <a:xfrm>
                  <a:off x="4274075" y="4484049"/>
                  <a:ext cx="1476173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أَفْلَحَ</a:t>
                  </a:r>
                  <a:endParaRPr lang="fr-FR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xmlns="" id="{4416A9A5-6B85-C6A3-C26B-9B3943E8FFF2}"/>
                    </a:ext>
                  </a:extLst>
                </p:cNvPr>
                <p:cNvSpPr txBox="1"/>
                <p:nvPr/>
              </p:nvSpPr>
              <p:spPr>
                <a:xfrm>
                  <a:off x="3014359" y="4489903"/>
                  <a:ext cx="1140962" cy="851297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4400" b="1" dirty="0">
                      <a:solidFill>
                        <a:srgbClr val="0070C0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نَسَبَ</a:t>
                  </a:r>
                  <a:endParaRPr lang="fr-FR" sz="4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0FB43278-37B2-5A3F-2A0D-C10E5C7DFB5A}"/>
                  </a:ext>
                </a:extLst>
              </p:cNvPr>
              <p:cNvSpPr txBox="1"/>
              <p:nvPr/>
            </p:nvSpPr>
            <p:spPr>
              <a:xfrm>
                <a:off x="4574122" y="5032124"/>
                <a:ext cx="1704193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rtl="1">
                  <a:spcBef>
                    <a:spcPts val="600"/>
                  </a:spcBef>
                  <a:buClr>
                    <a:srgbClr val="000000"/>
                  </a:buClr>
                  <a:buSzPts val="4400"/>
                  <a:defRPr/>
                </a:pP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هَوِيَ يَهْوى</a:t>
                </a:r>
                <a:endParaRPr lang="fr-FR" sz="40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DB970984-5D52-8A21-F57B-B5BF8CC6D009}"/>
                  </a:ext>
                </a:extLst>
              </p:cNvPr>
              <p:cNvSpPr txBox="1"/>
              <p:nvPr/>
            </p:nvSpPr>
            <p:spPr>
              <a:xfrm>
                <a:off x="2976391" y="5032124"/>
                <a:ext cx="1530220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فَرَغَ</a:t>
                </a:r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 </a:t>
                </a:r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يَفْرَغُ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1CD690D-8E4D-CD5A-4FE8-90ACF83ABD0A}"/>
                  </a:ext>
                </a:extLst>
              </p:cNvPr>
              <p:cNvSpPr txBox="1"/>
              <p:nvPr/>
            </p:nvSpPr>
            <p:spPr>
              <a:xfrm>
                <a:off x="1108070" y="5069803"/>
                <a:ext cx="1800808" cy="78319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0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أَرْشَدَ  يُرْشِدُ</a:t>
                </a:r>
                <a:endParaRPr lang="fr-FR" sz="4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CCE1006F-2DF0-F5BA-06EC-F009066DB009}"/>
                  </a:ext>
                </a:extLst>
              </p:cNvPr>
              <p:cNvSpPr txBox="1"/>
              <p:nvPr/>
            </p:nvSpPr>
            <p:spPr>
              <a:xfrm>
                <a:off x="-811492" y="5027260"/>
                <a:ext cx="1800808" cy="85129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4400" b="1" dirty="0">
                    <a:solidFill>
                      <a:srgbClr val="0070C0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فَخَرَ يَفْخَرُ</a:t>
                </a:r>
                <a:endParaRPr lang="ar-MA" sz="4400" b="1" kern="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CE22BC3F-5671-418B-7819-CFC1FFA23FB1}"/>
                </a:ext>
              </a:extLst>
            </p:cNvPr>
            <p:cNvSpPr txBox="1"/>
            <p:nvPr/>
          </p:nvSpPr>
          <p:spPr>
            <a:xfrm>
              <a:off x="725402" y="1625258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مَوْهِبَةٌ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70B55AB1-CD1E-1FC8-6072-0CBEBF410198}"/>
                </a:ext>
              </a:extLst>
            </p:cNvPr>
            <p:cNvSpPr txBox="1"/>
            <p:nvPr/>
          </p:nvSpPr>
          <p:spPr>
            <a:xfrm>
              <a:off x="596558" y="3897222"/>
              <a:ext cx="1391162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0070C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اِنْتابَ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0ED8A981-46E9-6958-862B-31721D6DA633}"/>
                </a:ext>
              </a:extLst>
            </p:cNvPr>
            <p:cNvSpPr txBox="1"/>
            <p:nvPr/>
          </p:nvSpPr>
          <p:spPr>
            <a:xfrm>
              <a:off x="719564" y="2692666"/>
              <a:ext cx="1294621" cy="85129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هَوىً</a:t>
              </a:r>
              <a:endParaRPr lang="fr-FR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4D9A5896-40D0-3C7F-9BC5-71038EFE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BF6B2A4-37DC-B26A-3ADB-CFF8F945CA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66BEAA0-25AD-D111-A648-117E429DC2CD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F5C22CC-F84F-7C42-BB7D-149823C6908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867BB2BD-4DE1-22C7-3284-E7B292C5BE2F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783E6C15-9918-AECB-B8FE-215385B7B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xmlns="" id="{9F97138D-4ABF-47D9-4A45-823A22327B9E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xmlns="" id="{53030289-DD93-C851-5986-1F73C2FDDC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xmlns="" id="{358EABDA-A33F-1803-88F8-05D031B63E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986E5F7E-6D12-85E1-127E-45CEA15D6F9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138565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4F1EDE-9AED-D281-7613-26F81BF6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681D4A-17B3-6B66-1268-CBDEF732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يذكرنا بالمقصود بعائلة الكلمة؟</a:t>
            </a:r>
            <a:endParaRPr lang="fr-FR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1BACCA-AE5C-D57C-AA45-789E3AA6B21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81A5292B-02FD-2333-8DD5-119E8FA951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0E65F23-ED94-A672-7E25-AA9F95E7848C}"/>
              </a:ext>
            </a:extLst>
          </p:cNvPr>
          <p:cNvSpPr txBox="1"/>
          <p:nvPr/>
        </p:nvSpPr>
        <p:spPr>
          <a:xfrm>
            <a:off x="3670116" y="2944187"/>
            <a:ext cx="2210246" cy="73211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عائِلَةُ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E2BE8A9-5E09-BD80-C637-E6D63AF3E1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E70191-BABC-BDB1-6E00-9B83BA669D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CDCBA92-3500-FF65-50B5-075D1BD51D74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C12EA5E-6FE5-7C20-CC91-11D4213D4CC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184638DB-088C-FE3E-A72D-9DA52736B0EC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1FD1A28C-FDAB-474A-661D-ED70816AA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CB5670B7-5FC5-2154-16E8-95BF67CE3E2B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xmlns="" id="{28C4A515-8FF0-A831-1A13-0B106942B7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60BBD4D1-2B10-3659-75C6-04A132EC5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134C8EB0-CAD0-7D82-3509-EF747751AE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3624327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466DFD-088C-64CB-6684-2B32102A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36622C-A125-A6F7-5345-C3F55FCC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نتذكر.</a:t>
            </a:r>
            <a:endParaRPr lang="fr-FR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8394BA-BDC0-3B40-6F61-6A9A2809768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B6285A6B-35F1-2B8A-69A7-05A789DF0F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840F56E-BFF4-CAB7-0614-C09D7512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4" y="1963418"/>
            <a:ext cx="7327158" cy="374565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8B9430D-C76A-7897-C41B-49795F290F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E46B85-E06F-1ECA-54E4-8E9FB298D8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BC09A4F-5D73-CDA1-9DEE-BCB434757C85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AB31C61-7376-3452-DFD0-0AD2318BE797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889BD344-0782-59F1-32CF-BBC5135D38FA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xmlns="" id="{147E5172-26AD-86FF-B4A8-FC31C67D4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xmlns="" id="{B70FFF24-FDE4-592F-FC1B-D47D430FCC42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xmlns="" id="{BB4B427B-B7D1-07A5-56C0-6BC3772D07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60B468F1-3A7B-E78D-116F-B72933100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3500F9E-0931-19CC-A690-DD89132590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577251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3B7272-0BD1-AB29-0B66-B19611FFF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D282B9-ACA0-E417-BBC4-83CD6B87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بداية، نتذكر أخطاء يجب تجنبها.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8A75B5-A9DE-2362-970E-C37CFBFB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9D06A6-336A-760E-F9C8-93749C09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45E9EA5-561B-DD42-FCD0-D3F13A66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45E2EC7-CA4B-226A-E963-CA7840D1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C9FE9B7-E7BA-F65E-046A-10B21BCD7E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703F1B-4766-D33D-600D-5D2D4094C8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3A8179-1E3E-BAD0-DF3A-DCD2166DF68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97B7036-6DB1-B293-E706-18DA797300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799259-9033-BAC1-B8D0-48EEAB8C8C0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7E7C8B-F4A3-1E4D-9DF2-D0BB1ADBBB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A9314B2-0AA0-0204-7501-7D89DE4451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5" name="Image 4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A88EF503-6DAD-7F08-EA33-A21F2288F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28" y="1453886"/>
            <a:ext cx="1669058" cy="16690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1B81A53-2387-EB83-EC4C-10B595CD4CE0}"/>
              </a:ext>
            </a:extLst>
          </p:cNvPr>
          <p:cNvSpPr txBox="1"/>
          <p:nvPr/>
        </p:nvSpPr>
        <p:spPr>
          <a:xfrm>
            <a:off x="2734822" y="3075057"/>
            <a:ext cx="3674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أَخْطاءٌ أَتَجَنَّبُها خِلالَ </a:t>
            </a:r>
            <a:r>
              <a:rPr lang="ar-MA" sz="4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446794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D272E-43B5-B264-BABE-789704DC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2548F-ECF3-5986-6B55-3755CCB1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على دفاتر القسم، أنجزوا التمرين التالي. (6 دقائق)</a:t>
            </a:r>
            <a:endParaRPr lang="fr-FR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2106269-6EEB-2F32-D42D-93371E19073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F328D85-7F24-5F49-4389-1C527706A89C}"/>
              </a:ext>
            </a:extLst>
          </p:cNvPr>
          <p:cNvSpPr txBox="1"/>
          <p:nvPr/>
        </p:nvSpPr>
        <p:spPr>
          <a:xfrm>
            <a:off x="175064" y="1101055"/>
            <a:ext cx="7940350" cy="572546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1- أَكْتُبُ مَكانَ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ٱلنُّقَطِ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ٱلْمُناسِبَةَ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مِمّا يَلي:</a:t>
            </a:r>
          </a:p>
          <a:p>
            <a:pPr algn="r" rtl="1">
              <a:lnSpc>
                <a:spcPts val="4000"/>
              </a:lnSpc>
            </a:pP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مَآثِرُ – اِنْبَهَرَ – حَفاوَةٌ – أَرْشَدَ – ذِكْرَياتٌ – شَغوفٌ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أُعْجِبَ كَثيراً وَدُهِشَ.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دَلَّ عَلى الطَّريقِ.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اِسْتِقْبالٌ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بِٱلتَّرْحيبِ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وٱلْفَرَحِ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أَحْداثٌ مَضَتْ وَلَمْ نَنْسَها.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 بَقايا بِناياتٍ تَرَكَها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ٱلْأَجْدادُ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صِفَةُ مَنْ يُحِبُّ بِشِدَّةٍ شَيْئاً ما.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2- أَكْتُبُ مُرادِفَ: جَلَبَةٌ – أَفْلَحَ – عِشْقٌ.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3- أَكْتُبُ أَرْبَعَ كَلِماتٍ تَنْتَمي لِعائِلَةِ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ٱلْكَلِمَةِ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(نَظَرَ).</a:t>
            </a:r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B27705C0-685E-E507-28C7-9E9BBEFE87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47F07F-B4D4-691E-FDE9-B61A84E4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31C8DB-068B-4A24-F242-52D9C53C6E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8283D2B-B06E-50A4-604C-862E56A26B83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9ADF6F2-AAB5-33EF-07CF-A8182FED8A3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53ACD5AC-B3B3-49D8-2A9F-126BB53FD7CF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xmlns="" id="{6A5B09F1-C028-8D32-5839-39477AD48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xmlns="" id="{19D0FA2C-BC0E-1C4A-751B-9A83BEC99C29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xmlns="" id="{DA5F675A-98A7-A865-F449-46B81D3666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xmlns="" id="{1BD35B02-7381-440D-1106-BE704484D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C28296A5-E825-2EBD-C32D-24ED2E2684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146237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0A9B91-F8E1-6EE7-F811-5A4B437E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BF6AD78-5CC8-319B-A841-0DA060D3480A}"/>
              </a:ext>
            </a:extLst>
          </p:cNvPr>
          <p:cNvSpPr txBox="1"/>
          <p:nvPr/>
        </p:nvSpPr>
        <p:spPr>
          <a:xfrm>
            <a:off x="175064" y="1101055"/>
            <a:ext cx="7940350" cy="514552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1- أَكْتُبُ مَكانَ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ٱلنُّقَطِ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ٱلْمُناسِبَةَ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مِمّا يَلي:</a:t>
            </a:r>
          </a:p>
          <a:p>
            <a:pPr algn="r" rtl="1">
              <a:lnSpc>
                <a:spcPts val="4000"/>
              </a:lnSpc>
            </a:pP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مَآثِرُ – اِنْبَهَرَ – حَفاوَةٌ – أَرْشَدَ – ذِكْرَياتٌ – شَغوفٌ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أُعْجِبَ كَثيراً وَدُهِشَ.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دَلَّ عَلى الطَّريقِ.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اِسْتِقْبالٌ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بِٱلتَّرْحيبِ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وٱلْفَرَحِ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أَحْداثٌ مَضَتْ وَلَمْ نَنْسَها.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 بَقايا بِناياتٍ تَرَكَها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</a:rPr>
              <a:t>ٱلْأَجْدادُ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ar-MA" sz="2400" dirty="0">
                <a:solidFill>
                  <a:schemeClr val="accent1">
                    <a:lumMod val="50000"/>
                  </a:schemeClr>
                </a:solidFill>
              </a:rPr>
              <a:t>.....................: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صِفَةُ مَنْ يُحِبُّ بِشِدَّةٍ شَيْئاً ما.</a:t>
            </a:r>
          </a:p>
          <a:p>
            <a:pPr algn="r">
              <a:lnSpc>
                <a:spcPts val="4000"/>
              </a:lnSpc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2- مُرادِفُ: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566B38-861B-AD7C-C7DA-512AAE1A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13" y="828736"/>
            <a:ext cx="6840000" cy="389330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الوقت. نصحح. من يقرأ التعريف الأول ويقدم الكلمة المناسبة؟ هل أنتم متفقون؟ (6 دقائق)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BB4D2A7-FF5B-3F10-B7F4-5EEEDFCEE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071436-07F6-C06F-D0A4-DB55D2B07A4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6DBBF1-F674-7130-D689-3E949FB9149A}"/>
              </a:ext>
            </a:extLst>
          </p:cNvPr>
          <p:cNvSpPr txBox="1"/>
          <p:nvPr/>
        </p:nvSpPr>
        <p:spPr>
          <a:xfrm>
            <a:off x="6382761" y="2354944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اِنْبَهَرَ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E29FD24-BF68-1040-F340-DE1836B49731}"/>
              </a:ext>
            </a:extLst>
          </p:cNvPr>
          <p:cNvSpPr txBox="1"/>
          <p:nvPr/>
        </p:nvSpPr>
        <p:spPr>
          <a:xfrm>
            <a:off x="6338716" y="2951789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أَرْشَدَ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02907B1-122B-FE85-1B65-99100D52A8E6}"/>
              </a:ext>
            </a:extLst>
          </p:cNvPr>
          <p:cNvSpPr txBox="1"/>
          <p:nvPr/>
        </p:nvSpPr>
        <p:spPr>
          <a:xfrm>
            <a:off x="6307650" y="3424378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حَفاوَةٌ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8095654-9E0B-D02A-AECC-5571E86AE983}"/>
              </a:ext>
            </a:extLst>
          </p:cNvPr>
          <p:cNvSpPr txBox="1"/>
          <p:nvPr/>
        </p:nvSpPr>
        <p:spPr>
          <a:xfrm>
            <a:off x="6276584" y="3979992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ذِكْرَياتٌ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4E7D841-D7A3-34B0-47F1-16517EA8738F}"/>
              </a:ext>
            </a:extLst>
          </p:cNvPr>
          <p:cNvSpPr txBox="1"/>
          <p:nvPr/>
        </p:nvSpPr>
        <p:spPr>
          <a:xfrm>
            <a:off x="6276226" y="4452581"/>
            <a:ext cx="154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مَآثِرُ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B5C0CB9F-7752-752D-BA6F-E977C3E0C275}"/>
              </a:ext>
            </a:extLst>
          </p:cNvPr>
          <p:cNvSpPr txBox="1"/>
          <p:nvPr/>
        </p:nvSpPr>
        <p:spPr>
          <a:xfrm>
            <a:off x="6214094" y="4950396"/>
            <a:ext cx="119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</a:rPr>
              <a:t>شَغوفٌ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31ADA610-13E0-624F-4AA5-3335B4CBA573}"/>
              </a:ext>
            </a:extLst>
          </p:cNvPr>
          <p:cNvSpPr txBox="1"/>
          <p:nvPr/>
        </p:nvSpPr>
        <p:spPr>
          <a:xfrm>
            <a:off x="4361190" y="5959652"/>
            <a:ext cx="3160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 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عِشْقٌ= </a:t>
            </a:r>
            <a:r>
              <a:rPr lang="ar-MA" sz="2800" b="1" dirty="0">
                <a:solidFill>
                  <a:srgbClr val="C00000"/>
                </a:solidFill>
              </a:rPr>
              <a:t>حَبٌّ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، </a:t>
            </a:r>
            <a:r>
              <a:rPr lang="ar-MA" sz="2800" b="1" dirty="0">
                <a:solidFill>
                  <a:srgbClr val="C00000"/>
                </a:solidFill>
              </a:rPr>
              <a:t>شَغَفٌ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D370935-F65C-E616-EAE4-1D0E9426FEB0}"/>
              </a:ext>
            </a:extLst>
          </p:cNvPr>
          <p:cNvSpPr txBox="1"/>
          <p:nvPr/>
        </p:nvSpPr>
        <p:spPr>
          <a:xfrm>
            <a:off x="976430" y="5436432"/>
            <a:ext cx="166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 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أَفْلَحَ = </a:t>
            </a:r>
            <a:r>
              <a:rPr lang="ar-MA" sz="2800" b="1" dirty="0">
                <a:solidFill>
                  <a:srgbClr val="C00000"/>
                </a:solidFill>
              </a:rPr>
              <a:t>نَجَحَ</a:t>
            </a:r>
          </a:p>
        </p:txBody>
      </p:sp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xmlns="" id="{AB8A2EDC-F30F-11E2-C9AE-0CDBB588B9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C72C608F-5269-6DEF-6291-DA2F5C3BC3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4141298-3AA5-68D8-62E1-26B74E1DAC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720DAA9-052F-83FB-E7C9-74CB5345E018}"/>
              </a:ext>
            </a:extLst>
          </p:cNvPr>
          <p:cNvSpPr txBox="1"/>
          <p:nvPr/>
        </p:nvSpPr>
        <p:spPr>
          <a:xfrm>
            <a:off x="3736536" y="5480784"/>
            <a:ext cx="305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 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جَلَبَةٌ = </a:t>
            </a:r>
            <a:r>
              <a:rPr lang="ar-MA" sz="2800" b="1" dirty="0">
                <a:solidFill>
                  <a:srgbClr val="C00000"/>
                </a:solidFill>
              </a:rPr>
              <a:t>ضَجيجٌ - صَخَبٌ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EDBCA61-A7F3-59F0-4941-B31B5AA18982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2B469CC-7978-15A0-4694-209CDEA218E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xmlns="" id="{421B3579-8EB4-6415-0DEB-392902CC69F5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xmlns="" id="{FEAF9A21-F114-0D7D-8DC0-55D94576C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xmlns="" id="{A41A663D-0599-FB16-82FC-A03D7ABF0A21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xmlns="" id="{A18874FD-3383-761A-DB4C-6CDAC85906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xmlns="" id="{6624C213-E8C8-B592-D68B-55E0279788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4120E7AB-58C3-0A11-9C94-8719DD015D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81138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  <p:bldP spid="20" grpId="0"/>
      <p:bldP spid="23" grpId="0"/>
      <p:bldP spid="24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9D6912-7317-94E3-D785-43F35EA9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DD2BFA-331C-1777-C9A4-1B3C999E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تصحيح التمرين الثالث. 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(يكتفي كل تلميذ بأربع كلمات صحيحة)</a:t>
            </a:r>
            <a:endParaRPr lang="fr-FR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CFE86C-42A8-6A14-FE84-FBF326824E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B09849C-7C6A-AB60-5755-83777840860E}"/>
              </a:ext>
            </a:extLst>
          </p:cNvPr>
          <p:cNvSpPr txBox="1"/>
          <p:nvPr/>
        </p:nvSpPr>
        <p:spPr>
          <a:xfrm>
            <a:off x="2043174" y="1514431"/>
            <a:ext cx="5762713" cy="69806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3- عائِلَةُ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(نَظَرَ):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E659433E-8E85-0A7A-22AF-CB8E6863BC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1D85697-4765-7D96-BF26-F56F8953BF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E1F887E-2216-E0FE-2B2F-F01223D2F0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Connecteur droit 3">
            <a:extLst>
              <a:ext uri="{FF2B5EF4-FFF2-40B4-BE49-F238E27FC236}">
                <a16:creationId xmlns:a16="http://schemas.microsoft.com/office/drawing/2014/main" xmlns="" id="{84910991-8CFD-5911-52CD-817FEE98F585}"/>
              </a:ext>
            </a:extLst>
          </p:cNvPr>
          <p:cNvSpPr/>
          <p:nvPr/>
        </p:nvSpPr>
        <p:spPr>
          <a:xfrm>
            <a:off x="1265660" y="3285543"/>
            <a:ext cx="3306339" cy="2869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06339" y="0"/>
                </a:moveTo>
                <a:lnTo>
                  <a:pt x="3306339" y="143456"/>
                </a:lnTo>
                <a:lnTo>
                  <a:pt x="0" y="143456"/>
                </a:lnTo>
                <a:lnTo>
                  <a:pt x="0" y="2869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Connecteur droit 4">
            <a:extLst>
              <a:ext uri="{FF2B5EF4-FFF2-40B4-BE49-F238E27FC236}">
                <a16:creationId xmlns:a16="http://schemas.microsoft.com/office/drawing/2014/main" xmlns="" id="{301BA88A-7A1C-B0A1-4A27-E316B4EED2E8}"/>
              </a:ext>
            </a:extLst>
          </p:cNvPr>
          <p:cNvSpPr/>
          <p:nvPr/>
        </p:nvSpPr>
        <p:spPr>
          <a:xfrm>
            <a:off x="4572000" y="3285543"/>
            <a:ext cx="3306339" cy="2869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3456"/>
                </a:lnTo>
                <a:lnTo>
                  <a:pt x="3306339" y="143456"/>
                </a:lnTo>
                <a:lnTo>
                  <a:pt x="3306339" y="2869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A641EF84-C27A-7121-8C71-365F7B913514}"/>
              </a:ext>
            </a:extLst>
          </p:cNvPr>
          <p:cNvGrpSpPr/>
          <p:nvPr/>
        </p:nvGrpSpPr>
        <p:grpSpPr>
          <a:xfrm>
            <a:off x="3888872" y="2602415"/>
            <a:ext cx="1366256" cy="683128"/>
            <a:chOff x="3307021" y="1729027"/>
            <a:chExt cx="1366256" cy="683128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xmlns="" id="{9AFCB10E-38C3-B703-5809-642596E02E04}"/>
                </a:ext>
              </a:extLst>
            </p:cNvPr>
            <p:cNvSpPr/>
            <p:nvPr/>
          </p:nvSpPr>
          <p:spPr>
            <a:xfrm>
              <a:off x="3307021" y="1729027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9" name="Rectangle : coins arrondis 6">
              <a:extLst>
                <a:ext uri="{FF2B5EF4-FFF2-40B4-BE49-F238E27FC236}">
                  <a16:creationId xmlns:a16="http://schemas.microsoft.com/office/drawing/2014/main" xmlns="" id="{459258A2-A0C2-1A91-CEC2-DBA43AC41ACF}"/>
                </a:ext>
              </a:extLst>
            </p:cNvPr>
            <p:cNvSpPr txBox="1"/>
            <p:nvPr/>
          </p:nvSpPr>
          <p:spPr>
            <a:xfrm>
              <a:off x="3340369" y="1762375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38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نَظَرَ</a:t>
              </a:r>
              <a:endParaRPr lang="fr-FR" sz="3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793F85BC-DD20-E245-9DBA-7F35C882CF5F}"/>
              </a:ext>
            </a:extLst>
          </p:cNvPr>
          <p:cNvGrpSpPr/>
          <p:nvPr/>
        </p:nvGrpSpPr>
        <p:grpSpPr>
          <a:xfrm>
            <a:off x="7195212" y="3572457"/>
            <a:ext cx="1366256" cy="683128"/>
            <a:chOff x="6613361" y="2699069"/>
            <a:chExt cx="1366256" cy="683128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xmlns="" id="{C56B9C04-3678-1EC6-CDA8-B87E82CA6306}"/>
                </a:ext>
              </a:extLst>
            </p:cNvPr>
            <p:cNvSpPr/>
            <p:nvPr/>
          </p:nvSpPr>
          <p:spPr>
            <a:xfrm>
              <a:off x="6613361" y="2699069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Rectangle : coins arrondis 8">
              <a:extLst>
                <a:ext uri="{FF2B5EF4-FFF2-40B4-BE49-F238E27FC236}">
                  <a16:creationId xmlns:a16="http://schemas.microsoft.com/office/drawing/2014/main" xmlns="" id="{48CE35F5-EA96-083F-98E8-78E54A62B7C1}"/>
                </a:ext>
              </a:extLst>
            </p:cNvPr>
            <p:cNvSpPr txBox="1"/>
            <p:nvPr/>
          </p:nvSpPr>
          <p:spPr>
            <a:xfrm>
              <a:off x="6646709" y="2732417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MA" sz="4000" b="1" kern="0" dirty="0">
                  <a:solidFill>
                    <a:srgbClr val="0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ن</a:t>
              </a:r>
              <a:r>
                <a:rPr lang="ar-MA" sz="4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</a:t>
              </a:r>
              <a:r>
                <a:rPr lang="ar-MA" sz="4000" b="1" kern="0" dirty="0">
                  <a:solidFill>
                    <a:srgbClr val="0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ظِرٌ</a:t>
              </a:r>
              <a:endParaRPr lang="fr-FR" sz="4000" kern="1200" dirty="0">
                <a:solidFill>
                  <a:srgbClr val="424D7C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52E5F243-2CA2-2979-5B19-A726ED07ADF3}"/>
              </a:ext>
            </a:extLst>
          </p:cNvPr>
          <p:cNvGrpSpPr/>
          <p:nvPr/>
        </p:nvGrpSpPr>
        <p:grpSpPr>
          <a:xfrm>
            <a:off x="5542042" y="3572457"/>
            <a:ext cx="1366256" cy="683128"/>
            <a:chOff x="4960191" y="2699069"/>
            <a:chExt cx="1366256" cy="683128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542A5C1F-D409-43AD-D3D6-2E0042F65A27}"/>
                </a:ext>
              </a:extLst>
            </p:cNvPr>
            <p:cNvSpPr/>
            <p:nvPr/>
          </p:nvSpPr>
          <p:spPr>
            <a:xfrm>
              <a:off x="4960191" y="2699069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5" name="Rectangle : coins arrondis 10">
              <a:extLst>
                <a:ext uri="{FF2B5EF4-FFF2-40B4-BE49-F238E27FC236}">
                  <a16:creationId xmlns:a16="http://schemas.microsoft.com/office/drawing/2014/main" xmlns="" id="{EE90A17D-4958-176D-BB95-1E87AF7D3538}"/>
                </a:ext>
              </a:extLst>
            </p:cNvPr>
            <p:cNvSpPr txBox="1"/>
            <p:nvPr/>
          </p:nvSpPr>
          <p:spPr>
            <a:xfrm>
              <a:off x="4993539" y="2732417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MA" sz="4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</a:t>
              </a:r>
              <a:r>
                <a:rPr lang="ar-MA" sz="40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َ</a:t>
              </a:r>
              <a:r>
                <a:rPr lang="ar-MA" sz="4000" b="1" kern="0" dirty="0">
                  <a:solidFill>
                    <a:srgbClr val="0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نْظ</a:t>
              </a:r>
              <a:r>
                <a:rPr lang="ar-MA" sz="4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و</a:t>
              </a:r>
              <a:r>
                <a:rPr lang="ar-MA" sz="4000" b="1" kern="0" dirty="0">
                  <a:solidFill>
                    <a:srgbClr val="0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رٌ</a:t>
              </a:r>
              <a:endParaRPr lang="fr-FR" sz="4000" kern="1200" dirty="0">
                <a:solidFill>
                  <a:srgbClr val="424D7C"/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D43274B2-8F8C-920B-FD8A-059137179F64}"/>
              </a:ext>
            </a:extLst>
          </p:cNvPr>
          <p:cNvGrpSpPr/>
          <p:nvPr/>
        </p:nvGrpSpPr>
        <p:grpSpPr>
          <a:xfrm>
            <a:off x="3888872" y="3572457"/>
            <a:ext cx="1366256" cy="683128"/>
            <a:chOff x="3307021" y="2699069"/>
            <a:chExt cx="1366256" cy="683128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xmlns="" id="{D08336B1-5E2C-FB0C-D2D7-BF86C99780AF}"/>
                </a:ext>
              </a:extLst>
            </p:cNvPr>
            <p:cNvSpPr/>
            <p:nvPr/>
          </p:nvSpPr>
          <p:spPr>
            <a:xfrm>
              <a:off x="3307021" y="2699069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3" name="Rectangle : coins arrondis 12">
              <a:extLst>
                <a:ext uri="{FF2B5EF4-FFF2-40B4-BE49-F238E27FC236}">
                  <a16:creationId xmlns:a16="http://schemas.microsoft.com/office/drawing/2014/main" xmlns="" id="{8629361D-5AB1-5B77-25D9-8903C01D429F}"/>
                </a:ext>
              </a:extLst>
            </p:cNvPr>
            <p:cNvSpPr txBox="1"/>
            <p:nvPr/>
          </p:nvSpPr>
          <p:spPr>
            <a:xfrm>
              <a:off x="3340369" y="2732417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MA" sz="4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نَظَرٌ</a:t>
              </a:r>
              <a:endParaRPr lang="fr-FR" sz="4000" kern="1200" dirty="0">
                <a:solidFill>
                  <a:srgbClr val="424D7C"/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CFFF00A0-8E5D-3E99-235C-D89703D664B8}"/>
              </a:ext>
            </a:extLst>
          </p:cNvPr>
          <p:cNvGrpSpPr/>
          <p:nvPr/>
        </p:nvGrpSpPr>
        <p:grpSpPr>
          <a:xfrm>
            <a:off x="2235702" y="3572457"/>
            <a:ext cx="1366256" cy="683128"/>
            <a:chOff x="1653851" y="2699069"/>
            <a:chExt cx="1366256" cy="683128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65C0E4F9-4294-0480-2B11-999110A83D22}"/>
                </a:ext>
              </a:extLst>
            </p:cNvPr>
            <p:cNvSpPr/>
            <p:nvPr/>
          </p:nvSpPr>
          <p:spPr>
            <a:xfrm>
              <a:off x="1653851" y="2699069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Rectangle : coins arrondis 14">
              <a:extLst>
                <a:ext uri="{FF2B5EF4-FFF2-40B4-BE49-F238E27FC236}">
                  <a16:creationId xmlns:a16="http://schemas.microsoft.com/office/drawing/2014/main" xmlns="" id="{C0829D1B-3B0D-D165-A7A2-4D027B2BA8C3}"/>
                </a:ext>
              </a:extLst>
            </p:cNvPr>
            <p:cNvSpPr txBox="1"/>
            <p:nvPr/>
          </p:nvSpPr>
          <p:spPr>
            <a:xfrm>
              <a:off x="1687199" y="2732417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MA" sz="4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مَـ</a:t>
              </a:r>
              <a:r>
                <a:rPr lang="ar-MA" sz="4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ـنْظَر</a:t>
              </a:r>
              <a:r>
                <a:rPr lang="ar-MA" sz="40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ٌ</a:t>
              </a:r>
              <a:endParaRPr lang="fr-FR" sz="4000" kern="1200" dirty="0">
                <a:solidFill>
                  <a:srgbClr val="424D7C"/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7D8E496F-D7F4-8BA3-1B92-C85573DFE83C}"/>
              </a:ext>
            </a:extLst>
          </p:cNvPr>
          <p:cNvGrpSpPr/>
          <p:nvPr/>
        </p:nvGrpSpPr>
        <p:grpSpPr>
          <a:xfrm>
            <a:off x="582532" y="3572457"/>
            <a:ext cx="1366256" cy="683128"/>
            <a:chOff x="681" y="2699069"/>
            <a:chExt cx="1366256" cy="683128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B7FC8FA5-FFA5-9C91-EE84-343A4CBE16FF}"/>
                </a:ext>
              </a:extLst>
            </p:cNvPr>
            <p:cNvSpPr/>
            <p:nvPr/>
          </p:nvSpPr>
          <p:spPr>
            <a:xfrm>
              <a:off x="681" y="2699069"/>
              <a:ext cx="1366256" cy="683128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Rectangle : coins arrondis 16">
              <a:extLst>
                <a:ext uri="{FF2B5EF4-FFF2-40B4-BE49-F238E27FC236}">
                  <a16:creationId xmlns:a16="http://schemas.microsoft.com/office/drawing/2014/main" xmlns="" id="{4A13A541-DBB5-AB96-ED64-DDB6ACA7CE32}"/>
                </a:ext>
              </a:extLst>
            </p:cNvPr>
            <p:cNvSpPr txBox="1"/>
            <p:nvPr/>
          </p:nvSpPr>
          <p:spPr>
            <a:xfrm>
              <a:off x="34029" y="2732417"/>
              <a:ext cx="1299560" cy="616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MA" sz="40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مِ</a:t>
              </a:r>
              <a:r>
                <a:rPr lang="ar-MA" sz="4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نْظ</a:t>
              </a:r>
              <a:r>
                <a:rPr lang="ar-MA" sz="40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</a:t>
              </a:r>
              <a:r>
                <a:rPr lang="ar-MA" sz="4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رٌ</a:t>
              </a:r>
              <a:endParaRPr lang="fr-FR" sz="4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412C703-7E2E-6442-E3A2-3F3134B2835E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A64A17-095E-C239-75FF-7FB3E7D1DC1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D46B6E3B-1084-338B-8F98-CF883E2B3636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xmlns="" id="{8DA279AC-952F-34C7-F2CC-BEA2BDF3E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xmlns="" id="{9C0945CF-CC03-CAA8-5DC9-AE89FC07FF25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xmlns="" id="{F5C56E01-8437-2DE0-90FC-C720492C9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xmlns="" id="{DF7E3AB6-0D7C-027B-F303-F17B109410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90E754CD-E38D-EACB-8EDC-DA9132EA24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5F88">
                          <a:alpha val="20000"/>
                        </a:srgb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606687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E82B5E-A6B4-7049-E25A-C31D3001C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8F7798B6-99CE-1B88-0C9B-D887D602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تحدث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3D322E9-B7A2-782D-2725-1A2AD7AAF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394355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4ADF11B8-FB63-590D-07A2-E107441F163F}"/>
              </a:ext>
            </a:extLst>
          </p:cNvPr>
          <p:cNvSpPr txBox="1">
            <a:spLocks/>
          </p:cNvSpPr>
          <p:nvPr/>
        </p:nvSpPr>
        <p:spPr>
          <a:xfrm>
            <a:off x="1863306" y="2690694"/>
            <a:ext cx="4958694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تحدث: سرد، توظيف الفعل الكلامي (أصف/أفضل)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3A9A3C60-1558-547F-4728-BB7982CFC14A}"/>
              </a:ext>
            </a:extLst>
          </p:cNvPr>
          <p:cNvSpPr txBox="1"/>
          <p:nvPr/>
        </p:nvSpPr>
        <p:spPr>
          <a:xfrm>
            <a:off x="6287640" y="1777877"/>
            <a:ext cx="88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تحدث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002F191-9607-D723-C63C-945068A6F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BCE0CB-7520-137B-3356-5FB500E0D0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4158" y="1068981"/>
            <a:ext cx="355671" cy="355671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EFBE56F-076B-F10F-C420-3FC47E465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732464"/>
            <a:ext cx="493159" cy="5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102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468EFA-A084-1CF2-E4AA-B9CE27B3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7F7E67-AB26-D684-DE4C-3DD5E5AE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الصور أمامكم. ما الحكاية التي تذكركم بها؟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هي شخصياتها؟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E83ADC-9799-650D-529D-7B55D8F5F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1E88AE-A3D3-9E35-CF71-25C6039206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4E8625-8F19-192E-EC32-062F3CE3C4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72D419B8-FAA0-3449-AB69-E54E67E104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259BC32-4F7E-8434-C8C4-B1DD9F2A2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61" y="2102638"/>
            <a:ext cx="1832868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DE42B82-397B-45E1-476F-6A69C7833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4" y="2102638"/>
            <a:ext cx="1832869" cy="1326363"/>
          </a:xfrm>
          <a:prstGeom prst="roundRect">
            <a:avLst>
              <a:gd name="adj" fmla="val 15710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E30DEEB-476C-31A8-B60F-809C15000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66" y="2102638"/>
            <a:ext cx="1796866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ABC501B-EAF4-CA08-A80C-FE72E47C2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87" y="2102638"/>
            <a:ext cx="1716757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17" name="Image 16" descr="Une image contenant véhicule, Véhicule terrestre, bus, transport&#10;&#10;Le contenu généré par l’IA peut être incorrect.">
            <a:extLst>
              <a:ext uri="{FF2B5EF4-FFF2-40B4-BE49-F238E27FC236}">
                <a16:creationId xmlns:a16="http://schemas.microsoft.com/office/drawing/2014/main" xmlns="" id="{5E14305C-CB9A-647B-6E37-211AD87AD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020" y="3831004"/>
            <a:ext cx="1832870" cy="1351359"/>
          </a:xfrm>
          <a:prstGeom prst="roundRect">
            <a:avLst>
              <a:gd name="adj" fmla="val 15710"/>
            </a:avLst>
          </a:prstGeom>
        </p:spPr>
      </p:pic>
      <p:pic>
        <p:nvPicPr>
          <p:cNvPr id="18" name="Image 17" descr="Une image contenant ciel, Zone métropolitaine, Métropole, Zone urbaine&#10;&#10;Le contenu généré par l’IA peut être incorrect.">
            <a:extLst>
              <a:ext uri="{FF2B5EF4-FFF2-40B4-BE49-F238E27FC236}">
                <a16:creationId xmlns:a16="http://schemas.microsoft.com/office/drawing/2014/main" xmlns="" id="{F9EEA80B-A5A3-66F2-D5C9-687F87B5A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394" y="3831004"/>
            <a:ext cx="1832871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19" name="Image 18" descr="Une image contenant Véhicule terrestre, véhicule, voiture, croquis&#10;&#10;Le contenu généré par l’IA peut être incorrect.">
            <a:extLst>
              <a:ext uri="{FF2B5EF4-FFF2-40B4-BE49-F238E27FC236}">
                <a16:creationId xmlns:a16="http://schemas.microsoft.com/office/drawing/2014/main" xmlns="" id="{6A0182FC-0F7C-0BF7-9EFE-AB0F8CD1B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0424" y="3831004"/>
            <a:ext cx="1802368" cy="1326362"/>
          </a:xfrm>
          <a:prstGeom prst="roundRect">
            <a:avLst>
              <a:gd name="adj" fmla="val 15710"/>
            </a:avLst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56C8754-B1A8-7380-E2EE-C9CB26D015FE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D77EEB0-9F9D-EDAB-1DF9-F2655430864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1415F3D6-AE5E-7B9C-FDCE-D33AE9B0A0C2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xmlns="" id="{12269604-6D44-DC28-0483-871710890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xmlns="" id="{4DBFBE3C-D510-5E23-42E8-2EADBDFAF12D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xmlns="" id="{9357E9E9-35D1-F68B-5FE4-71A998AF9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xmlns="" id="{F35B5890-4922-F902-A30C-3461F27E46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8958EEA0-6659-31DD-D99A-B9E553D1D6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8315050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9645A4-E5E7-42B3-F605-A83BFAD0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9E5C85-DEAF-7A79-CB1B-686FA2DC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ويعيد سرد الحكاية انطلاقا من مشاهدها؟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702C4B6-9E7E-A903-616A-D4B655245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4F5E0B-16E6-AADD-861B-FB833C46E9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091406-22E5-4009-F7CF-7218D7A178B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484C0823-1530-7954-9151-9779333E9D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259BC32-4F7E-8434-C8C4-B1DD9F2A2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51" y="1889138"/>
            <a:ext cx="1832868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DE42B82-397B-45E1-476F-6A69C7833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74" y="1889138"/>
            <a:ext cx="1832869" cy="1326363"/>
          </a:xfrm>
          <a:prstGeom prst="roundRect">
            <a:avLst>
              <a:gd name="adj" fmla="val 15710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E30DEEB-476C-31A8-B60F-809C15000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56" y="1889138"/>
            <a:ext cx="1796866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ABC501B-EAF4-CA08-A80C-FE72E47C2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77" y="1889138"/>
            <a:ext cx="1716757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17" name="Image 16" descr="Une image contenant véhicule, Véhicule terrestre, bus, transport&#10;&#10;Le contenu généré par l’IA peut être incorrect.">
            <a:extLst>
              <a:ext uri="{FF2B5EF4-FFF2-40B4-BE49-F238E27FC236}">
                <a16:creationId xmlns:a16="http://schemas.microsoft.com/office/drawing/2014/main" xmlns="" id="{5E14305C-CB9A-647B-6E37-211AD87AD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210" y="3617504"/>
            <a:ext cx="1832870" cy="1351359"/>
          </a:xfrm>
          <a:prstGeom prst="roundRect">
            <a:avLst>
              <a:gd name="adj" fmla="val 15710"/>
            </a:avLst>
          </a:prstGeom>
        </p:spPr>
      </p:pic>
      <p:pic>
        <p:nvPicPr>
          <p:cNvPr id="18" name="Image 17" descr="Une image contenant ciel, Zone métropolitaine, Métropole, Zone urbaine&#10;&#10;Le contenu généré par l’IA peut être incorrect.">
            <a:extLst>
              <a:ext uri="{FF2B5EF4-FFF2-40B4-BE49-F238E27FC236}">
                <a16:creationId xmlns:a16="http://schemas.microsoft.com/office/drawing/2014/main" xmlns="" id="{F9EEA80B-A5A3-66F2-D5C9-687F87B5A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584" y="3617504"/>
            <a:ext cx="1832871" cy="1326362"/>
          </a:xfrm>
          <a:prstGeom prst="roundRect">
            <a:avLst>
              <a:gd name="adj" fmla="val 15710"/>
            </a:avLst>
          </a:prstGeom>
        </p:spPr>
      </p:pic>
      <p:pic>
        <p:nvPicPr>
          <p:cNvPr id="19" name="Image 18" descr="Une image contenant Véhicule terrestre, véhicule, voiture, croquis&#10;&#10;Le contenu généré par l’IA peut être incorrect.">
            <a:extLst>
              <a:ext uri="{FF2B5EF4-FFF2-40B4-BE49-F238E27FC236}">
                <a16:creationId xmlns:a16="http://schemas.microsoft.com/office/drawing/2014/main" xmlns="" id="{6A0182FC-0F7C-0BF7-9EFE-AB0F8CD1B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4614" y="3617504"/>
            <a:ext cx="1802368" cy="1326362"/>
          </a:xfrm>
          <a:prstGeom prst="roundRect">
            <a:avLst>
              <a:gd name="adj" fmla="val 15710"/>
            </a:avLst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603231D-59B9-4EF1-76DA-F84FDBACA4CC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C68EB24-2735-2312-1335-5FE8E741A4E7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8B869FD8-FE1F-BFA7-68FF-6537E802FA96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xmlns="" id="{44EA345C-0B83-D4EA-C0A4-253382297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xmlns="" id="{DBF610CC-F071-47FF-39BB-3A102CC8C0E2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xmlns="" id="{3C6F9FBA-660D-A78F-71E7-D80DD95B8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xmlns="" id="{E3AD7ED3-C479-D15E-9B00-C4A3170D54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109AEFA8-AB4E-1E4B-3CBC-A94D91E1E0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748969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85DFA0-432A-EC89-210E-64D4032B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48CC88-26CB-0B73-B912-F6BABF8B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وما الحكاية التي تذكركم بها هذه المشاهد؟ ما هي شخصياتها؟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FD16C2F-E2B1-DA9A-AD33-63B57D03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29D77A-7746-CD5E-D21A-BD038EAB89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6C86C1E-D728-7374-DEC0-DDEDE7BDC7A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3DE5F0BC-8361-A7E3-D4AF-9A9992A98D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6791DBE2-37F4-877A-4201-36E4551B5DCA}"/>
              </a:ext>
            </a:extLst>
          </p:cNvPr>
          <p:cNvGrpSpPr/>
          <p:nvPr/>
        </p:nvGrpSpPr>
        <p:grpSpPr>
          <a:xfrm>
            <a:off x="632042" y="1853193"/>
            <a:ext cx="7879916" cy="3883157"/>
            <a:chOff x="485875" y="1580267"/>
            <a:chExt cx="7879916" cy="3883157"/>
          </a:xfrm>
        </p:grpSpPr>
        <p:pic>
          <p:nvPicPr>
            <p:cNvPr id="9" name="Image 8" descr="Une image contenant nuage, plein air, ciel, oiseau&#10;&#10;Le contenu généré par l’IA peut être incorrect.">
              <a:extLst>
                <a:ext uri="{FF2B5EF4-FFF2-40B4-BE49-F238E27FC236}">
                  <a16:creationId xmlns:a16="http://schemas.microsoft.com/office/drawing/2014/main" xmlns="" id="{E7060D22-C34C-6735-2FC8-7986D207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203" y="1684760"/>
              <a:ext cx="2347671" cy="1710960"/>
            </a:xfrm>
            <a:prstGeom prst="rect">
              <a:avLst/>
            </a:prstGeom>
          </p:spPr>
        </p:pic>
        <p:pic>
          <p:nvPicPr>
            <p:cNvPr id="17" name="Image 16" descr="Une image contenant ciel, plein air, oiseau, bâtiment&#10;&#10;Le contenu généré par l’IA peut être incorrect.">
              <a:extLst>
                <a:ext uri="{FF2B5EF4-FFF2-40B4-BE49-F238E27FC236}">
                  <a16:creationId xmlns:a16="http://schemas.microsoft.com/office/drawing/2014/main" xmlns="" id="{E6A48351-0403-8AAC-068D-E9065975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471"/>
            <a:stretch>
              <a:fillRect/>
            </a:stretch>
          </p:blipFill>
          <p:spPr>
            <a:xfrm>
              <a:off x="6012203" y="3719183"/>
              <a:ext cx="2353588" cy="1710960"/>
            </a:xfrm>
            <a:prstGeom prst="rect">
              <a:avLst/>
            </a:prstGeom>
          </p:spPr>
        </p:pic>
        <p:pic>
          <p:nvPicPr>
            <p:cNvPr id="23" name="Image 22" descr="Une image contenant moineau, oiseau, arbre, bec&#10;&#10;Le contenu généré par l’IA peut être incorrect.">
              <a:extLst>
                <a:ext uri="{FF2B5EF4-FFF2-40B4-BE49-F238E27FC236}">
                  <a16:creationId xmlns:a16="http://schemas.microsoft.com/office/drawing/2014/main" xmlns="" id="{AEA8F075-AE27-992E-11CD-3A9FCD1C6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048" y="1684760"/>
              <a:ext cx="2439898" cy="174424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5D729294-61B8-6DE7-C8FE-55CF7164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1156" y="1580267"/>
              <a:ext cx="2347671" cy="1744240"/>
            </a:xfrm>
            <a:prstGeom prst="rect">
              <a:avLst/>
            </a:prstGeom>
          </p:spPr>
        </p:pic>
        <p:pic>
          <p:nvPicPr>
            <p:cNvPr id="25" name="Image 24" descr="Une image contenant oiseau, bec, plein air, ciel&#10;&#10;Le contenu généré par l’IA peut être incorrect.">
              <a:extLst>
                <a:ext uri="{FF2B5EF4-FFF2-40B4-BE49-F238E27FC236}">
                  <a16:creationId xmlns:a16="http://schemas.microsoft.com/office/drawing/2014/main" xmlns="" id="{7A993ABA-B522-3F1B-6F8C-398AF91F6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08286" y="3719184"/>
              <a:ext cx="2560541" cy="1744240"/>
            </a:xfrm>
            <a:prstGeom prst="rect">
              <a:avLst/>
            </a:prstGeom>
          </p:spPr>
        </p:pic>
        <p:pic>
          <p:nvPicPr>
            <p:cNvPr id="26" name="Image 25" descr="Une image contenant ciel, aile, oiseau, plein air&#10;&#10;Le contenu généré par l’IA peut être incorrect.">
              <a:extLst>
                <a:ext uri="{FF2B5EF4-FFF2-40B4-BE49-F238E27FC236}">
                  <a16:creationId xmlns:a16="http://schemas.microsoft.com/office/drawing/2014/main" xmlns="" id="{E98D9F32-F822-17E8-970B-FE7E590D0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875" y="3719183"/>
              <a:ext cx="2657644" cy="1744240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1A90618-7ECB-73AE-263D-EDE30F295A3A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CD44258-7F61-733E-76C8-697057A783F9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DD6EE775-3520-052C-3E15-CEFC561C9705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A4C25CC3-BB37-B420-C820-E8391ED83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B632754F-DC21-B674-3B0A-2E80EB57CB06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3B983128-7802-B360-D02B-A0169D730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FAFFB12B-5218-5034-D0C2-FD4F90845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5E2397A1-D268-B460-E1EB-61CECE3FF2B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499625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CC3B28-08B7-E596-6586-FD5B8076B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472A9-585A-9F5D-8BAB-6CE32530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ويسرد الحكاية انطلاقا من مشاهدها؟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77DDE46-8D71-2018-C69F-ED7A85D5B1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558EBF-DB98-B0AC-89EF-5BE259B6E0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35A6A5-C0CD-37F0-244E-EB35E1BD618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09134112-407D-E65D-E85C-B19AB7A64E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AFF6052-3916-9D82-4E49-FBF758B6CC00}"/>
              </a:ext>
            </a:extLst>
          </p:cNvPr>
          <p:cNvGrpSpPr/>
          <p:nvPr/>
        </p:nvGrpSpPr>
        <p:grpSpPr>
          <a:xfrm>
            <a:off x="632042" y="1853193"/>
            <a:ext cx="7879916" cy="3883157"/>
            <a:chOff x="485875" y="1580267"/>
            <a:chExt cx="7879916" cy="3883157"/>
          </a:xfrm>
        </p:grpSpPr>
        <p:pic>
          <p:nvPicPr>
            <p:cNvPr id="17" name="Image 16" descr="Une image contenant nuage, plein air, ciel, oiseau&#10;&#10;Le contenu généré par l’IA peut être incorrect.">
              <a:extLst>
                <a:ext uri="{FF2B5EF4-FFF2-40B4-BE49-F238E27FC236}">
                  <a16:creationId xmlns:a16="http://schemas.microsoft.com/office/drawing/2014/main" xmlns="" id="{C1F46F18-D280-04E8-F343-CFED6CF6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203" y="1684760"/>
              <a:ext cx="2347671" cy="1710960"/>
            </a:xfrm>
            <a:prstGeom prst="rect">
              <a:avLst/>
            </a:prstGeom>
          </p:spPr>
        </p:pic>
        <p:pic>
          <p:nvPicPr>
            <p:cNvPr id="23" name="Image 22" descr="Une image contenant ciel, plein air, oiseau, bâtiment&#10;&#10;Le contenu généré par l’IA peut être incorrect.">
              <a:extLst>
                <a:ext uri="{FF2B5EF4-FFF2-40B4-BE49-F238E27FC236}">
                  <a16:creationId xmlns:a16="http://schemas.microsoft.com/office/drawing/2014/main" xmlns="" id="{58EB60B6-7A3B-7E50-A066-94524F8C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471"/>
            <a:stretch>
              <a:fillRect/>
            </a:stretch>
          </p:blipFill>
          <p:spPr>
            <a:xfrm>
              <a:off x="6012203" y="3719183"/>
              <a:ext cx="2353588" cy="1710960"/>
            </a:xfrm>
            <a:prstGeom prst="rect">
              <a:avLst/>
            </a:prstGeom>
          </p:spPr>
        </p:pic>
        <p:pic>
          <p:nvPicPr>
            <p:cNvPr id="24" name="Image 23" descr="Une image contenant moineau, oiseau, arbre, bec&#10;&#10;Le contenu généré par l’IA peut être incorrect.">
              <a:extLst>
                <a:ext uri="{FF2B5EF4-FFF2-40B4-BE49-F238E27FC236}">
                  <a16:creationId xmlns:a16="http://schemas.microsoft.com/office/drawing/2014/main" xmlns="" id="{3A089349-D3CF-F64C-B303-4595055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048" y="1684760"/>
              <a:ext cx="2439898" cy="174424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30B4E922-0CB2-3C3C-2D39-239278B2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1156" y="1580267"/>
              <a:ext cx="2347671" cy="1744240"/>
            </a:xfrm>
            <a:prstGeom prst="rect">
              <a:avLst/>
            </a:prstGeom>
          </p:spPr>
        </p:pic>
        <p:pic>
          <p:nvPicPr>
            <p:cNvPr id="26" name="Image 25" descr="Une image contenant oiseau, bec, plein air, ciel&#10;&#10;Le contenu généré par l’IA peut être incorrect.">
              <a:extLst>
                <a:ext uri="{FF2B5EF4-FFF2-40B4-BE49-F238E27FC236}">
                  <a16:creationId xmlns:a16="http://schemas.microsoft.com/office/drawing/2014/main" xmlns="" id="{22D9C0A3-1510-D695-4307-484F7BE1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08286" y="3719184"/>
              <a:ext cx="2560541" cy="1744240"/>
            </a:xfrm>
            <a:prstGeom prst="rect">
              <a:avLst/>
            </a:prstGeom>
          </p:spPr>
        </p:pic>
        <p:pic>
          <p:nvPicPr>
            <p:cNvPr id="27" name="Image 26" descr="Une image contenant ciel, aile, oiseau, plein air&#10;&#10;Le contenu généré par l’IA peut être incorrect.">
              <a:extLst>
                <a:ext uri="{FF2B5EF4-FFF2-40B4-BE49-F238E27FC236}">
                  <a16:creationId xmlns:a16="http://schemas.microsoft.com/office/drawing/2014/main" xmlns="" id="{A3FE4FB0-5910-F6E7-2DBE-9131EE055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875" y="3719183"/>
              <a:ext cx="2657644" cy="1744240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AC847E8-3627-9586-D7B8-34B3B0630BD5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D2A5539-A969-1AF5-57FB-5514A743D7F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E2481BB1-3D40-ED82-8023-915F820525D3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B3ED3B53-325E-0866-A311-43D56A1CD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FB803E46-2670-666F-C0F0-270D06FC7439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3E07DF91-DB87-D9F2-0F9C-E48E076EEE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9F660951-18EA-67F7-3A7B-2C495DB1B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09572ABD-591F-EE5A-0E10-A290423BB4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964425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A9B604-178D-4A15-A1E5-AEB445A1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338F70-2F57-8818-5283-9C8B8D13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أساليب نستعملها للتعبير عما نفضله. من يقرأ؟ (دقيقة)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AF1CA0-5F0A-AF7F-DB45-F5F8631B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AC9079-41C5-132F-DB15-E2449BD0B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A444A6-526E-B53C-2BFC-7190F04F9A3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F5FE5A4E-6F68-12C7-9EBC-216D017B70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AF81F81-777D-F673-8B01-2787A6AC94D9}"/>
              </a:ext>
            </a:extLst>
          </p:cNvPr>
          <p:cNvSpPr txBox="1"/>
          <p:nvPr/>
        </p:nvSpPr>
        <p:spPr>
          <a:xfrm>
            <a:off x="754264" y="2644170"/>
            <a:ext cx="753572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يُفْرِحُني .................................، لكِنَّني أُفَضِّلُ ..........................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يُعْجِبُني ................................، إِلّا أَنَّني أُفَضِّلُ 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أُحِبُّ ...................................................................................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.......... هُوَ/هِيَ أَفْضَلُ /أَجْمَلُ / أَحْسَنُ .....................................</a:t>
            </a:r>
          </a:p>
        </p:txBody>
      </p:sp>
      <p:pic>
        <p:nvPicPr>
          <p:cNvPr id="18" name="Image 17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2B4AEC00-B832-3E69-9452-0B98810F9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" y="1171643"/>
            <a:ext cx="621880" cy="71569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53B1AA8-9365-7BA3-8717-F0FDEDD2EAE9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E587A16-54F9-406C-37C3-C45C7A3C919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578599FD-7AFA-2873-F213-58DB6591117E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xmlns="" id="{5929BEE5-297B-64F8-17AC-DEC92891F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480BB2C0-337D-C701-BDEF-958B0AE757D8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3C822080-4638-048A-A94E-519D7D9B11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BC3FF2A9-55B1-1F8F-B13A-55EC9DCA9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ED861F87-9F8B-9607-780D-6E4705DDE9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3261451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F52592-0DDE-9FAE-9D2F-AE65C8418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3ED808-C2F3-DF8D-6703-C8746CE4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عندما نصف شيئا: مكانا أو شخصا، نوظف صفات وجمل. هذه أمثلة من يقرؤها؟ (دقيقة)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74276B-0AE7-D871-E575-DB6B1FFB10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FBB3E8F-0E74-8616-0174-D726783BA4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EA2114-A029-892C-BD27-9308BE9FA9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15A80409-A97B-3C85-0B4C-57FC639DB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77881DD5-4E8C-5994-8B94-4750F11B5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" y="1424579"/>
            <a:ext cx="782030" cy="9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AE4AC01-FFBB-9839-4CCE-563FD0191832}"/>
              </a:ext>
            </a:extLst>
          </p:cNvPr>
          <p:cNvSpPr txBox="1"/>
          <p:nvPr/>
        </p:nvSpPr>
        <p:spPr>
          <a:xfrm>
            <a:off x="7054615" y="233927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صَغيرٌ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5C84941-2BD5-2099-2AAC-B8C23ED0FDCA}"/>
              </a:ext>
            </a:extLst>
          </p:cNvPr>
          <p:cNvSpPr txBox="1"/>
          <p:nvPr/>
        </p:nvSpPr>
        <p:spPr>
          <a:xfrm>
            <a:off x="5122349" y="233927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جَميلَةٌ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D5893E3-1073-60C8-92CE-23A755789DA5}"/>
              </a:ext>
            </a:extLst>
          </p:cNvPr>
          <p:cNvSpPr txBox="1"/>
          <p:nvPr/>
        </p:nvSpPr>
        <p:spPr>
          <a:xfrm>
            <a:off x="3384810" y="2324579"/>
            <a:ext cx="114824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عالِيَةٌٌ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0C044D1-5C5E-ED0F-CF37-4378A848CF16}"/>
              </a:ext>
            </a:extLst>
          </p:cNvPr>
          <p:cNvSpPr txBox="1"/>
          <p:nvPr/>
        </p:nvSpPr>
        <p:spPr>
          <a:xfrm>
            <a:off x="1452544" y="2339277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حَزينٌ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7D6851A-7EAF-2300-762C-650F6569A1FE}"/>
              </a:ext>
            </a:extLst>
          </p:cNvPr>
          <p:cNvSpPr txBox="1"/>
          <p:nvPr/>
        </p:nvSpPr>
        <p:spPr>
          <a:xfrm>
            <a:off x="7130842" y="3376794"/>
            <a:ext cx="114542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مُثْمِرَةٌ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3AC0DF6-F9B2-87D7-E3EB-03870AF18086}"/>
              </a:ext>
            </a:extLst>
          </p:cNvPr>
          <p:cNvSpPr txBox="1"/>
          <p:nvPr/>
        </p:nvSpPr>
        <p:spPr>
          <a:xfrm>
            <a:off x="5147685" y="3361458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واسِعٌ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FD3520C6-AFC7-0DB4-BC78-2E83E2EE507B}"/>
              </a:ext>
            </a:extLst>
          </p:cNvPr>
          <p:cNvSpPr txBox="1"/>
          <p:nvPr/>
        </p:nvSpPr>
        <p:spPr>
          <a:xfrm>
            <a:off x="3384810" y="3361458"/>
            <a:ext cx="1148248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هادِئَةٌ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F2D7B58A-4D04-BD5B-4FBD-A5C6CDED9B7E}"/>
              </a:ext>
            </a:extLst>
          </p:cNvPr>
          <p:cNvSpPr txBox="1"/>
          <p:nvPr/>
        </p:nvSpPr>
        <p:spPr>
          <a:xfrm>
            <a:off x="1467389" y="3361457"/>
            <a:ext cx="122165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رائِعَةٌ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0BD8B73-67E6-3582-9EFE-0D5228700729}"/>
              </a:ext>
            </a:extLst>
          </p:cNvPr>
          <p:cNvSpPr txBox="1"/>
          <p:nvPr/>
        </p:nvSpPr>
        <p:spPr>
          <a:xfrm>
            <a:off x="6871610" y="4420609"/>
            <a:ext cx="158766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يَعْمَلونَ بِجِدٍّ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6812132A-9E90-6E8A-C431-B4C9C875D2D7}"/>
              </a:ext>
            </a:extLst>
          </p:cNvPr>
          <p:cNvSpPr txBox="1"/>
          <p:nvPr/>
        </p:nvSpPr>
        <p:spPr>
          <a:xfrm>
            <a:off x="3361498" y="4426532"/>
            <a:ext cx="294198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تَلْمَعُ تَحْتَ أَشِعَّةِ الشَّمْسِ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589C1F0-74A8-A7ED-4B29-0CD566B3254C}"/>
              </a:ext>
            </a:extLst>
          </p:cNvPr>
          <p:cNvSpPr txBox="1"/>
          <p:nvPr/>
        </p:nvSpPr>
        <p:spPr>
          <a:xfrm>
            <a:off x="946976" y="4420608"/>
            <a:ext cx="1766377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مَناظِرُها خَلّابَةٌ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EDC5002B-52AF-D329-484B-56178BB62DB0}"/>
              </a:ext>
            </a:extLst>
          </p:cNvPr>
          <p:cNvSpPr txBox="1"/>
          <p:nvPr/>
        </p:nvSpPr>
        <p:spPr>
          <a:xfrm>
            <a:off x="3384810" y="5448712"/>
            <a:ext cx="2918678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82BB61A8-DBBD-494D-2D0B-4EB409DA3B8F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D7F7C3F-F871-4FDF-890A-28E475CD64A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xmlns="" id="{D4F5FAC0-8928-96D0-127E-FFFAC8789B3B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xmlns="" id="{7A2249F5-C2DF-B3F8-B741-C686FC9B3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xmlns="" id="{608FE415-CB21-3F91-3153-394399D84997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xmlns="" id="{8D847B8A-A0DE-4362-85EB-E1F1AC05E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xmlns="" id="{923A8C99-E409-7A80-0CF4-E7256A01A7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9964F905-529A-1261-679D-382AFC7525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84073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3F9F60-AC6C-EC38-5C02-7C34B0A3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4954D-EDBB-9759-C743-189C30CE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سأقرأ. تابعوا جيدا. سأطرح عليكم سؤالين في النهاية. 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8B35AFC-8BBE-937F-8505-EEEB0658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50F005-AEDD-1B6F-65AF-CFAF6F0669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9A78BF-6760-C1AC-B07A-63F7F68E1E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20287B-9560-7554-99E6-BEEA399DE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DC051D9-51AB-401A-3621-1AD15581A406}"/>
              </a:ext>
            </a:extLst>
          </p:cNvPr>
          <p:cNvSpPr txBox="1"/>
          <p:nvPr/>
        </p:nvSpPr>
        <p:spPr>
          <a:xfrm>
            <a:off x="432611" y="1867102"/>
            <a:ext cx="8158102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صَوْمَعَةُ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حِجارَتُها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78E4E631-306A-7BD9-8923-C93B043CAA60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0EDF7ED2-3AEE-41D6-52B1-9CB16D1BC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7FA6FBC4-3C2E-C0D5-2134-38553A862CC6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4AC1CC5C-E2C8-EFAA-AABE-C5E299B01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xmlns="" id="{3794535C-784A-4C30-A31A-09C951BBD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7AD6AED-9D01-6B6B-14C2-2B9631FA91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529BA18A-C836-F455-385E-DBC03D0930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908961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EDCB07-735B-77CF-5F73-54C2E3F7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ordinateur, capture d’écran, Page web&#10;&#10;Le contenu généré par l’IA peut être incorrect.">
            <a:extLst>
              <a:ext uri="{FF2B5EF4-FFF2-40B4-BE49-F238E27FC236}">
                <a16:creationId xmlns:a16="http://schemas.microsoft.com/office/drawing/2014/main" xmlns="" id="{87CA31F0-A225-3429-3D46-27B4C848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81" y="2102850"/>
            <a:ext cx="2406929" cy="347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04B291-FD1D-B348-5604-0577B7FB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113. من يقرأ التعليمة 1؟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CB10A26-A227-30C0-7699-6C9FBF48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1150FE-C40F-AEAF-D1BC-7D84BDA7FC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4DB782-C153-220A-4E4F-91E680EE4B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99AB3196-571D-DDF2-34AA-6B95F617F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22479422-93EA-3CC6-4E2A-1EE2A4CDDEC9}"/>
              </a:ext>
            </a:extLst>
          </p:cNvPr>
          <p:cNvSpPr/>
          <p:nvPr/>
        </p:nvSpPr>
        <p:spPr>
          <a:xfrm>
            <a:off x="3536429" y="2518083"/>
            <a:ext cx="2303654" cy="14069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7A14FA4-238A-1061-EFF2-3B94F287FF5A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4B65584-4DDD-81F5-859B-949440F53B79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B3310A5B-5EE3-1504-153B-AC566D9F119A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xmlns="" id="{ABC86572-5EF2-080C-DA20-AABAAB946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B0F30EA6-A12C-AFED-CCB2-5AE1CB8241D9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xmlns="" id="{2240BE51-96BE-6C8D-0572-B973FBD7F0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750E5569-3121-A5CA-52F2-A1C69ED7C4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08DCE1DB-7431-673A-0817-07C38F73608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0967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1653D2-028C-A1F3-AD49-D3DA978E0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970A62-7028-1278-C305-11A7B1CF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 ثم استعدوا في دقيقة للعب دور كل من محمد وعمران  باستعمال أساليب التفضيل.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310340-6106-6AF2-D2B3-AB0188D7C9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4922420-205A-B897-7B17-01EAB0BABE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11435B-2776-CA93-CC3C-16D1E5C386C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 descr="Une image contenant texte, habits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xmlns="" id="{822F2F91-094F-4D77-FC9C-3ABE1BC8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08" y="2017068"/>
            <a:ext cx="6477092" cy="3375953"/>
          </a:xfrm>
          <a:prstGeom prst="rect">
            <a:avLst/>
          </a:prstGeom>
        </p:spPr>
      </p:pic>
      <p:pic>
        <p:nvPicPr>
          <p:cNvPr id="19" name="Image 18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47CBA623-A87C-F208-6BC4-40B0D7CDC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9" y="1239576"/>
            <a:ext cx="483263" cy="556164"/>
          </a:xfrm>
          <a:prstGeom prst="rect">
            <a:avLst/>
          </a:prstGeom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5ABCBBDA-A4C6-E7A0-BE41-C507FAC6DF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1541479-CDDF-A9AE-1209-99B88EBF2EC8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6289C-DB26-D7BC-7C5E-F0B6FE93AFC9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11840B47-EB98-EAF0-3E4D-3C53CE282325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3845483E-F2B0-C42A-1D4D-BBE4C9595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3D991BD8-9602-3212-D657-E4EB7E93F438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2C04C643-A6E8-BBDE-C0CE-33D85598DE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60BC69C9-8B68-0ACA-01A2-796E0703B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DD984212-AE0C-531A-1345-B5E2CBEC431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534425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CD5D69-B651-DF1F-DE23-A32B4475C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AB47F5-AE18-4EEE-CA08-383299E9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سألعب دور الأب. سأعين من يقوم بدور عمران ومن يقوم بدور محمد.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9F1657-0E82-8BCE-4EAB-88395EB73B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0FBD63F-F350-BD8B-2D2A-5554FF194D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10CEC4-D289-0CFC-4F5D-1620F713E5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87F2794E-A7C1-75D6-F847-82A1D7BD2F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texte, habits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xmlns="" id="{21598EE3-10BC-43BF-DCB9-52C94A980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8" y="2017068"/>
            <a:ext cx="6477092" cy="33759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09F0717-11DC-828A-15AB-E739F04C62CF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45C5307-78B7-02E2-616D-ABFF1E82FC1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1C31B290-DA34-9A50-1B13-57B14D4940EF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8921CF2A-BF90-6F87-F805-B97CCF039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7B305015-50A6-0587-C5CD-495E3414AE1A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xmlns="" id="{CBFE8924-A58C-97E7-9C2F-9EE4838DC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EBD23192-2A2A-684C-389D-3C64943FFA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E8C8E26E-F7F2-9F6F-043F-7F5F9AE17D4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237090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05BD3D-F671-A047-1481-E79000F1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48A6B1-9A46-A01A-84FA-142F3B2D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لاحظوا في دقيقة المشاهد جيدا واستعدوا لوصف اللعبة التي اختارها كل طفل.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2C49A78-954E-6B7E-B1EF-9FC6865599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E975AF-764A-10A0-A303-6C7306F2C9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DF2B223-08E0-2FD2-5FFD-52DA97ED999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EECDB8F8-D465-BA1C-7D2A-B7DE9D3361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texte, roue, garçon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753001C5-4007-D608-7E03-62AB7841B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63" y="1839253"/>
            <a:ext cx="5540220" cy="4168501"/>
          </a:xfrm>
          <a:prstGeom prst="rect">
            <a:avLst/>
          </a:prstGeom>
        </p:spPr>
      </p:pic>
      <p:pic>
        <p:nvPicPr>
          <p:cNvPr id="19" name="Image 18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DDF5CA48-0B8C-112C-0EB5-63548DE10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9" y="1239576"/>
            <a:ext cx="483263" cy="5561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7708532-B547-5757-BF24-F2194B4947A8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D3540A0-0D05-244A-AAF8-2C90C0975459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E9E6AC95-08E3-FEDB-2861-2092F3D81E99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2213A37E-2026-9DA5-5576-9A2F90D52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62DA1743-5E60-F862-AF86-5C5964E15ED5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B88984DF-C77B-2F6F-E5FC-82C0728598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xmlns="" id="{830C587C-57E0-FC06-EF80-F928709BF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09517279-40F6-B40E-106D-9EC901A9AE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295538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0BA9C1-64BE-8CF4-6155-A4AEDF5C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ED8548-D8F9-C6C9-D72C-371B8B80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يصف دراجة عمران؟ استمعوا جيدا.</a:t>
            </a:r>
            <a:b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يساعد الأستاذ المتعلمين بأوصاف أخرى مناسبة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F2EB73-BB1B-DD57-438C-4F9D89DCD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CD90852-E208-5BC3-B8AF-037F3BE3E7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7D2D7-9393-5F09-AB39-9ED7FA2105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Image 24" descr="Une image contenant roue, Roue de vélo, transpo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1ACC2779-5804-915E-55FF-A1792D7B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47" y="2163220"/>
            <a:ext cx="2981518" cy="2981518"/>
          </a:xfrm>
          <a:prstGeom prst="rect">
            <a:avLst/>
          </a:prstGeom>
        </p:spPr>
      </p:pic>
      <p:pic>
        <p:nvPicPr>
          <p:cNvPr id="27" name="Image 26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4182965F-FDCC-1EE7-5DB4-740CDB79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35" y="2399883"/>
            <a:ext cx="5174121" cy="2327393"/>
          </a:xfrm>
          <a:prstGeom prst="rect">
            <a:avLst/>
          </a:prstGeom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FCFBB670-88FE-A0A2-7F43-4044E92F3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916BD56-C6AE-E111-2F3E-AFFB8B6AAB69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5F08A37-84A8-EDFB-85D4-91D6877264A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273E2F33-949D-BDEB-46F0-335647A4C751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17D063D9-637E-DED0-3920-D07ECF505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xmlns="" id="{7F072286-DFBC-20FF-0D64-3685BFC6404F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xmlns="" id="{B1F47529-5DB4-748D-C695-4FDE0A172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xmlns="" id="{25AE6549-D474-34E6-EB4A-4CBAA17B6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96D5E6FB-3963-9FA0-E357-C66214D4E1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1949265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00C8F2-A746-FC23-17D5-E216076F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15F554-607D-80A3-A210-87CAAB3C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وصف آخر. من يقرؤُه؟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D0A9D25-278F-03EB-4D27-CDE6C2F59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9E5952-4C68-A81E-66E6-83343865EF3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783BCD-93E5-4B64-86AA-B7935B6528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Image 24" descr="Une image contenant roue, Roue de vélo, transport, Véhicule terrestre&#10;&#10;Le contenu généré par l’IA peut être incorrect.">
            <a:extLst>
              <a:ext uri="{FF2B5EF4-FFF2-40B4-BE49-F238E27FC236}">
                <a16:creationId xmlns:a16="http://schemas.microsoft.com/office/drawing/2014/main" xmlns="" id="{5CD8695C-B3C6-4CFF-E328-8DC186CC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47" y="2163220"/>
            <a:ext cx="2981518" cy="2981518"/>
          </a:xfrm>
          <a:prstGeom prst="rect">
            <a:avLst/>
          </a:prstGeom>
        </p:spPr>
      </p:pic>
      <p:pic>
        <p:nvPicPr>
          <p:cNvPr id="27" name="Image 26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D1F7C8F-2F17-80CC-A124-CCE613917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" y="2382630"/>
            <a:ext cx="5174121" cy="2327393"/>
          </a:xfrm>
          <a:prstGeom prst="rect">
            <a:avLst/>
          </a:prstGeom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F0DB648A-A197-A6EA-AAAF-40AE0E1DA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96B3D66-602F-A8D6-E273-D84481F6380B}"/>
              </a:ext>
            </a:extLst>
          </p:cNvPr>
          <p:cNvSpPr txBox="1"/>
          <p:nvPr/>
        </p:nvSpPr>
        <p:spPr>
          <a:xfrm>
            <a:off x="339752" y="3148826"/>
            <a:ext cx="5174121" cy="156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2200" b="1" dirty="0" err="1">
                <a:solidFill>
                  <a:srgbClr val="FF0000"/>
                </a:solidFill>
              </a:rPr>
              <a:t>ٱلْحَجْمِ</a:t>
            </a:r>
            <a:r>
              <a:rPr lang="ar-MA" sz="2200" b="1" dirty="0">
                <a:solidFill>
                  <a:srgbClr val="FF0000"/>
                </a:solidFill>
              </a:rPr>
              <a:t> تُناسِبُ عُمْرَهُ وَمُزَوَّدَةٌ بِعَجَلَتَيْنِ مَتينَتَيْنِ وَمَقْعَدٍ </a:t>
            </a:r>
          </a:p>
          <a:p>
            <a:pPr algn="just" rtl="1">
              <a:lnSpc>
                <a:spcPct val="150000"/>
              </a:lnSpc>
            </a:pPr>
            <a:r>
              <a:rPr lang="ar-MA" sz="2200" b="1" dirty="0">
                <a:solidFill>
                  <a:srgbClr val="FF0000"/>
                </a:solidFill>
              </a:rPr>
              <a:t>مُريحٍ. مِقْوَدُها سَهْلُ </a:t>
            </a:r>
            <a:r>
              <a:rPr lang="ar-MA" sz="2200" b="1" dirty="0" err="1">
                <a:solidFill>
                  <a:srgbClr val="FF0000"/>
                </a:solidFill>
              </a:rPr>
              <a:t>ٱلتَّحَكُّمِ</a:t>
            </a:r>
            <a:r>
              <a:rPr lang="ar-MA" sz="2200" b="1" dirty="0">
                <a:solidFill>
                  <a:srgbClr val="FF0000"/>
                </a:solidFill>
              </a:rPr>
              <a:t>. إِنَّها دَرّاجَةٌ سَتُساعِدُ عِمْرانَ عَلى </a:t>
            </a:r>
            <a:r>
              <a:rPr lang="ar-MA" sz="2200" b="1" dirty="0" err="1">
                <a:solidFill>
                  <a:srgbClr val="FF0000"/>
                </a:solidFill>
              </a:rPr>
              <a:t>ٱللَّعِبِ</a:t>
            </a:r>
            <a:r>
              <a:rPr lang="ar-MA" sz="2200" b="1" dirty="0">
                <a:solidFill>
                  <a:srgbClr val="FF0000"/>
                </a:solidFill>
              </a:rPr>
              <a:t> </a:t>
            </a:r>
            <a:r>
              <a:rPr lang="ar-MA" sz="2200" b="1" dirty="0" err="1">
                <a:solidFill>
                  <a:srgbClr val="FF0000"/>
                </a:solidFill>
              </a:rPr>
              <a:t>وَٱلْحَرَكَةِ</a:t>
            </a:r>
            <a:r>
              <a:rPr lang="ar-MA" sz="2200" b="1" dirty="0">
                <a:solidFill>
                  <a:srgbClr val="FF0000"/>
                </a:solidFill>
              </a:rPr>
              <a:t> بِسُهولَةٍ في </a:t>
            </a:r>
            <a:r>
              <a:rPr lang="ar-MA" sz="2200" b="1" dirty="0" err="1">
                <a:solidFill>
                  <a:srgbClr val="FF0000"/>
                </a:solidFill>
              </a:rPr>
              <a:t>ٱلْحَيِّ</a:t>
            </a:r>
            <a:r>
              <a:rPr lang="ar-MA" sz="2200" b="1" dirty="0">
                <a:solidFill>
                  <a:srgbClr val="FF0000"/>
                </a:solidFill>
              </a:rPr>
              <a:t>.</a:t>
            </a:r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1FC5180-D7A8-8A29-4D35-7CE1B3899A03}"/>
              </a:ext>
            </a:extLst>
          </p:cNvPr>
          <p:cNvSpPr txBox="1"/>
          <p:nvPr/>
        </p:nvSpPr>
        <p:spPr>
          <a:xfrm>
            <a:off x="-107930" y="2771546"/>
            <a:ext cx="3334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200" b="1" dirty="0">
                <a:solidFill>
                  <a:srgbClr val="FF0000"/>
                </a:solidFill>
              </a:rPr>
              <a:t>جَميلَةً حَمْراءَ </a:t>
            </a:r>
            <a:r>
              <a:rPr lang="ar-MA" sz="2200" b="1" dirty="0" err="1">
                <a:solidFill>
                  <a:srgbClr val="FF0000"/>
                </a:solidFill>
              </a:rPr>
              <a:t>ٱللَّوْنِ</a:t>
            </a:r>
            <a:r>
              <a:rPr lang="ar-MA" sz="2200" b="1" dirty="0">
                <a:solidFill>
                  <a:srgbClr val="FF0000"/>
                </a:solidFill>
              </a:rPr>
              <a:t>، مُتَوَسِّطَةَ</a:t>
            </a:r>
            <a:endParaRPr lang="fr-FR" sz="2200" dirty="0">
              <a:solidFill>
                <a:srgbClr val="FF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6CCCE3A-86F3-D822-577C-CA1A7C1C29D8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2289E2E-7A6D-6CCC-FF20-FEA8CE5C460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9D6528DC-C05A-B9EA-8BA7-FC8D75110CA5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D5D1F939-878B-85B7-14E4-595614B63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93A58CC6-8595-1D1E-D0E1-EE4B438CA722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FC80565C-39B9-AA63-753A-3ED8202D01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BBD0ED28-1AD1-F619-20C9-A599E5623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54757F55-8927-7993-408C-E2B00ED8D2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884220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47F30E-F43C-EB4F-014A-32871D56B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DD3C23-C867-FEEB-44CD-2BB6DD1A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يصف الكرة و اللعبة التي اختارها محمد؟ استمعوا جيدا.</a:t>
            </a:r>
            <a:b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يساعد الأستاذ المتعلمين بأوصاف أخرى مناسبة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750828-60A3-9566-A292-B249D15E48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4FADE4-ED5A-167D-6AE6-41D0FFC631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51BA14-EEF4-5956-41A1-2593186C1CF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A9790AB8-B52F-0929-6B09-1AF5360C2D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6854977-E77C-5D40-7C3A-0C8FFA02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39" y="2014473"/>
            <a:ext cx="3115943" cy="3139789"/>
          </a:xfrm>
          <a:prstGeom prst="rect">
            <a:avLst/>
          </a:prstGeom>
        </p:spPr>
      </p:pic>
      <p:pic>
        <p:nvPicPr>
          <p:cNvPr id="8" name="Image 7" descr="Une image contenant texte, lign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E8B405CD-7A4B-E887-3458-07A0071E8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18" y="2717320"/>
            <a:ext cx="4860369" cy="208824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3B19F5E-9E81-3D3C-1809-1A8B29E1ADB3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5D4B2B8-B2BA-F9FC-423A-02AEE5ABEB6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DE9AD72F-B40A-76DF-4081-8FDE1E08E277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F9362BCA-71A3-67A2-6F72-3E580DABE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D288B70D-6F13-720F-D886-B22F77D59470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FE8718E3-143F-99F4-4C44-85B97D5B3D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CF726F0B-A274-62B4-85FA-976748EBA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4AAFFFC2-FC22-6A0E-5438-72DEDC50B7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9147379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80CD06-8098-20CF-C198-BE1AF7C13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AA5547-E9E2-4C8B-5673-F9137536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850246"/>
            <a:ext cx="6840000" cy="38933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وصف آخر. من يقرؤُه؟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18F06E8-167E-586B-04F9-1CB886248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684782-0F63-786E-2D5E-5EBAC2B681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C54D9F6-D025-0AAC-64BA-00194E0A037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6EB3B787-4A52-71B3-AB7C-636EBFC460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EF2EF16-DE2F-B0AF-E33C-68F0F2D6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39" y="2014473"/>
            <a:ext cx="3115943" cy="3139789"/>
          </a:xfrm>
          <a:prstGeom prst="rect">
            <a:avLst/>
          </a:prstGeom>
        </p:spPr>
      </p:pic>
      <p:pic>
        <p:nvPicPr>
          <p:cNvPr id="8" name="Image 7" descr="Une image contenant texte, lign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155CF90-7E7B-46CD-1B62-47CA5EFE9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18" y="2717320"/>
            <a:ext cx="4860369" cy="20882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55D33C8-E2E6-C725-4423-46728AA34444}"/>
              </a:ext>
            </a:extLst>
          </p:cNvPr>
          <p:cNvSpPr txBox="1"/>
          <p:nvPr/>
        </p:nvSpPr>
        <p:spPr>
          <a:xfrm>
            <a:off x="931653" y="2805021"/>
            <a:ext cx="3334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200" b="1" dirty="0">
                <a:solidFill>
                  <a:srgbClr val="FF0000"/>
                </a:solidFill>
              </a:rPr>
              <a:t>حَمْراءَ مُسْتَديرَةَ </a:t>
            </a:r>
            <a:r>
              <a:rPr lang="ar-MA" sz="2200" b="1" dirty="0" err="1">
                <a:solidFill>
                  <a:srgbClr val="FF0000"/>
                </a:solidFill>
              </a:rPr>
              <a:t>ٱلشَّكْلِ</a:t>
            </a:r>
            <a:r>
              <a:rPr lang="ar-MA" sz="2200" b="1" dirty="0">
                <a:solidFill>
                  <a:srgbClr val="FF0000"/>
                </a:solidFill>
              </a:rPr>
              <a:t> وَكَبيرَةَ</a:t>
            </a:r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FA4BC29-D3F6-1D82-44D4-84A0F3A09320}"/>
              </a:ext>
            </a:extLst>
          </p:cNvPr>
          <p:cNvSpPr txBox="1"/>
          <p:nvPr/>
        </p:nvSpPr>
        <p:spPr>
          <a:xfrm>
            <a:off x="64313" y="3116575"/>
            <a:ext cx="5302911" cy="206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200" b="1" dirty="0" err="1">
                <a:solidFill>
                  <a:srgbClr val="FF0000"/>
                </a:solidFill>
              </a:rPr>
              <a:t>ٱلْحَجْمِ</a:t>
            </a:r>
            <a:r>
              <a:rPr lang="ar-MA" sz="2200" b="1" dirty="0">
                <a:solidFill>
                  <a:srgbClr val="FF0000"/>
                </a:solidFill>
              </a:rPr>
              <a:t>. عَلَيْها خُطوطٌ سَوْداءُ. </a:t>
            </a:r>
          </a:p>
          <a:p>
            <a:pPr algn="r" rtl="1">
              <a:lnSpc>
                <a:spcPct val="150000"/>
              </a:lnSpc>
            </a:pPr>
            <a:r>
              <a:rPr lang="ar-MA" sz="2200" b="1" dirty="0">
                <a:solidFill>
                  <a:srgbClr val="FF0000"/>
                </a:solidFill>
              </a:rPr>
              <a:t>كُرَةُ </a:t>
            </a:r>
            <a:r>
              <a:rPr lang="ar-MA" sz="2200" b="1" dirty="0" err="1">
                <a:solidFill>
                  <a:srgbClr val="FF0000"/>
                </a:solidFill>
              </a:rPr>
              <a:t>ٱلسَّلَّةِ</a:t>
            </a:r>
            <a:r>
              <a:rPr lang="ar-MA" sz="2200" b="1" dirty="0">
                <a:solidFill>
                  <a:srgbClr val="FF0000"/>
                </a:solidFill>
              </a:rPr>
              <a:t> لُعْبَةٌ جَماعِيَّةٌ تُلْعَبُ عَلى مَلْعَبٍ مُسْتَطيلٍ بَيْنَ فَريقَيْنِ. يُحاوِلُ كُلُّ فَريقٍ أَنْ يُدْخِلَ </a:t>
            </a:r>
            <a:r>
              <a:rPr lang="ar-MA" sz="2200" b="1" dirty="0" err="1">
                <a:solidFill>
                  <a:srgbClr val="FF0000"/>
                </a:solidFill>
              </a:rPr>
              <a:t>ٱلْكُرَةَ</a:t>
            </a:r>
            <a:r>
              <a:rPr lang="ar-MA" sz="2200" b="1" dirty="0">
                <a:solidFill>
                  <a:srgbClr val="FF0000"/>
                </a:solidFill>
              </a:rPr>
              <a:t> في سَلَّةِ </a:t>
            </a:r>
            <a:r>
              <a:rPr lang="ar-MA" sz="2200" b="1" dirty="0" err="1">
                <a:solidFill>
                  <a:srgbClr val="FF0000"/>
                </a:solidFill>
              </a:rPr>
              <a:t>ٱلْفَريقِ</a:t>
            </a:r>
            <a:r>
              <a:rPr lang="ar-MA" sz="2200" b="1" dirty="0">
                <a:solidFill>
                  <a:srgbClr val="FF0000"/>
                </a:solidFill>
              </a:rPr>
              <a:t> </a:t>
            </a:r>
            <a:r>
              <a:rPr lang="ar-MA" sz="2200" b="1" dirty="0" err="1">
                <a:solidFill>
                  <a:srgbClr val="FF0000"/>
                </a:solidFill>
              </a:rPr>
              <a:t>ٱلْآخَرِ</a:t>
            </a:r>
            <a:r>
              <a:rPr lang="ar-MA" sz="2200" b="1" dirty="0">
                <a:solidFill>
                  <a:srgbClr val="FF0000"/>
                </a:solidFill>
              </a:rPr>
              <a:t>.</a:t>
            </a:r>
            <a:endParaRPr lang="fr-FR" sz="2200" dirty="0">
              <a:solidFill>
                <a:srgbClr val="FF0000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9E4CF16-8E18-18E6-34F0-62A54ACC133E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188BF0D-9EB0-F2B4-CE33-79BB91F87F99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71BEF74A-E1DD-45E2-E3DD-570CA8CCF5CD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xmlns="" id="{41E4C4CE-7C2B-0530-BB31-E83DA1F12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xmlns="" id="{E6D6B90D-ACBB-0B8B-97FA-ECA050613A1D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xmlns="" id="{92C2255B-0735-413E-A001-AE52CA20A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xmlns="" id="{16F3E382-EE7E-1192-ED42-595E7237B0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E851452A-4CDD-D171-2413-94EA5C7DFD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/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1793739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AD566F9-55B2-B364-0391-44C1D39F51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952" y="987759"/>
            <a:ext cx="397995" cy="3979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تعلمتم؟ 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55B93A5-BD23-60EB-EEC1-1DB0235DE664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6C9FA91-2274-D990-9F9B-A10050EAFC41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5319F210-C2C2-B520-1782-45E5D7185DB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AC44D208-4E97-0C6C-FF77-FC260F3B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C5F0438-E4FD-29A8-0EB2-26E6C35DAA1F}"/>
              </a:ext>
            </a:extLst>
          </p:cNvPr>
          <p:cNvSpPr txBox="1"/>
          <p:nvPr/>
        </p:nvSpPr>
        <p:spPr>
          <a:xfrm>
            <a:off x="754264" y="2644170"/>
            <a:ext cx="753572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يُفْرِحُني .................................، لكِنَّني أُفَضِّلُ ..........................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يُعْجِبُني ................................، إِلّا أَنَّني أُفَضِّلُ 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أُحِبُّ ...................................................................................</a:t>
            </a:r>
          </a:p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.......... هُوَ/هِيَ أَفْضَلُ /أَجْمَلُ / أَحْسَنُ .....................................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A6447B0-A6FA-E33A-B1C3-0A8B096BDB5B}"/>
              </a:ext>
            </a:extLst>
          </p:cNvPr>
          <p:cNvSpPr txBox="1"/>
          <p:nvPr/>
        </p:nvSpPr>
        <p:spPr>
          <a:xfrm>
            <a:off x="1408164" y="1546977"/>
            <a:ext cx="622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يُعَبِّرْ عَمّا يُفَضِّلُهُ مُسْتَعيناً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بِٱلْأَساليبِ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ٱلتّالِيَةِ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E1FFF2A-8974-93FE-ABFF-44E0E4991067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1EA1CF3-8DE5-4AAC-F595-29AEFC244EBA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62A6F7F9-2E2D-2079-0812-6A1808768722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76FB2644-691A-FC6E-260F-3EA25977B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4A7511EA-7DA7-939A-A43A-CD782EA03438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xmlns="" id="{CD354E22-B470-466A-8005-1B521C9410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xmlns="" id="{2D335F2A-9B91-754B-2EDF-E0090C3340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009D5CB9-2A7A-39E5-DF5C-A66FE2F01B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>
                          <a:alpha val="20000"/>
                        </a:srgb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4C0734-5519-6F65-80F8-3CBB375C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ECD93A4-E5EA-06A6-606B-CA9700790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9FF1AC-F887-DFE3-C23B-286DC7244C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5B9BD5">
                  <a:lumMod val="75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5810D78-CE8D-D53F-C9D0-57ABE2E19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41" y="2282202"/>
            <a:ext cx="4378645" cy="328398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92DA8D1-C42C-F1EF-DECA-62F48DBE6084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02D6A1F1-E49E-0152-0888-6A25442C9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C4D46F14-9735-D871-DEFD-735862D9BBE0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xmlns="" id="{5A2090DC-6E00-BD7C-D010-B28AFB7D4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xmlns="" id="{98336CB7-4134-D05A-E445-A5C49AB81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DE5BC6C-A0CE-109E-4B8D-BEAF7D39BEA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4D32CAB-D095-EDB1-86BD-341B477D8F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الواجب المنزلي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0183" y="2072825"/>
            <a:ext cx="1464231" cy="1464231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26535E6-31D3-5E2C-B1A6-002485C1E6C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E132453-2975-C4B5-7BB1-F569538BC07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06813D0-A73F-3EFF-20A4-09D0F89084C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C0C5B125-1C1D-1A8B-F1D8-31803527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04B8DD-37E1-DD10-7E10-460BDA5A62AE}"/>
              </a:ext>
            </a:extLst>
          </p:cNvPr>
          <p:cNvSpPr txBox="1"/>
          <p:nvPr/>
        </p:nvSpPr>
        <p:spPr>
          <a:xfrm>
            <a:off x="632373" y="1436893"/>
            <a:ext cx="6208693" cy="4665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 algn="r" rtl="1">
              <a:buAutoNum type="arabicPeriod"/>
            </a:pP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أُراجِعُ دُروسي وَأَسْتَعِدُّ  لِفُروضِ </a:t>
            </a:r>
            <a:r>
              <a:rPr lang="ar-MA" sz="32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ٱلْمُراقَبَةِ</a:t>
            </a: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32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ٱلْمُسْتَمِرَّةِ</a:t>
            </a: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إِمْلاءٌ: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التاء المربوطة والتاء المبسوطة (صفحات: 71  وَ107)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ظواهر لغوية: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الجملة الفعلية ص  94 - الفعل المضارع 70  وَ82 .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المعجم: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مفردات المرحلة الثانية ص 64 وَ 88 </a:t>
            </a:r>
          </a:p>
          <a:p>
            <a:pPr algn="r" rtl="1"/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– المرادف ص 74 – عائلة الكلمة ص 100.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إنتاج كتابي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: الوصف ص 72 وَ  96 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قراءة: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إستراتيجية الفهم الصريح ص 12 –إستراتيجية الفهم الضمني ص 68.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2. أُنْجِزُ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ٱلْمَطْلوبَ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 عَلى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ٱلصَّفْحَةِ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 114.</a:t>
            </a: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3674D75-B9E7-4C55-572B-AAEBB02B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1C52892-A41F-47E0-2260-39A53B9429F0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E652E44-2D39-01B8-7697-46045F5D8B8B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FB43E7A0-1510-1664-A13C-F964BF932F79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0E56DA36-9805-D999-E7FB-9DAE24D98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xmlns="" id="{EB6262B2-FFE2-7E4D-E87C-74109683D601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xmlns="" id="{2BB20E93-5F70-1268-99BA-106A50A916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xmlns="" id="{2F146497-029B-3D8F-2678-607F51B51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1CB3E2F0-A0C2-C2E8-04F8-E9F838ACDF5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>
                          <a:alpha val="20000"/>
                        </a:srgb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E7ECB18-322A-52B8-076D-F74187FB5CA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A304997-C474-0244-2288-32CBDE5E096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2B4DF2D-ED93-A507-FDBA-4833CE86EBA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517814B-9380-CC64-F9C8-F0BF76DC1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30D99036-4191-273B-8E66-A0EF4845E1DB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8DE83ED-694F-19D7-7CF2-3D96C4E592E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E94EE8BD-EC54-5E2A-E231-562E569C503D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xmlns="" id="{1C4EDC2B-1B91-405B-B30A-140900EE3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xmlns="" id="{A1B23570-8DB5-3604-C60E-3CB4B05CDE7A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xmlns="" id="{0C3A60A3-5518-2E94-9717-CC450ED1BF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xmlns="" id="{F4EAF658-AF4F-4CCE-9FEC-C45C08442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EF10391E-C58A-1E94-D07B-294E99BFCC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>
                          <a:alpha val="20000"/>
                        </a:srgb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B6C411-0942-7DD6-ACDE-D71BD92F9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6BE51E-0147-1C94-82BA-369DDACB37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3784F3E-6774-4EBD-5DE7-93B007F1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xmlns="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D69C617-A9DA-ED30-9EBA-BFAAB075C131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0A1BDD6-2EE3-5C68-BC8E-CE4274C9965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D8BE8B28-188F-44CB-A9A6-4D3A7A93057E}"/>
                </a:ext>
              </a:extLst>
            </p:cNvPr>
            <p:cNvGrpSpPr/>
            <p:nvPr/>
          </p:nvGrpSpPr>
          <p:grpSpPr>
            <a:xfrm>
              <a:off x="1878674" y="131773"/>
              <a:ext cx="4453440" cy="288000"/>
              <a:chOff x="1878674" y="131773"/>
              <a:chExt cx="4453440" cy="2880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D43A9F6C-F999-DA82-69AB-388700F65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78674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xmlns="" id="{428AA19C-77F5-30F6-9183-CD6C0B2C9E32}"/>
                  </a:ext>
                </a:extLst>
              </p:cNvPr>
              <p:cNvGrpSpPr/>
              <p:nvPr/>
            </p:nvGrpSpPr>
            <p:grpSpPr>
              <a:xfrm>
                <a:off x="2815306" y="131773"/>
                <a:ext cx="3516808" cy="288000"/>
                <a:chOff x="2815306" y="131773"/>
                <a:chExt cx="3516808" cy="288000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xmlns="" id="{A958B87C-B371-A2A0-662A-01580C1B6D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54045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E3ED01E1-3DE8-BE21-DD2C-A047E9DAE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52373" y="136738"/>
                  <a:ext cx="278069" cy="27806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BF81FAAD-3129-0946-2C48-D1C9054788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15306" y="131773"/>
                  <a:ext cx="12600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2000" b="1" dirty="0">
                      <a:solidFill>
                        <a:srgbClr val="565F88">
                          <a:alpha val="20000"/>
                        </a:srgb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استـماع وتحدث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..........................  (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</a:t>
            </a: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181447E-80ED-3C09-288F-55145F5C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BF9380-ADC7-233C-0BBC-7C654011E4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02B9AD0-D5D5-B595-6D7F-282633950E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CA6902F-3DCA-333F-31A6-408D8D3337A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DC10163-BB3C-C6CD-0D26-402890585E99}"/>
              </a:ext>
            </a:extLst>
          </p:cNvPr>
          <p:cNvSpPr txBox="1"/>
          <p:nvPr/>
        </p:nvSpPr>
        <p:spPr>
          <a:xfrm>
            <a:off x="487339" y="1947016"/>
            <a:ext cx="8158102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صَوْمَعَةُ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حِجارَتُها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3F2885E-8AB7-2E98-B422-8B32411EE9FA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1B73606-ACA3-7905-5C14-0DF182BBE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6294A88B-6604-2109-FBEE-538B50DB38D3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xmlns="" id="{EFD9B11D-CE97-10D8-0BF0-5A0F0336F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xmlns="" id="{55B4778F-8633-574B-5302-C09D632F3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71F9196-DA1D-4438-1412-91FE69C7AB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7DFC192E-8B4C-A6D6-9E36-EEA082F278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1464BF4-9A90-4721-4DAA-3CD46A484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A7CCBF-22FE-7A1D-C15D-4126E53500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CAE6DA-B125-776E-3470-02649F3C45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C8508C1-C901-1E1C-601C-2B710D71F373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DCA2B8F-95EA-CA92-8E9B-AE5B7DD2DD0A}"/>
              </a:ext>
            </a:extLst>
          </p:cNvPr>
          <p:cNvSpPr txBox="1"/>
          <p:nvPr/>
        </p:nvSpPr>
        <p:spPr>
          <a:xfrm>
            <a:off x="3056084" y="2166409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220838-99C5-5436-7DE7-35D591921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0" y="3021144"/>
            <a:ext cx="3474925" cy="260619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8F0259E-5CC9-8456-BE30-DF25E016FA62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908E46E6-6D86-4B24-4F97-B71D96D9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6B7129CF-67F5-08A9-64F3-D33058531A2E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xmlns="" id="{2EA42A6C-25D6-3AE4-2563-4E8B4DF6F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xmlns="" id="{8996BCC7-2320-A815-99E9-65669DB84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68D3075C-E43C-6BDE-B38E-55160764B28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4678291-FA1E-CC88-95FD-8E56D241FA3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B0053-5710-361C-3804-90FA66F8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B8AF7-ECBD-27E4-2E61-DA54B992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من يجيب ؟ ما العبارة الدالة على الجواب؟ (دقيقة للتفكير)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1125A45-C68D-8A7A-D51B-43614EE0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262A9E0-F369-D286-BF9C-BF6526277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CB78D9-09C8-8B09-E571-E68D55A84DB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A97F983-802D-2DCC-8620-B46A923440AA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72ED14C-9775-D93F-AA4C-3082FD886354}"/>
              </a:ext>
            </a:extLst>
          </p:cNvPr>
          <p:cNvSpPr txBox="1"/>
          <p:nvPr/>
        </p:nvSpPr>
        <p:spPr>
          <a:xfrm>
            <a:off x="1807361" y="1559702"/>
            <a:ext cx="5098216" cy="85129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زارَها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1BE472FB-D813-7315-A8FC-9D5919F249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1737B1F-3431-107C-F126-6CD7F8F28D75}"/>
              </a:ext>
            </a:extLst>
          </p:cNvPr>
          <p:cNvSpPr txBox="1"/>
          <p:nvPr/>
        </p:nvSpPr>
        <p:spPr>
          <a:xfrm>
            <a:off x="487339" y="2704597"/>
            <a:ext cx="8158102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صَوْمَعَةُ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حِجارَتُها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83832E8-5805-3EC9-E6AC-A91349D86621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5089D2D-5E9C-F65F-E9EB-ECA8F548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1B3F798C-8D27-DD93-748C-98FEABC765DC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xmlns="" id="{2F2DBBAA-A5AE-0109-9312-08C377D4B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xmlns="" id="{BABD9F97-73F0-932E-3678-9C8F2203F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6587A259-FD90-73BC-E06C-31B7EEB8C7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2864268C-80F0-6D13-213A-15C34F9DC67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88952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6E782-9972-55BE-DF45-EC7A21B5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1F34322-BB7A-6E75-82CD-054DA17C39F4}"/>
              </a:ext>
            </a:extLst>
          </p:cNvPr>
          <p:cNvSpPr txBox="1"/>
          <p:nvPr/>
        </p:nvSpPr>
        <p:spPr>
          <a:xfrm>
            <a:off x="487339" y="2388348"/>
            <a:ext cx="8158102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</a:t>
            </a:r>
            <a:r>
              <a:rPr lang="ar-S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صَوْمَعَةُ </a:t>
            </a:r>
            <a:r>
              <a:rPr lang="ar-SA" sz="40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حِجارَتُها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456FC5-6C88-5B5D-694C-05ABA6FB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من يقرأ العبارات الدالة على الجواب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26CE9C2-A057-BC68-00CB-8FEC4C632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8A2D83-A65A-541B-BA68-B0DE4034E2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35F4684-1507-DA65-586E-34C1D769612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3328F9E6-8BF9-7797-0E3C-7508E2317DBC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2F7684D-A7B3-C99B-16DE-F88DC36B919A}"/>
              </a:ext>
            </a:extLst>
          </p:cNvPr>
          <p:cNvSpPr txBox="1"/>
          <p:nvPr/>
        </p:nvSpPr>
        <p:spPr>
          <a:xfrm>
            <a:off x="1668669" y="1440184"/>
            <a:ext cx="5170438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اَلْمَدينَةُ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زارَها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مُرّاكُشُ.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BD11BE16-908E-0CB2-765D-D355BCE366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B8B8219E-2CBE-169B-4213-E83D9A385C65}"/>
              </a:ext>
            </a:extLst>
          </p:cNvPr>
          <p:cNvCxnSpPr>
            <a:cxnSpLocks/>
          </p:cNvCxnSpPr>
          <p:nvPr/>
        </p:nvCxnSpPr>
        <p:spPr>
          <a:xfrm flipH="1">
            <a:off x="577970" y="2958451"/>
            <a:ext cx="20086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5B9349E-A54E-981B-D1E4-476E5008075B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D390ACA-6876-040B-A0AF-664D6349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30FCB3CC-073F-1416-82F8-2386E2FD82C3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xmlns="" id="{E950A4F1-6EB9-82EE-2CE7-579A1095B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B9F6339E-C816-F562-4C53-A46C7DB3C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E93C8B7-BEE5-637F-A829-F9D21BE10E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BF3F2F1A-FD03-D06C-CDD6-5527BC71F7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333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696DC5-D6E7-A694-9195-B5FA3333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6CECF-5635-7F25-B78A-B1EDCA40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 ؟ ما العبارة الدالة على الجواب؟ (دقيقة للتفكير)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260D9F6-C7CA-DCB5-F6C1-B3DB4E91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5AD0537-0F1F-363E-3E30-B2AC0285B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1054DD5-43F7-65A0-9C5E-08A4A73FB4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9F890C9C-A87D-C42A-9D00-CB7A44EF4005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3348A8-B603-9D04-3026-810D5B999B4A}"/>
              </a:ext>
            </a:extLst>
          </p:cNvPr>
          <p:cNvSpPr txBox="1"/>
          <p:nvPr/>
        </p:nvSpPr>
        <p:spPr>
          <a:xfrm>
            <a:off x="1245833" y="1480046"/>
            <a:ext cx="6249400" cy="85129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ٱلْمادَّةُ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بُنِيَتْ مِنْها صَوْمَعَةُ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ٱلْكُتُبِيَّةِ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23335773-D43B-65D0-5A66-3F80E4F882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FEF48B6-9B6A-CF4E-97E7-8EB0EBB3982E}"/>
              </a:ext>
            </a:extLst>
          </p:cNvPr>
          <p:cNvSpPr txBox="1"/>
          <p:nvPr/>
        </p:nvSpPr>
        <p:spPr>
          <a:xfrm>
            <a:off x="487339" y="2704597"/>
            <a:ext cx="8158102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تابَعْنا خُطانا نَحْوَ قَلْبِ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فَٱنْكَشَفَتْ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لَنا صَوْمَعَةُ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ٱلْكُتُبِيَّةِ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تَرْتَفِعُ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ٱلسَّماءِ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شامِخَةً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كَأَنَّها تَحْرُسُ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ٱلْمَدينَةَ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حِجارَتُها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ٱلْعَتيقَةُ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وَجُدْرانُها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ٱلطّينِيَّةُ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ذِكْرَياتٍ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مَضَتْ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 كُنّا نَتَأَمَّلُ جَمالَ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وَهُدوءَ ساحَتِها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تَعالَتْ أَصْواتُ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ٱلْأَذانِ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فَٱنْسابَتْ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بِنَبْرَةٍ خاشِعَةٍ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حينَها أَدْرَكْتُ عِشْقَ  أَجْدادِنا لِدينِ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وَحُبَّهِمْ لِلْعِبادَةِ.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24AD9E5-2FF7-0690-21A2-9B0C347112A3}"/>
              </a:ext>
            </a:extLst>
          </p:cNvPr>
          <p:cNvGrpSpPr/>
          <p:nvPr/>
        </p:nvGrpSpPr>
        <p:grpSpPr>
          <a:xfrm>
            <a:off x="1878674" y="131773"/>
            <a:ext cx="4453440" cy="288000"/>
            <a:chOff x="1878674" y="131773"/>
            <a:chExt cx="4453440" cy="28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3FDF812-574C-0B70-2966-FDC40DE66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8674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01FAA977-93B3-4F87-D55F-9F45877D2250}"/>
                </a:ext>
              </a:extLst>
            </p:cNvPr>
            <p:cNvGrpSpPr/>
            <p:nvPr/>
          </p:nvGrpSpPr>
          <p:grpSpPr>
            <a:xfrm>
              <a:off x="2815306" y="131773"/>
              <a:ext cx="3516808" cy="288000"/>
              <a:chOff x="2815306" y="131773"/>
              <a:chExt cx="3516808" cy="28800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xmlns="" id="{D0EC341C-BEE2-D053-39BB-52B64A1F3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54045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xmlns="" id="{EA05249E-B6F3-582A-2845-7EC17627F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52373" y="136738"/>
                <a:ext cx="278069" cy="2780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409C4C6-2927-2785-AB6B-A6CEF4F62C8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15306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استـماع وتحدث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5624F0CB-1733-6C7B-F79E-F730E42287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72114" y="131773"/>
                <a:ext cx="1260000" cy="28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معــــــــــجم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596435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34666</TotalTime>
  <Words>1627</Words>
  <Application>Microsoft Office PowerPoint</Application>
  <PresentationFormat>Affichage à l'écran (4:3)</PresentationFormat>
  <Paragraphs>399</Paragraphs>
  <Slides>42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42</vt:i4>
      </vt:variant>
    </vt:vector>
  </HeadingPairs>
  <TitlesOfParts>
    <vt:vector size="70" baseType="lpstr">
      <vt:lpstr>Aptos</vt:lpstr>
      <vt:lpstr>Calibri Light</vt:lpstr>
      <vt:lpstr>Dosis</vt:lpstr>
      <vt:lpstr>Modern Love</vt:lpstr>
      <vt:lpstr>Dosis ExtraBold</vt:lpstr>
      <vt:lpstr>Calibri</vt:lpstr>
      <vt:lpstr>Dosis SemiBold</vt:lpstr>
      <vt:lpstr>Wingdings</vt:lpstr>
      <vt:lpstr>Microsoft Uighur</vt:lpstr>
      <vt:lpstr>Dosis Medium</vt:lpstr>
      <vt:lpstr>Arial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ستتدربون في هذه الحصة على قراءة فقرة بدقة وسرعة. بداية، نتذكر أخطاء يجب تجنبها.</vt:lpstr>
      <vt:lpstr>سأقرأ. تابعوا جيدا. سأطرح عليكم سؤالين في النهاية. </vt:lpstr>
      <vt:lpstr>الآن سنمر لتحدي الطلاقة. سأسحب  5أسماء.</vt:lpstr>
      <vt:lpstr>أنادي على التلميذ الأول: ..........................  (تناقش الأخطاء بعد كل قراءة وتوضح كيفية تجاوزها).</vt:lpstr>
      <vt:lpstr>أبطال الطلاقة هم ........................................................................... </vt:lpstr>
      <vt:lpstr>من يقرأ السؤال الأول؟ من يجيب ؟ ما العبارة الدالة على الجواب؟ (دقيقة للتفكير)</vt:lpstr>
      <vt:lpstr>من يقرأ الجواب؟ من يقرأ العبارات الدالة على الجواب في النص؟</vt:lpstr>
      <vt:lpstr>من يقرأ السؤال؟ من يجيب ؟ ما العبارة الدالة على الجواب؟ (دقيقة للتفكير)</vt:lpstr>
      <vt:lpstr>من يقرا الجواب؟ من يقرأ العبارات الدالة على الجواب في النص؟</vt:lpstr>
      <vt:lpstr>معجم</vt:lpstr>
      <vt:lpstr>هذه مفردات تعلمنا معانيها خلال الأسابيع الماضية. سأعين من يقرأ؟ (دقيقتان) يقرأ كل تلميذ خمس كلمات مختارة عشوائيا.</vt:lpstr>
      <vt:lpstr>نمر لتحدي الشرح. من يختار مفردة ويشرحها؟ (دقيقتان)</vt:lpstr>
      <vt:lpstr>من يركّب جملا موظفا كلمات من بين الكلمات أمامكم؟ (أربع دقائق)</vt:lpstr>
      <vt:lpstr>هذه مفردات أخرى. سأعين من يقرأ؟ (دقيقتان)</vt:lpstr>
      <vt:lpstr>نمر لتحدي الشرح. من يختار مفردة ويشرحها؟ (دقيقتان)</vt:lpstr>
      <vt:lpstr>من يركّب جملا موظفا كلمات من بين الكلمات أمامكم؟ (أربع دقائق)</vt:lpstr>
      <vt:lpstr>من يذكرنا بالمقصود بعائلة الكلمة؟</vt:lpstr>
      <vt:lpstr>نتذكر.</vt:lpstr>
      <vt:lpstr>على دفاتر القسم، أنجزوا التمرين التالي. (6 دقائق)</vt:lpstr>
      <vt:lpstr>انتهى الوقت. نصحح. من يقرأ التعريف الأول ويقدم الكلمة المناسبة؟ هل أنتم متفقون؟ (6 دقائق)</vt:lpstr>
      <vt:lpstr>تصحيح التمرين الثالث. (يكتفي كل تلميذ بأربع كلمات صحيحة)</vt:lpstr>
      <vt:lpstr>تحدث</vt:lpstr>
      <vt:lpstr>لاحظوا الصور أمامكم. ما الحكاية التي تذكركم بها؟  ما هي شخصياتها؟</vt:lpstr>
      <vt:lpstr>من يأخذ الكلمة ويعيد سرد الحكاية انطلاقا من مشاهدها؟ </vt:lpstr>
      <vt:lpstr>وما الحكاية التي تذكركم بها هذه المشاهد؟ ما هي شخصياتها؟ </vt:lpstr>
      <vt:lpstr>من يأخذ الكلمة ويسرد الحكاية انطلاقا من مشاهدها؟ </vt:lpstr>
      <vt:lpstr>نتذكر أساليب نستعملها للتعبير عما نفضله. من يقرأ؟ (دقيقة)</vt:lpstr>
      <vt:lpstr>عندما نصف شيئا: مكانا أو شخصا، نوظف صفات وجمل. هذه أمثلة من يقرؤها؟ (دقيقة).</vt:lpstr>
      <vt:lpstr>خذوا كراساتكم على الصفحة 113. من يقرأ التعليمة 1؟</vt:lpstr>
      <vt:lpstr>لاحظوا المشهد ثم استعدوا في دقيقة للعب دور كل من محمد وعمران  باستعمال أساليب التفضيل.</vt:lpstr>
      <vt:lpstr>أنا سألعب دور الأب. سأعين من يقوم بدور عمران ومن يقوم بدور محمد.  </vt:lpstr>
      <vt:lpstr>الآن لاحظوا في دقيقة المشاهد جيدا واستعدوا لوصف اللعبة التي اختارها كل طفل.</vt:lpstr>
      <vt:lpstr>من يصف دراجة عمران؟ استمعوا جيدا. يساعد الأستاذ المتعلمين بأوصاف أخرى مناسبة.</vt:lpstr>
      <vt:lpstr>هذا وصف آخر. من يقرؤُه؟</vt:lpstr>
      <vt:lpstr>من يصف الكرة و اللعبة التي اختارها محمد؟ استمعوا جيدا. يساعد الأستاذ المتعلمين بأوصاف أخرى مناسبة.</vt:lpstr>
      <vt:lpstr>هذا وصف آخر. من يقرؤُه؟</vt:lpstr>
      <vt:lpstr>اختتام الحصة</vt:lpstr>
      <vt:lpstr>ماذا تعلمتم؟ </vt:lpstr>
      <vt:lpstr>الواجب المنزلي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239</cp:revision>
  <dcterms:created xsi:type="dcterms:W3CDTF">2023-09-20T21:35:22Z</dcterms:created>
  <dcterms:modified xsi:type="dcterms:W3CDTF">2026-01-12T10:54:21Z</dcterms:modified>
</cp:coreProperties>
</file>