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1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4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3" r:id="rId17"/>
  </p:sldMasterIdLst>
  <p:notesMasterIdLst>
    <p:notesMasterId r:id="rId65"/>
  </p:notesMasterIdLst>
  <p:sldIdLst>
    <p:sldId id="2147482738" r:id="rId18"/>
    <p:sldId id="2147482758" r:id="rId19"/>
    <p:sldId id="2147482526" r:id="rId20"/>
    <p:sldId id="2147482773" r:id="rId21"/>
    <p:sldId id="2147482528" r:id="rId22"/>
    <p:sldId id="2147482759" r:id="rId23"/>
    <p:sldId id="2147482784" r:id="rId24"/>
    <p:sldId id="2147482794" r:id="rId25"/>
    <p:sldId id="2147482774" r:id="rId26"/>
    <p:sldId id="2147482775" r:id="rId27"/>
    <p:sldId id="2147482776" r:id="rId28"/>
    <p:sldId id="2147482781" r:id="rId29"/>
    <p:sldId id="2147482778" r:id="rId30"/>
    <p:sldId id="2147482779" r:id="rId31"/>
    <p:sldId id="2147482780" r:id="rId32"/>
    <p:sldId id="2147482777" r:id="rId33"/>
    <p:sldId id="2147482782" r:id="rId34"/>
    <p:sldId id="2147482783" r:id="rId35"/>
    <p:sldId id="2147482741" r:id="rId36"/>
    <p:sldId id="2147482742" r:id="rId37"/>
    <p:sldId id="2147482743" r:id="rId38"/>
    <p:sldId id="2147482767" r:id="rId39"/>
    <p:sldId id="2147482768" r:id="rId40"/>
    <p:sldId id="2147482769" r:id="rId41"/>
    <p:sldId id="2147482770" r:id="rId42"/>
    <p:sldId id="2147482744" r:id="rId43"/>
    <p:sldId id="2147482761" r:id="rId44"/>
    <p:sldId id="2147482762" r:id="rId45"/>
    <p:sldId id="2147482763" r:id="rId46"/>
    <p:sldId id="2147482764" r:id="rId47"/>
    <p:sldId id="2147482749" r:id="rId48"/>
    <p:sldId id="2147482745" r:id="rId49"/>
    <p:sldId id="2147482766" r:id="rId50"/>
    <p:sldId id="2147482771" r:id="rId51"/>
    <p:sldId id="2147482772" r:id="rId52"/>
    <p:sldId id="2147482787" r:id="rId53"/>
    <p:sldId id="2134806880" r:id="rId54"/>
    <p:sldId id="2147482788" r:id="rId55"/>
    <p:sldId id="2147482789" r:id="rId56"/>
    <p:sldId id="2147482790" r:id="rId57"/>
    <p:sldId id="2147482791" r:id="rId58"/>
    <p:sldId id="2147482792" r:id="rId59"/>
    <p:sldId id="2147482703" r:id="rId60"/>
    <p:sldId id="2147482490" r:id="rId61"/>
    <p:sldId id="2147482459" r:id="rId62"/>
    <p:sldId id="2147482465" r:id="rId63"/>
    <p:sldId id="2147482466" r:id="rId64"/>
  </p:sldIdLst>
  <p:sldSz cx="9144000" cy="6858000" type="screen4x3"/>
  <p:notesSz cx="6858000" cy="9144000"/>
  <p:embeddedFontLst>
    <p:embeddedFont>
      <p:font typeface="Dosis ExtraBold" panose="020B0604020202020204" charset="0"/>
      <p:bold r:id="rId66"/>
    </p:embeddedFont>
    <p:embeddedFont>
      <p:font typeface="Modern Love" panose="020B0604020202020204" charset="0"/>
      <p:regular r:id="rId67"/>
    </p:embeddedFont>
    <p:embeddedFont>
      <p:font typeface="Dosis" panose="020B0604020202020204" charset="0"/>
      <p:regular r:id="rId68"/>
      <p:bold r:id="rId69"/>
    </p:embeddedFont>
    <p:embeddedFont>
      <p:font typeface="Microsoft Uighur" panose="02000000000000000000" pitchFamily="2" charset="-78"/>
      <p:regular r:id="rId70"/>
      <p:bold r:id="rId71"/>
    </p:embeddedFont>
    <p:embeddedFont>
      <p:font typeface="Dosis SemiBold" panose="020B0604020202020204" charset="0"/>
      <p:regular r:id="rId72"/>
      <p:bold r:id="rId73"/>
    </p:embeddedFont>
    <p:embeddedFont>
      <p:font typeface="Wingdings 2" panose="05020102010507070707" pitchFamily="18" charset="2"/>
      <p:regular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Dosis Medium" panose="020B0604020202020204" charset="0"/>
      <p:regular r:id="rId81"/>
      <p:bold r:id="rId8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0F4"/>
    <a:srgbClr val="E7E6E6"/>
    <a:srgbClr val="AFABAB"/>
    <a:srgbClr val="D6E9EA"/>
    <a:srgbClr val="424D7C"/>
    <a:srgbClr val="44546A"/>
    <a:srgbClr val="414B79"/>
    <a:srgbClr val="424D7B"/>
    <a:srgbClr val="10658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font" Target="fonts/font3.fntdata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2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font" Target="fonts/font1.fntdata"/><Relationship Id="rId61" Type="http://schemas.openxmlformats.org/officeDocument/2006/relationships/slide" Target="slides/slide44.xml"/><Relationship Id="rId8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pn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59128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58258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1321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70076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84437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780295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83780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72592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51457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52879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519869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62170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18741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84630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30615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08083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93374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613126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047533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02786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0168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93343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79914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0648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87462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5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6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7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8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7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9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87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6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43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4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4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5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4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5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25.png"/><Relationship Id="rId4" Type="http://schemas.openxmlformats.org/officeDocument/2006/relationships/image" Target="../media/image47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0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8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10" Type="http://schemas.openxmlformats.org/officeDocument/2006/relationships/image" Target="../media/image24.png"/><Relationship Id="rId4" Type="http://schemas.openxmlformats.org/officeDocument/2006/relationships/image" Target="../media/image57.png"/><Relationship Id="rId9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png"/><Relationship Id="rId7" Type="http://schemas.openxmlformats.org/officeDocument/2006/relationships/image" Target="../media/image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632676B-1E2F-7CA2-B3D5-8D7332B42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839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6D43B2-85C3-09DB-680B-47DB20F1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740854-9BFA-6EDC-1364-A42F276E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التصحيح، من يجيب عن السؤالين أمامكم؟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2AADF4A-C82C-0261-A013-E60268E1E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90B1E8B-63BB-9D8A-9078-AB0C954907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5719EA8-4BF3-0089-73D6-24A9A56164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E16FB2A-D8C9-0F3D-914D-A966ABD135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074FD7-F8A0-536F-21C9-A580FA38ED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C69FF38-BBE5-D0C4-D843-CC20F021A11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717C5A8-0817-369A-6ECA-5E06EF1F7161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D7D00B08-BC6D-A473-7047-D07026088C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AEF7D88-6323-959A-C357-0089274CFAA5}"/>
              </a:ext>
            </a:extLst>
          </p:cNvPr>
          <p:cNvSpPr txBox="1"/>
          <p:nvPr/>
        </p:nvSpPr>
        <p:spPr>
          <a:xfrm>
            <a:off x="2015412" y="3216308"/>
            <a:ext cx="511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2-ما هِيَ حُروفُ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ٱلْمُضارَعَةِ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4EF3B49-1858-20A0-B4CA-29FA1A8DCD3F}"/>
              </a:ext>
            </a:extLst>
          </p:cNvPr>
          <p:cNvSpPr txBox="1"/>
          <p:nvPr/>
        </p:nvSpPr>
        <p:spPr>
          <a:xfrm>
            <a:off x="2015411" y="2508422"/>
            <a:ext cx="511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1-مَتى أَسْتَعْمِلُ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ٱلْفِعْلَ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ٱلْمُضارِعِ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F68A9E1-48AB-56E8-5368-68F60E0D71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61FF51-9716-0F54-2E6C-423ED9C6537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1463E9-99F3-F1F4-3FA5-7453A8EA64E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0D73225-CD2D-CF3B-65BC-981073DEDE7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62609253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89F687-D027-BED2-8780-D1C9A9818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E661BD2-8E45-BBDB-0383-E256E4D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F535E969-3482-4D35-4774-E4B86F38A172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4DBB47C0-C876-BA03-24EC-515A96CB65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DD3D1F4-CBE0-A13F-4BBB-BBF30EC8EF18}"/>
              </a:ext>
            </a:extLst>
          </p:cNvPr>
          <p:cNvSpPr/>
          <p:nvPr/>
        </p:nvSpPr>
        <p:spPr>
          <a:xfrm>
            <a:off x="655233" y="1653736"/>
            <a:ext cx="7214950" cy="4375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1- أَسْتَعْمِلُ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ٱلْفِعْلَ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ٱلْمُضارِعَ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لِلتَّعْبيرِ عَنْ حَدَثٍ يَحْصُلُ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ٱلْآنَ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أَوْ دائِماً.</a:t>
            </a:r>
          </a:p>
          <a:p>
            <a:pPr lvl="0" algn="r" rtl="1">
              <a:defRPr/>
            </a:pPr>
            <a:r>
              <a:rPr lang="ar-MA" sz="44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2- </a:t>
            </a:r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يَبْدَأُ </a:t>
            </a:r>
            <a:r>
              <a:rPr lang="ar-MA" sz="4400" b="1" dirty="0" err="1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ٱلْفِعْلُ</a:t>
            </a:r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ٱلْمُضارِعُ</a:t>
            </a:r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بِأَحَدِ </a:t>
            </a:r>
            <a:r>
              <a:rPr lang="ar-MA" sz="4400" b="1" dirty="0" err="1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ٱلْحُروفِ</a:t>
            </a:r>
            <a:r>
              <a:rPr lang="ar-MA" sz="4400" b="1" dirty="0">
                <a:solidFill>
                  <a:schemeClr val="tx1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</a:p>
          <a:p>
            <a:pPr lvl="0" algn="ctr">
              <a:defRPr/>
            </a:pPr>
            <a:r>
              <a:rPr lang="ar-MA" sz="44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اَلْهَمْزَةُ – اَلنّونُ- اَلْياءُ - اَلتّاءُ. </a:t>
            </a:r>
          </a:p>
          <a:p>
            <a:pPr lvl="0" algn="ctr">
              <a:defRPr/>
            </a:pPr>
            <a:r>
              <a:rPr lang="ar-MA" sz="44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لِكَيْ أَتَذَكَّرَها أَجْمَعُها في كَلِمَةٍ واحِدَةٍ: 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أَنَيْتُ.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46FE493C-D943-25FE-1295-16B7DCEA7735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F5C8DDB3-25A4-D805-0425-0303675C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BAE73E18-C800-BFF9-C946-A58EC9CFF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A68ED713-2F04-A80A-E475-AD707D6E4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22BFC7FE-F488-E7BC-3CE3-F18614B4B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CD187B1-01D7-D9B8-343E-C3717EEA3F7C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77DFABD-005C-5A67-4369-10751ECE8C4E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C7CA188C-4A46-8798-9E5E-5FB53E75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93FE5A41-8259-FE83-11E2-2C1129A6B146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C811E7D-B7CA-FB29-06DF-8373255DC54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ظواهر لغوية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C00E17D-0284-E389-F3FC-3FC230EEC355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00953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72922D-F2CF-1858-2FC9-25494EA85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41DB3E-E715-8126-67B4-DB1997DE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نحول شفهيا الجملة مع الضمائر في المضارع.</a:t>
            </a:r>
            <a:endParaRPr lang="fr-FR" sz="2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7F1C563-F218-B98B-15B5-B486C695B431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3D99AE0F-E38A-D8B4-0AE7-50D7817F3C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996ADC0-69D1-4627-6791-3852E173C6D9}"/>
              </a:ext>
            </a:extLst>
          </p:cNvPr>
          <p:cNvSpPr txBox="1"/>
          <p:nvPr/>
        </p:nvSpPr>
        <p:spPr>
          <a:xfrm>
            <a:off x="3111758" y="2600755"/>
            <a:ext cx="3373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يَفْخَرُ بِوَطَنِهِ.</a:t>
            </a:r>
            <a:endParaRPr lang="fr-FR" sz="80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C4C4597-ECC1-59C9-6BD2-E5F7C516A9D6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DB1BED53-3C2D-5A4D-0218-15F5C6B81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61026143-150F-BC07-AA6A-9800524F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FD856481-BA2F-0039-2B88-0914D36F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3A6E13EB-47F3-4321-5332-F922D784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3A0618B-4D89-8297-4CDB-2BBA59BF30FA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850BD0A-CFCE-8759-F01D-7CC163F47EF3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B167C449-754B-8C21-659E-6AE541B68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A738ACB-1FA3-7F66-5B11-03524C855BB2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69D0F4EB-7F38-366E-C697-E83A4D2F0B16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ظواهر لغوية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7DAFBB2-F80B-B9D1-F93E-74934BEBB59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ملاء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77032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07802A-B1D7-9CF1-3A8E-3909D82EA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336937-83F4-07DE-4156-5B2F14E9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من يجيب عن السؤال الأول؟ - والثاني؟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FC84462-84F6-01D1-DBDE-5440F2452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96BC1F9-F22C-0A9B-EB43-7A9D2AFA03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FDBF5D0-19E0-7EAE-5342-6E664EC1FF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A6BAD7E-2589-8CB0-2856-F598E4A12EB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2CBC80F4-3692-2911-B4DB-8341AFB94345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B400A647-B945-8089-6B7F-93DDB6B0C6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F91F6BB-ECE3-D089-269A-B365BA8D7BAF}"/>
              </a:ext>
            </a:extLst>
          </p:cNvPr>
          <p:cNvSpPr txBox="1"/>
          <p:nvPr/>
        </p:nvSpPr>
        <p:spPr>
          <a:xfrm>
            <a:off x="2015410" y="3287750"/>
            <a:ext cx="511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2- كَيْفَ أَبْني جُمْلَةً فِعْلِيَّةً؟</a:t>
            </a:r>
            <a:endParaRPr lang="fr-FR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B69C665-39B7-E10F-6CB1-6C321BE4712A}"/>
              </a:ext>
            </a:extLst>
          </p:cNvPr>
          <p:cNvSpPr txBox="1"/>
          <p:nvPr/>
        </p:nvSpPr>
        <p:spPr>
          <a:xfrm>
            <a:off x="2015411" y="2508422"/>
            <a:ext cx="511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1- كَيفَ أُمَيِّزُ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ٱلْجُمْلَةَ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ٱلْفِعْلِيَّةَ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9B55F81-2F3C-8961-6834-99421FC5D6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9E46B9-D694-2555-DD03-6644821DB16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06C76BD-C546-3C51-67AA-36AE50EB70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133C444-61AC-0712-DE5D-7E865023BE3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D180E6-0351-C2B9-6711-48E20B87988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3754AF9-56B7-9BC5-A617-65D7DE9F8B8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70343038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21F145-DAD5-49F5-2D9B-E75AFDEF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8B9AC1-EE3E-B8C0-6E4A-7194110B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E0187C6-2BC8-9D08-93E6-4EAADD0814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39507D9-97BB-4EE2-158F-051A76F2F2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35F5D6E-B015-FF10-7F21-8B8B0FBCA2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57FFA84-C20F-191E-9BA5-A798E8854CA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73F255D-5390-D755-1ADB-07AEF3C3856D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12B4BF05-D852-3E76-15CF-E28096548B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4CBDD9B-9CE2-495A-30CA-EF03AAC2373A}"/>
              </a:ext>
            </a:extLst>
          </p:cNvPr>
          <p:cNvSpPr txBox="1"/>
          <p:nvPr/>
        </p:nvSpPr>
        <p:spPr>
          <a:xfrm>
            <a:off x="910784" y="2881969"/>
            <a:ext cx="664833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 أَقْرَأُ ٱلْجُمْلَةَ ثُمَّ أُحَدِّدُ </a:t>
            </a:r>
            <a:r>
              <a:rPr lang="ar-MA" sz="3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ٱلْكَلِمَةَ</a:t>
            </a:r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تَبْدَأُ بِها؛ </a:t>
            </a:r>
            <a:endParaRPr lang="fr-FR" sz="3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6605503-53DF-1A38-3622-8EA1478CFB13}"/>
              </a:ext>
            </a:extLst>
          </p:cNvPr>
          <p:cNvSpPr txBox="1"/>
          <p:nvPr/>
        </p:nvSpPr>
        <p:spPr>
          <a:xfrm>
            <a:off x="910784" y="3621148"/>
            <a:ext cx="664833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2.أُحَدِّدُ نَوْعَ </a:t>
            </a:r>
            <a:r>
              <a:rPr lang="ar-MA" sz="3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تَبْدَأُ بِها الْجُمْلَةُ: فِعْلٌ أَوْ </a:t>
            </a:r>
            <a:r>
              <a:rPr lang="ar-MA" sz="3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ٱسْمٌ</a:t>
            </a:r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lang="fr-FR" sz="3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38EFA9D-0BD9-D0CD-7EEA-2BD562693E38}"/>
              </a:ext>
            </a:extLst>
          </p:cNvPr>
          <p:cNvSpPr txBox="1"/>
          <p:nvPr/>
        </p:nvSpPr>
        <p:spPr>
          <a:xfrm>
            <a:off x="910784" y="4436073"/>
            <a:ext cx="664833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3. إذا كانَ نَوْعُ </a:t>
            </a:r>
            <a:r>
              <a:rPr lang="ar-MA" sz="3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فِعْلاً </a:t>
            </a:r>
            <a:r>
              <a:rPr lang="ar-MA" sz="3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فَٱلْجُمْلَةُ</a:t>
            </a:r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جُمْلَةٌ فِعْلِيَّةٌ.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6592E62-675B-9F90-096E-915F534EB590}"/>
              </a:ext>
            </a:extLst>
          </p:cNvPr>
          <p:cNvSpPr txBox="1"/>
          <p:nvPr/>
        </p:nvSpPr>
        <p:spPr>
          <a:xfrm>
            <a:off x="2744510" y="2274278"/>
            <a:ext cx="512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لِكَيْ أُمَيِّزُ ٱلْجُمْلَةَ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ٱلْفِعْلِيَّةَ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أَتَّبِعُ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ٱلْخُطْواتِ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ٱلتّالِيَةَ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:</a:t>
            </a:r>
            <a:endParaRPr lang="ar-MA" sz="32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 descr="Une image contenant dessin, dessin humoristique, émoticône, croquis&#10;&#10;Le contenu généré par l’IA peut être incorrect.">
            <a:extLst>
              <a:ext uri="{FF2B5EF4-FFF2-40B4-BE49-F238E27FC236}">
                <a16:creationId xmlns:a16="http://schemas.microsoft.com/office/drawing/2014/main" xmlns="" id="{DB206EF5-DC8F-EDA3-1A0A-05EF868B4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140" y="1569511"/>
            <a:ext cx="1158340" cy="8230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74DC024-1686-0CBF-950A-FA29682DB4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1700ECB-7E6C-24A7-FA14-89B547D9C4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7FF9DDB-4A3D-27E4-9669-8C4F80731C8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8A9BE09-3F24-7FF9-2E8A-2C856FC8492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E580C59-234D-8AFF-CD39-A114CEDB949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901E95-4F42-C600-EBD7-D6274E3B848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14510569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7B5B30-3C92-B894-55F4-DE47E74BC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700E9A-F7E8-3997-E5E1-7A01EF34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6871036-8E83-27A4-A19C-1406879F7C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B179B04-A353-C46C-BDE2-DE6A171D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0E6510D-FD82-D7BF-7BC2-2E14E1AC63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99A41D-2C31-915B-37DD-80B76B19D64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A8D6802B-9F20-7948-741E-56BD87C7D9E5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C0E626D8-534C-F651-4DC2-071E57CECF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E58E16-3BD9-2BF5-97AA-07A812B48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135" y="2566804"/>
            <a:ext cx="7719729" cy="3254022"/>
          </a:xfrm>
          <a:prstGeom prst="rect">
            <a:avLst/>
          </a:prstGeom>
        </p:spPr>
      </p:pic>
      <p:pic>
        <p:nvPicPr>
          <p:cNvPr id="13" name="Image 12" descr="Une image contenant dessin, dessin humoristique, émoticône, croquis&#10;&#10;Le contenu généré par l’IA peut être incorrect.">
            <a:extLst>
              <a:ext uri="{FF2B5EF4-FFF2-40B4-BE49-F238E27FC236}">
                <a16:creationId xmlns:a16="http://schemas.microsoft.com/office/drawing/2014/main" xmlns="" id="{21B7E670-F344-6E63-D0FC-C0A677169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140" y="1569511"/>
            <a:ext cx="1158340" cy="823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F54E15F-8C26-F371-37AB-6570DB82FA2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6AFF9E-7919-98AE-BA62-EB267FEFA5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A68EF9A-9954-91FC-7664-2C0C782D9BE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D3823F-C019-5EA8-E38C-A7FEB02D135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F6D4CC-E0C3-AC23-6AE0-F520B2D262F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697F9E-2495-688A-26BA-3F0F123594F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95757120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DE0FA2-088A-0B6A-6533-2FA073EA7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1BE3AA-78C1-45F7-9A2D-B5113369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دقيقة لمراجعة إنجازاتكم. – من يقوم لكتابة الفعل بشكل صحيح في الجملة الأولى؟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6BFD5DD-D08C-4984-A284-6489010083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801CB6D-BC66-C5F5-34B8-D6A1FD2705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8627F1D-471E-3CB3-826B-2660861111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1FA62F7-92AE-15DB-C748-B0150D456B1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9AC28275-AB89-BE12-FBFB-BFC7996B2A5B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AC2333-F9DD-9427-21F9-2DE0B8A3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072" y="1741938"/>
            <a:ext cx="6685345" cy="4364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xmlns="" id="{C1218306-8D93-5064-4832-E10FF3A0D4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081FA66-1145-09D2-F6CC-9279FF0F01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F6C3A9-2F8C-E132-8D64-C4D43474B9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D6DB735-7FB0-EB15-BBBB-0F9D098CC7B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308DD6-9580-A7A2-31BA-39A3571181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6D4F52-6C14-9E8E-8484-C53ADF06512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E6AD79-1B3A-7EAC-F908-5F7528DA1E0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59297442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A610D0-8FFC-3702-C25D-9FC5AF7F9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D98A9-A22F-D1C0-B9E2-6049809A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نعبر إلى التمرين الثاني. من يقرأ الجملة التي حصل عليها؟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3C7010C-7986-714B-98B8-8C28BC66C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266DB3A-A3E2-02AB-D4D5-C2A31364A3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5CEC978-7139-463F-D35D-71FAE13ADC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6150842-442F-DA31-D920-3820EEEDFEE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F25307F3-D13A-B987-3877-475554EC19FC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06653DF-29EF-1038-046B-AC8987D0B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072" y="1741938"/>
            <a:ext cx="6685345" cy="4364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93C31906-1EF8-1CFE-22D5-B52AA864AF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AC19D36-6006-9775-0008-E008735336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C98B5A-CBA2-C1B8-A73F-18F11890B5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8DFC862-BAC2-852E-3AD8-D37A84FD60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0EF192-D47E-A8AA-8974-764ABEB89B0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D6A79AD-F3C6-9168-5F11-D648646389E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E743B2-024D-2493-541B-403FF168083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59882642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08071C-5716-89D8-C424-C4A86AF5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3D6A6A-31B4-6B36-40CB-087D0A1D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1D8C981-0185-3235-EF65-5A54174A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296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3E813FB-DFDE-8FC6-0669-8285A0F03B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23E2B88-3B14-6FD0-6AE9-D20D13A940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074625F-4DAC-9164-48B7-7B76B37E1A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C5C1ACEA-4698-F7C1-8C57-A78C9B51CE7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EB74B2F-F7AB-55C9-EAF1-21E7D5391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072" y="1741938"/>
            <a:ext cx="6685345" cy="4364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xmlns="" id="{3CDBC259-C701-C1D2-8389-9A11E06C72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D8452F6-7D27-445E-0390-5442BEE9FB84}"/>
              </a:ext>
            </a:extLst>
          </p:cNvPr>
          <p:cNvSpPr txBox="1"/>
          <p:nvPr/>
        </p:nvSpPr>
        <p:spPr>
          <a:xfrm>
            <a:off x="3797558" y="5527550"/>
            <a:ext cx="3813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رَسَمَتْ سارَةُ لَوْحَةً جَميلَةً بِأَلْوانٍ زاهِيَةٍ.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25B3B4B-9EBC-3618-BF0F-B33327242BCE}"/>
              </a:ext>
            </a:extLst>
          </p:cNvPr>
          <p:cNvSpPr txBox="1"/>
          <p:nvPr/>
        </p:nvSpPr>
        <p:spPr>
          <a:xfrm>
            <a:off x="1232943" y="4865830"/>
            <a:ext cx="6920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0077587-9D1D-B1DF-8E99-77FA94A56104}"/>
              </a:ext>
            </a:extLst>
          </p:cNvPr>
          <p:cNvSpPr txBox="1"/>
          <p:nvPr/>
        </p:nvSpPr>
        <p:spPr>
          <a:xfrm>
            <a:off x="5959014" y="2366999"/>
            <a:ext cx="101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تَلْعَبُ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F5D24FA-6422-1481-B159-9857E6AFB31A}"/>
              </a:ext>
            </a:extLst>
          </p:cNvPr>
          <p:cNvSpPr txBox="1"/>
          <p:nvPr/>
        </p:nvSpPr>
        <p:spPr>
          <a:xfrm>
            <a:off x="6010527" y="2829323"/>
            <a:ext cx="101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تَلْعَبينَ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4BCF849-108E-F926-C774-F00431534D2E}"/>
              </a:ext>
            </a:extLst>
          </p:cNvPr>
          <p:cNvSpPr txBox="1"/>
          <p:nvPr/>
        </p:nvSpPr>
        <p:spPr>
          <a:xfrm>
            <a:off x="6010527" y="3263850"/>
            <a:ext cx="101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</a:t>
            </a:r>
            <a:r>
              <a:rPr lang="ar-MA" sz="36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لْعَبُ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973E588-7F67-ED3C-2592-123571B82A03}"/>
              </a:ext>
            </a:extLst>
          </p:cNvPr>
          <p:cNvSpPr txBox="1"/>
          <p:nvPr/>
        </p:nvSpPr>
        <p:spPr>
          <a:xfrm>
            <a:off x="5959013" y="3642697"/>
            <a:ext cx="101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تَلْعَبُ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CD2D8A2-03EF-7472-FA73-3D50039FA357}"/>
              </a:ext>
            </a:extLst>
          </p:cNvPr>
          <p:cNvSpPr txBox="1"/>
          <p:nvPr/>
        </p:nvSpPr>
        <p:spPr>
          <a:xfrm>
            <a:off x="5907499" y="4118263"/>
            <a:ext cx="101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تَلْعَبانِ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784A09B-80E2-E626-377B-DBC2F7B99119}"/>
              </a:ext>
            </a:extLst>
          </p:cNvPr>
          <p:cNvSpPr txBox="1"/>
          <p:nvPr/>
        </p:nvSpPr>
        <p:spPr>
          <a:xfrm>
            <a:off x="2589500" y="3288232"/>
            <a:ext cx="101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تَزُرْنَ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A5D9B12-3AD7-1ABB-C2FD-A410BE4718D4}"/>
              </a:ext>
            </a:extLst>
          </p:cNvPr>
          <p:cNvSpPr txBox="1"/>
          <p:nvPr/>
        </p:nvSpPr>
        <p:spPr>
          <a:xfrm>
            <a:off x="2641013" y="2884483"/>
            <a:ext cx="1017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تَزورونَ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461450B-F39C-402C-925A-EB60BD1F01EB}"/>
              </a:ext>
            </a:extLst>
          </p:cNvPr>
          <p:cNvSpPr txBox="1"/>
          <p:nvPr/>
        </p:nvSpPr>
        <p:spPr>
          <a:xfrm>
            <a:off x="2539114" y="2439132"/>
            <a:ext cx="101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نَزورُ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87319C29-C823-B2FF-3463-A52101B788D0}"/>
              </a:ext>
            </a:extLst>
          </p:cNvPr>
          <p:cNvSpPr txBox="1"/>
          <p:nvPr/>
        </p:nvSpPr>
        <p:spPr>
          <a:xfrm>
            <a:off x="2604831" y="3723726"/>
            <a:ext cx="1017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noProof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تَزورانَ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5DC9AA0B-35D7-9AD6-C387-CA5669589842}"/>
              </a:ext>
            </a:extLst>
          </p:cNvPr>
          <p:cNvSpPr txBox="1"/>
          <p:nvPr/>
        </p:nvSpPr>
        <p:spPr>
          <a:xfrm>
            <a:off x="2666726" y="4137332"/>
            <a:ext cx="1017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يَزُرْنَ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96AFE543-1BCA-09E6-DDDA-8341D819B3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D661C2A-3ECD-4503-54D4-4232E70EA2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DF3ADAE1-4115-DF64-B4ED-FBA0E3F029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C5769D1-0772-805B-3078-50FB5D0A9ED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7361506-3169-CCFD-3A98-079483DCD43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1FF01D6-C525-6BF4-6518-2730272142C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39732189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ACC4D8-988E-0304-42AB-1E02A4A64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D5B784B5-5DC2-7F97-B0BE-9FE60961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5231E00-BFBB-7282-38BC-2D9AAC49E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4055CA4E-F257-00E3-852A-99784AE7DA27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النص القرائي: مذكرتي الجميلة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203E810F-C227-74FD-C7E8-89174B16AFBA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5AFEBCE7-E2B0-7E58-4D2F-02F161C8F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7C2E39C-BF03-4529-BD3C-0C9542557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6" y="1807373"/>
            <a:ext cx="428779" cy="4933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38746BA-B05E-E58B-3C3B-3949C815C7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512" y="983390"/>
            <a:ext cx="462855" cy="4628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0414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3F9F60-AC6C-EC38-5C02-7C34B0A3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74954D-EDBB-9759-C743-189C30CE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114. طالبتكم بإنجاز المطلوب على هذه الصفحة. سأرى من منكم قرأ النص.</a:t>
            </a:r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8B35AFC-8BBE-937F-8505-EEEB06581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C28A125-5675-4039-58C9-9BB1EA7B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16061E9-1180-908F-1B88-579EA79DD8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CDADC38-A921-8A42-08A8-066D0A5B2B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D2341BF-5C0B-6DB2-CD9A-B10D665867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50F005-AEDD-1B6F-65AF-CFAF6F0669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49A78BF-6760-C1AC-B07A-63F7F68E1E2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720287B-9560-7554-99E6-BEEA399DE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1879B68-54B5-7829-F266-A8CF1F13F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18" y="1996750"/>
            <a:ext cx="2765936" cy="388437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897411-7387-72B6-A797-9743CEA2F22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B888E90-76BD-F8D9-A52B-DB1D37223E6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B87E1A-CB7C-B1F2-5F90-6390C7F6CEE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908961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E56E96-E7C1-00E5-3DB9-69CCC53FC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19B1DD-3555-DE4F-93C0-AFDEE589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ستقرؤون اليوم نصا جديدا ثم تجيبون عن أسئلة.  خذوا الصفحة 115-116. 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463B9F7-51D6-D834-CD4A-8879EED16C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C0B2816-78D0-22F8-D2AA-ABB138B3BBE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9F672C4A-F852-6BDC-5E83-94A9582F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283" y="2466367"/>
            <a:ext cx="2050112" cy="294192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Image 6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xmlns="" id="{2DD76FC2-4F7D-599D-E5A8-3081F0610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753" y="2741095"/>
            <a:ext cx="2094874" cy="300349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A1EE141-0A02-E708-8015-D945CA04E9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7DD7CC-F2BC-16F8-40ED-0410D97D83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454718C-451A-D24F-D837-310649B139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6F5B44-44EE-B35E-4045-DFEED8707B7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5E2E3F-DDB7-E356-7A2B-C5962617080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D5E229-A1A5-0495-D06B-5423FD91639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94C5965-B810-F0D2-EB69-C079218BDFC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B0F3226-15B5-3FA9-97C5-8ADEF74CCED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C901F3C-6634-E820-A1BD-77A5E14CD88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658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68361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E4A5E5-FCF3-9B00-99CF-AAB24CADF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23394E-3E8C-8615-4978-1032280D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سأعين من يقرأ الفقرة الأولى. آخر يتابع ... ارفعوا أصابعكم عند كل كلمة لا تفهمون معناها.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E2F32F9-D0E5-5D03-F18D-B2E7D08836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BE54BE-D84D-D7FF-1544-C512A7777FDF}"/>
              </a:ext>
            </a:extLst>
          </p:cNvPr>
          <p:cNvSpPr>
            <a:spLocks/>
          </p:cNvSpPr>
          <p:nvPr/>
        </p:nvSpPr>
        <p:spPr>
          <a:xfrm>
            <a:off x="67492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72888B0-09F1-DD33-9A58-EE49D03B626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9F672C4A-F852-6BDC-5E83-94A9582F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283" y="2466367"/>
            <a:ext cx="2050112" cy="294192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Image 9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xmlns="" id="{2DD76FC2-4F7D-599D-E5A8-3081F0610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753" y="2741095"/>
            <a:ext cx="2094874" cy="300349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xmlns="" id="{ECA61D40-9489-1C0A-9ACC-B3F3C344B4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3A3CFF1-11ED-BEA9-D3E3-DDDCA62E2B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8E8948D-9C27-9E6F-D560-37F7C4558D4F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53B3A3-7774-B312-4719-60CCB7FD95E5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1DB45D-4371-E9A8-225B-16B5A47DE02D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2E282B0-6FAF-7508-E40A-CB67CD89EF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3457197-DC6C-5AC5-1D2C-743199BB0F4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BEC9E50-3C0D-C898-095F-B783DAF8C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51210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44C4B6-D3E5-E8A0-F884-E3675F10C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1E4C72-DDB9-C0F0-6EF5-910CDCE9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قبل أن نمر إلى أسئلة الفهم من يذكرنا بخطوات استخراج معلومات صريحة من نص؟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1657789-3812-AB36-03D7-D210A355EA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EADA24C-F931-04DD-211F-F179965BBE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AC832D8-7212-8AB5-7EA3-FAC1EB2E665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78A0857-D8C5-560D-2DC7-2CADBB197D41}"/>
              </a:ext>
            </a:extLst>
          </p:cNvPr>
          <p:cNvSpPr txBox="1"/>
          <p:nvPr/>
        </p:nvSpPr>
        <p:spPr>
          <a:xfrm>
            <a:off x="2631233" y="2948473"/>
            <a:ext cx="484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dirty="0">
                <a:solidFill>
                  <a:schemeClr val="accent1">
                    <a:lumMod val="75000"/>
                  </a:schemeClr>
                </a:solidFill>
              </a:rPr>
              <a:t>إِسْتراتيجِيَّةُ </a:t>
            </a:r>
            <a:r>
              <a:rPr lang="ar-MA" sz="2800" dirty="0" err="1">
                <a:solidFill>
                  <a:schemeClr val="accent1">
                    <a:lumMod val="75000"/>
                  </a:schemeClr>
                </a:solidFill>
              </a:rPr>
              <a:t>ٱلْكَلِماتِ</a:t>
            </a:r>
            <a:r>
              <a:rPr lang="ar-MA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MA" sz="2800" dirty="0" err="1">
                <a:solidFill>
                  <a:schemeClr val="accent1">
                    <a:lumMod val="75000"/>
                  </a:schemeClr>
                </a:solidFill>
              </a:rPr>
              <a:t>ٱلْمَفاتيحِ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07104BEA-A013-AAC2-156B-9E52D339BC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E9F115C-C23F-5264-1C1D-C8A359F780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E8CBE0-0A55-6B20-215C-98C4388892F8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3A1FCF-08B6-A613-5906-6CED5E5487CF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69F4BB-52E2-289A-9C07-BB25B26BF647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6750558-1B9B-2784-57C4-7E1E5DB244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76B6EFA-1064-5A14-1FFC-265675FCD9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DB201C2-CDD0-A1C8-7B93-D7FDDD2F28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39447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FB1C93-EAA3-D93C-C558-5986BE75B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D154EF5-41B2-A3D7-C35C-EA224E34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خطوات استخراج معلومات صريحة من النص؟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407EC2F-5804-692A-40FE-3C0FFB71DE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EEEA2C2-0B2E-E7AB-C038-FFB00A2B87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63C66C7-94BD-992E-A880-8B73CDF02C5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CFC6223-B0A0-CEDD-D908-70716D915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90" y="1455942"/>
            <a:ext cx="6531869" cy="5078412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xmlns="" id="{2E7F45B1-E3FA-B6E0-3D48-CBB299276B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5F857BB-6BC1-117C-D8CA-EEA8F30B7C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379EFED-13F5-4BF8-AA8A-B90BAC90DE2A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5202DA-7E2C-054D-849E-DC6635DC2C39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16FCB6-7A8A-D65F-6879-A8B54C51DBC0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A2CAC6D-A571-5B20-3BFC-3539979F2B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F1B7327-57D9-126F-B1A7-88DDA9979B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7BF42E5-1544-75F0-236A-BBEAB676162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86820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2A570D-2B39-AE11-C716-5E2757E6A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E84BC4-6D52-0052-033D-D6414FBD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قبل أن نمر إلى أسئلة الفهم، من يذكرنا بخطوات استنتاج معلومات ضمنية من نص؟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8E3065A-CFDD-8DDA-345D-B1757C863D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CBB9386-767D-BC1A-BBC2-793E6EF7DE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1321FFE-DE2A-1B6C-0C37-F4E2C730E27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62EB907-B8A8-D954-2FFC-8412DA2DE0DD}"/>
              </a:ext>
            </a:extLst>
          </p:cNvPr>
          <p:cNvSpPr txBox="1"/>
          <p:nvPr/>
        </p:nvSpPr>
        <p:spPr>
          <a:xfrm>
            <a:off x="2631233" y="2948473"/>
            <a:ext cx="484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dirty="0">
                <a:solidFill>
                  <a:schemeClr val="accent1">
                    <a:lumMod val="75000"/>
                  </a:schemeClr>
                </a:solidFill>
              </a:rPr>
              <a:t>اِسْتِنْتاجُ مَعْلوماتٍ ضِمْنِيَّةِ في </a:t>
            </a:r>
            <a:r>
              <a:rPr lang="ar-MA" sz="2800" dirty="0" err="1">
                <a:solidFill>
                  <a:schemeClr val="accent1">
                    <a:lumMod val="75000"/>
                  </a:schemeClr>
                </a:solidFill>
              </a:rPr>
              <a:t>ٱلنَّصِّ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CDDDB6F3-5BCE-F0CE-045F-B4557ACB0A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F230D05-6659-7D5C-8747-7F893ACFE1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337AC6B-A11B-20DB-9ED3-1354F1DA86FD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961964-7C21-09EC-A7C7-E1B99DCE08B2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29CBB-72CE-EC0A-A9B4-87815BEBBDCA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E7FCBD1-7A63-387D-16DB-B0C5A1FCDF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0FBA64F-110C-34BB-DBA5-C91CBAC724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925470B-C1F7-337C-EBAC-7F43F8DF38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61097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0BEF6D-DC38-064E-AC5F-FE63F7BA6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2F27FA-E7C2-895A-4261-D93C3780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خطوات استنتاج معلومات ضمنية في النص؟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DC9DC3B-CE16-B2BC-68F2-A7DAB50A2C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FE53132-B61A-9DC6-F171-3FCE9A03F9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1D8DD5A-8EA1-0BA9-8638-F77D616F78A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xmlns="" id="{CB67AFA4-6260-C35F-D59D-87EDA5FBD2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A8304B0-44B5-8908-E6D4-135B9605A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54" y="2397508"/>
            <a:ext cx="6828112" cy="3223539"/>
          </a:xfrm>
          <a:prstGeom prst="rect">
            <a:avLst/>
          </a:prstGeom>
        </p:spPr>
      </p:pic>
      <p:pic>
        <p:nvPicPr>
          <p:cNvPr id="6" name="Image 5" descr="Une image contenant dessin, dessin humoristique, émoticône, croquis&#10;&#10;Le contenu généré par l’IA peut être incorrect.">
            <a:extLst>
              <a:ext uri="{FF2B5EF4-FFF2-40B4-BE49-F238E27FC236}">
                <a16:creationId xmlns:a16="http://schemas.microsoft.com/office/drawing/2014/main" xmlns="" id="{E2989257-725D-CD8A-06EF-EC9225B3C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140" y="1569511"/>
            <a:ext cx="1158340" cy="823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9E31E3-5DE2-D665-924B-BAA2E91F8C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23F5DC-48A1-D8E9-E7E3-277AE7D1BF78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87C2CD-7589-0FE7-4C74-AD14356743DF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D61F8F-A1D9-70BB-0CBF-3F9F6098FBCF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380D0F0-EFD4-FEC2-1659-4C92DF01CE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868096C-4246-BA6F-8DB6-30F71AA5CD2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2DEA1C2-6440-B7C3-2903-6A9BAA5DC69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88648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CB8312-667D-2736-53AF-D5B5FC62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1B94EB-1EC1-26E4-698D-BC0BEBEB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على الصفحة 117، ستجيبون عن الأسئلة 1 -2-3-4. سأتنقل إليكم. (6 دقائق)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014CD4F-20B4-7E6F-9E39-77808435AF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B87D3CB-F0F1-91C7-B15A-898F3A4A60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2536595-E014-8ABD-5C23-279381EE4F0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5920E82-A10C-6E3D-5B83-44E66559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947" y="1806139"/>
            <a:ext cx="2750068" cy="3907488"/>
          </a:xfrm>
          <a:prstGeom prst="rect">
            <a:avLst/>
          </a:prstGeo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2866C508-BB5F-D5F4-E178-D7082A612B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39A2B65-F61E-2614-F866-6B757F3408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580B38C-2616-3672-ADFC-85B2D0FE4C9D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3E201C-B633-127A-29D2-853851702AF1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6E5EF4-5408-3B62-DF9A-0EC36A259768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ED20999-7681-F6FC-0806-249E81D1C2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BAB4AF4-B711-1F55-C89B-E4F0377092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D6DCFBF-2A0D-2887-3E56-13CA40898F4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44648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15F93D-76F6-699E-E75D-DDD7306C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E40645-3530-FBEE-BF3B-A024132A7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انتهى الوقت. نبدأ بتصحيح السؤال الأول. من يقرأ؟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D7933F7-0895-8218-CAC1-80087D61BC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66929B8-EEE9-90FA-988C-96A576F35E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55BE4CF-109B-1ADD-2A8E-F7A27FAC97E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FBEE6E5-F97D-5DB7-4C66-CBF1C5AE0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53" y="1806138"/>
            <a:ext cx="3142662" cy="4465313"/>
          </a:xfrm>
          <a:prstGeom prst="rect">
            <a:avLst/>
          </a:prstGeo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9FC34286-55DC-D9EF-3391-8E96714410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48D0D658-034A-76FB-2CC5-D1982ACC4D57}"/>
              </a:ext>
            </a:extLst>
          </p:cNvPr>
          <p:cNvSpPr/>
          <p:nvPr/>
        </p:nvSpPr>
        <p:spPr>
          <a:xfrm>
            <a:off x="3218353" y="2118049"/>
            <a:ext cx="3042488" cy="14182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0756C5A-4C57-4883-36CB-77B94F6B36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D1428D-A821-D475-2BB9-AAD6AC193263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BC350CA-2BDE-C9D8-2169-366AF7F26A6E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F8DB4A-41E8-F0AC-012C-053AEBDED445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5F3B97C-BEF9-E242-221A-60145A7C4B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B235EE9-5B0F-89F5-C7A0-6FA0DFEE9E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774A916-9EEF-F4FD-C89E-D00DFBD70D5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42759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60CDE7-238E-B037-765D-DEA88C003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203C98-2A1B-2940-4BDE-2AED94995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انتبهوا للتصحيح.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26AE84F-CF7E-7E98-58DA-8C012E51D5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A6FF9B2-5A78-4472-729E-2E03B95F15D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A83D147-3E93-4FE0-F3B6-78C848842F2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716A5071-44CD-EF87-4A28-673C74F6BA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5A69F51-320A-A1E4-DAD9-0D9728E20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460" y="2038229"/>
            <a:ext cx="6005080" cy="2781541"/>
          </a:xfrm>
          <a:prstGeom prst="rect">
            <a:avLst/>
          </a:prstGeom>
        </p:spPr>
      </p:pic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xmlns="" id="{DC1D1106-D0A7-8FC9-BE0A-4CF829E99220}"/>
              </a:ext>
            </a:extLst>
          </p:cNvPr>
          <p:cNvCxnSpPr/>
          <p:nvPr/>
        </p:nvCxnSpPr>
        <p:spPr>
          <a:xfrm rot="10800000" flipV="1">
            <a:off x="3405673" y="2696546"/>
            <a:ext cx="2425960" cy="74645"/>
          </a:xfrm>
          <a:prstGeom prst="curvedConnector3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xmlns="" id="{34963E07-82B3-614F-F7B2-28EC29709E7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05673" y="3293706"/>
            <a:ext cx="2425960" cy="662474"/>
          </a:xfrm>
          <a:prstGeom prst="curvedConnector3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xmlns="" id="{07BACE5A-CE12-F057-6974-2406B7D228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05673" y="3956183"/>
            <a:ext cx="2425961" cy="597156"/>
          </a:xfrm>
          <a:prstGeom prst="curvedConnector3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rc 24">
            <a:extLst>
              <a:ext uri="{FF2B5EF4-FFF2-40B4-BE49-F238E27FC236}">
                <a16:creationId xmlns:a16="http://schemas.microsoft.com/office/drawing/2014/main" xmlns="" id="{72B602CE-E526-E496-0D91-0B6B776F62F5}"/>
              </a:ext>
            </a:extLst>
          </p:cNvPr>
          <p:cNvCxnSpPr>
            <a:cxnSpLocks/>
          </p:cNvCxnSpPr>
          <p:nvPr/>
        </p:nvCxnSpPr>
        <p:spPr>
          <a:xfrm rot="10800000">
            <a:off x="3405673" y="3293706"/>
            <a:ext cx="2425961" cy="1259634"/>
          </a:xfrm>
          <a:prstGeom prst="curvedConnector3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EFB3E65-6137-9044-D741-48180101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4938FA-1231-45AB-D583-0728E22E066D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7A12E0-34EC-B417-155C-3752A1E4CAEC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6EA0EB-CB80-9C71-4A01-57915221FEB7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D261913-E695-5562-1071-92D1B2B23F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247A15E-7925-F9CC-39B6-A7CFFF6549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A326AD3-7082-FF95-44E2-554A5DEC962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32303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659020-2E4A-7743-16E2-B1A570154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9C6E87D-86D6-A175-610C-6507D2C6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نصحح سؤالا بسؤال. من يقرأ السؤال الثاني؟ ما الذي يثبت ذلك في النص؟ متفقون؟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BECC87B-4D57-AF03-B6F9-CDA91C6B4C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480C95D-881F-4B18-A399-AE4B1EBC8A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1A26CCA-F37D-F213-2107-C75750C1033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2EA4772-41C6-ED02-CAC8-78BC63BBD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53" y="1806138"/>
            <a:ext cx="3142662" cy="4465313"/>
          </a:xfrm>
          <a:prstGeom prst="rect">
            <a:avLst/>
          </a:prstGeo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D22271B0-8F1A-BE2F-EB66-23D06AF6DA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40222E1E-DED1-A312-7127-6788A4AE8248}"/>
              </a:ext>
            </a:extLst>
          </p:cNvPr>
          <p:cNvSpPr/>
          <p:nvPr/>
        </p:nvSpPr>
        <p:spPr>
          <a:xfrm>
            <a:off x="3331753" y="3545633"/>
            <a:ext cx="3042488" cy="25563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A52A9A8-4853-1E9B-4BDB-513D7ED096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52FC5B-73D9-1997-D54B-EFDB3AE9C5F0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15C008-C731-C352-1D19-44F819F099D7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6942056-8BD5-DA9A-E174-7C55CE7141F3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FD5B6DB-EAAE-1810-0260-EA4DB3806A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49B33AC-6F01-84D4-38E4-1038A2E0C6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D0EF21B-05AE-9EB9-D3E6-EA045F7AB54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80377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7292C2-C035-BEFD-1144-863D980A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C22C6A-701C-472A-9892-2CD3C1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مباشرة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4C0734-5519-6F65-80F8-3CBB375C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D529F33-AD04-C17F-B971-B9710FA44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3B5A606-07C4-7AE4-FDB6-59BC864BCF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548F9C0-119D-6AA0-B9F0-781E268CE6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31324DF-83AE-2554-657D-7DDC321A8A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ECD93A4-E5EA-06A6-606B-CA97007905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19FF1AC-F887-DFE3-C23B-286DC7244C4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0B7509D-AA15-AB28-39CB-DB19D596A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326A6E2-C4CB-9B85-36C5-B11CF1913A2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B3F5D5E-121C-B753-5B75-E034F17E53AF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5B9BD5">
                    <a:lumMod val="75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</a:t>
            </a:r>
            <a:r>
              <a:rPr lang="ar-MA" sz="4800" b="1" kern="0" dirty="0" err="1">
                <a:solidFill>
                  <a:srgbClr val="5B9BD5">
                    <a:lumMod val="75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ٱلطَّلاقَةِ</a:t>
            </a:r>
            <a:endParaRPr lang="fr-MA" sz="4800" b="1" kern="0" dirty="0">
              <a:solidFill>
                <a:srgbClr val="5B9BD5">
                  <a:lumMod val="75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5810D78-CE8D-D53F-C9D0-57ABE2E19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41" y="2282202"/>
            <a:ext cx="4378645" cy="32839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71F5045-D152-53D0-2D10-E50CCAFB2F7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5D61FC-A414-DA85-A02C-B8EA67C2A66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1EB1C3F-35C8-43C4-CA26-E5371416090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681831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D004C1-FA4E-E4EA-62B7-88AA5E74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0ED35D-F4B9-FED3-A389-4CBC1C90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انتبهوا للتصحيح.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2C68C12-AA12-F857-31CE-C409C49020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FB2CBA2-9393-207C-FBB6-D084C19A05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878A84-6F2B-D877-504A-A4400746BE5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61DB9D41-0F89-70A2-EB93-3E7CC86EFA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17" name="Image 16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32C68A7A-6ADC-48E2-92F4-5908842E3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137" y="1494655"/>
            <a:ext cx="4997704" cy="16217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Image 26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FF68C964-9FF6-264B-EBE3-A398C1B31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137" y="4605424"/>
            <a:ext cx="4997704" cy="1489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61C93A0F-D6AE-4E22-13EF-ED1555FD2977}"/>
              </a:ext>
            </a:extLst>
          </p:cNvPr>
          <p:cNvSpPr txBox="1"/>
          <p:nvPr/>
        </p:nvSpPr>
        <p:spPr>
          <a:xfrm>
            <a:off x="2075172" y="2048759"/>
            <a:ext cx="692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0CC2957D-4B4C-A4F3-1702-5146AA13A88B}"/>
              </a:ext>
            </a:extLst>
          </p:cNvPr>
          <p:cNvSpPr txBox="1"/>
          <p:nvPr/>
        </p:nvSpPr>
        <p:spPr>
          <a:xfrm>
            <a:off x="2767186" y="5393144"/>
            <a:ext cx="692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4" name="Image 3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5704C77A-0329-CD4C-81C5-F982506E0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137" y="3109769"/>
            <a:ext cx="4986751" cy="14890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2E3F8AC9-3243-AAB1-3A69-C99AD3D310EC}"/>
              </a:ext>
            </a:extLst>
          </p:cNvPr>
          <p:cNvSpPr txBox="1"/>
          <p:nvPr/>
        </p:nvSpPr>
        <p:spPr>
          <a:xfrm>
            <a:off x="2075172" y="3772434"/>
            <a:ext cx="692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C1726A9-7A7E-951B-3801-1E5AD0011D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CF2202-1345-7CBB-3B07-0F1EBE1E7039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5C5F10-A5D4-47D7-78C9-2CCD7982B19D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D86E37-DF43-0A9E-C7B9-38EE5A5B51F5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25BAAB3-30F6-67C2-21E1-782FC6B4044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9B8F387-1D9B-FB2B-E8E3-747F1D72EC3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F5040CB-3349-A82D-A7D4-B256F3545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014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D7D266-5F5A-27E9-A2FF-8AF6B8F71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9FB223-F9C2-105B-C43C-F698C5E0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الآن من يقرأ السؤالين 5 و6؟ أنجزوا. سأتنقل بين الصفوف. (3 دقائق)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984ABCC-72A9-4514-3E30-AA79545A90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749307-E2CE-AA59-C511-ABAD2BFCF4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0FB5F9-702C-CB5B-1D35-7E0133DC593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4A78C37B-824A-071D-3BBE-1D34F226CF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95FF283B-846E-0508-F6F6-B507D6F97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597" y="2011325"/>
            <a:ext cx="3001383" cy="428548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6076679E-9509-85E8-7C6E-4344B4F3E975}"/>
              </a:ext>
            </a:extLst>
          </p:cNvPr>
          <p:cNvSpPr/>
          <p:nvPr/>
        </p:nvSpPr>
        <p:spPr>
          <a:xfrm>
            <a:off x="3293706" y="2379307"/>
            <a:ext cx="2855167" cy="7371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82A7637-34FD-3A8F-3C33-2E79B0B0F3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7904A3D-A7FE-3BA7-0F8C-F87FE8E8CE45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138116-B4D9-BF33-5201-A82F81E6D7E7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26E068-2E21-FD82-26E7-527C631FA3A0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AD81B69-CD6A-F261-4359-C75869878B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6B29B8F-114E-8E57-4732-A893490375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5CFA0F5-FAE4-9BEF-B8A2-2440D031A0B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70092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0D06A9-3C04-6B1D-9BA1-ED572711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0A3348E-EA6E-AB2C-8E45-9DF73188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نصحح سؤالا بسؤال. من يقرأ إجابته عن السؤال الأول؟ من يجيب؟ هل أنتم متفقون؟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200" i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يوضح المتعلمون خطوات الإجابة عن كل سؤال.</a:t>
            </a:r>
            <a:endParaRPr lang="fr-FR" sz="2000" i="1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A7282C0-0AF6-7659-DD3E-CEDCED1980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B916D60-851F-A152-0617-82DAA704AF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437D078-E27E-F5D0-81A0-834AE127BD0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F23E489E-315C-BDE0-8E0E-B82C58486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2" y="2583106"/>
            <a:ext cx="7417596" cy="1764959"/>
          </a:xfrm>
          <a:prstGeom prst="rect">
            <a:avLst/>
          </a:prstGeom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4A107C0F-8732-0117-1C92-0015C300B7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03A9F7F-863A-F829-F844-AEE3646EB0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F8AB92-BF1F-488D-F6DB-E32ACEB21CF5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2851CC-D446-1884-41FB-F4CF1BA2EE68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E0A236-F061-241D-63FB-97FC8C5324AE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9E1A0B-9C43-770E-0FB4-595439F9C23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726EFBD-BD31-7228-9834-DC04F3100D1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446AAE1-EDE3-6D3B-27C1-2AA27CFCB60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92384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9B5210-EC49-99C2-05C4-D05B2738F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CD1781-9D10-C181-BAA0-7999B6F8F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انتبهوا للتصحيح.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2EE913D-4B4F-CC9D-FE05-436615C0A1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FF3C503-A964-FECB-366E-1CA104176C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0EB0E1-7870-3420-E032-3F1CA56CE09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032953DA-AAEF-175A-64E0-917A55782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2" y="2583106"/>
            <a:ext cx="7417596" cy="1764959"/>
          </a:xfrm>
          <a:prstGeom prst="rect">
            <a:avLst/>
          </a:prstGeo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8A374F81-723B-6E2D-83B8-657C2770C6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A76876C-9A76-C643-FE4D-4A72E1A9BD8D}"/>
              </a:ext>
            </a:extLst>
          </p:cNvPr>
          <p:cNvSpPr txBox="1"/>
          <p:nvPr/>
        </p:nvSpPr>
        <p:spPr>
          <a:xfrm>
            <a:off x="398069" y="3008113"/>
            <a:ext cx="7611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يُشيرُ إِلى أَنَّ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صَّويرَةَ مَدينَةٌ مَشْهورَةٌ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بِٱلرِّياحِ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هُوَ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ٱلْعِبارَةُ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رِياحِها </a:t>
            </a:r>
            <a:r>
              <a:rPr kumimoji="0" lang="ar-MA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ٱلْمُعْتادَةِ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".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0E79D5A-FEDF-FBE3-B018-03158DA43CD3}"/>
              </a:ext>
            </a:extLst>
          </p:cNvPr>
          <p:cNvSpPr txBox="1"/>
          <p:nvPr/>
        </p:nvSpPr>
        <p:spPr>
          <a:xfrm>
            <a:off x="405347" y="3824845"/>
            <a:ext cx="7611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يَدَلُّ عَلى أَنَّ طَقْسَ مُرّاكُشَ حارٌّ هُوَ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ٱلْعِبارَةُ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اِسْتَقْبَلَتْنا بِدِفْءِ طَقْسِها، كما لَوْ أَنَّها تَنْفُضُ عَنّي ما عَلِقَ بي مِنْ بَرْدِ الصَّويرَةِ". 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FAAEA7D-3DA6-C476-2FF4-F54DE3B134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EFA67D-9F85-AB08-212B-D23E506F5D5F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0565BAB-0AC5-5E39-6D0A-25F43617A9C8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6F24C2-0E80-305D-304D-3B468A778ECF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869CD1D-14A8-8A97-D32D-4A685E9792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1661CCB-77DF-F8D5-6DAA-328F6BB9DCF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E80C49C-C0C1-C98B-9985-22556C32522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243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FEE077-6256-B902-20B1-64FD06B1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359A24-5BBC-7214-9E4B-3C22C4C4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الآن رتبوا أحداث النص ضمن التمرين 7. 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2F69044-F73B-3CEE-DA71-F175F05767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7A48DA0-5B55-610A-8F6B-DDA2606749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6C09439-33CE-DB57-3A33-D882497D367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4DCBA366-171C-90B2-91CE-9255AFF1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597" y="2011325"/>
            <a:ext cx="3001383" cy="428548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3A21D71F-B677-12BA-4E6F-0CA706E0B11B}"/>
              </a:ext>
            </a:extLst>
          </p:cNvPr>
          <p:cNvSpPr/>
          <p:nvPr/>
        </p:nvSpPr>
        <p:spPr>
          <a:xfrm>
            <a:off x="3293704" y="3060440"/>
            <a:ext cx="2855167" cy="12409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8B35DF54-9DBC-B46B-4480-A4B32D1894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ED73AE0-4794-47EB-D658-570BECD1F5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5D7DD9C-24E6-B8D7-3E90-883425AFDF3D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A976455-E503-0A75-61FA-14E26E8925C3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1B1844C-FEA0-A300-60B2-6B13573AE4EC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39CE78B-5155-0D1F-C292-6FB1A2CBD1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1C47EEB-C426-2DAC-90AF-87A0724B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9DB530D-48BA-532E-E578-A0B0DA0E318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90392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7B18C2-5AA5-12E5-332F-5546B5DBF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63C90B-04A7-0A2D-8448-3476E59B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نصحح من يقرأ الحدث الأول؟ هل تتفقون معه؟ 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39CB411-E856-242C-D7CC-DF430D9216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C819D4C-09F5-4360-3680-725667A42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5872981-A77B-0AB8-F8DC-ADF205D94D5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BDB8D6D9-4C0D-CBDE-F49D-B636C0ECC8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5F815C08-8F1E-F20C-E6AD-4384C1018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89" y="2127389"/>
            <a:ext cx="6942422" cy="336833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032B7EE-27AD-9525-5361-12B8BCFD86F7}"/>
              </a:ext>
            </a:extLst>
          </p:cNvPr>
          <p:cNvSpPr txBox="1"/>
          <p:nvPr/>
        </p:nvSpPr>
        <p:spPr>
          <a:xfrm>
            <a:off x="7571603" y="3474598"/>
            <a:ext cx="366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D35A686A-8083-3834-7D37-73BE0EB13A17}"/>
              </a:ext>
            </a:extLst>
          </p:cNvPr>
          <p:cNvSpPr txBox="1"/>
          <p:nvPr/>
        </p:nvSpPr>
        <p:spPr>
          <a:xfrm>
            <a:off x="7557796" y="2700376"/>
            <a:ext cx="366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4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17100186-7AB7-E0E9-75A6-2ABC2E3C8CD2}"/>
              </a:ext>
            </a:extLst>
          </p:cNvPr>
          <p:cNvSpPr txBox="1"/>
          <p:nvPr/>
        </p:nvSpPr>
        <p:spPr>
          <a:xfrm>
            <a:off x="7571602" y="4848052"/>
            <a:ext cx="366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3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220FEDD1-3910-3D92-0D71-7A7202EF6808}"/>
              </a:ext>
            </a:extLst>
          </p:cNvPr>
          <p:cNvSpPr txBox="1"/>
          <p:nvPr/>
        </p:nvSpPr>
        <p:spPr>
          <a:xfrm>
            <a:off x="7526317" y="4162630"/>
            <a:ext cx="366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2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496AFCE-CAE4-6850-6D10-2B056283A5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22702A-6FB2-EB39-A61A-43766BB2A4A5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174495B-8206-AFA3-A75D-534DD4935F92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3C3F5F-9978-8B5E-62DA-0C7F2AE1DD1C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0EF355-502C-B4BF-47A6-E7E66EB2AA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140230D-26E1-645E-DF2F-8F50C7A161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C62B2BE-F507-05D3-6E89-A9A5FBB35E9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638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77DAE7-E773-CE7C-D781-0D8B7D99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4BE47E6-C6D1-CB1B-1F86-34927ED1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إملاء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A0A9D35-2BD8-4F91-7743-3763B273A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1DBB2CD7-21CF-C05B-FB24-97BD6364AADE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التاء المربوطة والمبسوطة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8EAEA64-0949-9F03-7C55-6B5E474F90EB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4F2A779-C9DB-FE10-B017-BCADA06F4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A541644-4263-4DED-F49F-0DEF3B694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6" y="1744613"/>
            <a:ext cx="590338" cy="6795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1BA7637-974B-A77C-01D2-5FA491BF0B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7761" y="1012935"/>
            <a:ext cx="458680" cy="458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19732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B5EBAD-5E93-BA63-09C7-E9B2C1C8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1E5C1594-B7AA-444C-A69D-8F0500A7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يذكر بقاعدة كتابة التاء في آخر الكلمة؟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A104D96-05E1-F5F0-AB24-DA84D44401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8EAF847-65B2-57FA-36BD-0FF456C3B13D}"/>
              </a:ext>
            </a:extLst>
          </p:cNvPr>
          <p:cNvSpPr>
            <a:spLocks/>
          </p:cNvSpPr>
          <p:nvPr/>
        </p:nvSpPr>
        <p:spPr>
          <a:xfrm>
            <a:off x="47755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9D20846-F3C0-0CA7-4BA0-B50FF14E1C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067CB09-6720-5B74-40C9-D34B1D3E93D6}"/>
              </a:ext>
            </a:extLst>
          </p:cNvPr>
          <p:cNvSpPr txBox="1"/>
          <p:nvPr/>
        </p:nvSpPr>
        <p:spPr>
          <a:xfrm>
            <a:off x="2124331" y="3015049"/>
            <a:ext cx="5030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اَلتّاءُ آخِرَ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F15E8EBF-FBCD-BB24-5FAE-21F5419491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78075D3-03EC-6358-4B24-0C174B059D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9CE7CB-C13D-93C7-A5DF-0CA9BA114958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6064C1-4224-1969-48B8-8971DB91A5C0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7804E8-5343-7AFC-8E41-A3119C4C5709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F47F6D0-8F0C-D925-B5B3-2C0D9B55E5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9F8F78D-95AE-0B6B-A3DF-C2B878513E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1EAA495-CD1E-6C65-A02C-84005318C82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67040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C31BDD-D976-6169-3225-FEBFB1D99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24678A4F-5AA7-7FE7-E0CA-1D9E2D16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388822-5A34-554F-A53D-48DDA08D12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427062F-72C8-ECBE-B10E-313786DBB8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2A1D5D5C-E5F9-96B0-A15F-F32880CFD8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676174D0-2F6B-002B-C86E-0955A4271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46" y="1933939"/>
            <a:ext cx="7712108" cy="43666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076D3DD-1610-7816-AA56-333AD52684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7E6E858-2C4B-FEA0-7BDD-7390B29F9550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575ACF6-7799-BAD9-2463-BD6BD690FA4D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0ABD8A4-7F3A-2D33-0A1F-96B8E7F9BC00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FDA860B-3324-5C4C-1995-DD4B853F89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06FEE96-8F60-714E-16BB-66D30FDE6D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81D961B-E807-9589-AF1C-A9C02314E589}"/>
              </a:ext>
            </a:extLst>
          </p:cNvPr>
          <p:cNvSpPr>
            <a:spLocks/>
          </p:cNvSpPr>
          <p:nvPr/>
        </p:nvSpPr>
        <p:spPr>
          <a:xfrm>
            <a:off x="47755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3ED3AC7-8773-A0FC-4509-E5E3ECCC5F4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69556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147077-F4F0-EED0-CE6A-6CDA9512F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1BC4EFF-34F2-22C1-4CFD-174BFA28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يمر إلى السبورة لكتابة التاء بشكل مناسب في كلمات الجملة التالية؟ وضح لِماذا.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86991EA-69B6-D874-9432-37DD69745D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06D11FA-A159-16D2-1175-1BE5864B3F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4E853068-DAAE-128D-2E6D-0D973D6137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6E44C82-3A8D-B6E1-82AC-7BEE87EC7432}"/>
              </a:ext>
            </a:extLst>
          </p:cNvPr>
          <p:cNvSpPr txBox="1"/>
          <p:nvPr/>
        </p:nvSpPr>
        <p:spPr>
          <a:xfrm>
            <a:off x="1791478" y="2845837"/>
            <a:ext cx="5868955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ُمْـ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بِجَوْلَـ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ٱلْبِنايا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ٱلْقَديمَ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</a:t>
            </a:r>
            <a:endParaRPr lang="fr-FR" sz="4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B7A059A-26CF-305C-A7D0-1EAC2741EB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30EAF4-D3AB-CDCC-BE37-C9155051D1AA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9D4EED-A730-ADB7-A555-526F13170FFB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AE6DAE2-C886-3A05-6CA8-5C19863E732C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319061C-D860-5419-94A8-5FD40623D5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BFF67EF-2032-0DB7-1B85-582B57D014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B65D3A-8784-AF3F-6924-2BC8E329A3F2}"/>
              </a:ext>
            </a:extLst>
          </p:cNvPr>
          <p:cNvSpPr>
            <a:spLocks/>
          </p:cNvSpPr>
          <p:nvPr/>
        </p:nvSpPr>
        <p:spPr>
          <a:xfrm>
            <a:off x="47755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254D5F9-0CF4-72B2-659E-5299FCDA4C9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57608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9C5E14-78D3-1931-FD21-D0744C6B5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960F878-EFF9-174E-25CD-67AAAFEB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سأنادي على التلميذ الأول ...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A98EA8D-5766-BE09-C3A1-6E78EE368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A0626D9-51E6-E1A9-F585-BBACE884AC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880CF37-2A8C-A543-134F-1B85B81853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DFB8226-D007-23C7-2CE4-7A25A001F3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CA7AE9E-2AF4-4F0B-8B9A-582B8D8EFD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DD321E-3091-BA72-5403-FE19B7ED6F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84576A5-D486-71D5-C097-9A0B21EFC06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D208ED8-F215-C053-436A-7D8559D046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4D34432-3095-7317-C2C8-7ABF368AC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845" y="2099388"/>
            <a:ext cx="8101526" cy="342433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6A3502-0933-DAD2-5307-BBD03D7FC58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DD7780-3930-9065-304D-242EA6A6426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FA5041-C78C-52AE-A7E5-04AA6BC89B8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22144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A28084-200E-23EC-7210-86CBFF09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3399213D-E991-7737-E2DF-3F6443AB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القسم. أنجزوا التمرين التالي.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AB33DA-D92B-9178-1936-BE93B6D814B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F7DAD70-19CD-2EC6-12ED-037D9B87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9E9F3AB9-759E-D04F-2E4C-575877CB53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28B461C-706C-9964-ABE7-7B072E2B1141}"/>
              </a:ext>
            </a:extLst>
          </p:cNvPr>
          <p:cNvSpPr txBox="1"/>
          <p:nvPr/>
        </p:nvSpPr>
        <p:spPr>
          <a:xfrm>
            <a:off x="864331" y="2845837"/>
            <a:ext cx="7747824" cy="146423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سَأَلَــ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ٱلزّائِرَ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عَنْ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صَوْمَعَـ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حَسانَ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ٱلْمَوْجودَ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بِٱلرِّباطِ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  <a:p>
            <a:pPr algn="r" rtl="1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قَرَأَ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خَديجَـ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كَلِما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عَديدَ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4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E00F781-4C30-8C93-9ACB-DEBF5AC8150D}"/>
              </a:ext>
            </a:extLst>
          </p:cNvPr>
          <p:cNvSpPr txBox="1"/>
          <p:nvPr/>
        </p:nvSpPr>
        <p:spPr>
          <a:xfrm>
            <a:off x="1076425" y="1853193"/>
            <a:ext cx="7747824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ٱلتّاءَ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بِٱلشَّكْلِ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ٱلْمُناسِبِ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مَكانَ النُّقَطِ (ة - ـــة – ت):</a:t>
            </a:r>
            <a:endParaRPr lang="fr-FR" sz="4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042324B-20CE-3187-69DD-2EC0A71D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9796F3-60F7-D0F0-30BA-3A7B26F3D208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754413-C0B2-4B5B-1A63-FC3237FA7FEC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9A860BD-B12B-108A-5307-CF558507C05E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C14D58B-CD4F-E4B3-2738-CACE276835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D1CB6F3-5B1D-F661-BBAA-4FF95B1B5A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38F40DC-88FE-3502-79CE-5789383DA789}"/>
              </a:ext>
            </a:extLst>
          </p:cNvPr>
          <p:cNvSpPr>
            <a:spLocks/>
          </p:cNvSpPr>
          <p:nvPr/>
        </p:nvSpPr>
        <p:spPr>
          <a:xfrm>
            <a:off x="47755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D6660BE-816C-DD1C-3ABD-4730B267AEE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16180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82D680-EE1F-FBD5-3419-86C1EA90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F263B4ED-14E5-F41B-77D2-F522E694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نصحح. من يمر لكتابة التاء بشكل مناسب على السبورة.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108C2B7-EF74-748F-5652-070D6F17B7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17893AC-B2BA-E493-0B42-BA39C76839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60BF072B-4C1B-6B89-88CB-AFE5252514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4921671-22BC-A2BC-F4E0-7E6DB52575D8}"/>
              </a:ext>
            </a:extLst>
          </p:cNvPr>
          <p:cNvSpPr txBox="1"/>
          <p:nvPr/>
        </p:nvSpPr>
        <p:spPr>
          <a:xfrm>
            <a:off x="864331" y="2845837"/>
            <a:ext cx="7747824" cy="146423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سَأَلَــ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ٱلزّائِرَ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عَنْ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صَوْمَعَـ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حَسانَ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ٱلْمَوْجودَ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بِٱلرِّباطِ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  <a:p>
            <a:pPr algn="r" rtl="1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قَرَأَ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خَديجَـ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كَلِما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عَديدَ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4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3BFEF1C-A998-1A0D-17F8-9FCF6369EA56}"/>
              </a:ext>
            </a:extLst>
          </p:cNvPr>
          <p:cNvSpPr txBox="1"/>
          <p:nvPr/>
        </p:nvSpPr>
        <p:spPr>
          <a:xfrm>
            <a:off x="1076425" y="1853193"/>
            <a:ext cx="7747824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ٱلتّاءَ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بِٱلشَّكْلِ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ٱلْمُناسِبِ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مَكانَ النُّقَطِ (ة - ـــة – ت):</a:t>
            </a:r>
            <a:endParaRPr lang="fr-FR" sz="4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1E5FF54-20AD-E3B2-74C6-0F7E1398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FB1844-41BA-F277-41BB-8D06AD7CA6D8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83DC7B-C50C-B5D5-9406-78AE65FACCAE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D6714F2-C053-C85D-3DED-D9263F430AB5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013C082-58AD-BC0D-EBC6-F3B421D432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97665C4-2C1E-A03C-D184-0D0AF99A97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604714-BF43-416D-CF05-BB5E8739E8D4}"/>
              </a:ext>
            </a:extLst>
          </p:cNvPr>
          <p:cNvSpPr>
            <a:spLocks/>
          </p:cNvSpPr>
          <p:nvPr/>
        </p:nvSpPr>
        <p:spPr>
          <a:xfrm>
            <a:off x="47755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F558E1C-04CF-1FAB-44CD-4B559FDB1F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08310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0D1DF4-493C-AB8A-F767-82FD69C5C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401CE2CF-CFC2-8FE5-39A4-696DD422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تأكدوا من إجاباتكم.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F22F71-72AF-003F-2DCD-CBCD227CDA5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AB6DAAE-9C7A-7676-92A8-AA0EECEA30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E3A5ABB1-EF5E-9324-EF3A-E78238A90E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3A41388-F819-DFB7-7AB5-FE6D769A885E}"/>
              </a:ext>
            </a:extLst>
          </p:cNvPr>
          <p:cNvSpPr txBox="1"/>
          <p:nvPr/>
        </p:nvSpPr>
        <p:spPr>
          <a:xfrm>
            <a:off x="864331" y="2845837"/>
            <a:ext cx="7747824" cy="146423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سَأَلَــ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تِ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ٱلزّائِرَ</a:t>
            </a:r>
            <a:r>
              <a:rPr lang="ar-MA" sz="40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ةُ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عَنْ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صَوْمَعَـ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حَسانَ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ٱلْمَوْجودَ</a:t>
            </a:r>
            <a:r>
              <a:rPr lang="ar-MA" sz="40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بِٱلرِّباطِ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  <a:p>
            <a:pPr algn="r" rtl="1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قَرَأَ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تْ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خَديجَـ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ةُ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كَلِما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تٍ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عَديدَ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ةً.</a:t>
            </a:r>
            <a:endParaRPr lang="fr-FR" sz="4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9E5BF2D-ED9D-FD28-9A0D-5782C295DB2C}"/>
              </a:ext>
            </a:extLst>
          </p:cNvPr>
          <p:cNvSpPr txBox="1"/>
          <p:nvPr/>
        </p:nvSpPr>
        <p:spPr>
          <a:xfrm>
            <a:off x="1076425" y="1853193"/>
            <a:ext cx="7747824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ٱلتّاءَ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بِٱلشَّكْلِ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ٱلْمُناسِبِ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مَكانَ النُّقَطِ (ة - ـــة – ت):</a:t>
            </a:r>
            <a:endParaRPr lang="fr-FR" sz="4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89080AF-54D2-3DFC-D22D-FEBEF55759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5D78F3B-709F-F5A9-FF56-87942B28E986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352CC9-F114-7E4F-9AD1-48B279E0F82F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6CDB7DE-0CBB-0A2B-4028-C4DC4E7F2E42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0DBF9AE-34BE-26B5-86AA-7229F378C0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301E01B-6850-9A9F-AEBF-67535719BB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34F11F2-A196-CC4F-5EC7-856D2BA022F6}"/>
              </a:ext>
            </a:extLst>
          </p:cNvPr>
          <p:cNvSpPr>
            <a:spLocks/>
          </p:cNvSpPr>
          <p:nvPr/>
        </p:nvSpPr>
        <p:spPr>
          <a:xfrm>
            <a:off x="47755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25AC6D9-818B-0C69-26EC-9B5C100803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36560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FD1CE54-60E1-0EE0-C345-45226682E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501" y="985738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6AC42B-3D9B-A009-AADB-ADFF776B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1344CC-F979-BD16-45BB-03D9FEB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ar-MA" sz="2400" b="1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2046D50D-745D-B093-F18A-3604519E2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B5F44775-7DBA-0B4E-CDB6-D78429EC235B}"/>
              </a:ext>
            </a:extLst>
          </p:cNvPr>
          <p:cNvSpPr/>
          <p:nvPr/>
        </p:nvSpPr>
        <p:spPr>
          <a:xfrm>
            <a:off x="2187542" y="3428999"/>
            <a:ext cx="4913053" cy="933061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بِسُرْعَةٍ، مَنْ يُقَدِّمْ كَلِماتٍ مِنْ عائِلَةِ: سافَرَ؟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810FC82-A32F-E92F-1188-4493B77710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FCC4B5D-D52C-B2B6-194E-0019A3AAFA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A8F4AD5-35A3-EF4C-A168-7807AFE3CA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0D24F0-5942-745E-AAFB-7D8412440EA9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1602BB8-0246-8452-283B-7013958BE2A6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6434DF-51C2-0203-15CF-92BCAE8429A2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0FF252E-FEB6-DDC9-6625-CA223A4C72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B7E5A36-7D34-A78E-1FC7-1F2001EBC9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10D4536-7E17-CC02-4AEE-47C52E78B61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A10B2A-F299-18DD-1DD6-185ACC5F452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12037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المنزل، سجلوا الواجب المنزلي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94ACF4A-C7C3-BC50-7358-10E74F451D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DFE6BC2-FB27-8F6D-3801-EBB254DDD7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0F82E2F3-A06D-4DA0-82BD-F5BD5D04A5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7663" y="684213"/>
            <a:ext cx="900112" cy="900112"/>
          </a:xfrm>
        </p:spPr>
      </p:pic>
      <p:pic>
        <p:nvPicPr>
          <p:cNvPr id="9" name="Espace réservé pour une image  5">
            <a:extLst>
              <a:ext uri="{FF2B5EF4-FFF2-40B4-BE49-F238E27FC236}">
                <a16:creationId xmlns:a16="http://schemas.microsoft.com/office/drawing/2014/main" xmlns="" id="{37EED455-AD7B-88D1-B808-3E6DA101D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0183" y="2219932"/>
            <a:ext cx="1464231" cy="14642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15B639D-1AEC-B8FF-407A-C6921737FDBF}"/>
              </a:ext>
            </a:extLst>
          </p:cNvPr>
          <p:cNvSpPr txBox="1"/>
          <p:nvPr/>
        </p:nvSpPr>
        <p:spPr>
          <a:xfrm>
            <a:off x="632373" y="1730340"/>
            <a:ext cx="6208693" cy="3984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 algn="r" rtl="1">
              <a:buAutoNum type="arabicPeriod"/>
            </a:pPr>
            <a:r>
              <a:rPr lang="ar-MA" sz="3200" dirty="0">
                <a:solidFill>
                  <a:srgbClr val="424D7C"/>
                </a:solidFill>
                <a:cs typeface="Microsoft Uighur" panose="02000000000000000000" pitchFamily="2" charset="-78"/>
              </a:rPr>
              <a:t>أُراجِعُ دُروسي وَأَسْتَعِدُّ  لِفُروضِ </a:t>
            </a:r>
            <a:r>
              <a:rPr lang="ar-MA" sz="32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ٱلْمُراقَبَةِ</a:t>
            </a:r>
            <a:r>
              <a:rPr lang="ar-MA" sz="32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32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ٱلْمُسْتَمِرَّةِ</a:t>
            </a:r>
            <a:r>
              <a:rPr lang="ar-MA" sz="32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إِمْلاءٌ: 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التاء المربوطة والتاء المبسوطة (صفحات: 71  وَ107)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ظواهر لغوية: 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الجملة الفعلية ص  94 - الفعل المضارع 70  وَ82 .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المعجم: 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مفردات المرحلة الثانية ص 64 وَ 88 </a:t>
            </a:r>
          </a:p>
          <a:p>
            <a:pPr algn="r" rtl="1"/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– المرادف ص 74 – عائلة الكلمة ص 100.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إنتاج كتابي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: الوصف ص 72 وَ  96 </a:t>
            </a:r>
          </a:p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قراءة: </a:t>
            </a:r>
            <a:r>
              <a:rPr lang="ar-MA" sz="2800" dirty="0">
                <a:solidFill>
                  <a:srgbClr val="424D7C"/>
                </a:solidFill>
                <a:cs typeface="Microsoft Uighur" panose="02000000000000000000" pitchFamily="2" charset="-78"/>
              </a:rPr>
              <a:t>إستراتيجية الفهم الصريح ص 12 –إستراتيجية الفهم الضمني ص 68.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DC7204-4892-A594-9420-4FD38984106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6645D82-DE46-FE74-C697-B3270556AD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D4443D7-17EF-9DDC-E6E4-92B36BE809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DC1557-D376-73B0-01C1-ED74965EA832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F4F65B-2F92-2E86-A55C-07BA2DFD8A64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0AD552A-290B-EDDF-2128-B7318648C4D5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12092E2-1CE0-8948-0F8A-6E2D218337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54AB34-BC3E-E691-6EDB-B79070D2AA7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82F7CB2E-4575-7B8A-34CA-3D6666B6A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ADE1AA1C-6861-D8EC-7927-29F7677DC6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4F2D75F-4E95-1BA5-EA19-B71889D7F8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C970AD6-D9DF-7A6C-2FD7-2AAD396246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F39DD2-045D-839C-4A7D-8A125708EDE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29AC012-405B-B1A8-5129-AB81FDE790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BFF8162-F3E1-2593-9468-56959D77EC7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7125A7-C903-F00C-952D-173286123789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FA7BC2-271D-426B-917A-1CBEDAA774F2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4686033-A7BB-E047-1B11-FE3CBDB155BE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4C559BA-9854-D2BE-4D63-7E8A0AEB4B3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8ECC399-36AA-BD97-1828-11A94AB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37CACC-D8BC-30D1-CB28-CC2059469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A45A1B-BC30-13AD-5753-E47F327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19FD947E-C783-B702-32A8-8DF92D144B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xmlns="" id="{639CF646-4D1D-FCCD-53C0-2056DA59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9D57C94-6365-CF88-0F7C-B57668B463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138C6FC-19E0-2010-EA4F-40C5419CAC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699D00D-F960-F78F-52B6-72065AF5893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66B0AA9-65EF-DE48-B1EB-739CBF007D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4B23ECA-7DC8-BEB2-B8D5-376FD7AA24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68" y="13177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334EFA-028F-CF89-D7CE-1B6A8BF1FD3F}"/>
              </a:ext>
            </a:extLst>
          </p:cNvPr>
          <p:cNvSpPr>
            <a:spLocks/>
          </p:cNvSpPr>
          <p:nvPr/>
        </p:nvSpPr>
        <p:spPr>
          <a:xfrm>
            <a:off x="369907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C2AA87-2226-5A52-1A5D-3BBF57E68100}"/>
              </a:ext>
            </a:extLst>
          </p:cNvPr>
          <p:cNvSpPr>
            <a:spLocks/>
          </p:cNvSpPr>
          <p:nvPr/>
        </p:nvSpPr>
        <p:spPr>
          <a:xfrm>
            <a:off x="5084817" y="12184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110FB6-1CA4-6161-9B90-EA15B7799BA1}"/>
              </a:ext>
            </a:extLst>
          </p:cNvPr>
          <p:cNvSpPr>
            <a:spLocks/>
          </p:cNvSpPr>
          <p:nvPr/>
        </p:nvSpPr>
        <p:spPr>
          <a:xfrm>
            <a:off x="2329470" y="15157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D0F45CF-D89F-83B4-27AA-DA19BFD0E2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68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998934F-1BD8-C51E-2152-F586B114BC7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3037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FDBBC2-7CAC-D331-2C84-EFC45B7B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8B36CF-FAE7-5AB0-F832-8543778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1464BF4-9A90-4721-4DAA-3CD46A484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6385D46-3CF7-3704-F7C5-0604263325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91D836A-5427-428C-3550-D53C2F3D5A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3447BEF-BD4F-781F-2BDD-BAB1C0A107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BC6136F-3C7F-D240-7BBA-45E45BDBE0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FA7CCBF-22FE-7A1D-C15D-4126E53500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0CAE6DA-B125-776E-3470-02649F3C45C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1515056-3790-CF0E-19C4-0E69108D0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C8508C1-C901-1E1C-601C-2B710D71F373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DCA2B8F-95EA-CA92-8E9B-AE5B7DD2DD0A}"/>
              </a:ext>
            </a:extLst>
          </p:cNvPr>
          <p:cNvSpPr txBox="1"/>
          <p:nvPr/>
        </p:nvSpPr>
        <p:spPr>
          <a:xfrm>
            <a:off x="3056084" y="2166409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A220838-99C5-5436-7DE7-35D5919219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70" y="3021144"/>
            <a:ext cx="3474925" cy="26061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9C4F00B-3A02-2C87-734D-840AB78A6A0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9EDF7A-5780-5E69-3332-0AA1D6CFADE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82E5F9F-0DA8-0EC6-E3DA-C0C5063B59C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695923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696DC5-D6E7-A694-9195-B5FA3333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86CECF-5635-7F25-B78A-B1EDCA40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 ويوضح كيف توصل إلى الجواب؟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260D9F6-C7CA-DCB5-F6C1-B3DB4E91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9EBEB0B-7858-9CA3-9CD9-21A4EC3B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BE689C-3122-77FA-8A23-AAD860D2C3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845C90E-B63D-92B0-6D73-C12ED11B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28D96CF-AB2A-09C6-FEF3-F93C29BDC6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5AD0537-0F1F-363E-3E30-B2AC0285B3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1054DD5-43F7-65A0-9C5E-08A4A73FB40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9F890C9C-A87D-C42A-9D00-CB7A44EF4005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3348A8-B603-9D04-3026-810D5B999B4A}"/>
              </a:ext>
            </a:extLst>
          </p:cNvPr>
          <p:cNvSpPr txBox="1"/>
          <p:nvPr/>
        </p:nvSpPr>
        <p:spPr>
          <a:xfrm>
            <a:off x="2820130" y="2682919"/>
            <a:ext cx="3910217" cy="85129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أَوْقَفَ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ٱلْأَبُ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ٱلسَّيّارَةَ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23335773-D43B-65D0-5A66-3F80E4F882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C51D4C8-F768-1F34-AB48-05855DC0ECE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19A66C-0C05-0EB8-7A3B-C1EE74282F8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FB767C-8FC4-564A-850C-D0F9549A4A1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59643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EB7D73-A9C5-29CE-FF94-F25DD6404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ECE82-B316-2456-5D4E-85F9CF6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475760-E899-887E-51BF-0731CDADF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72D18DE-8F9F-4CDC-6BF9-EF9454C19F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B620ED9-A2C4-A154-26DA-1C18C3E06F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A897264-2ED8-7FF9-19EC-51FC27B2B9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67DBDDD-C8D7-E9E6-A17D-8717A4BD6E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B43704A-9B45-A351-3773-A0854F6788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6B606B2-EDE8-79D3-8770-EB59F2E5D99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CE14512-1ABA-9AF7-3A47-649E50AFAD4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D6E0699-ECE7-6022-FB15-A6EB08378CC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B98E229-C029-78B2-EF2A-32C2358D077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3D8D87BF-A1B6-7FC1-B949-76B20EB1F10E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A992ED4-8561-600A-DC4D-CF85334DD601}"/>
              </a:ext>
            </a:extLst>
          </p:cNvPr>
          <p:cNvSpPr txBox="1"/>
          <p:nvPr/>
        </p:nvSpPr>
        <p:spPr>
          <a:xfrm>
            <a:off x="1946396" y="1432617"/>
            <a:ext cx="4846681" cy="85129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لِماذا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أَوْقَفَ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ٱلْأَبُ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ٱلسَّيّارَةَ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E91FAF4F-BF2F-807B-AA53-598129CAE0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4BB8897-6232-AE2E-03E6-5C05BB84E258}"/>
              </a:ext>
            </a:extLst>
          </p:cNvPr>
          <p:cNvSpPr txBox="1"/>
          <p:nvPr/>
        </p:nvSpPr>
        <p:spPr>
          <a:xfrm>
            <a:off x="895739" y="3288204"/>
            <a:ext cx="7623109" cy="16004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أَوْقَفَ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ٱلْأَبُ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ٱلسَّيّارَةَ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لِيَسْتَمْتِعَ أَفْرادُ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ٱلْأُسْرَةِ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بِمَناظِرِ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ٱلطَّبيعَةِ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وَٱلْبِقاعِ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ٱلْواسِعَةِ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911371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628370-8AA4-3FBB-B409-63B17BEFF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18961B19-9483-EEBD-8F65-E86A1D10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ظواهر لغوية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0395F56-1BA2-139C-FAC6-2911A3A27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66F98F30-524D-8CC4-B9DF-A3D9FDB9EE83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استثمار الظواهر اللغوية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7070F900-A330-CF36-515F-71E4003C3EFA}"/>
              </a:ext>
            </a:extLst>
          </p:cNvPr>
          <p:cNvSpPr txBox="1"/>
          <p:nvPr/>
        </p:nvSpPr>
        <p:spPr>
          <a:xfrm>
            <a:off x="5583922" y="1777877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DF7848CD-678A-89E6-39DA-CCE9895BD2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B0E4D21-3F72-EAFA-9F20-4B354FAC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6" y="1777877"/>
            <a:ext cx="581008" cy="6688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B60B826-9772-0AF8-F117-13E5498AB5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2546" y="994972"/>
            <a:ext cx="479127" cy="4791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02715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9B973D-DF8B-B08C-9E7A-38E8E9469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E6AA3D-CE00-C4CF-65D2-C18CA4A1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استثمار الظواهر اللغوية.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C550F94-C844-3E66-278F-BD6878DAE6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0EDFE4C-CDB7-BD90-DC64-6F571D4B60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E3C4B14-512F-B0CB-4B26-58D0AD5682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D4517BB-5EE4-B80F-1E89-2066CFE390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E179C95-C62F-8B59-6951-3C93635EF4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FCFFA74-9649-1D18-5E65-F8F65A2852F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4C568E-60D7-9A79-D271-BF50FF32C85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4292F3-D591-E016-2CD0-774EA1734E8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D7C8208-567B-4EFF-FF90-841EE6A1DA5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ظواهر لغوية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BBDAD4B-AAD5-B7D7-4609-AA321AF7727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29C8A11-1BF1-ADD2-D248-92D13C562808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A080F247-27A3-6EA4-0D03-F6306081BC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472704A-F408-C6FF-A1D4-3452E1E69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18" y="1996750"/>
            <a:ext cx="2765936" cy="388437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E934467-B156-5BF4-358C-F4AC9C0F4B67}"/>
              </a:ext>
            </a:extLst>
          </p:cNvPr>
          <p:cNvSpPr/>
          <p:nvPr/>
        </p:nvSpPr>
        <p:spPr>
          <a:xfrm>
            <a:off x="3299418" y="3956180"/>
            <a:ext cx="2765936" cy="19249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95274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28594</TotalTime>
  <Words>1150</Words>
  <Application>Microsoft Office PowerPoint</Application>
  <PresentationFormat>Affichage à l'écran (4:3)</PresentationFormat>
  <Paragraphs>326</Paragraphs>
  <Slides>47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47</vt:i4>
      </vt:variant>
    </vt:vector>
  </HeadingPairs>
  <TitlesOfParts>
    <vt:vector size="76" baseType="lpstr">
      <vt:lpstr>Dosis ExtraBold</vt:lpstr>
      <vt:lpstr>Modern Love</vt:lpstr>
      <vt:lpstr>Dosis</vt:lpstr>
      <vt:lpstr>Microsoft Uighur</vt:lpstr>
      <vt:lpstr>Dosis SemiBold</vt:lpstr>
      <vt:lpstr>Aptos</vt:lpstr>
      <vt:lpstr>Arial</vt:lpstr>
      <vt:lpstr>Wingdings 2</vt:lpstr>
      <vt:lpstr>Calibri</vt:lpstr>
      <vt:lpstr>Calibri Light</vt:lpstr>
      <vt:lpstr>Wingdings</vt:lpstr>
      <vt:lpstr>Dosis Medium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2_01- نشاط اعتيادي</vt:lpstr>
      <vt:lpstr>Présentation PowerPoint</vt:lpstr>
      <vt:lpstr>خذوا الصفحة 114. طالبتكم بإنجاز المطلوب على هذه الصفحة. سأرى من منكم قرأ النص.</vt:lpstr>
      <vt:lpstr>نمر مباشرة لتحدي الطلاقة. سأسحب  5أسماء.</vt:lpstr>
      <vt:lpstr>سأنادي على التلميذ الأول ... </vt:lpstr>
      <vt:lpstr>أبطال الطلاقة هم ........................................................................... </vt:lpstr>
      <vt:lpstr>من يقرأ السؤال؟ من يجيب ويوضح كيف توصل إلى الجواب؟</vt:lpstr>
      <vt:lpstr>من يقرأ الجواب؟</vt:lpstr>
      <vt:lpstr>ظواهر لغوية</vt:lpstr>
      <vt:lpstr>نمر إلى استثمار الظواهر اللغوية.</vt:lpstr>
      <vt:lpstr>قبل التصحيح، من يجيب عن السؤالين أمامكم؟</vt:lpstr>
      <vt:lpstr>من يقرأ؟</vt:lpstr>
      <vt:lpstr>نحول شفهيا الجملة مع الضمائر في المضارع.</vt:lpstr>
      <vt:lpstr>والآن من يجيب عن السؤال الأول؟ - والثاني؟</vt:lpstr>
      <vt:lpstr>من يقرأ؟</vt:lpstr>
      <vt:lpstr>من يقرأ؟</vt:lpstr>
      <vt:lpstr>خذوا دقيقة لمراجعة إنجازاتكم. – من يقوم لكتابة الفعل بشكل صحيح في الجملة الأولى؟</vt:lpstr>
      <vt:lpstr>نعبر إلى التمرين الثاني. من يقرأ الجملة التي حصل عليها؟</vt:lpstr>
      <vt:lpstr>انتبهوا للتصحيح.</vt:lpstr>
      <vt:lpstr>قراءة</vt:lpstr>
      <vt:lpstr>ستقرؤون اليوم نصا جديدا ثم تجيبون عن أسئلة.  خذوا الصفحة 115-116. </vt:lpstr>
      <vt:lpstr>سأعين من يقرأ الفقرة الأولى. آخر يتابع ... ارفعوا أصابعكم عند كل كلمة لا تفهمون معناها.</vt:lpstr>
      <vt:lpstr>قبل أن نمر إلى أسئلة الفهم من يذكرنا بخطوات استخراج معلومات صريحة من نص؟</vt:lpstr>
      <vt:lpstr>من يقرأ خطوات استخراج معلومات صريحة من النص؟</vt:lpstr>
      <vt:lpstr>قبل أن نمر إلى أسئلة الفهم، من يذكرنا بخطوات استنتاج معلومات ضمنية من نص؟</vt:lpstr>
      <vt:lpstr>من يقرأ خطوات استنتاج معلومات ضمنية في النص؟</vt:lpstr>
      <vt:lpstr>على الصفحة 117، ستجيبون عن الأسئلة 1 -2-3-4. سأتنقل إليكم. (6 دقائق)</vt:lpstr>
      <vt:lpstr>انتهى الوقت. نبدأ بتصحيح السؤال الأول. من يقرأ؟</vt:lpstr>
      <vt:lpstr>انتبهوا للتصحيح.</vt:lpstr>
      <vt:lpstr>نصحح سؤالا بسؤال. من يقرأ السؤال الثاني؟ ما الذي يثبت ذلك في النص؟ متفقون؟</vt:lpstr>
      <vt:lpstr>انتبهوا للتصحيح.</vt:lpstr>
      <vt:lpstr>الآن من يقرأ السؤالين 5 و6؟ أنجزوا. سأتنقل بين الصفوف. (3 دقائق)</vt:lpstr>
      <vt:lpstr>نصحح سؤالا بسؤال. من يقرأ إجابته عن السؤال الأول؟ من يجيب؟ هل أنتم متفقون؟  يوضح المتعلمون خطوات الإجابة عن كل سؤال.</vt:lpstr>
      <vt:lpstr>انتبهوا للتصحيح.</vt:lpstr>
      <vt:lpstr>الآن رتبوا أحداث النص ضمن التمرين 7. </vt:lpstr>
      <vt:lpstr>نصحح من يقرأ الحدث الأول؟ هل تتفقون معه؟ </vt:lpstr>
      <vt:lpstr>إملاء</vt:lpstr>
      <vt:lpstr>من يذكر بقاعدة كتابة التاء في آخر الكلمة؟</vt:lpstr>
      <vt:lpstr>من يقرأ؟</vt:lpstr>
      <vt:lpstr>من يمر إلى السبورة لكتابة التاء بشكل مناسب في كلمات الجملة التالية؟ وضح لِماذا. </vt:lpstr>
      <vt:lpstr>على دفاتر القسم. أنجزوا التمرين التالي.</vt:lpstr>
      <vt:lpstr>نصحح. من يمر لكتابة التاء بشكل مناسب على السبورة.</vt:lpstr>
      <vt:lpstr>تأكدوا من إجاباتكم.</vt:lpstr>
      <vt:lpstr>اختتام الحصة</vt:lpstr>
      <vt:lpstr>ماذا تعلمتم اليوم؟</vt:lpstr>
      <vt:lpstr>على دفاتر المنزل، سجلوا الواجب المنزلي</vt:lpstr>
      <vt:lpstr>أبطال الحصة هم ........................................................................... </vt:lpstr>
      <vt:lpstr>إلى اللقاء في الحصة المقبلة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HP</cp:lastModifiedBy>
  <cp:revision>229</cp:revision>
  <dcterms:created xsi:type="dcterms:W3CDTF">2023-09-20T21:35:22Z</dcterms:created>
  <dcterms:modified xsi:type="dcterms:W3CDTF">2026-01-13T09:26:46Z</dcterms:modified>
</cp:coreProperties>
</file>