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58"/>
  </p:notesMasterIdLst>
  <p:sldIdLst>
    <p:sldId id="2147482761" r:id="rId18"/>
    <p:sldId id="2147482632" r:id="rId19"/>
    <p:sldId id="2134806896" r:id="rId20"/>
    <p:sldId id="2147482803" r:id="rId21"/>
    <p:sldId id="2147482804" r:id="rId22"/>
    <p:sldId id="2147482805" r:id="rId23"/>
    <p:sldId id="2147482806" r:id="rId24"/>
    <p:sldId id="2147482807" r:id="rId25"/>
    <p:sldId id="2147482808" r:id="rId26"/>
    <p:sldId id="2147482809" r:id="rId27"/>
    <p:sldId id="2147482724" r:id="rId28"/>
    <p:sldId id="2147482810" r:id="rId29"/>
    <p:sldId id="2147482740" r:id="rId30"/>
    <p:sldId id="2147482726" r:id="rId31"/>
    <p:sldId id="2147482811" r:id="rId32"/>
    <p:sldId id="2147482730" r:id="rId33"/>
    <p:sldId id="2147482731" r:id="rId34"/>
    <p:sldId id="2147482732" r:id="rId35"/>
    <p:sldId id="2147482733" r:id="rId36"/>
    <p:sldId id="2147482734" r:id="rId37"/>
    <p:sldId id="2147482735" r:id="rId38"/>
    <p:sldId id="2147482737" r:id="rId39"/>
    <p:sldId id="2147482812" r:id="rId40"/>
    <p:sldId id="2147482782" r:id="rId41"/>
    <p:sldId id="2147482781" r:id="rId42"/>
    <p:sldId id="2147482784" r:id="rId43"/>
    <p:sldId id="2147482785" r:id="rId44"/>
    <p:sldId id="2147482798" r:id="rId45"/>
    <p:sldId id="2147482799" r:id="rId46"/>
    <p:sldId id="2147482786" r:id="rId47"/>
    <p:sldId id="2147482800" r:id="rId48"/>
    <p:sldId id="2147482802" r:id="rId49"/>
    <p:sldId id="2147482801" r:id="rId50"/>
    <p:sldId id="2147482813" r:id="rId51"/>
    <p:sldId id="2147482814" r:id="rId52"/>
    <p:sldId id="2147482794" r:id="rId53"/>
    <p:sldId id="2147482795" r:id="rId54"/>
    <p:sldId id="2147482459" r:id="rId55"/>
    <p:sldId id="2147482465" r:id="rId56"/>
    <p:sldId id="2147482466" r:id="rId5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59"/>
      <p:italic r:id="rId60"/>
    </p:embeddedFont>
    <p:embeddedFont>
      <p:font typeface="Dosis ExtraBold" panose="020B0604020202020204" charset="0"/>
      <p:bold r:id="rId61"/>
    </p:embeddedFont>
    <p:embeddedFont>
      <p:font typeface="Dosis SemiBold" panose="020B0604020202020204" charset="0"/>
      <p:regular r:id="rId62"/>
      <p:bold r:id="rId63"/>
    </p:embeddedFont>
    <p:embeddedFont>
      <p:font typeface="Modern Love" panose="020B0604020202020204" charset="0"/>
      <p:regular r:id="rId64"/>
    </p:embeddedFont>
    <p:embeddedFont>
      <p:font typeface="Dosis Medium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Dosis" panose="020B0604020202020204" charset="0"/>
      <p:regular r:id="rId70"/>
      <p:bold r:id="rId71"/>
    </p:embeddedFont>
    <p:embeddedFont>
      <p:font typeface="Microsoft Uighur" panose="02000000000000000000" pitchFamily="2" charset="-78"/>
      <p:regular r:id="rId72"/>
      <p:bold r:id="rId73"/>
    </p:embeddedFont>
    <p:embeddedFont>
      <p:font typeface="Wingdings 2" panose="05020102010507070707" pitchFamily="18" charset="2"/>
      <p:regular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6E9EA"/>
    <a:srgbClr val="424D7C"/>
    <a:srgbClr val="44546A"/>
    <a:srgbClr val="414B79"/>
    <a:srgbClr val="424D7B"/>
    <a:srgbClr val="106585"/>
    <a:srgbClr val="0070C0"/>
    <a:srgbClr val="0097B2"/>
    <a:srgbClr val="761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0T12:13:05.637"/>
    </inkml:context>
    <inkml:brush xml:id="br0">
      <inkml:brushProperty name="width" value="0.2" units="cm"/>
      <inkml:brushProperty name="height" value="0.2" units="cm"/>
      <inkml:brushProperty name="color" value="#66CCFF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5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6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7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62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EB2411F-21EB-7DC8-17BF-2F9CA2EF5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012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406683-5DBF-CA69-29BB-7628178E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D4D47D-814F-976C-7528-FD79AD46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1E9568F-DFA4-D18E-DF6C-67C3CBEE15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ABA4659-1BF0-CA86-2A67-8246C26D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01B3CE7-CFAB-918B-ED58-5DAAACD263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EB30102-69E3-9F81-C0AB-830AD87C3A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368A05-62AA-B4F6-427B-50CEEFFEF15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0800A47-853D-7CE7-1B1B-8975F41BD06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3AC05649-D60D-73D1-328F-01768E9675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04C987-9516-9E35-651E-778B1FB2DAA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CEC0E0-E1E0-E780-8502-8278BE7A558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xmlns="" id="{1290D1CA-E8A3-A1FB-9C73-828672E17D2A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ٱلتَّلاميذَ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xmlns="" id="{4D880F16-AC9A-6B1C-85AF-10106FBDB694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xmlns="" id="{C92567FA-5D1D-8911-2DA7-FE9C1E08DE02}"/>
              </a:ext>
            </a:extLst>
          </p:cNvPr>
          <p:cNvSpPr/>
          <p:nvPr/>
        </p:nvSpPr>
        <p:spPr>
          <a:xfrm>
            <a:off x="507748" y="2493000"/>
            <a:ext cx="2018909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ٱلتِّلْميذاتُ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3CA1E4E6-68B7-D711-49C4-572BA97D0820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ٱلتَّلاميذِ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677;p154">
            <a:extLst>
              <a:ext uri="{FF2B5EF4-FFF2-40B4-BE49-F238E27FC236}">
                <a16:creationId xmlns:a16="http://schemas.microsoft.com/office/drawing/2014/main" xmlns="" id="{929682C7-DF39-FD89-ECCF-C17B0208109F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يَفْرَحُ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بِٱلْمُشارَكَةِ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ٱلْأَنْشِطَةِ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ٱلثَّقافِيَّةِ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6306AEC-B6A3-11AA-6563-76E40FA9A2E0}"/>
              </a:ext>
            </a:extLst>
          </p:cNvPr>
          <p:cNvSpPr txBox="1"/>
          <p:nvPr/>
        </p:nvSpPr>
        <p:spPr>
          <a:xfrm>
            <a:off x="5747657" y="5251110"/>
            <a:ext cx="13715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ٱلتَّلاميذُ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701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368123-7C90-57B5-23BA-2963482D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24611610-EBF4-F560-6B26-B5DCA4A1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فهم المسموع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9A9335C-0BA5-7E51-9A8D-68A0EA8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8E28A76D-972E-1C19-EF5A-C47D0FA6499E}"/>
              </a:ext>
            </a:extLst>
          </p:cNvPr>
          <p:cNvSpPr txBox="1">
            <a:spLocks/>
          </p:cNvSpPr>
          <p:nvPr/>
        </p:nvSpPr>
        <p:spPr>
          <a:xfrm>
            <a:off x="1601169" y="2690694"/>
            <a:ext cx="5220831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FDB0199-5E94-F2D6-AEFC-19061BEF45C8}"/>
              </a:ext>
            </a:extLst>
          </p:cNvPr>
          <p:cNvSpPr txBox="1"/>
          <p:nvPr/>
        </p:nvSpPr>
        <p:spPr>
          <a:xfrm>
            <a:off x="5494154" y="1777877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3E2E60A-4D1A-8E53-EB3E-1DEDF753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607D5C-1899-EFA6-6CE9-A73BB4A82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642" y="1002163"/>
            <a:ext cx="491982" cy="491982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D3283BA2-42DE-12B1-E9CE-073F9434A1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073500" y="1807373"/>
            <a:ext cx="527669" cy="5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47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7FABF-3AFE-27CC-D061-7F89D49E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BF9109-E378-AB9D-65A8-B11DE926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في هذه الحصة، ستستمعون لنص مرتين، بعد ذلك تجيبون عن أسئلة الفهم. انصتوا جيدا.</a:t>
            </a:r>
            <a:r>
              <a:rPr lang="ar-MA" sz="2200" b="1" dirty="0">
                <a:cs typeface="Microsoft Uighur" panose="02000000000000000000" pitchFamily="2" charset="-78"/>
              </a:rPr>
              <a:t/>
            </a:r>
            <a:br>
              <a:rPr lang="ar-MA" sz="2200" b="1" dirty="0">
                <a:cs typeface="Microsoft Uighur" panose="02000000000000000000" pitchFamily="2" charset="-78"/>
              </a:rPr>
            </a:br>
            <a:r>
              <a:rPr kumimoji="0" lang="ar-MA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يفصل الأستاذ الحاسوب عن جهاز العرض قبل البدء في تسميع القصة</a:t>
            </a:r>
            <a:endParaRPr lang="fr-FR" sz="24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EDE7BDB-5A75-F229-8C85-997B4ADFCF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EF7DA68-FF33-384C-FE29-D2628B300EEF}"/>
              </a:ext>
            </a:extLst>
          </p:cNvPr>
          <p:cNvSpPr txBox="1"/>
          <p:nvPr/>
        </p:nvSpPr>
        <p:spPr>
          <a:xfrm>
            <a:off x="2757196" y="2995127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اَلِاسْتِماعُ لِلنَّصِّ</a:t>
            </a:r>
            <a:endParaRPr lang="fr-FR" sz="4400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EEBD185-BA9A-6804-BC90-5FC06A594F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B3DA949-8380-0C40-8EEA-9787217309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AE0AAA3-ECBB-8568-44EA-D38BF6A65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1971A4A-42D7-0632-C116-F0F4E80287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A5EE801-55CE-67CB-61CE-ABB617BE6D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C917B65-F9CE-722B-AA29-E18A8A2DC5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BD42BFE-A807-CAEE-D4F5-F983BE0881DC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65F68B-24B9-DC20-9223-53E6A7A5C246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7297637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0B29CD-56B6-8621-207A-779E9224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24B0B69-5A85-74AA-25D7-BDA8CF48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يفصل الأستاذ الحاسوب عن جهاز العرض قبل البدء في تسميع القصة</a:t>
            </a:r>
            <a:endParaRPr lang="fr-FR" sz="2400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4C7955F-9BFB-5792-C949-EA6E08A1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396EC2C-A58A-A420-CB2B-DB2E383F49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21DF616-393F-B533-9127-EFBCB8B674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2C07B10-1ADD-93F4-B886-319BEF55B0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CD299A6-1D54-B7C3-CC20-0D4C3F9A28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E644587-EBC5-7EDC-24CA-731AD9A071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7D21BDA-B2AB-E05F-16B3-3A9D30C4CD62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68C2520-029B-CC59-9EDE-618938D345D1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5BF0707-E398-3296-96DA-F77F0ECC7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" y="1575871"/>
            <a:ext cx="8280878" cy="49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323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12A981-1BFA-E3DF-A588-B4D47AEE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2C1AB8-532A-413C-7805-CFAAA059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أعيد تسميع النص. حاولوا تذكر أحداث القصة.</a:t>
            </a:r>
            <a:r>
              <a:rPr lang="ar-MA" sz="2200" b="1" dirty="0">
                <a:cs typeface="Microsoft Uighur" panose="02000000000000000000" pitchFamily="2" charset="-78"/>
              </a:rPr>
              <a:t/>
            </a:r>
            <a:br>
              <a:rPr lang="ar-MA" sz="2200" b="1" dirty="0">
                <a:cs typeface="Microsoft Uighur" panose="02000000000000000000" pitchFamily="2" charset="-78"/>
              </a:rPr>
            </a:br>
            <a:r>
              <a:rPr kumimoji="0" lang="ar-MA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يفصل الأستاذ الحاسوب عن جهاز العرض قبل البدء في تسميع القصة</a:t>
            </a:r>
            <a:endParaRPr lang="fr-FR" sz="24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E8BDF7E-18DB-101F-BE09-E13709A38F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E323438-1A3E-48F3-5BE8-579ADCAC29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64B6E49-9BCD-B30A-3F51-5153D5BABC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68894B1-2D82-C8AB-FFEC-E6F4C0320E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94C7214-3E95-B244-A018-3F4DA32136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E33066-A325-E421-DB9B-3A6D37FA86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2A778DE-3101-709E-EF19-120A0EE73AB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A854B80-4EC4-6CC2-9BB4-66EA4FB7E448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96EE04-85C2-4331-17D6-75668B9993A1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F3D51D-14A2-7E8A-2581-E2EBDC469A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" y="1575871"/>
            <a:ext cx="8280878" cy="49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9596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D7D4B6-85ED-D977-9A34-020DC7CA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2ED5A3-4268-AE43-CC95-879DD004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خذوا كراساتكم الصفحة 112. أجيبوا عن الأسئلة الأربعة. أمامكم 10 دقائق.</a:t>
            </a:r>
            <a:endParaRPr lang="fr-FR" sz="24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1C73AF3-5C1B-906B-047C-4CD4C549A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F7320AF-63A8-869C-9DCB-08CA439603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2F49C7E-7C5E-F9E7-7C49-6FBB19FCD0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26487CB-BBD2-FF84-4DBB-3A8D2491AA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3300EF-B618-901A-BD98-0A439C2CF8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BF9FAF-BFCE-EEEC-B6E3-938FB60F0A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3AC30A2-0BAF-BF8C-12AE-35DE962D1543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1736EC5-7B9A-3C45-917A-D6808A89F485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Image 4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xmlns="" id="{AA0FA312-F6E9-E863-CB96-42FFF33C5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141" y="1769707"/>
            <a:ext cx="3154874" cy="4437212"/>
          </a:xfrm>
          <a:prstGeom prst="rect">
            <a:avLst/>
          </a:prstGeo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0A32099D-144E-0CF2-ACC5-0F58CBA2C6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507104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076D07-6E12-8BA3-5D56-3FB7F166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32670B-C728-7CF7-0B23-06B71931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السؤال الأول؟ آخر يجيب.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تتم العودة إلى النص لحسم الجواب.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75BB784B-C051-EB6C-ABAB-F83B45E963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B2BB004-0AF0-9AE3-E97A-C4BD68CF23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AEDE754-B676-7823-D9BA-053EA77F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B1D0859-4477-72CD-A0CC-804054164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7B799CB-7508-B15B-8B5F-9FF82179A9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1432B8E-52DF-505E-C330-C96C763D8A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DD11B9B-0D08-AA65-A0A6-039F439FCB4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97C4859-CFD0-628E-780A-1F0ED88C312E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EEB1493-84C8-6D49-6E90-12A82BAAF2E1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Image 4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7E3D539-54A2-108E-31DE-3CB65C154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69" y="2164749"/>
            <a:ext cx="6745830" cy="3608235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88485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157A28-3487-CB79-1069-4EED96B00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612D0D93-06CE-0C66-3EFB-49F6667E1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69" y="2164749"/>
            <a:ext cx="6745830" cy="3608235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21102A-B9D0-14C8-2B48-BED66C36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تأكدوا من صحة جوابكم.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FFE5F2E-0B2D-F888-E25A-87F0A029B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363EE56-49DC-C617-8655-6C5CA580DF15}"/>
              </a:ext>
            </a:extLst>
          </p:cNvPr>
          <p:cNvSpPr txBox="1"/>
          <p:nvPr/>
        </p:nvSpPr>
        <p:spPr>
          <a:xfrm>
            <a:off x="1863325" y="3507201"/>
            <a:ext cx="575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34BF100-AF38-C528-CAD5-105C3D5E54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F907B33-7CAF-8339-7B98-3F425B88F8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B340DA0-0CAE-1EA5-40B7-3A421285BE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F10F8D8-85F9-E09D-B70A-40280A853B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6C19AF-51D9-E46D-B38C-EFA8C6872C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4CBFBF1-2925-3D49-1497-30F00FE3FF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13E6220-ACC0-28E9-C558-9603D89896CA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8EFC304-1691-3854-E4D3-2A03ABC3FCFF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71972355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335406-EE2E-D787-1993-AE1F8DCA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97E26E-21EC-0CB1-53BC-BE7A3049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يقرا السؤال الثاني؟ ماذا يمكن أن نستنتجه؟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تتم العودة إلى النص لحسم الجواب.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7667AB9-CA05-D223-519B-A7F34514DA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BD8EF3A-ADF3-1F74-5AE3-CC361B389E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15834A1-229D-6490-9618-F20FB67B13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069CE66-6936-1B76-E81C-34DAD255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0E4D403-4B1E-F7BE-F505-8A2B4FD981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84C14C-5753-DFAE-885E-B1C3554540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4DA139-A109-10C3-3BFB-C70A43462EF5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1A3369-9C92-A254-5E4E-50C41AAA2167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6" name="Image 5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6B76283-EA90-CF62-0EC6-D9A81C52E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69" y="2263483"/>
            <a:ext cx="6705104" cy="3129610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F9BD0FC4-9467-AD5D-2EFE-2C67A772DC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24105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1484D6-74EF-B625-0308-CA175F44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1175DD3B-4EAD-EC3F-6C61-E4122CC72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25" y="2039549"/>
            <a:ext cx="6705104" cy="3129610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C001AE-92F3-8EB4-E98A-1EF6599F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تأكدوا من صحة جوابكم.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3A44E8-C4F9-EDF2-225E-603E2D2376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819B23A-B064-8BC3-D8BB-D4B42AFECE01}"/>
              </a:ext>
            </a:extLst>
          </p:cNvPr>
          <p:cNvSpPr txBox="1"/>
          <p:nvPr/>
        </p:nvSpPr>
        <p:spPr>
          <a:xfrm>
            <a:off x="3501589" y="2659559"/>
            <a:ext cx="347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CF18B03-6337-A960-7D5E-5269C3D8A1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FF50139-471D-F175-7C29-2B7367C365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D0B1AEA-A88F-359A-4E51-EDB2EA879D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BA987AD-D96E-FE15-92AE-73D1624C92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0634531-E24C-0C7B-51A8-E0A11966D1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C6F6B0F-EA14-F601-112A-6E00E54E69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86A9B8-05C5-6109-9679-3440790798B4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A79B25-0637-B76E-DB20-47BFEDD71CC7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0380003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13" y="78648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11C0BF-0033-ADA1-3493-E78CE195601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4F56039-606F-DBF0-9C64-F2979DEA0F6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426A2A37-1048-9090-4C4B-C8037C8A26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xmlns="" id="{5B840896-1E49-B1E4-1EED-EBB2B7ED49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3AF658-A2C9-FC4C-03A0-CEFA4AC6D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295FBC-903E-51D1-CEE6-D9200B3C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السؤال الموالي؟ آخر يجيب.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تتم العودة  إلى النص لحسم الجواب.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7BB3BCD-4081-8569-6499-2D88BF2CDE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F7918E4-5D86-7021-32C4-9163F1CDAA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FABEA50-69EE-0904-9734-8EB48D8933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069BC26-FC41-7819-AAF9-18257C261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5954E38-F12D-E5F2-C01F-2CD7B6CDFF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0EF9BE-093C-78F3-80AE-D7203D95333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36654B5-7F60-E630-5931-94A09287CDB6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BECD66C-60C2-295B-A2D4-290FBDFBAF64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C547A012-89D8-2FC9-5FBE-BF416DCC9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66" y="2887933"/>
            <a:ext cx="7696867" cy="1082134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1FEF5AEE-B7FB-E37A-F87B-2D93442BDF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835748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BAE9ED-2548-7DB7-33DC-ADD1CA63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2A27EA-0B21-97C8-CE2F-DDC57DB6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تأكدوا من صحة جوابكم.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987DC-595C-91DA-5B89-01C4F74FCA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D589EB-38CA-7843-2A19-67D890CC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D5CBF1D-2467-D5C8-BAA3-32378390FC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4AC07A5-62EA-85FB-4B3C-2118042D45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C366FD5-B0BF-F13D-8085-FA7AEF954C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7E30DC-E4CF-2410-2E73-DA34DB2944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CF13647-3683-3577-8FD0-0D297D8DEC5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B0CD672-A586-3DE8-D378-9EB72F3CAFC9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94FCE2A-D5BD-5449-D266-CCD4CAF3121F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4BBF9D5D-C68C-9AF0-82D9-61A8FBE6C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66" y="2887933"/>
            <a:ext cx="7696867" cy="1082134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Google Shape;1508;p66">
            <a:extLst>
              <a:ext uri="{FF2B5EF4-FFF2-40B4-BE49-F238E27FC236}">
                <a16:creationId xmlns:a16="http://schemas.microsoft.com/office/drawing/2014/main" xmlns="" id="{966B1E65-87DC-01BE-918F-313BFD787819}"/>
              </a:ext>
            </a:extLst>
          </p:cNvPr>
          <p:cNvSpPr txBox="1"/>
          <p:nvPr/>
        </p:nvSpPr>
        <p:spPr>
          <a:xfrm>
            <a:off x="510896" y="3291189"/>
            <a:ext cx="82325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اَلْمَدينَةِ ٱلَّتي وُصِفَتْ بِعَروسِ ٱلشَّمالِ هِيَ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طَنْجَةُ.</a:t>
            </a:r>
          </a:p>
        </p:txBody>
      </p:sp>
    </p:spTree>
    <p:extLst>
      <p:ext uri="{BB962C8B-B14F-4D97-AF65-F5344CB8AC3E}">
        <p14:creationId xmlns:p14="http://schemas.microsoft.com/office/powerpoint/2010/main" val="273253628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64E421-7C8E-F5BC-3F0F-F0D46326E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2D8E95B-C977-A6C4-17E5-D6207FFE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37" y="2067952"/>
            <a:ext cx="7156580" cy="3737717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475687-0BF0-E6FB-DC9B-11AC958B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نمر إلى التمرين الرابع. ما الحدث الذي ورد أولا في النص؟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تتم العودة إلى النص لحسم الجواب.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Google Shape;1508;p66">
            <a:extLst>
              <a:ext uri="{FF2B5EF4-FFF2-40B4-BE49-F238E27FC236}">
                <a16:creationId xmlns:a16="http://schemas.microsoft.com/office/drawing/2014/main" xmlns="" id="{A287B243-F7AE-1BC1-B1BB-374DA814BB09}"/>
              </a:ext>
            </a:extLst>
          </p:cNvPr>
          <p:cNvSpPr txBox="1"/>
          <p:nvPr/>
        </p:nvSpPr>
        <p:spPr>
          <a:xfrm>
            <a:off x="7213635" y="3100299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1508;p66">
            <a:extLst>
              <a:ext uri="{FF2B5EF4-FFF2-40B4-BE49-F238E27FC236}">
                <a16:creationId xmlns:a16="http://schemas.microsoft.com/office/drawing/2014/main" xmlns="" id="{6F705B31-34FA-F4E6-AF33-E7F0CBDB6C3A}"/>
              </a:ext>
            </a:extLst>
          </p:cNvPr>
          <p:cNvSpPr txBox="1"/>
          <p:nvPr/>
        </p:nvSpPr>
        <p:spPr>
          <a:xfrm>
            <a:off x="7270563" y="4310509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1508;p66">
            <a:extLst>
              <a:ext uri="{FF2B5EF4-FFF2-40B4-BE49-F238E27FC236}">
                <a16:creationId xmlns:a16="http://schemas.microsoft.com/office/drawing/2014/main" xmlns="" id="{B1F1D160-29CB-6F6E-56C4-3FA7691DE198}"/>
              </a:ext>
            </a:extLst>
          </p:cNvPr>
          <p:cNvSpPr txBox="1"/>
          <p:nvPr/>
        </p:nvSpPr>
        <p:spPr>
          <a:xfrm>
            <a:off x="7270563" y="4887341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508;p66">
            <a:extLst>
              <a:ext uri="{FF2B5EF4-FFF2-40B4-BE49-F238E27FC236}">
                <a16:creationId xmlns:a16="http://schemas.microsoft.com/office/drawing/2014/main" xmlns="" id="{E3C843B4-9D29-A93F-6200-C28180C1287F}"/>
              </a:ext>
            </a:extLst>
          </p:cNvPr>
          <p:cNvSpPr txBox="1"/>
          <p:nvPr/>
        </p:nvSpPr>
        <p:spPr>
          <a:xfrm>
            <a:off x="7187491" y="2468315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4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0C3F171-BFB5-24A2-6944-D30306E2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0528CCD-36BB-FAD4-A881-1D31B1DDBA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B549ACC-4560-5DC4-5B5A-3BB6F3D11A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C6D79C7-F844-8038-280B-688BB3B24B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23E1BB-EEA7-0E01-E334-69FD78581D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45B2E02-626C-4CEB-560D-566C88B1EBC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9D28111-6217-99ED-C57E-17EC6C78A96D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CC253E-959F-D488-AC2F-CA87DF877DB9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6" name="Google Shape;1508;p66">
            <a:extLst>
              <a:ext uri="{FF2B5EF4-FFF2-40B4-BE49-F238E27FC236}">
                <a16:creationId xmlns:a16="http://schemas.microsoft.com/office/drawing/2014/main" xmlns="" id="{14FECC82-4A7D-C6F6-0ACD-23720F04C32F}"/>
              </a:ext>
            </a:extLst>
          </p:cNvPr>
          <p:cNvSpPr txBox="1"/>
          <p:nvPr/>
        </p:nvSpPr>
        <p:spPr>
          <a:xfrm>
            <a:off x="7213635" y="3705404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5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30A93211-4951-51E4-5FE4-DE37E528BB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868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7" grpId="0"/>
      <p:bldP spid="1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80EDF9-2DC5-2BC9-4468-C83E72462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294345D-E8F3-80B4-2D5C-9E96ADE5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منكم يعيد القصة مستعينا بالأفكار التالية؟ سنستمع جيدا ولا نقاطع من يتحدث.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C6B578-0FBD-C961-0DFE-F327676C18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9A43CD1-421D-827D-202B-9FF895BDC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E83F16C-5909-AFEA-9194-204D813377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B092690-2087-1C0E-CFDE-27F6067123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5D404AF-4B9B-1866-E6ED-16A444DC15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821B8B5-384C-6FC4-27C7-B98FD5FDAE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067530D-2C2A-4B10-80BF-DB82A4A919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AF1195A-29CF-EF8D-0809-866C7DF00137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C9FF60-D882-3663-FE1C-2F7A75BB46EB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C1EC391C-8440-539D-3924-BD8F1E23F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37" y="2067952"/>
            <a:ext cx="7156580" cy="3737717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Google Shape;1508;p66">
            <a:extLst>
              <a:ext uri="{FF2B5EF4-FFF2-40B4-BE49-F238E27FC236}">
                <a16:creationId xmlns:a16="http://schemas.microsoft.com/office/drawing/2014/main" xmlns="" id="{B9F61DF5-28A8-03BE-63BB-7D00BF00ACFD}"/>
              </a:ext>
            </a:extLst>
          </p:cNvPr>
          <p:cNvSpPr txBox="1"/>
          <p:nvPr/>
        </p:nvSpPr>
        <p:spPr>
          <a:xfrm>
            <a:off x="7213635" y="3100299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1508;p66">
            <a:extLst>
              <a:ext uri="{FF2B5EF4-FFF2-40B4-BE49-F238E27FC236}">
                <a16:creationId xmlns:a16="http://schemas.microsoft.com/office/drawing/2014/main" xmlns="" id="{A5B148C4-7C9A-302A-893B-E90571664BC7}"/>
              </a:ext>
            </a:extLst>
          </p:cNvPr>
          <p:cNvSpPr txBox="1"/>
          <p:nvPr/>
        </p:nvSpPr>
        <p:spPr>
          <a:xfrm>
            <a:off x="7270563" y="4310509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508;p66">
            <a:extLst>
              <a:ext uri="{FF2B5EF4-FFF2-40B4-BE49-F238E27FC236}">
                <a16:creationId xmlns:a16="http://schemas.microsoft.com/office/drawing/2014/main" xmlns="" id="{B27A375C-9EFA-6259-5616-2D07C3FFC5CC}"/>
              </a:ext>
            </a:extLst>
          </p:cNvPr>
          <p:cNvSpPr txBox="1"/>
          <p:nvPr/>
        </p:nvSpPr>
        <p:spPr>
          <a:xfrm>
            <a:off x="7270563" y="4887341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508;p66">
            <a:extLst>
              <a:ext uri="{FF2B5EF4-FFF2-40B4-BE49-F238E27FC236}">
                <a16:creationId xmlns:a16="http://schemas.microsoft.com/office/drawing/2014/main" xmlns="" id="{5355E4B1-B043-E1DD-6C43-33E90C65215B}"/>
              </a:ext>
            </a:extLst>
          </p:cNvPr>
          <p:cNvSpPr txBox="1"/>
          <p:nvPr/>
        </p:nvSpPr>
        <p:spPr>
          <a:xfrm>
            <a:off x="7187491" y="2468315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4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1508;p66">
            <a:extLst>
              <a:ext uri="{FF2B5EF4-FFF2-40B4-BE49-F238E27FC236}">
                <a16:creationId xmlns:a16="http://schemas.microsoft.com/office/drawing/2014/main" xmlns="" id="{F3F5E49F-A448-B242-2D47-C569076C6425}"/>
              </a:ext>
            </a:extLst>
          </p:cNvPr>
          <p:cNvSpPr txBox="1"/>
          <p:nvPr/>
        </p:nvSpPr>
        <p:spPr>
          <a:xfrm>
            <a:off x="7213635" y="3705404"/>
            <a:ext cx="682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5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54420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701F8B-E6CA-61AF-A455-F7E43E43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1A95914A-97A4-1956-641A-61F2A497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إنتاج كتابي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47BD754-495D-BA75-F2B6-D0D735773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9DAE38A8-1E62-369B-D6C9-862B9BA9700F}"/>
              </a:ext>
            </a:extLst>
          </p:cNvPr>
          <p:cNvSpPr txBox="1">
            <a:spLocks/>
          </p:cNvSpPr>
          <p:nvPr/>
        </p:nvSpPr>
        <p:spPr>
          <a:xfrm>
            <a:off x="1601169" y="2690694"/>
            <a:ext cx="5220831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وصف مكان أو شخص.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2B53A9D3-4A6D-AC98-E14E-BBA2187621DB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8F4BCEB6-048E-0250-29C0-3B783C96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043D9A57-4886-793B-2A57-60D8EBAD3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073500" y="1807373"/>
            <a:ext cx="527669" cy="5276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4797F89-4588-BAED-CF3A-D2F9AAB51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6501" y="990954"/>
            <a:ext cx="487163" cy="4871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42069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7D7518-E904-F8E8-0F3F-A00D7D32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F78F6E-B1BB-BFAB-3912-838591CB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في حصة الإنتاج الكتابي ستنتجون فقرات تصفون فيها مكانا أو شخصا.</a:t>
            </a:r>
            <a:endParaRPr lang="fr-FR" sz="20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AD4E8AC-6811-F0D6-1919-2034A856D5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AAB9B8E-9EDC-D1B2-2A0B-E4C85D8334E4}"/>
              </a:ext>
            </a:extLst>
          </p:cNvPr>
          <p:cNvSpPr txBox="1"/>
          <p:nvPr/>
        </p:nvSpPr>
        <p:spPr>
          <a:xfrm>
            <a:off x="1922107" y="2715208"/>
            <a:ext cx="599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وَصْفُ مَكانٍ أَوْ شَخْصٍ</a:t>
            </a:r>
            <a:endParaRPr lang="fr-FR" sz="6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D4EAB671-3081-B217-DF06-B0C1DBBA3CA2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8666FE3C-2B61-2F2D-B39A-4741AB0E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E675559D-3DA8-E406-0A80-4DE129197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2BBF0DE-C1CF-D79D-5C61-0D507E4DDA2C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6F71881-FB8E-265A-EFE0-C75C59D0E28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BCA44B38-C8EE-E112-9695-8A801AFA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29ABD8E4-3481-B532-0238-474CBEBC0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FC74BFB-6187-9326-C22B-B367E85C9CD1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87FFA2D-917E-97B6-D4CF-5934131904EB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964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3212B2-5FCA-74A0-1183-F94121D7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3D62D8-360E-CD45-3437-7C50B1DE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بمراحل وصف مكان التي رأيناها في الحصة الماضية؟</a:t>
            </a:r>
            <a:endParaRPr lang="fr-FR" sz="20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1B5FE-8A2E-7297-5642-E5757D55E9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C713F69-E3A3-E5FE-221C-189556A22950}"/>
              </a:ext>
            </a:extLst>
          </p:cNvPr>
          <p:cNvSpPr txBox="1"/>
          <p:nvPr/>
        </p:nvSpPr>
        <p:spPr>
          <a:xfrm>
            <a:off x="2995127" y="2901820"/>
            <a:ext cx="333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أَصِفُ مَكانًا؟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9AACCFB-56AE-7CA6-CD34-71CB11A02CB1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908ECFDB-968C-39A0-55E7-057D696D9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49134B5C-3307-252F-9CD9-50839E892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42C7B56-43AB-8979-1E89-100725E98239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22E63CE-08AB-0C73-5865-A16BAB232C2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33E31E89-E7E4-C1CD-BA62-4351E966A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F89F17A0-1BE1-7962-132A-DD569410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F21CE5A-55FA-B95E-E6A2-EC1C44503E05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F92C2EF-A1AA-BFAC-6A83-1C26532F1FB4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5515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BEDDCB-4AB8-D28F-D1EA-A5B6CE77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5141CF-52B5-71D3-D1AC-3E198291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يقرأ؟</a:t>
            </a:r>
            <a:endParaRPr lang="fr-FR" sz="2400" b="1" dirty="0"/>
          </a:p>
        </p:txBody>
      </p:sp>
      <p:pic>
        <p:nvPicPr>
          <p:cNvPr id="26" name="Image 25" descr="Une image contenant dessin, dessin humoristique, émoticône, croquis&#10;&#10;Le contenu généré par l’IA peut être incorrect.">
            <a:extLst>
              <a:ext uri="{FF2B5EF4-FFF2-40B4-BE49-F238E27FC236}">
                <a16:creationId xmlns:a16="http://schemas.microsoft.com/office/drawing/2014/main" xmlns="" id="{E6277FEE-721A-9F1A-8256-1B80A2660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140" y="1569511"/>
            <a:ext cx="1158340" cy="823031"/>
          </a:xfrm>
          <a:prstGeom prst="rect">
            <a:avLst/>
          </a:prstGeom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xmlns="" id="{1F52E570-0DE2-02B0-9178-69E1CEA64E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Image 30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9A645887-CDFE-B433-35CE-41B6BBBD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09" y="2594053"/>
            <a:ext cx="6678074" cy="333449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0E183E2C-7B34-6E9C-8D42-7D8044C5BF6F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xmlns="" id="{655158DB-286D-9EA6-C0B2-02204A2D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BB4C44D2-9DA3-79CF-DF42-ABCD25751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F9E5AC3-F7D1-869B-E537-527951CA4599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72E5B92-A842-A8D6-A673-242E878BBB5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xmlns="" id="{AB0E85F8-054C-3A23-9703-915D93D5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xmlns="" id="{352A8F84-C775-FCD1-0A79-C632DD82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293051A-A140-7ED8-79F2-6D97E5F7FC64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57B9944-BAC8-8BAF-50C0-94AAEDBC25B0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35352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5F858E-AD1F-DA84-61EE-1E5C85CF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AAFC89-BBAB-1B1B-0C0D-98FFB1B5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بمراحل وصف شخص التي رأيناها في الحصة الماضية؟</a:t>
            </a:r>
            <a:endParaRPr lang="fr-FR" sz="20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19363AC-495F-74AB-723B-5C6B9E8A68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34DE9C4-BC17-45B4-215E-63E205969724}"/>
              </a:ext>
            </a:extLst>
          </p:cNvPr>
          <p:cNvSpPr txBox="1"/>
          <p:nvPr/>
        </p:nvSpPr>
        <p:spPr>
          <a:xfrm>
            <a:off x="2995126" y="2901820"/>
            <a:ext cx="351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أَصِفُ شَخْصاً؟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D12143C3-808B-297B-353D-49D54596752D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2BAAE26B-3C00-C4DA-F2B4-5408FDDC1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32F1A439-C35D-2DF9-38AC-FEDE2D49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6193CE3-017A-3E1B-CFA9-C1CA01A7F92D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5262D7D-D071-F07C-9737-5318C99914A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CD6CB2A0-C608-3CF1-563B-51C74FE2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43E72135-BB52-4A45-072D-D540DB56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ADC518A-1D3A-11CD-FEF5-A79346417144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E458D1A-072E-4CBE-48AE-AFC88E7BEE72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394945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F6423C-F3EF-F930-A491-9506FFC7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07DDA-DC36-5BB0-9B91-B06D50E1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يقرأ؟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173ADEB-0AF2-A8CB-87E2-68757F60FC41}"/>
              </a:ext>
            </a:extLst>
          </p:cNvPr>
          <p:cNvSpPr txBox="1"/>
          <p:nvPr/>
        </p:nvSpPr>
        <p:spPr>
          <a:xfrm>
            <a:off x="2485467" y="2464553"/>
            <a:ext cx="5494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لِأَصِفَ شَخْصاً: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229683E-026E-902C-8BD9-1180411B5E49}"/>
              </a:ext>
            </a:extLst>
          </p:cNvPr>
          <p:cNvGrpSpPr/>
          <p:nvPr/>
        </p:nvGrpSpPr>
        <p:grpSpPr>
          <a:xfrm>
            <a:off x="1020234" y="3172439"/>
            <a:ext cx="6452140" cy="612322"/>
            <a:chOff x="827313" y="2713707"/>
            <a:chExt cx="7249887" cy="8164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FCB24C0-BA68-A10A-69FF-9591AB18167F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أُحَدِّدُ </a:t>
              </a:r>
              <a:r>
                <a:rPr lang="ar-MA" sz="3600" b="1" dirty="0" err="1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ٱلشَّخْصَ</a:t>
              </a:r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3600" b="1" dirty="0" err="1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ٱلَّذي</a:t>
              </a:r>
              <a:r>
                <a:rPr lang="ar-MA" sz="36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أُريدُ وَصْفَهُ؛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C1DD4BB6-8FCE-58C1-2E47-8C133F6AD266}"/>
                </a:ext>
              </a:extLst>
            </p:cNvPr>
            <p:cNvSpPr/>
            <p:nvPr/>
          </p:nvSpPr>
          <p:spPr>
            <a:xfrm>
              <a:off x="7645400" y="29060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33AECF26-7A44-B113-A761-4AA17607AA41}"/>
              </a:ext>
            </a:extLst>
          </p:cNvPr>
          <p:cNvGrpSpPr/>
          <p:nvPr/>
        </p:nvGrpSpPr>
        <p:grpSpPr>
          <a:xfrm>
            <a:off x="1020234" y="4026537"/>
            <a:ext cx="6452140" cy="612322"/>
            <a:chOff x="827313" y="3852504"/>
            <a:chExt cx="7249887" cy="8164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FF95836-4B15-0793-347C-4113B3898018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أَصِفُ </a:t>
              </a:r>
              <a:r>
                <a:rPr lang="ar-MA" sz="3600" b="1" dirty="0" err="1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ٱلْعَناصِرَ</a:t>
              </a:r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3600" b="1" dirty="0" err="1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ٱلتّاليَةَ</a:t>
              </a:r>
              <a:r>
                <a:rPr lang="ar-MA" sz="36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: مَلامِحُ وَجْهِهِ، قامَتُهُ، مَلابِسُهُ.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5ED96507-0A5D-0033-21AE-4649ECA819DA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3942592-BAF7-6175-16A8-1A80F550602E}"/>
              </a:ext>
            </a:extLst>
          </p:cNvPr>
          <p:cNvGrpSpPr/>
          <p:nvPr/>
        </p:nvGrpSpPr>
        <p:grpSpPr>
          <a:xfrm>
            <a:off x="1020234" y="4871790"/>
            <a:ext cx="6452140" cy="612322"/>
            <a:chOff x="827313" y="4979508"/>
            <a:chExt cx="7249887" cy="8164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88DC24B-C4DC-0ED8-9BE2-67B3052221F4}"/>
                </a:ext>
              </a:extLst>
            </p:cNvPr>
            <p:cNvSpPr/>
            <p:nvPr/>
          </p:nvSpPr>
          <p:spPr>
            <a:xfrm>
              <a:off x="827313" y="4979508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أذْكُرُ أَوْصافاً </a:t>
              </a:r>
              <a:r>
                <a:rPr lang="ar-MA" sz="36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تُمَيِّزُ شَخْصِيَّتَهُ </a:t>
              </a:r>
              <a:r>
                <a:rPr lang="ar-MA" sz="3600" b="1" dirty="0" err="1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وَٱلأَفْعالَ</a:t>
              </a:r>
              <a:r>
                <a:rPr lang="ar-MA" sz="36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3600" b="1" dirty="0" err="1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ٱلَّتي</a:t>
              </a:r>
              <a:r>
                <a:rPr lang="ar-MA" sz="36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يَقومُ بِها.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629CE981-5E60-60D9-41D2-5E004C4E76DE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6" name="Image 25" descr="Une image contenant dessin, dessin humoristique, émoticône, croquis&#10;&#10;Le contenu généré par l’IA peut être incorrect.">
            <a:extLst>
              <a:ext uri="{FF2B5EF4-FFF2-40B4-BE49-F238E27FC236}">
                <a16:creationId xmlns:a16="http://schemas.microsoft.com/office/drawing/2014/main" xmlns="" id="{24B20FC8-EE2D-6F14-4E29-69C41DA1F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140" y="1569511"/>
            <a:ext cx="1158340" cy="823031"/>
          </a:xfrm>
          <a:prstGeom prst="rect">
            <a:avLst/>
          </a:prstGeom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xmlns="" id="{9668CEFC-DFA6-A329-469F-2049659E0C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7978D42-7FA7-8675-3146-4B589DEA1547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F2630BE-9C41-46EA-A832-624EF61E1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E7BB07F4-E2D3-704F-D84B-6DB68B11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0BB4C5C-76FC-97B5-FB2D-8833A713877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6B72366-CCC3-6F83-1B65-0F3C901DC00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9C541D56-4B09-0DEA-5C90-F0E411E6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4A417D18-9BD3-7935-727B-EED0E91AC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A552605-5BE4-EAEE-B1D2-D645FDF604A7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14E6684A-D601-B502-85B6-F7E88BDDA193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06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4BFBD9F-71ED-E959-C3B2-E34EDFAA4CA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F86258-6992-9DEC-A574-2A99D73A422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E78634EA-B7C3-09A3-FE28-5557DE91E43E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يَتَمَيَّزُ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CD13455B-A744-8F86-BB65-5719CE587A4C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تَتَمَيَّزُ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368F62DF-3BD5-EC9F-3579-16EE21F9F6AD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يَتَمَيَّزْنَ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3DB1E397-6AD6-60F9-0242-A2C84732AC48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تَتَمَيَّزانِ</a:t>
            </a: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905EFA21-9D14-DAF1-4BA3-4AF93FA7089A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اَلْمَدينَتانِ  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بِجَوٍّ مُعْتَدِلٍ وَشَمْسٍ دافِئَةٍ. 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18AC0E-0478-1AD9-A771-C8E8C65E2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00A7DE-C66B-4FBC-31E6-D02586AA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القسم. لاحظوا الصورة التالية جيدا. ما العناصر التي يمكن وصفها في الصورة؟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7D0C6E-A1D0-336C-A6FF-10BBA12702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xmlns="" id="{6E5D759A-D3B3-4A2F-F0EB-A1727658C974}"/>
                  </a:ext>
                </a:extLst>
              </p14:cNvPr>
              <p14:cNvContentPartPr/>
              <p14:nvPr/>
            </p14:nvContentPartPr>
            <p14:xfrm>
              <a:off x="-494802" y="3760310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6E5D759A-D3B3-4A2F-F0EB-A1727658C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530442" y="3724310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Image 26" descr="Une image contenant ciel, peinture, arb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18DB9F-BD1C-CC93-CEC9-07AE2FCBE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000" y="1709193"/>
            <a:ext cx="5516866" cy="4557035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8B2E6880-CA5B-23FD-20E2-6C3DEEE35F9C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6B61EF6A-D750-A7B9-05CB-41AF08831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F99BD53F-FB58-A20C-8B44-14015742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5CEA0628-8050-5D91-25A2-057C6A82D20E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3C5C53E-AF2B-C72A-BD1B-87C7B18FC4F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xmlns="" id="{36C20BB7-A888-1A96-336C-6301C9AC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A4AAF8FE-05E4-02CC-309F-F72625167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FF7909A-18AF-57BD-FD42-86F7B61B8357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93E3DA6-E02A-527B-E7FD-ED1F5E700B8D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7326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4D1C58-F626-7C3D-4E00-7FB278FA9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4A0901-1CF0-B417-82D0-765655E39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دفاتركم، ستصفون الساحة على الصورة. تذكروا خطوات وصف مكان. (7 دقائق)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يتنقل الأستاذ ويسجل أهم الأخطاء التي رصدها.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751A7615-836D-4F6D-8DEC-05AFA3219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58893D6A-480D-DC3E-03BA-1544FB124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76978"/>
            <a:ext cx="2456822" cy="24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2220C220-D01A-4D91-FD98-AB6A529C26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6D43AACE-314E-0BD1-ADC0-C50D65989FA6}"/>
              </a:ext>
            </a:extLst>
          </p:cNvPr>
          <p:cNvSpPr txBox="1"/>
          <p:nvPr/>
        </p:nvSpPr>
        <p:spPr>
          <a:xfrm>
            <a:off x="398069" y="2575249"/>
            <a:ext cx="3126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أُحَدِّدُ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ٱسْمَ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ٱلْمَكانِ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وَوَصْفُهُ بِشَكْلٍ عامٍّ؛</a:t>
            </a:r>
          </a:p>
          <a:p>
            <a:pPr algn="r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أُحَدِّدُ عَناصِرَ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ٱلْمَكانِ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: مَلْعَبُ كُرَةِ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ٱلسَّلَّةِ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، أَطْفالٌ، أَشْجارٌ، ...</a:t>
            </a:r>
          </a:p>
          <a:p>
            <a:pPr algn="r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اِسْتِعْمالُ أَوْصافٍ مُناسِبَةٍ لِكُلِّ عُنْصُرٍ.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12CE4EB7-BBF7-52C4-90A6-FE1621730A7D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D67ECEB9-D3CC-4C38-9141-D63EA269E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9F694952-CAFA-96EB-90F6-F9CACAD9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C1F581B1-C784-5FCA-7453-0896E168A43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2FB423A9-DEF5-58A1-528E-4150D052B335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039D3648-FDB4-C7F7-2AB4-5FFF3EA2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F235CC1E-BB28-36FE-74EF-C49ABA59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943B66F-8F7F-AA57-3B1A-7F82DA6F45B7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E0099795-6432-4E55-316E-B4ADBFC803EA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pic>
        <p:nvPicPr>
          <p:cNvPr id="38" name="Image 37" descr="Une image contenant ciel, peinture, arb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EB14307-7708-8F10-1388-73EFEF260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677" y="1866391"/>
            <a:ext cx="5127739" cy="42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741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373DE9-ACDA-E29B-36BF-F554E58E1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B748545-92A4-BB0A-C674-5C7F5710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من يقرأ الفقرة التي كتبها؟ ما العناصر التي وصفها زميلكم؟ (8 دقائق)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مناقشة أهم الأخطاء وتصحيحها على السبورة.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E8A6C29F-141D-FBDD-2843-B33E1336A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34A95131-5D1B-3B42-77B7-2C21016C5B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1276978"/>
            <a:ext cx="2456822" cy="24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xmlns="" id="{110039F2-E723-3689-E37D-4E93DD6E9B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7F6AFE2-9660-AAA6-83A0-C21BEC04AFD4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602FA3B-62A0-5B3B-A2C6-BE1CFC5B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42615F4-F992-034A-7635-BBF012904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43EC55B-2B02-8652-35C5-249DA48263B9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BF9BDCE-91F0-677B-D71B-175386FB383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344BF9D6-9CB9-F8AC-457F-CA5B433A6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F5E796DD-1EA9-C5AB-BB5C-25398F91F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058625D-203C-8C1D-1106-5EAACCC916AD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E789840-5D20-992D-45C5-72F5705689A0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pic>
        <p:nvPicPr>
          <p:cNvPr id="27" name="Image 26" descr="Une image contenant ciel, peinture, arb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C536925-3861-51A5-59E4-87E0E788D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000" y="1709193"/>
            <a:ext cx="5516866" cy="45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9574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FD333-76AB-C121-6AFB-DFFFFD71E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BEF03E-FFAF-6BD6-DF2A-F603A9AA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وصفٌ آخر. استعينوا به في التصحيح.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BB6DE98-BFC1-FE29-EC00-CAA05F72EE2C}"/>
              </a:ext>
            </a:extLst>
          </p:cNvPr>
          <p:cNvSpPr txBox="1"/>
          <p:nvPr/>
        </p:nvSpPr>
        <p:spPr>
          <a:xfrm>
            <a:off x="632373" y="2446093"/>
            <a:ext cx="7780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ساحَةُ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واسِعَةٌ وَمُنَظَّمَةٌ، أَرْضِيَّتُها مُسْتَوِيَةٌ وَنَظيفَةٌ. في وَسَطِ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ٱلسّاحَةِ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يَظْهَرُ مَلْعَبٌ جَميلٌ لِكُرَةِ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ٱلسَّلَّةِ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خُطوطُهُ واضِحَةٌ. يَنْتَشِرُ فيهِ أَطْفالٌ يَلْعَبونَ بِحَيَوِيَّةٍ، يَتَبادَلونَ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ٱلْكُرَةَ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فَرَحٍ وَسُرورٍ. 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جَنَباتِ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ٱلسّاحَةِ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أَشْجارٌ خَضْراءُ وَعالِيَةٌ، تَزيدُ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ٱلمَكانَ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جَمالاً وَإِحْساساً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بِٱلرّاحَةِ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 لَها مِنْ ساحَةٍ رائِعَةٍ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7685276B-F9DD-1360-6574-458D37AB5F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8E391DE-E333-542D-FE3A-6B4EDEFB62B1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A38FFDCC-5483-1A2B-F103-E6FEEB9B3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C661D4EE-30A7-F9CF-4F76-701B2FDD2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E61938D-F3DB-0EBE-ED6E-AD1E3A861B03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AEFA7DE-D781-01D7-2965-2F6775DACBE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7BB5FDE6-CF6B-FC57-19EC-C556E048C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8DCF80DD-5C7E-C4B4-5506-8DDAD7FD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9FB3F0B-EB53-1248-55E3-6C163FEE688C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6364464-95AC-8803-8BF5-842D7811F650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13199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4D0839-0943-7F91-54CE-16F8EB3B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210D97-CA13-88DA-36A5-69517E03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كراساتكم، الصفحة 119. ستصفون ساحة مدرستكم. أنجزوا التمرين الأول. (خمس دقائق) 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37838BD0-A1A8-BCBC-64ED-856B94C3EE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971003C-03A7-5870-E0B8-7C0A17241D0A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25DADA1E-3866-597E-3501-E603CD7B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2B7FDCA6-DA39-B157-74F6-7073BC05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9DE50FE-2AD2-5372-8A5D-A004A66F3F0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21BAD9B-A976-2622-4BD9-6C41F264BA2A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8CEC59D5-8612-0672-8508-C7E75A5C7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D6DDA398-9F44-8594-9729-18277A01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0B7F45A-5FB5-813D-FA87-32AB020782F5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D1756C0-2EC0-631C-971F-74FE49972985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B4C1BCB-539D-BC6C-4A71-B6DC58D53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367" y="1766725"/>
            <a:ext cx="3021079" cy="4335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F271683-BE2E-D48B-2CF5-30EFFA78A0B3}"/>
              </a:ext>
            </a:extLst>
          </p:cNvPr>
          <p:cNvSpPr/>
          <p:nvPr/>
        </p:nvSpPr>
        <p:spPr>
          <a:xfrm>
            <a:off x="3317367" y="2172416"/>
            <a:ext cx="3083345" cy="15131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34711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EB241E-A3BE-75EA-6037-F930B690E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60A7B7-8C30-0F61-6B59-D14F6518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لتقاسم أعمالكم. من يقرأ وصفه لساحة مدرستنا؟ (خمس دقائق) 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908AAE6E-9905-C8DA-AD66-300893A56F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91F1911-82C5-7D1A-DBCD-A39CE0B61D2F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AA7ED26A-BFB2-9AB5-187C-D0961639B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995BB43C-5B09-CD1B-FC9C-F03F8342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0E65C82-FB68-4DB1-9C15-B8AD91943E9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30F4CD8-5F27-C3AA-16E6-8D78CB48E35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6A897817-5D71-CEF1-03CD-CE7A65D9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BD49F74D-2382-7CE6-9CF8-3F308DEA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6BBE6B3-2316-4FE0-B6D5-0D79657252DB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C6088ED-FBF9-1810-CA78-809FD12368EE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F048500A-94A5-3CED-8160-817491A5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367" y="1766725"/>
            <a:ext cx="3021079" cy="4335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7C67D66-8300-E72E-7487-A3E020421809}"/>
              </a:ext>
            </a:extLst>
          </p:cNvPr>
          <p:cNvSpPr/>
          <p:nvPr/>
        </p:nvSpPr>
        <p:spPr>
          <a:xfrm>
            <a:off x="3317367" y="2172416"/>
            <a:ext cx="3083345" cy="15131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62745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B2AE-5EB4-7F15-EEE7-900B0F0D8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1C32ABF-CCEA-D974-0E52-2F463E715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D2568D3-A2F6-CD79-3A6E-80C9860F4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FF682988-ACC5-5CEC-3B17-C0CFB06E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20C51C7-A96D-317E-28A5-7E97C7A69A90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3ED7911-35E4-8BF5-A953-58EE74A04AEE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D0265B8-7446-0312-7B13-FDA6E95B5D52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D845355-EDB0-567C-C883-0D2140FBDC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194" y="966352"/>
            <a:ext cx="412094" cy="4120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112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129997-9345-D971-D529-5033FE6B0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F89171-6B97-4B0F-4AA2-B8EECA5C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CE7BBA20-B339-471E-974F-1796AA97BD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8EDA1D11-C0D5-F7DB-0C5C-71C131B74FE5}"/>
              </a:ext>
            </a:extLst>
          </p:cNvPr>
          <p:cNvSpPr/>
          <p:nvPr/>
        </p:nvSpPr>
        <p:spPr>
          <a:xfrm>
            <a:off x="1968759" y="2720455"/>
            <a:ext cx="4786604" cy="984622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كَيْفَ أَصِفُ مَكاناً؟ (مَثَلاً ساحَةُ مَدْرَسَتِكُمْ)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8E184A0-9C09-5CFD-7060-E7E6A7C64D14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F39F7AE4-B615-FF04-7324-8444992B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957759CB-CEE0-4EF3-485F-4B99BB95C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5AA3CAD-7B71-24ED-B948-F2666C2FAFAB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6AAFF92-80ED-08AD-9437-0C142FC8EFA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A31AA10-D189-00CA-8DE2-F82086AE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2FE3352-1E8E-808F-9D85-494D7B61A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D0E96FF-6339-2609-D44B-5CF106803F77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90E990C-B7B6-4784-6938-D5EE03D0DD16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A88DACE0-D461-CD26-8273-E1296E496F52}"/>
              </a:ext>
            </a:extLst>
          </p:cNvPr>
          <p:cNvSpPr/>
          <p:nvPr/>
        </p:nvSpPr>
        <p:spPr>
          <a:xfrm>
            <a:off x="1968759" y="3705077"/>
            <a:ext cx="4786604" cy="984622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كَيْفَ أَصِفُ شَخْصاً؟ </a:t>
            </a:r>
          </a:p>
        </p:txBody>
      </p:sp>
    </p:spTree>
    <p:extLst>
      <p:ext uri="{BB962C8B-B14F-4D97-AF65-F5344CB8AC3E}">
        <p14:creationId xmlns:p14="http://schemas.microsoft.com/office/powerpoint/2010/main" val="202781919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التمرين الثاني. أنجزوا النشاط في البيت.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2345" y="2803850"/>
            <a:ext cx="1402455" cy="1402455"/>
          </a:xfrm>
        </p:spPr>
      </p:pic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3674D75-B9E7-4C55-572B-AAEBB02B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67423AB-B0B3-B940-44F6-702F9B738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79" y="1709193"/>
            <a:ext cx="3021079" cy="4335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46CF0151-30CE-8732-011B-E71E28DAF243}"/>
              </a:ext>
            </a:extLst>
          </p:cNvPr>
          <p:cNvSpPr/>
          <p:nvPr/>
        </p:nvSpPr>
        <p:spPr>
          <a:xfrm>
            <a:off x="2715208" y="3505077"/>
            <a:ext cx="2939143" cy="25131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FE5EA654-8484-C061-9C7E-46F43736878B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90A7ACD-A028-A629-1BD8-DA5C9750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98FF3212-D1C0-43F3-9D7C-EE20365CC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A9B5C77-5C03-E146-5A2C-D3F54281006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1A01DE3-6228-4C97-53D1-6C7723E054B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A6FE2956-33BE-341F-47FE-718FC9DF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B3FDCD4-EB0C-2220-1557-D51F3133F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E922CE7-91E2-0A2B-E529-F6708A44DC22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8F704F3-9F4E-2023-73BF-BC9E2A665AC4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9DBC805D-5AAE-2DF2-D107-DCFD84660FE1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A93408B8-7FAC-85F4-BF75-8B68139E1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7F479B7-A63E-1205-FCAA-8FBB69F6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A207111-30CC-B456-A5C7-A08A14BB58E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98FB958-E7BF-6FE8-DCA2-78DCD5821DB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AC24C200-5627-4590-2D88-5D88FD31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52FDF6D5-A339-18E4-3A93-7C04594E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4B896CA-F098-EA17-94B0-49B73C1C500B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3F50B40-F89A-E9ED-C3F3-F33F03417FA7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45898B-EF6B-8162-545D-05FBF5E4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B1D4CB-37A9-0482-32AE-59C9075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395D747-71FD-81E2-35B0-C87DFC2B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3AA04FE-53F7-4980-472E-08FB44DB86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37A65F-6B8A-CE83-9C05-4553AAA1255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406EB01-D8F4-93A6-0CB9-56CD54A87A8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18CA8C67-9D70-0F75-34BE-60150991EBC1}"/>
              </a:ext>
            </a:extLst>
          </p:cNvPr>
          <p:cNvSpPr/>
          <p:nvPr/>
        </p:nvSpPr>
        <p:spPr>
          <a:xfrm>
            <a:off x="6616716" y="243673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يَتَمَيَّزُ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6442FD08-908F-8AD1-F46A-7A74CE098632}"/>
              </a:ext>
            </a:extLst>
          </p:cNvPr>
          <p:cNvSpPr/>
          <p:nvPr/>
        </p:nvSpPr>
        <p:spPr>
          <a:xfrm>
            <a:off x="4659287" y="245430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تَتَمَيَّزُ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3F5B189B-B02D-83B7-5030-60C106E8293A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يَتَمَيَّزْنَ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3034917A-0BC4-017B-ADB1-BEA3B884040C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تَتَمَيَّزانِ</a:t>
            </a: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F76FD8E6-A58E-93EE-A588-69E5C94CA5FD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اَلْمَدينَتانِ  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بِجَوٍّ مُعْتَدِلٍ وَشَمْسٍ دافِئَةٍ.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8FB04198-460E-8E4B-B098-FC7496D736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0DC914EA-1465-FEDF-7937-4105598D777E}"/>
              </a:ext>
            </a:extLst>
          </p:cNvPr>
          <p:cNvSpPr txBox="1"/>
          <p:nvPr/>
        </p:nvSpPr>
        <p:spPr>
          <a:xfrm>
            <a:off x="5169159" y="5251110"/>
            <a:ext cx="125963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تَتَمَيَّزانِ</a:t>
            </a:r>
            <a:endParaRPr lang="fr-FR" sz="4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8D822C0-5952-D64D-8B2A-010DE24E11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C596E4B-A098-1E55-D98D-8199F1A6E0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B53E6F8-457F-18DC-F54C-C1D3E8638209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9AB6C11-EE95-8FC2-D343-0AAD1BBCB6FD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778176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xmlns="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8515B9A6-F1A1-5F5E-C272-18FF6EA294E7}"/>
              </a:ext>
            </a:extLst>
          </p:cNvPr>
          <p:cNvGrpSpPr/>
          <p:nvPr/>
        </p:nvGrpSpPr>
        <p:grpSpPr>
          <a:xfrm>
            <a:off x="398069" y="125331"/>
            <a:ext cx="7750183" cy="313590"/>
            <a:chOff x="398069" y="125331"/>
            <a:chExt cx="7750183" cy="31359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6B2A33BC-D1C0-B044-FFE2-81A8E3222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3C2E7B3-21B7-621A-7C33-4469648F9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038" y="125331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51D69A2-6405-7184-E5C9-EEF8C5355D41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31965C2-5385-5A9C-203A-500469EF43D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9A103008-6CAF-C08F-8F69-44E9BA50B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2C4B354A-CCF3-2CD3-B28B-337D4F55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2353" y="159595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86F5D57-AC3D-8C0C-A08E-CE644AB432A5}"/>
                </a:ext>
              </a:extLst>
            </p:cNvPr>
            <p:cNvSpPr>
              <a:spLocks/>
            </p:cNvSpPr>
            <p:nvPr/>
          </p:nvSpPr>
          <p:spPr>
            <a:xfrm>
              <a:off x="4931141" y="12533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المسموع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822E55C-ACE4-AB46-ADFC-3ED14672EA57}"/>
                </a:ext>
              </a:extLst>
            </p:cNvPr>
            <p:cNvSpPr>
              <a:spLocks/>
            </p:cNvSpPr>
            <p:nvPr/>
          </p:nvSpPr>
          <p:spPr>
            <a:xfrm>
              <a:off x="2553551" y="15092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914400" rtl="1" fontAlgn="auto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38D931-C852-D27C-72FD-E8F22264B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8A7631-1634-2FC0-1069-AACC2AD0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AAC282-1F19-71EA-A188-DA1809F98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E9BC02-50BE-525A-15F3-BE35DE8047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ACF0827-1611-5FC3-DE4B-217DAEAB5E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39DE608-E86C-C14B-E0BF-B442FA0D8B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5B59F54-FB51-C223-6A6A-8678BBFCF9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993650-B505-C9EE-07F9-6FAA61337D9A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93AFA2-B531-782F-14FF-3DED8419FF9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1C3FEC2D-5C56-5E64-5662-BAFAAB72E311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تَشْتَاقونِ</a:t>
            </a: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5EF92AF7-BED0-CAB2-F732-1B8A8E6A002B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يَشْتاقونَ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BA11699B-3C87-B263-2510-69808A442E08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يَشْتاقانِ</a:t>
            </a: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B45FF634-F03C-0098-9CE7-CD2B03B04858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يَشْتاقُ</a:t>
            </a: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AB3D0F26-8369-290F-E990-9CE3E184E663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سُكّانُ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ٱلْمُدُنِ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لِجَمالِ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ٱلْقَرْيَةِ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D515A6-AFF7-BC2B-7716-102DA4F1A7A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926FA0-CDF4-0C69-CBDC-F04CEBF9095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3496350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AA2256-BA9D-1829-B733-B1E6C749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677;p154">
            <a:extLst>
              <a:ext uri="{FF2B5EF4-FFF2-40B4-BE49-F238E27FC236}">
                <a16:creationId xmlns:a16="http://schemas.microsoft.com/office/drawing/2014/main" xmlns="" id="{2F042921-35DB-41F7-02D0-751DB89DFA41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سُكّانُ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ٱلْمُدُنِ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           لِجَمالِ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ٱلْقَرْيَةِ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071AA8-42CC-1A33-1EC4-C64599F2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2C00D8-6D05-42E1-568E-0E28B70B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D77B8B9-2E70-8B96-3E50-0A56CF64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97EA254-5EA8-830A-1792-01FF18D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300DC14-0BF8-31C0-3C55-2F9B68C330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7581EA-A9B9-7CA0-A625-59C582A6B57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18E4B1-56BB-308C-BC90-17EA6C623C1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481D2BCF-6D86-CCAE-C3F7-51D9305243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2CC0DB6-265E-50A9-F392-25547EB1E99E}"/>
              </a:ext>
            </a:extLst>
          </p:cNvPr>
          <p:cNvSpPr txBox="1"/>
          <p:nvPr/>
        </p:nvSpPr>
        <p:spPr>
          <a:xfrm>
            <a:off x="3928188" y="5258417"/>
            <a:ext cx="146490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يَشْتاقونَ</a:t>
            </a:r>
            <a:endParaRPr lang="fr-FR" sz="4400" dirty="0"/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xmlns="" id="{AE3157E5-D967-17D8-71F6-E2A72C59E07B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تَشْتَاقونِ</a:t>
            </a: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xmlns="" id="{B0B99A68-C06B-944A-9DC7-50CC3E3FC6D7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يَشْتاقونَ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xmlns="" id="{9895AC02-06A2-E4A8-83BD-F93470DA73AE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يَشْتاقانِ</a:t>
            </a: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5A65894B-18EE-6241-0A22-2D79816E6141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يَشْتاقُ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9CE468-D55D-31EA-D454-61204EE0DC2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A8A8F2-AD6E-AD33-1746-6AE50B915AB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880912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BCCA6C-070A-FE72-2BE8-6468F8290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E3D2E7-176A-E9DD-3EC2-81D410CE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3B52C6-EFAC-22DF-66AF-188DD2E336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DAC2D3-01AB-A144-7463-A2026C8FAB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4F1CF45-8EF7-DDE4-7C66-7D4821FA13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8CC9D30-1DAA-2E90-4748-42A71146B7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6725930-DBB1-0F4F-5269-3ADD094211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B24938-B453-9FB6-0166-2C2FA0FDF99E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2194B8-5BA0-5129-3EE8-BDB67165AD8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05BCDC65-F5B7-6F2C-E569-0AEACD32E30E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ٱلزّائِرَةِ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FF5443E7-CE34-3CEB-6977-FAD176AA0642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ٱلزَّائِرُ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79DFB0DD-FB7E-A06F-4C39-CE0172071108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ٱلزَّائِرَةُ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3EACBE09-B0C1-4A59-EB42-AE21613819A6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ٱلزَّائِرَ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ACB616E1-1B4C-777C-5938-25CABD15160B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اِنْبَهَرَتْ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مِنْ رَوْعَةِ بِناءِ جامِعِ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ٱلْقَرَوِيّينَ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C96AA5-5742-1C5B-E846-A4E5E339F1A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C1902E-31F0-CEF3-2913-F97A81B45A81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321138793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486735-D91C-B75B-956D-EB728720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870695-8D3D-C327-D045-4B7C55A0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18CE48F-F297-D60D-B437-BCCE4DF93D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49EEE56-6196-5FA8-160D-1220E2EC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8A47F7B-6951-9544-9352-B2705696C8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4FE06D-10C6-3508-13EF-B7BAD0C139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132E71-C04F-A815-50F8-20A2040C667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DD5D3F2-541B-7F55-AC78-9A9554CF6CF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A12DA827-57E8-D611-7BFB-2F01DBA67A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Google Shape;1666;p201">
            <a:extLst>
              <a:ext uri="{FF2B5EF4-FFF2-40B4-BE49-F238E27FC236}">
                <a16:creationId xmlns:a16="http://schemas.microsoft.com/office/drawing/2014/main" xmlns="" id="{C97CF105-BF42-4BFB-C85E-9F203EB6AFED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ٱلزّائِرَةِ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xmlns="" id="{36646644-96DD-97E1-A620-972739F577B0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ٱلزَّائِرُ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668;p201">
            <a:extLst>
              <a:ext uri="{FF2B5EF4-FFF2-40B4-BE49-F238E27FC236}">
                <a16:creationId xmlns:a16="http://schemas.microsoft.com/office/drawing/2014/main" xmlns="" id="{889B23AA-4FD5-6E76-A954-9DB5083EB621}"/>
              </a:ext>
            </a:extLst>
          </p:cNvPr>
          <p:cNvSpPr/>
          <p:nvPr/>
        </p:nvSpPr>
        <p:spPr>
          <a:xfrm>
            <a:off x="94265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ٱلزَّائِرَةُ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xmlns="" id="{A6A10A1A-2010-8104-726F-CC3CE02B4978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ٱلزَّائِرَ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677;p154">
            <a:extLst>
              <a:ext uri="{FF2B5EF4-FFF2-40B4-BE49-F238E27FC236}">
                <a16:creationId xmlns:a16="http://schemas.microsoft.com/office/drawing/2014/main" xmlns="" id="{0D7A4A39-B71F-CE49-9ED8-FCB6728045C0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اِنْبَهَرَتْ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  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مِنْ رَوْعَةِ بِناءِ جامِعِ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ٱلْقَرَوِيّينَ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3F7CA72-C338-99E4-90FC-2ED90D585B2B}"/>
              </a:ext>
            </a:extLst>
          </p:cNvPr>
          <p:cNvSpPr txBox="1"/>
          <p:nvPr/>
        </p:nvSpPr>
        <p:spPr>
          <a:xfrm>
            <a:off x="5701885" y="5251110"/>
            <a:ext cx="107116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ٱلزَّائِرَةُ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AB5954-1EB3-DBBB-D53B-6915CD1D0F5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E58EE9B-8E06-7012-9A82-76992E70C51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903188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30E393-E851-300E-9B25-375EC3FD1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A9D27D-E0E5-34D4-4F42-ED1169A4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EAAB18D-837A-D602-AB33-6D42ED759A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42089CF-D860-718B-8256-C7F174BD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43169ED-3298-E548-547D-9F1409377E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CF86FE3-33C3-1C38-7D64-69B30C84B4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FADF497-692A-28F5-5615-5B6B8B388A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4D266F9-B23A-E74D-9E93-EF636E2911C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5F37BB4-27F7-0F9A-0177-7E57572809D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xmlns="" id="{41ECD30D-B5B5-D9DF-FAAB-A462B29FDB90}"/>
              </a:ext>
            </a:extLst>
          </p:cNvPr>
          <p:cNvSpPr/>
          <p:nvPr/>
        </p:nvSpPr>
        <p:spPr>
          <a:xfrm>
            <a:off x="6616715" y="2436733"/>
            <a:ext cx="1760173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ٱلتَّلاميذَ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1667;p201">
            <a:extLst>
              <a:ext uri="{FF2B5EF4-FFF2-40B4-BE49-F238E27FC236}">
                <a16:creationId xmlns:a16="http://schemas.microsoft.com/office/drawing/2014/main" xmlns="" id="{BE320DB7-E065-2235-1665-871609FB0C99}"/>
              </a:ext>
            </a:extLst>
          </p:cNvPr>
          <p:cNvSpPr/>
          <p:nvPr/>
        </p:nvSpPr>
        <p:spPr>
          <a:xfrm>
            <a:off x="4659287" y="2454304"/>
            <a:ext cx="1760174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90E521D9-340C-BE8E-1C45-71D9F8165AC4}"/>
              </a:ext>
            </a:extLst>
          </p:cNvPr>
          <p:cNvSpPr/>
          <p:nvPr/>
        </p:nvSpPr>
        <p:spPr>
          <a:xfrm>
            <a:off x="507748" y="2493000"/>
            <a:ext cx="2018909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ٱلتِّلْميذاتُ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CE84B079-0603-1B6E-4992-4697F4454DA0}"/>
              </a:ext>
            </a:extLst>
          </p:cNvPr>
          <p:cNvSpPr/>
          <p:nvPr/>
        </p:nvSpPr>
        <p:spPr>
          <a:xfrm>
            <a:off x="2800972" y="24718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ٱلتَّلاميذِ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677;p154">
            <a:extLst>
              <a:ext uri="{FF2B5EF4-FFF2-40B4-BE49-F238E27FC236}">
                <a16:creationId xmlns:a16="http://schemas.microsoft.com/office/drawing/2014/main" xmlns="" id="{738E1441-73FF-F794-9054-5B93D42A492C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يَفْرَحُ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بِٱلْمُشارَكَةِ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ٱلْأَنْشِطَةِ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ٱلثَّقافِيَّةِ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A5FE54-A51E-2821-388F-A6033C82DF6E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F555B0-8B20-883B-6C2C-42BCD05736F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98922571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27360</TotalTime>
  <Words>946</Words>
  <Application>Microsoft Office PowerPoint</Application>
  <PresentationFormat>Affichage à l'écran (4:3)</PresentationFormat>
  <Paragraphs>265</Paragraphs>
  <Slides>40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40</vt:i4>
      </vt:variant>
    </vt:vector>
  </HeadingPairs>
  <TitlesOfParts>
    <vt:vector size="69" baseType="lpstr">
      <vt:lpstr>Calibri Light</vt:lpstr>
      <vt:lpstr>Dosis ExtraBold</vt:lpstr>
      <vt:lpstr>Dosis SemiBold</vt:lpstr>
      <vt:lpstr>Modern Love</vt:lpstr>
      <vt:lpstr>Dosis Medium</vt:lpstr>
      <vt:lpstr>Calibri</vt:lpstr>
      <vt:lpstr>Dosis</vt:lpstr>
      <vt:lpstr>Wingdings</vt:lpstr>
      <vt:lpstr>Microsoft Uighur</vt:lpstr>
      <vt:lpstr>Arial</vt:lpstr>
      <vt:lpstr>Wingdings 2</vt:lpstr>
      <vt:lpstr>Aptos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خذوا ألواحكم.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فهم المسموع</vt:lpstr>
      <vt:lpstr>في هذه الحصة، ستستمعون لنص مرتين، بعد ذلك تجيبون عن أسئلة الفهم. انصتوا جيدا. - يفصل الأستاذ الحاسوب عن جهاز العرض قبل البدء في تسميع القصة</vt:lpstr>
      <vt:lpstr>- يفصل الأستاذ الحاسوب عن جهاز العرض قبل البدء في تسميع القصة</vt:lpstr>
      <vt:lpstr>أعيد تسميع النص. حاولوا تذكر أحداث القصة. - يفصل الأستاذ الحاسوب عن جهاز العرض قبل البدء في تسميع القصة</vt:lpstr>
      <vt:lpstr>خذوا كراساتكم الصفحة 112. أجيبوا عن الأسئلة الأربعة. أمامكم 10 دقائق.</vt:lpstr>
      <vt:lpstr>من يقرأ السؤال الأول؟ آخر يجيب. تتم العودة إلى النص لحسم الجواب.</vt:lpstr>
      <vt:lpstr>تأكدوا من صحة جوابكم.</vt:lpstr>
      <vt:lpstr>من يقرا السؤال الثاني؟ ماذا يمكن أن نستنتجه؟  تتم العودة إلى النص لحسم الجواب.</vt:lpstr>
      <vt:lpstr>تأكدوا من صحة جوابكم.</vt:lpstr>
      <vt:lpstr>من يقرأ السؤال الموالي؟ آخر يجيب. تتم العودة  إلى النص لحسم الجواب.</vt:lpstr>
      <vt:lpstr>تأكدوا من صحة جوابكم.</vt:lpstr>
      <vt:lpstr>نمر إلى التمرين الرابع. ما الحدث الذي ورد أولا في النص؟  تتم العودة إلى النص لحسم الجواب.</vt:lpstr>
      <vt:lpstr>من منكم يعيد القصة مستعينا بالأفكار التالية؟ سنستمع جيدا ولا نقاطع من يتحدث.</vt:lpstr>
      <vt:lpstr>إنتاج كتابي</vt:lpstr>
      <vt:lpstr>في حصة الإنتاج الكتابي ستنتجون فقرات تصفون فيها مكانا أو شخصا.</vt:lpstr>
      <vt:lpstr>من يذكرنا بمراحل وصف مكان التي رأيناها في الحصة الماضية؟</vt:lpstr>
      <vt:lpstr>من يقرأ؟</vt:lpstr>
      <vt:lpstr>من يذكرنا بمراحل وصف شخص التي رأيناها في الحصة الماضية؟</vt:lpstr>
      <vt:lpstr>من يقرأ؟</vt:lpstr>
      <vt:lpstr>خذوا دفاتر القسم. لاحظوا الصورة التالية جيدا. ما العناصر التي يمكن وصفها في الصورة؟</vt:lpstr>
      <vt:lpstr>على دفاتركم، ستصفون الساحة على الصورة. تذكروا خطوات وصف مكان. (7 دقائق) يتنقل الأستاذ ويسجل أهم الأخطاء التي رصدها.</vt:lpstr>
      <vt:lpstr>انتهى الوقت. من يقرأ الفقرة التي كتبها؟ ما العناصر التي وصفها زميلكم؟ (8 دقائق) تتم مناقشة أهم الأخطاء وتصحيحها على السبورة.</vt:lpstr>
      <vt:lpstr>هذا وصفٌ آخر. استعينوا به في التصحيح.</vt:lpstr>
      <vt:lpstr>خذوا كراساتكم، الصفحة 119. ستصفون ساحة مدرستكم. أنجزوا التمرين الأول. (خمس دقائق) </vt:lpstr>
      <vt:lpstr>نمر لتقاسم أعمالكم. من يقرأ وصفه لساحة مدرستنا؟ (خمس دقائق) </vt:lpstr>
      <vt:lpstr>اختتام الحصة</vt:lpstr>
      <vt:lpstr>ماذا تعلمتم اليوم؟</vt:lpstr>
      <vt:lpstr>ضعوا علامة أمام التمرين الثاني. أنجزوا النشاط في البيت.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HP</cp:lastModifiedBy>
  <cp:revision>233</cp:revision>
  <dcterms:created xsi:type="dcterms:W3CDTF">2023-09-20T21:35:22Z</dcterms:created>
  <dcterms:modified xsi:type="dcterms:W3CDTF">2026-01-14T02:08:56Z</dcterms:modified>
</cp:coreProperties>
</file>