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</p:sldMasterIdLst>
  <p:notesMasterIdLst>
    <p:notesMasterId r:id="rId56"/>
  </p:notesMasterIdLst>
  <p:sldIdLst>
    <p:sldId id="566" r:id="rId7"/>
    <p:sldId id="1029" r:id="rId8"/>
    <p:sldId id="915" r:id="rId9"/>
    <p:sldId id="705" r:id="rId10"/>
    <p:sldId id="798" r:id="rId11"/>
    <p:sldId id="903" r:id="rId12"/>
    <p:sldId id="779" r:id="rId13"/>
    <p:sldId id="681" r:id="rId14"/>
    <p:sldId id="1037" r:id="rId15"/>
    <p:sldId id="685" r:id="rId16"/>
    <p:sldId id="1038" r:id="rId17"/>
    <p:sldId id="883" r:id="rId18"/>
    <p:sldId id="884" r:id="rId19"/>
    <p:sldId id="904" r:id="rId20"/>
    <p:sldId id="847" r:id="rId21"/>
    <p:sldId id="849" r:id="rId22"/>
    <p:sldId id="887" r:id="rId23"/>
    <p:sldId id="888" r:id="rId24"/>
    <p:sldId id="905" r:id="rId25"/>
    <p:sldId id="862" r:id="rId26"/>
    <p:sldId id="680" r:id="rId27"/>
    <p:sldId id="864" r:id="rId28"/>
    <p:sldId id="865" r:id="rId29"/>
    <p:sldId id="890" r:id="rId30"/>
    <p:sldId id="889" r:id="rId31"/>
    <p:sldId id="891" r:id="rId32"/>
    <p:sldId id="1041" r:id="rId33"/>
    <p:sldId id="1042" r:id="rId34"/>
    <p:sldId id="831" r:id="rId35"/>
    <p:sldId id="1039" r:id="rId36"/>
    <p:sldId id="893" r:id="rId37"/>
    <p:sldId id="894" r:id="rId38"/>
    <p:sldId id="907" r:id="rId39"/>
    <p:sldId id="653" r:id="rId40"/>
    <p:sldId id="876" r:id="rId41"/>
    <p:sldId id="877" r:id="rId42"/>
    <p:sldId id="834" r:id="rId43"/>
    <p:sldId id="895" r:id="rId44"/>
    <p:sldId id="896" r:id="rId45"/>
    <p:sldId id="898" r:id="rId46"/>
    <p:sldId id="881" r:id="rId47"/>
    <p:sldId id="1040" r:id="rId48"/>
    <p:sldId id="897" r:id="rId49"/>
    <p:sldId id="899" r:id="rId50"/>
    <p:sldId id="908" r:id="rId51"/>
    <p:sldId id="1030" r:id="rId52"/>
    <p:sldId id="817" r:id="rId53"/>
    <p:sldId id="818" r:id="rId54"/>
    <p:sldId id="679" r:id="rId55"/>
  </p:sldIdLst>
  <p:sldSz cx="9144000" cy="6858000" type="screen4x3"/>
  <p:notesSz cx="6735763" cy="9866313"/>
  <p:embeddedFontLst>
    <p:embeddedFont>
      <p:font typeface="Dosis" pitchFamily="2" charset="0"/>
      <p:regular r:id="rId57"/>
      <p:bold r:id="rId58"/>
    </p:embeddedFont>
    <p:embeddedFont>
      <p:font typeface="Dosis ExtraBold" pitchFamily="2" charset="0"/>
      <p:bold r:id="rId59"/>
    </p:embeddedFont>
    <p:embeddedFont>
      <p:font typeface="Dosis Medium" pitchFamily="2" charset="0"/>
      <p:regular r:id="rId60"/>
    </p:embeddedFont>
    <p:embeddedFont>
      <p:font typeface="Dosis SemiBold" pitchFamily="2" charset="0"/>
      <p:bold r:id="rId6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414C7A"/>
    <a:srgbClr val="757575"/>
    <a:srgbClr val="8D6F91"/>
    <a:srgbClr val="445C80"/>
    <a:srgbClr val="DAE3F3"/>
    <a:srgbClr val="565F88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3D4CF-CFA6-4F93-82F3-4694F16A597C}" v="28" dt="2025-10-30T22:31:57.961"/>
    <p1510:client id="{507CDF07-D4A9-45F6-8EB6-F86A272884CE}" v="11" dt="2025-10-31T08:52:56.5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60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552" y="2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2.fntdata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3.fntdata"/><Relationship Id="rId67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0D39CC5-C565-B3A0-06A2-7EE2E423BD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95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50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66" r:id="rId15"/>
    <p:sldLayoutId id="2147483767" r:id="rId16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6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microsoft.com/office/2007/relationships/media" Target="../media/media6.mp4"/><Relationship Id="rId7" Type="http://schemas.openxmlformats.org/officeDocument/2006/relationships/image" Target="../media/image5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6.xml"/><Relationship Id="rId4" Type="http://schemas.openxmlformats.org/officeDocument/2006/relationships/video" Target="../media/media6.mp4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5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58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2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4.xml"/><Relationship Id="rId5" Type="http://schemas.openxmlformats.org/officeDocument/2006/relationships/image" Target="../media/image220.png"/><Relationship Id="rId10" Type="http://schemas.openxmlformats.org/officeDocument/2006/relationships/image" Target="../media/image59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0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9.mp4"/><Relationship Id="rId7" Type="http://schemas.openxmlformats.org/officeDocument/2006/relationships/image" Target="../media/image2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62.png"/><Relationship Id="rId4" Type="http://schemas.openxmlformats.org/officeDocument/2006/relationships/video" Target="../media/media9.mp4"/><Relationship Id="rId9" Type="http://schemas.openxmlformats.org/officeDocument/2006/relationships/image" Target="../media/image41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63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0.png"/><Relationship Id="rId5" Type="http://schemas.openxmlformats.org/officeDocument/2006/relationships/customXml" Target="../ink/ink6.xml"/><Relationship Id="rId4" Type="http://schemas.openxmlformats.org/officeDocument/2006/relationships/image" Target="../media/image390.png"/><Relationship Id="rId9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4.png"/><Relationship Id="rId7" Type="http://schemas.openxmlformats.org/officeDocument/2006/relationships/image" Target="../media/image26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customXml" Target="../ink/ink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63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490.png"/><Relationship Id="rId4" Type="http://schemas.openxmlformats.org/officeDocument/2006/relationships/customXml" Target="../ink/ink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63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490.png"/><Relationship Id="rId4" Type="http://schemas.openxmlformats.org/officeDocument/2006/relationships/customXml" Target="../ink/ink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63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421.png"/><Relationship Id="rId4" Type="http://schemas.openxmlformats.org/officeDocument/2006/relationships/customXml" Target="../ink/ink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63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530.png"/><Relationship Id="rId4" Type="http://schemas.openxmlformats.org/officeDocument/2006/relationships/customXml" Target="../ink/ink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30.emf"/><Relationship Id="rId7" Type="http://schemas.openxmlformats.org/officeDocument/2006/relationships/image" Target="../media/image27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54.emf"/><Relationship Id="rId4" Type="http://schemas.openxmlformats.org/officeDocument/2006/relationships/customXml" Target="../ink/ink18.xml"/><Relationship Id="rId9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D547702-DF24-9772-4AF0-DA33B5AD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8363B44-F777-8ED8-D0D5-6C2DB84326D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C2E12AF-B36E-5408-BAFC-A7F79617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E57DF75-5041-BB9A-6250-98CC3BF4E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827" y="3421618"/>
            <a:ext cx="2556484" cy="523220"/>
          </a:xfrm>
        </p:spPr>
        <p:txBody>
          <a:bodyPr/>
          <a:lstStyle/>
          <a:p>
            <a:r>
              <a:rPr lang="fr-MA" sz="2000" dirty="0"/>
              <a:t>La première année </a:t>
            </a:r>
          </a:p>
        </p:txBody>
      </p:sp>
      <p:sp>
        <p:nvSpPr>
          <p:cNvPr id="34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6448" y="3503228"/>
            <a:ext cx="3061410" cy="360000"/>
          </a:xfrm>
        </p:spPr>
        <p:txBody>
          <a:bodyPr/>
          <a:lstStyle/>
          <a:p>
            <a:r>
              <a:rPr lang="fr-MA" sz="2000" dirty="0"/>
              <a:t>La deuxième année</a:t>
            </a:r>
          </a:p>
        </p:txBody>
      </p:sp>
      <p:sp>
        <p:nvSpPr>
          <p:cNvPr id="48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46614" y="5430263"/>
            <a:ext cx="2911271" cy="686974"/>
          </a:xfrm>
        </p:spPr>
        <p:txBody>
          <a:bodyPr/>
          <a:lstStyle/>
          <a:p>
            <a:r>
              <a:rPr lang="fr-MA" sz="2000" dirty="0"/>
              <a:t>La cinquième année</a:t>
            </a:r>
          </a:p>
        </p:txBody>
      </p:sp>
      <p:sp>
        <p:nvSpPr>
          <p:cNvPr id="49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1542" y="5593750"/>
            <a:ext cx="2509554" cy="360000"/>
          </a:xfrm>
        </p:spPr>
        <p:txBody>
          <a:bodyPr/>
          <a:lstStyle/>
          <a:p>
            <a:r>
              <a:rPr lang="fr-MA" sz="2000" dirty="0"/>
              <a:t>La sixième année</a:t>
            </a:r>
          </a:p>
        </p:txBody>
      </p:sp>
      <p:sp>
        <p:nvSpPr>
          <p:cNvPr id="50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5257" y="5512140"/>
            <a:ext cx="2771677" cy="52322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2000" dirty="0"/>
              <a:t>La quatrième année</a:t>
            </a:r>
            <a:endParaRPr kumimoji="0" lang="fr-MA" sz="2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1" name="Espace réservé du texte 8">
            <a:extLst>
              <a:ext uri="{FF2B5EF4-FFF2-40B4-BE49-F238E27FC236}">
                <a16:creationId xmlns:a16="http://schemas.microsoft.com/office/drawing/2014/main" id="{837AE47A-4165-4693-C207-95B8575AB0EC}"/>
              </a:ext>
            </a:extLst>
          </p:cNvPr>
          <p:cNvSpPr txBox="1">
            <a:spLocks/>
          </p:cNvSpPr>
          <p:nvPr/>
        </p:nvSpPr>
        <p:spPr>
          <a:xfrm>
            <a:off x="5814272" y="3470889"/>
            <a:ext cx="306141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000" dirty="0"/>
              <a:t>La troisième année</a:t>
            </a:r>
          </a:p>
        </p:txBody>
      </p:sp>
      <p:pic>
        <p:nvPicPr>
          <p:cNvPr id="52" name="Image 51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C204E702-D3E6-BA32-F45C-40357491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4257410"/>
            <a:ext cx="1291177" cy="1456363"/>
          </a:xfrm>
          <a:prstGeom prst="rect">
            <a:avLst/>
          </a:prstGeom>
        </p:spPr>
      </p:pic>
      <p:pic>
        <p:nvPicPr>
          <p:cNvPr id="53" name="Image 52" descr="Une image contenant texte, dessin humoristique, livre&#10;&#10;Le contenu généré par l’IA peut être incorrect.">
            <a:extLst>
              <a:ext uri="{FF2B5EF4-FFF2-40B4-BE49-F238E27FC236}">
                <a16:creationId xmlns:a16="http://schemas.microsoft.com/office/drawing/2014/main" id="{6129AA15-0A0C-C7D7-2655-2DCFBCA8A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80" y="2042256"/>
            <a:ext cx="1291176" cy="1456362"/>
          </a:xfrm>
          <a:prstGeom prst="rect">
            <a:avLst/>
          </a:prstGeom>
        </p:spPr>
      </p:pic>
      <p:pic>
        <p:nvPicPr>
          <p:cNvPr id="54" name="Image 53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E2A60EA-EB37-72E0-06E7-D644F0D55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5" y="2031164"/>
            <a:ext cx="1297929" cy="1456362"/>
          </a:xfrm>
          <a:prstGeom prst="rect">
            <a:avLst/>
          </a:prstGeom>
        </p:spPr>
      </p:pic>
      <p:pic>
        <p:nvPicPr>
          <p:cNvPr id="55" name="Image 54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71839A41-955E-1E9A-AB73-65E7CE1CC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2031164"/>
            <a:ext cx="1288494" cy="1456362"/>
          </a:xfrm>
          <a:prstGeom prst="rect">
            <a:avLst/>
          </a:prstGeom>
        </p:spPr>
      </p:pic>
      <p:pic>
        <p:nvPicPr>
          <p:cNvPr id="56" name="Image 55" descr="Une image contenant texte, habits, affiche, personne&#10;&#10;Le contenu généré par l’IA peut être incorrect.">
            <a:extLst>
              <a:ext uri="{FF2B5EF4-FFF2-40B4-BE49-F238E27FC236}">
                <a16:creationId xmlns:a16="http://schemas.microsoft.com/office/drawing/2014/main" id="{09C915DB-ECA4-5377-9C5B-94D940A3D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7" y="4164271"/>
            <a:ext cx="1288495" cy="1456362"/>
          </a:xfrm>
          <a:prstGeom prst="rect">
            <a:avLst/>
          </a:prstGeom>
        </p:spPr>
      </p:pic>
      <p:pic>
        <p:nvPicPr>
          <p:cNvPr id="57" name="Image 56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07B1F1D-26DF-F184-690F-2B2AB64119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58" y="4257411"/>
            <a:ext cx="1287158" cy="14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FDB02-024E-25D0-C6F4-BE4EC8E02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B019B-E049-9B32-0DC4-E70DF4A47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5F8FF1-30F8-C2FE-FFAC-527841A42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0" name="Image 19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63342FAD-5152-1D36-9BB8-AB7F167C6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66" y="4218909"/>
            <a:ext cx="2125636" cy="2397578"/>
          </a:xfrm>
          <a:prstGeom prst="rect">
            <a:avLst/>
          </a:prstGeom>
        </p:spPr>
      </p:pic>
      <p:pic>
        <p:nvPicPr>
          <p:cNvPr id="21" name="Image 20" descr="Une image contenant texte, dessin humoristique, livre&#10;&#10;Le contenu généré par l’IA peut être incorrect.">
            <a:extLst>
              <a:ext uri="{FF2B5EF4-FFF2-40B4-BE49-F238E27FC236}">
                <a16:creationId xmlns:a16="http://schemas.microsoft.com/office/drawing/2014/main" id="{149EECFD-D567-18E7-ECCA-674139F14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73" y="2003755"/>
            <a:ext cx="2125634" cy="2397576"/>
          </a:xfrm>
          <a:prstGeom prst="rect">
            <a:avLst/>
          </a:prstGeom>
        </p:spPr>
      </p:pic>
      <p:pic>
        <p:nvPicPr>
          <p:cNvPr id="22" name="Image 21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4BF161F-AD0A-6F22-E896-32699769D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26" y="1992662"/>
            <a:ext cx="2136752" cy="2397577"/>
          </a:xfrm>
          <a:prstGeom prst="rect">
            <a:avLst/>
          </a:prstGeom>
        </p:spPr>
      </p:pic>
      <p:pic>
        <p:nvPicPr>
          <p:cNvPr id="23" name="Image 22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FBA1886F-FD88-33A9-B2EB-7E4A8AEC5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65" y="1992663"/>
            <a:ext cx="2121219" cy="2397576"/>
          </a:xfrm>
          <a:prstGeom prst="rect">
            <a:avLst/>
          </a:prstGeom>
        </p:spPr>
      </p:pic>
      <p:pic>
        <p:nvPicPr>
          <p:cNvPr id="24" name="Image 23" descr="Une image contenant texte, habits, affiche, personne&#10;&#10;Le contenu généré par l’IA peut être incorrect.">
            <a:extLst>
              <a:ext uri="{FF2B5EF4-FFF2-40B4-BE49-F238E27FC236}">
                <a16:creationId xmlns:a16="http://schemas.microsoft.com/office/drawing/2014/main" id="{C64CE5CB-DEE0-15EE-B391-3E9FFB1E7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0" y="4125769"/>
            <a:ext cx="2121221" cy="2397577"/>
          </a:xfrm>
          <a:prstGeom prst="rect">
            <a:avLst/>
          </a:prstGeom>
        </p:spPr>
      </p:pic>
      <p:pic>
        <p:nvPicPr>
          <p:cNvPr id="27" name="Image 26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BD2DB2-A00B-BA15-7935-E41C311FF7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49" y="4218909"/>
            <a:ext cx="2119020" cy="239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cte de parole01_NV03_semaine02 (1)">
            <a:hlinkClick r:id="" action="ppaction://media"/>
            <a:extLst>
              <a:ext uri="{FF2B5EF4-FFF2-40B4-BE49-F238E27FC236}">
                <a16:creationId xmlns:a16="http://schemas.microsoft.com/office/drawing/2014/main" id="{36C0FB9F-3AC7-EC93-7E57-23B09C8B4B1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25" y="1913658"/>
            <a:ext cx="7526175" cy="4233261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5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3822E9A-3589-D1E0-163C-DBB7CB7402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3330" y="2512128"/>
            <a:ext cx="4887827" cy="3258552"/>
          </a:xfrm>
          <a:prstGeom prst="rect">
            <a:avLst/>
          </a:prstGeom>
        </p:spPr>
      </p:pic>
      <p:sp>
        <p:nvSpPr>
          <p:cNvPr id="13" name="AutoShape 6" descr="Image générée">
            <a:extLst>
              <a:ext uri="{FF2B5EF4-FFF2-40B4-BE49-F238E27FC236}">
                <a16:creationId xmlns:a16="http://schemas.microsoft.com/office/drawing/2014/main" id="{A2678A8F-5361-3E4B-ECFA-5970DDBF81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2444" y="38366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DB8A3D9-99C5-AE78-712A-21424252E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531" y="1960733"/>
            <a:ext cx="1218404" cy="1102789"/>
          </a:xfrm>
          <a:prstGeom prst="rect">
            <a:avLst/>
          </a:prstGeom>
        </p:spPr>
      </p:pic>
      <p:sp>
        <p:nvSpPr>
          <p:cNvPr id="17" name="Titre 8">
            <a:extLst>
              <a:ext uri="{FF2B5EF4-FFF2-40B4-BE49-F238E27FC236}">
                <a16:creationId xmlns:a16="http://schemas.microsoft.com/office/drawing/2014/main" id="{E7BD7284-B447-8F9C-2FDE-487A6E0694EF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tour.  Qui veut poser la question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DCB7EB0-F90B-CA37-459F-8A1F1E076F10}"/>
              </a:ext>
            </a:extLst>
          </p:cNvPr>
          <p:cNvSpPr txBox="1"/>
          <p:nvPr/>
        </p:nvSpPr>
        <p:spPr>
          <a:xfrm>
            <a:off x="885524" y="3725905"/>
            <a:ext cx="2136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Tu es en quelle classe ? </a:t>
            </a:r>
          </a:p>
        </p:txBody>
      </p:sp>
    </p:spTree>
    <p:extLst>
      <p:ext uri="{BB962C8B-B14F-4D97-AF65-F5344CB8AC3E}">
        <p14:creationId xmlns:p14="http://schemas.microsoft.com/office/powerpoint/2010/main" val="7237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401" y="778953"/>
            <a:ext cx="733823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à la question : « Tu es en quelle classe ? 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4683" y="2358190"/>
            <a:ext cx="4640996" cy="3816356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E71152CF-E31C-98AC-2A59-D32EBA39B3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7BBD7B1-4675-80C2-E759-7D99E583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CF8B29-1718-D04A-6589-90FA2AE8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4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cte de parole02_NV03_semaine02_VD">
            <a:hlinkClick r:id="" action="ppaction://media"/>
            <a:extLst>
              <a:ext uri="{FF2B5EF4-FFF2-40B4-BE49-F238E27FC236}">
                <a16:creationId xmlns:a16="http://schemas.microsoft.com/office/drawing/2014/main" id="{C684FD7A-3473-0C55-82A9-6E096FBFBBA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645" r="5648"/>
          <a:stretch>
            <a:fillRect/>
          </a:stretch>
        </p:blipFill>
        <p:spPr>
          <a:xfrm>
            <a:off x="725308" y="2121500"/>
            <a:ext cx="7950467" cy="3846961"/>
          </a:xfrm>
        </p:spPr>
      </p:pic>
    </p:spTree>
    <p:extLst>
      <p:ext uri="{BB962C8B-B14F-4D97-AF65-F5344CB8AC3E}">
        <p14:creationId xmlns:p14="http://schemas.microsoft.com/office/powerpoint/2010/main" val="32078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9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la scène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 Tu es en quelle classe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262824" y="4136263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Je suis en  ____</a:t>
            </a:r>
          </a:p>
        </p:txBody>
      </p:sp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803807" y="378107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 Tu es en quelle classe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0237B7-85C4-D47C-0635-AD8D20925387}"/>
              </a:ext>
            </a:extLst>
          </p:cNvPr>
          <p:cNvSpPr txBox="1"/>
          <p:nvPr/>
        </p:nvSpPr>
        <p:spPr>
          <a:xfrm>
            <a:off x="6073321" y="3913367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Je suis en ____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252D5-F896-94F0-41CE-999AE4066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B92CC315-257D-CF1F-EEDA-1A4565366C62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25C0296-96BC-26DD-AABE-861C5A69F096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CFA778FE-0FB3-24AB-2E58-A6E3E0C0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4453A0-21F2-E244-9FFE-C5EDB11F3A06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7B763-8789-51AB-CCF1-C977D25E04AF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B069819-A666-8F82-46C9-245E49E66ED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24CEAB-72CD-5BB6-1442-451A534EC5E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992722-71F2-694E-8668-E41F875B19C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32AB3496-89D0-65A2-5D78-27DBC1B44B4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1BA61C5-DEC5-BF52-0227-316FC388F922}"/>
              </a:ext>
            </a:extLst>
          </p:cNvPr>
          <p:cNvSpPr txBox="1">
            <a:spLocks/>
          </p:cNvSpPr>
          <p:nvPr/>
        </p:nvSpPr>
        <p:spPr>
          <a:xfrm>
            <a:off x="2280238" y="2522915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71011EBE-4B46-D8B0-712F-11BA0565D0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Mots avec difficultés : « x » qui se prononce « z ».. </a:t>
            </a:r>
            <a:endParaRPr lang="fr-MA" sz="1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7CC840-C897-CEC6-D859-2E3E9F91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90" y="3485267"/>
            <a:ext cx="6254069" cy="144617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0FEFF613-7715-25B4-99F5-5407B67E55EC}"/>
              </a:ext>
            </a:extLst>
          </p:cNvPr>
          <p:cNvSpPr txBox="1">
            <a:spLocks/>
          </p:cNvSpPr>
          <p:nvPr/>
        </p:nvSpPr>
        <p:spPr>
          <a:xfrm>
            <a:off x="2201949" y="248982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 demander et dire sa classe.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CF12B68-AF26-E3BB-8DB7-B3663E56BECD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le verbe « être" au présent.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6DC65FA-1DC7-D157-D563-E75D4C4E0D6C}"/>
              </a:ext>
            </a:extLst>
          </p:cNvPr>
          <p:cNvSpPr txBox="1"/>
          <p:nvPr/>
        </p:nvSpPr>
        <p:spPr>
          <a:xfrm>
            <a:off x="2201410" y="3641804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4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24A20-F3C1-F938-1747-C541BD1FD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6777" y="4949936"/>
            <a:ext cx="540000" cy="540000"/>
          </a:xfrm>
          <a:prstGeom prst="rect">
            <a:avLst/>
          </a:prstGeom>
          <a:noFill/>
        </p:spPr>
      </p:pic>
      <p:pic>
        <p:nvPicPr>
          <p:cNvPr id="25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C8CAFF1-2CAA-310E-5DA4-A4E76D0353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6777" y="3372733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38C9651-8492-3A21-C0E1-F8B78A298E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400159" y="191242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on va faire la conjugaison du verbe être. </a:t>
            </a:r>
            <a:br>
              <a:rPr lang="ar-A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3069125" y="2967335"/>
            <a:ext cx="3005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600" b="1" dirty="0">
                <a:ln w="0"/>
                <a:solidFill>
                  <a:srgbClr val="474F71"/>
                </a:solidFill>
                <a:latin typeface="Dosis" pitchFamily="2" charset="0"/>
              </a:rPr>
              <a:t>être</a:t>
            </a:r>
            <a:endParaRPr kumimoji="0" lang="fr-FR" sz="6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F22F39A-6060-20E1-8D2D-97721607BB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EEC40CA-68E2-28C1-87B5-9CB2655B6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C33690-9FEC-0648-2ABB-E0B77484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DB71BDC8-601B-25B4-5945-1C3CCA76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3- Conjugaison Appeler">
            <a:hlinkClick r:id="" action="ppaction://media"/>
            <a:extLst>
              <a:ext uri="{FF2B5EF4-FFF2-40B4-BE49-F238E27FC236}">
                <a16:creationId xmlns:a16="http://schemas.microsoft.com/office/drawing/2014/main" id="{BB74F4F3-21A6-08D8-51FA-9144F0A61A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2506" y="1828567"/>
            <a:ext cx="5878988" cy="4383556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E5316F1-FCFE-3E92-79E6-B5B3778248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2" name="verbe être">
            <a:hlinkClick r:id="" action="ppaction://media"/>
            <a:extLst>
              <a:ext uri="{FF2B5EF4-FFF2-40B4-BE49-F238E27FC236}">
                <a16:creationId xmlns:a16="http://schemas.microsoft.com/office/drawing/2014/main" id="{D1F6BC88-D286-E3C2-DFFB-12AE2EB51C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5" y="1934678"/>
            <a:ext cx="7003238" cy="39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14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BFE94A8-317C-1DAD-F357-802FD766DEC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86282F1-F78C-55F5-0F57-2F387398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9AAA4D-1E62-DA62-337B-CB4349546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02F543B-5E76-78BF-AD36-BD4087ACB17B}"/>
              </a:ext>
            </a:extLst>
          </p:cNvPr>
          <p:cNvSpPr txBox="1"/>
          <p:nvPr/>
        </p:nvSpPr>
        <p:spPr>
          <a:xfrm>
            <a:off x="1827467" y="2194748"/>
            <a:ext cx="5266063" cy="29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Je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 suis</a:t>
            </a:r>
            <a:endParaRPr lang="fr-FR" sz="3200" b="1" dirty="0">
              <a:latin typeface="Dosis" pitchFamily="2" charset="0"/>
            </a:endParaRP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Tu</a:t>
            </a:r>
            <a:r>
              <a:rPr lang="fr-FR" sz="3200" b="1" dirty="0"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es</a:t>
            </a:r>
            <a:r>
              <a:rPr lang="fr-FR" sz="3200" b="1" dirty="0">
                <a:latin typeface="Dosis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Il</a:t>
            </a:r>
            <a:r>
              <a:rPr lang="fr-FR" sz="3200" b="1" dirty="0"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est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Elle</a:t>
            </a:r>
            <a:r>
              <a:rPr lang="fr-FR" sz="3200" b="1" dirty="0"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est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37F336-1950-C7C5-FA37-A06D6C2FBC47}"/>
              </a:ext>
            </a:extLst>
          </p:cNvPr>
          <p:cNvSpPr txBox="1"/>
          <p:nvPr/>
        </p:nvSpPr>
        <p:spPr>
          <a:xfrm>
            <a:off x="4886701" y="2194747"/>
            <a:ext cx="5266063" cy="29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Nous</a:t>
            </a:r>
            <a:r>
              <a:rPr lang="fr-FR" sz="3200" b="1" dirty="0"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sommes</a:t>
            </a:r>
            <a:r>
              <a:rPr lang="fr-FR" sz="3200" b="1" dirty="0">
                <a:latin typeface="Dosis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Vous</a:t>
            </a:r>
            <a:r>
              <a:rPr lang="fr-FR" sz="3200" b="1" dirty="0"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êtes</a:t>
            </a:r>
            <a:r>
              <a:rPr lang="fr-FR" sz="3200" b="1" dirty="0">
                <a:latin typeface="Dosis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Ils</a:t>
            </a:r>
            <a:r>
              <a:rPr lang="fr-FR" sz="3200" b="1" dirty="0"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sont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Elles</a:t>
            </a:r>
            <a:r>
              <a:rPr lang="fr-FR" sz="3200" b="1" dirty="0"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sont</a:t>
            </a:r>
            <a:endParaRPr lang="fr-FR" sz="3200" b="1" dirty="0"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74D0C-9491-6652-DA3E-2CB32434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être au présent ? Levez la main</a:t>
            </a:r>
            <a:r>
              <a:rPr lang="fr-FR" dirty="0"/>
              <a:t>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9E25662-4E94-91CB-F832-F2DE2BDD98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1FDCD7-4D1B-42F0-FAA8-1C52E2738659}"/>
              </a:ext>
            </a:extLst>
          </p:cNvPr>
          <p:cNvSpPr txBox="1"/>
          <p:nvPr/>
        </p:nvSpPr>
        <p:spPr>
          <a:xfrm>
            <a:off x="407624" y="2831335"/>
            <a:ext cx="761567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          Je 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en troisième année.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0E23-C8BC-885C-3F08-0EC09658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307DA-9783-42E3-89E3-7EF1C13C4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suis en troisième année. 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1B437C-3C40-3D6A-3986-5A412F4195C9}"/>
              </a:ext>
            </a:extLst>
          </p:cNvPr>
          <p:cNvSpPr txBox="1"/>
          <p:nvPr/>
        </p:nvSpPr>
        <p:spPr>
          <a:xfrm>
            <a:off x="2371993" y="3072662"/>
            <a:ext cx="655607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Je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suis 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14C7A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en troisième année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F74E8D3-EF42-CE7E-37B5-8344D75F75E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0EE87A7-940E-DDAA-948F-8901ECEBA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EFEA3C-1A3D-CD70-07C6-60ACCA3B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3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87190-3643-16E8-D73C-D7466A1D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B4322-556F-44B6-229F-AB4A150D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être au présent ? Levez la main</a:t>
            </a:r>
            <a:r>
              <a:rPr lang="fr-FR" dirty="0"/>
              <a:t>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736E94-3E2E-ABF7-8ABF-B9A2F0990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9859156-7C51-4E7C-C0CB-F9C568C307D3}"/>
              </a:ext>
            </a:extLst>
          </p:cNvPr>
          <p:cNvSpPr txBox="1"/>
          <p:nvPr/>
        </p:nvSpPr>
        <p:spPr>
          <a:xfrm>
            <a:off x="1419092" y="3120789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Elle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 en cinquième année.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D1EDE-2769-6689-6D5A-A9FB1C4FB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AA4C9-79A2-053B-DF92-8B73F62E9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Elle est en cinquième année.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7688C3-C5F5-23EC-61B4-BB02DC47B99D}"/>
              </a:ext>
            </a:extLst>
          </p:cNvPr>
          <p:cNvSpPr txBox="1"/>
          <p:nvPr/>
        </p:nvSpPr>
        <p:spPr>
          <a:xfrm>
            <a:off x="1264196" y="3091912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Elle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es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t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en cinquième année.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E6082C7-3369-52ED-766D-6A235D21852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11666BA-A366-6BA0-8C38-A3B86C261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76FB9F-87A2-62B9-AF5C-8962CCCAC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2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42BD2-5A9D-B9CE-4FEA-AC3B5CE22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F75257-CE82-6481-3148-905F78691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être au présent ? Levez la main</a:t>
            </a:r>
            <a:r>
              <a:rPr lang="fr-FR" dirty="0"/>
              <a:t>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BCAC056-3FC5-8E34-5874-775DBA1873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47A23C-8046-34DA-16CE-6ED0900922E9}"/>
              </a:ext>
            </a:extLst>
          </p:cNvPr>
          <p:cNvSpPr txBox="1"/>
          <p:nvPr/>
        </p:nvSpPr>
        <p:spPr>
          <a:xfrm>
            <a:off x="1419092" y="3120789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Nous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 en première année.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53CE1-FB6C-DFA3-CDB0-BC9B4504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0B404-4A90-0CCB-294C-61F8C2BAD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sommes en première année.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D14590-6CDB-3112-0DD7-2BA016CC001F}"/>
              </a:ext>
            </a:extLst>
          </p:cNvPr>
          <p:cNvSpPr txBox="1"/>
          <p:nvPr/>
        </p:nvSpPr>
        <p:spPr>
          <a:xfrm>
            <a:off x="1264196" y="3091912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Nous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sommes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en première année.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3A4513-609C-F4CA-CDD3-83C0AD7E34A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A6FA46D-8C37-DB23-A2AC-70E3369FE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0F105B1-2F45-7CA0-C88F-AA15711FB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8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17.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1EEA6A3-A24E-ED91-20B5-24D06222A8C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A9C401F-894F-FE2C-77B2-DE6139C46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50D4FF-E887-9364-04A6-634F9DED6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7DCC766-E53C-3B6E-EFC1-87EF9045D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598" y="1640577"/>
            <a:ext cx="2948804" cy="461979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A611CA3-C21E-841E-3BF0-C4C0000D88E7}"/>
              </a:ext>
            </a:extLst>
          </p:cNvPr>
          <p:cNvSpPr/>
          <p:nvPr/>
        </p:nvSpPr>
        <p:spPr>
          <a:xfrm>
            <a:off x="2759908" y="2477791"/>
            <a:ext cx="3388092" cy="132106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D12A0C5-6862-2BBE-DBAA-F0E284EE28EB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F6D421-2FD0-0D89-15EB-F455CD0A65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D7842-F6D6-EB3C-1559-3FAD8335C9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EB78C492-3581-307A-29A3-9B8B16A8BC2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D5D91-F70A-6623-5DE3-52C0BB6AD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12F008D-A07C-AA51-98A6-D6A987801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conjugaison du verbe être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silencieusement.  Vous avez 1 minute.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B64AD62-AA69-5877-C976-DF136D1DF1A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ED2411F-D13F-95AD-D623-16E30E4CC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A7CCCA3-65FE-2ED4-9C5D-CBA8E8852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86B42FD-B5D2-4108-AAD4-73AEA7F3F2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58087"/>
          <a:stretch>
            <a:fillRect/>
          </a:stretch>
        </p:blipFill>
        <p:spPr>
          <a:xfrm>
            <a:off x="2102252" y="2598821"/>
            <a:ext cx="4766242" cy="2146434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66AE10-4E59-1118-F41E-2B8599CDBBA6}"/>
              </a:ext>
            </a:extLst>
          </p:cNvPr>
          <p:cNvSpPr/>
          <p:nvPr/>
        </p:nvSpPr>
        <p:spPr>
          <a:xfrm>
            <a:off x="1953928" y="2901303"/>
            <a:ext cx="2387066" cy="184395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204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réalisez cet exercice.  Je vais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BA51437-2C09-67A3-2448-170B365B3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74" y="1876926"/>
            <a:ext cx="3289659" cy="32896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D43480-34CA-1E2A-563F-08A5A2765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708" y="2391372"/>
            <a:ext cx="3707292" cy="27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8F2C4-792F-4847-2878-23FBF059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33D3E28B-D79E-6CBF-D657-E00925FA066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2CA679-2008-B4B1-3F77-B0877331BD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2EA2B2C-CCDD-2B21-16CE-25A4CB762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56874E-A397-A56C-7678-CF7BB88A0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3F69D1A-5F08-DBAD-5FA3-C66D9B7DE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887" y="1998553"/>
            <a:ext cx="5160442" cy="38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84D66-959C-85BC-C6C4-D6339CCEC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591F6567-8EB2-C760-7DD8-C57981512482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40ABBD41-55DD-1FB6-0DCB-25E3CBB7497A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EEAF48C1-965A-C15C-31F2-505661D9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FEFE99-5B8E-47A6-6001-C64D84774B46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52A3AB-E5F5-863C-B1E3-88F2B76B391E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BFD2E38-A047-3D29-BBEC-22082B0137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7A84DE-BD87-CA9A-BFAD-7061DD910F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2E5470-DD8E-D077-4213-E845A899DE9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055AF720-C26E-CF88-0EE1-17CC9479065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55C2C9D-CD14-1F79-5E56-3665A7C59143}"/>
              </a:ext>
            </a:extLst>
          </p:cNvPr>
          <p:cNvSpPr txBox="1">
            <a:spLocks/>
          </p:cNvSpPr>
          <p:nvPr/>
        </p:nvSpPr>
        <p:spPr>
          <a:xfrm>
            <a:off x="2280238" y="2522915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A071E50B-5676-7E36-DA3D-B80E1EAE6017}"/>
              </a:ext>
            </a:extLst>
          </p:cNvPr>
          <p:cNvSpPr txBox="1">
            <a:spLocks/>
          </p:cNvSpPr>
          <p:nvPr/>
        </p:nvSpPr>
        <p:spPr>
          <a:xfrm>
            <a:off x="2201949" y="248982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 demander et dire sa classe.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C580E934-FB56-6692-E2EF-F641CCC3B2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Utiliser le verbe « être » au présent.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AAB811-2953-825F-130C-2BAC02AC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D4A7ABF-44F6-F266-AF5C-7A31B82A9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23" y="5603675"/>
            <a:ext cx="2043811" cy="556493"/>
          </a:xfrm>
          <a:prstGeom prst="rect">
            <a:avLst/>
          </a:prstGeom>
        </p:spPr>
      </p:pic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50316A4D-1C31-350A-3555-8B168EE87AFE}"/>
              </a:ext>
            </a:extLst>
          </p:cNvPr>
          <p:cNvSpPr txBox="1">
            <a:spLocks/>
          </p:cNvSpPr>
          <p:nvPr/>
        </p:nvSpPr>
        <p:spPr>
          <a:xfrm>
            <a:off x="2280238" y="5533355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Mots avec difficultés : « x » se prononce « z ». </a:t>
            </a:r>
            <a:endParaRPr lang="fr-MA" sz="1400" dirty="0"/>
          </a:p>
        </p:txBody>
      </p:sp>
      <p:pic>
        <p:nvPicPr>
          <p:cNvPr id="35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A4703CD-CBC5-C316-EF7B-A8AF840E77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63633" y="3506157"/>
            <a:ext cx="540000" cy="540000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8CE85B-0BD5-F4FD-1B28-59BC4D635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623" y="5181165"/>
            <a:ext cx="847843" cy="2230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FCC0185-DA18-5D84-17D0-B9CEDF1A7EF5}"/>
              </a:ext>
            </a:extLst>
          </p:cNvPr>
          <p:cNvSpPr txBox="1"/>
          <p:nvPr/>
        </p:nvSpPr>
        <p:spPr>
          <a:xfrm>
            <a:off x="2470845" y="5146500"/>
            <a:ext cx="86754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b="1" dirty="0">
                <a:solidFill>
                  <a:srgbClr val="414C7A"/>
                </a:solidFill>
                <a:latin typeface="Dosis" pitchFamily="2" charset="0"/>
              </a:rPr>
              <a:t>Lecture</a:t>
            </a:r>
          </a:p>
        </p:txBody>
      </p:sp>
      <p:pic>
        <p:nvPicPr>
          <p:cNvPr id="18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D95E0D8-9AF0-6E9D-46AF-0AE7DCB785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0074" y="4981395"/>
            <a:ext cx="540000" cy="540000"/>
          </a:xfrm>
          <a:prstGeom prst="rect">
            <a:avLst/>
          </a:prstGeom>
          <a:noFill/>
        </p:spPr>
      </p:pic>
      <p:pic>
        <p:nvPicPr>
          <p:cNvPr id="22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6FA99F1-F1FF-3F4C-9576-909F4E04E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20074" y="1922874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95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allons faire de la lecture.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72A7EE96-3B12-DBB7-8161-82E7D7031028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79EB66E-CABC-F290-42E0-436D8B613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671A01-A40E-D62E-E087-35B91E0E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8E51D8F-31A5-9CF3-F5B3-F8F202B814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AC276-0305-7D70-DDB0-44593002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apprendre les différentes façons de lire la lettre « x ». Soyez attentifs.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86DD861-981B-C948-256D-BD900224760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E3B301-82FA-A1D4-2AD6-70025B93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91308A-203B-9C86-6362-6905B751E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5CEEB8C-84DC-DB5C-5D22-3CC62EEB0122}"/>
              </a:ext>
            </a:extLst>
          </p:cNvPr>
          <p:cNvSpPr txBox="1"/>
          <p:nvPr/>
        </p:nvSpPr>
        <p:spPr>
          <a:xfrm>
            <a:off x="4246751" y="2848155"/>
            <a:ext cx="1984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dirty="0">
                <a:solidFill>
                  <a:srgbClr val="00ACA4"/>
                </a:solidFill>
                <a:latin typeface="Dosis" pitchFamily="2" charset="0"/>
              </a:rPr>
              <a:t>X  </a:t>
            </a:r>
          </a:p>
        </p:txBody>
      </p:sp>
    </p:spTree>
    <p:extLst>
      <p:ext uri="{BB962C8B-B14F-4D97-AF65-F5344CB8AC3E}">
        <p14:creationId xmlns:p14="http://schemas.microsoft.com/office/powerpoint/2010/main" val="11003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C98C3-A082-3168-7263-8C08B31C2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7D638C1-A877-D40C-B865-A269FA0C8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91CE958-4A21-A2A7-8BE1-99BBAC7FCC65}"/>
              </a:ext>
            </a:extLst>
          </p:cNvPr>
          <p:cNvSpPr txBox="1">
            <a:spLocks/>
          </p:cNvSpPr>
          <p:nvPr/>
        </p:nvSpPr>
        <p:spPr>
          <a:xfrm>
            <a:off x="1663123" y="74387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ECA514F-D932-5D63-CFC0-A282FC23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7009012"/>
            <a:ext cx="812539" cy="812539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2834C8-63D3-1E94-6B79-40FD53988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2" name="letter x">
            <a:hlinkClick r:id="" action="ppaction://media"/>
            <a:extLst>
              <a:ext uri="{FF2B5EF4-FFF2-40B4-BE49-F238E27FC236}">
                <a16:creationId xmlns:a16="http://schemas.microsoft.com/office/drawing/2014/main" id="{8BC46556-4DFD-BD21-E2C0-CFFCACC17B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9479" y="2233392"/>
            <a:ext cx="5625042" cy="31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01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12C07D-7079-D7EF-77DC-6192672B8190}"/>
              </a:ext>
            </a:extLst>
          </p:cNvPr>
          <p:cNvSpPr txBox="1"/>
          <p:nvPr/>
        </p:nvSpPr>
        <p:spPr>
          <a:xfrm>
            <a:off x="269281" y="2036231"/>
            <a:ext cx="8605437" cy="367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5400" dirty="0">
                <a:ln w="0"/>
                <a:solidFill>
                  <a:srgbClr val="565F88"/>
                </a:solidFill>
                <a:latin typeface="Dosis ExtraBold" pitchFamily="2" charset="0"/>
              </a:rPr>
              <a:t>deux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iè</a:t>
            </a:r>
            <a:r>
              <a:rPr lang="fr-FR" sz="5400" dirty="0">
                <a:ln w="0"/>
                <a:solidFill>
                  <a:srgbClr val="565F88"/>
                </a:solidFill>
                <a:latin typeface="Dosis ExtraBold" pitchFamily="2" charset="0"/>
              </a:rPr>
              <a:t>me</a:t>
            </a:r>
          </a:p>
          <a:p>
            <a:pPr lvl="0" algn="ctr">
              <a:lnSpc>
                <a:spcPct val="150000"/>
              </a:lnSpc>
            </a:pPr>
            <a:r>
              <a:rPr lang="fr-FR" sz="5400" dirty="0">
                <a:ln w="0"/>
                <a:solidFill>
                  <a:srgbClr val="424D7B"/>
                </a:solidFill>
                <a:latin typeface="Dosis ExtraBold" pitchFamily="2" charset="0"/>
              </a:rPr>
              <a:t>six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iè</a:t>
            </a:r>
            <a:r>
              <a:rPr lang="fr-FR" sz="5400" dirty="0">
                <a:ln w="0"/>
                <a:solidFill>
                  <a:srgbClr val="424D7B"/>
                </a:solidFill>
                <a:latin typeface="Dosis ExtraBold" pitchFamily="2" charset="0"/>
              </a:rPr>
              <a:t>me</a:t>
            </a:r>
          </a:p>
          <a:p>
            <a:pPr lvl="0" algn="ctr">
              <a:lnSpc>
                <a:spcPct val="150000"/>
              </a:lnSpc>
            </a:pPr>
            <a:r>
              <a:rPr lang="fr-FR" sz="5400" dirty="0">
                <a:ln w="0"/>
                <a:solidFill>
                  <a:srgbClr val="424D7B"/>
                </a:solidFill>
                <a:latin typeface="Dosis ExtraBold" pitchFamily="2" charset="0"/>
              </a:rPr>
              <a:t> d</a:t>
            </a:r>
            <a:r>
              <a:rPr kumimoji="0" lang="fr-FR" sz="5400" b="0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ix</a:t>
            </a:r>
            <a:r>
              <a:rPr kumimoji="0" lang="fr-FR" sz="5400" b="0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iè</a:t>
            </a:r>
            <a:r>
              <a:rPr kumimoji="0" lang="fr-FR" sz="5400" b="0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me</a:t>
            </a:r>
            <a:r>
              <a:rPr lang="fr-FR" sz="5400" dirty="0">
                <a:ln w="0"/>
                <a:solidFill>
                  <a:srgbClr val="424D7B"/>
                </a:solidFill>
                <a:latin typeface="Dosis ExtraBold" pitchFamily="2" charset="0"/>
              </a:rPr>
              <a:t>     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840B314-5123-C070-62D5-703F1EE2713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919B0A-20FB-4BDB-1A21-510B1EB5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09CE50-7CD6-DBDB-233B-73B0C1A86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5A982-C356-A3D6-C838-7C2549A51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314871-9D95-99C5-943D-A0A7D910F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793290-1AFF-50B7-C82C-8857CB03C5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6DDFFC-138B-A8CA-4F13-E06BF2BA7737}"/>
              </a:ext>
            </a:extLst>
          </p:cNvPr>
          <p:cNvSpPr txBox="1"/>
          <p:nvPr/>
        </p:nvSpPr>
        <p:spPr>
          <a:xfrm>
            <a:off x="269281" y="2036231"/>
            <a:ext cx="8605437" cy="367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5400" dirty="0">
                <a:ln w="0"/>
                <a:solidFill>
                  <a:srgbClr val="565F88"/>
                </a:solidFill>
                <a:latin typeface="Dosis ExtraBold" pitchFamily="2" charset="0"/>
              </a:rPr>
              <a:t>deux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iè</a:t>
            </a:r>
            <a:r>
              <a:rPr lang="fr-FR" sz="5400" dirty="0">
                <a:ln w="0"/>
                <a:solidFill>
                  <a:srgbClr val="565F88"/>
                </a:solidFill>
                <a:latin typeface="Dosis ExtraBold" pitchFamily="2" charset="0"/>
              </a:rPr>
              <a:t>me</a:t>
            </a:r>
          </a:p>
          <a:p>
            <a:pPr lvl="0" algn="ctr">
              <a:lnSpc>
                <a:spcPct val="150000"/>
              </a:lnSpc>
            </a:pPr>
            <a:r>
              <a:rPr lang="fr-FR" sz="5400" dirty="0">
                <a:ln w="0"/>
                <a:solidFill>
                  <a:srgbClr val="424D7B"/>
                </a:solidFill>
                <a:latin typeface="Dosis ExtraBold" pitchFamily="2" charset="0"/>
              </a:rPr>
              <a:t>six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iè</a:t>
            </a:r>
            <a:r>
              <a:rPr lang="fr-FR" sz="5400" dirty="0">
                <a:ln w="0"/>
                <a:solidFill>
                  <a:srgbClr val="424D7B"/>
                </a:solidFill>
                <a:latin typeface="Dosis ExtraBold" pitchFamily="2" charset="0"/>
              </a:rPr>
              <a:t>me</a:t>
            </a:r>
          </a:p>
          <a:p>
            <a:pPr lvl="0" algn="ctr">
              <a:lnSpc>
                <a:spcPct val="150000"/>
              </a:lnSpc>
            </a:pPr>
            <a:r>
              <a:rPr lang="fr-FR" sz="5400" dirty="0">
                <a:ln w="0"/>
                <a:solidFill>
                  <a:srgbClr val="424D7B"/>
                </a:solidFill>
                <a:latin typeface="Dosis ExtraBold" pitchFamily="2" charset="0"/>
              </a:rPr>
              <a:t> d</a:t>
            </a:r>
            <a:r>
              <a:rPr kumimoji="0" lang="fr-FR" sz="5400" b="0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ix</a:t>
            </a:r>
            <a:r>
              <a:rPr kumimoji="0" lang="fr-FR" sz="5400" b="0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iè</a:t>
            </a:r>
            <a:r>
              <a:rPr kumimoji="0" lang="fr-FR" sz="5400" b="0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me</a:t>
            </a:r>
            <a:r>
              <a:rPr lang="fr-FR" sz="5400" dirty="0">
                <a:ln w="0"/>
                <a:solidFill>
                  <a:srgbClr val="424D7B"/>
                </a:solidFill>
                <a:latin typeface="Dosis ExtraBold" pitchFamily="2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4126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6ECFD-DB67-2A21-1E31-4EEC7C8C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C428A-B51A-95DE-53C0-5B8385D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en faisant les liaisons. 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FE555AA-AAAD-21C3-29F2-3AE7661C8BA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BA0E4A7-09C9-5BF9-CCC5-74CA5DE0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556862-0303-73B9-9431-7FAF50F8E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1272504-08AA-9A20-B1A0-92932675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383" y="2787092"/>
            <a:ext cx="671227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5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5690C78-91D1-A60D-BA51-DCEAF4A07E22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5D6FC5-9E9A-925F-E47D-9138C1C74D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0B3E04-B111-E849-AE3A-B880E722006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175386D6-67B5-A6D0-EDEA-D8FBA826FE9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5D823C5-59A8-8D41-D263-5AC5BA8E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06" y="2629408"/>
            <a:ext cx="1534335" cy="22919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21B8EE-8EDB-BBF1-A1DB-DC1C824B6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336" y="2629408"/>
            <a:ext cx="1476129" cy="22919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70635E-83DB-CA97-CDA8-146FF98E0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871" y="2639050"/>
            <a:ext cx="1534335" cy="23321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E700C4-9653-8CF6-B6AB-308FAFFCE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314" y="2639050"/>
            <a:ext cx="1488631" cy="23321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EDE4B07-BE4A-342A-D348-FF8B197C3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236" y="2629408"/>
            <a:ext cx="1462968" cy="229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6ECFD-DB67-2A21-1E31-4EEC7C8C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C428A-B51A-95DE-53C0-5B8385D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FE555AA-AAAD-21C3-29F2-3AE7661C8BA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BA0E4A7-09C9-5BF9-CCC5-74CA5DE0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556862-0303-73B9-9431-7FAF50F8E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vd les liaisons">
            <a:hlinkClick r:id="" action="ppaction://media"/>
            <a:extLst>
              <a:ext uri="{FF2B5EF4-FFF2-40B4-BE49-F238E27FC236}">
                <a16:creationId xmlns:a16="http://schemas.microsoft.com/office/drawing/2014/main" id="{698B0943-8228-E194-758A-B179D3CAF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1468" y="1840208"/>
            <a:ext cx="5715684" cy="4261792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5B0CA79-B300-3170-A3D1-FB08B34224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5" name="liaisons">
            <a:hlinkClick r:id="" action="ppaction://media"/>
            <a:extLst>
              <a:ext uri="{FF2B5EF4-FFF2-40B4-BE49-F238E27FC236}">
                <a16:creationId xmlns:a16="http://schemas.microsoft.com/office/drawing/2014/main" id="{6F758869-BC5F-4C0B-71AF-EB5ED17871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713" y="1909206"/>
            <a:ext cx="7331193" cy="41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19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38F52-9869-5DA7-4565-4BF4F27D9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C66C88-6FAD-0C48-C213-B710A74C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en silence. Faites attention aux liaisons.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2EAA3F1-8392-0941-9F41-346DE7D3307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2EAA3F1-8392-0941-9F41-346DE7D330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5739D4F-9488-8EC6-A17B-C022208B370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5739D4F-9488-8EC6-A17B-C022208B37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6753F984-2F81-B02F-3E82-A33E275D0FA3}"/>
              </a:ext>
            </a:extLst>
          </p:cNvPr>
          <p:cNvSpPr txBox="1"/>
          <p:nvPr/>
        </p:nvSpPr>
        <p:spPr>
          <a:xfrm>
            <a:off x="1602171" y="2844225"/>
            <a:ext cx="35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deuxième année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5AA84E4-F792-0E3A-732B-B67F8C1BCDE0}"/>
              </a:ext>
            </a:extLst>
          </p:cNvPr>
          <p:cNvSpPr txBox="1"/>
          <p:nvPr/>
        </p:nvSpPr>
        <p:spPr>
          <a:xfrm>
            <a:off x="1633585" y="4046029"/>
            <a:ext cx="3208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quatrième année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199D29B-3E58-6F79-2146-B6AD5131BD70}"/>
              </a:ext>
            </a:extLst>
          </p:cNvPr>
          <p:cNvSpPr txBox="1"/>
          <p:nvPr/>
        </p:nvSpPr>
        <p:spPr>
          <a:xfrm>
            <a:off x="4842157" y="4010362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sixième année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9917B8D-B3EE-8CF3-5203-376AE205A925}"/>
              </a:ext>
            </a:extLst>
          </p:cNvPr>
          <p:cNvSpPr txBox="1"/>
          <p:nvPr/>
        </p:nvSpPr>
        <p:spPr>
          <a:xfrm>
            <a:off x="4705262" y="2873024"/>
            <a:ext cx="3034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troisième année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06D9B8-28F6-8CA7-27E0-E6484C2DE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458" y="3369554"/>
            <a:ext cx="679307" cy="2414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FF3296-D305-870C-D14C-9BDB6BFE2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385" y="3352627"/>
            <a:ext cx="679307" cy="2414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8AFB03-4A54-5D63-A6B1-D2BFF664A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855" y="4486804"/>
            <a:ext cx="810422" cy="288000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EBEC4477-EFDA-F99B-C653-2CABDD69957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7501809-2B35-68F2-BFDB-2105C599F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3DE13E1-D031-8D5D-234E-147CD397B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83A2312-07AF-C417-8D44-4769E59D8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1908" y="4522471"/>
            <a:ext cx="81042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3F14D-3BE4-ABB2-2E58-27AA302CD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830BF-8827-122E-9EFA-2C6C68AA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en silence. Faites attention aux liaisons.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81BF0A1-0C49-0175-EBDF-E4E01ECA776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81BF0A1-0C49-0175-EBDF-E4E01ECA77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27A0092A-72F1-6307-2E0C-CCFD34B1170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7A0092A-72F1-6307-2E0C-CCFD34B117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FFD40C39-80C0-A487-AF92-77F0BB6AF6C2}"/>
              </a:ext>
            </a:extLst>
          </p:cNvPr>
          <p:cNvSpPr txBox="1"/>
          <p:nvPr/>
        </p:nvSpPr>
        <p:spPr>
          <a:xfrm>
            <a:off x="1873170" y="3136612"/>
            <a:ext cx="3745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première année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157384-3DDE-4C63-51D9-F2C9F9FE0BD2}"/>
              </a:ext>
            </a:extLst>
          </p:cNvPr>
          <p:cNvSpPr txBox="1"/>
          <p:nvPr/>
        </p:nvSpPr>
        <p:spPr>
          <a:xfrm>
            <a:off x="4119726" y="4132936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sept ans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C85527-2CBE-225F-8F63-A476FF671A77}"/>
              </a:ext>
            </a:extLst>
          </p:cNvPr>
          <p:cNvSpPr txBox="1"/>
          <p:nvPr/>
        </p:nvSpPr>
        <p:spPr>
          <a:xfrm>
            <a:off x="6257231" y="4116928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huit ans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5631D6E-DA78-A423-8224-B51A7B3C5F3D}"/>
              </a:ext>
            </a:extLst>
          </p:cNvPr>
          <p:cNvSpPr txBox="1"/>
          <p:nvPr/>
        </p:nvSpPr>
        <p:spPr>
          <a:xfrm>
            <a:off x="5109500" y="3120604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douze ans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12D87C-170A-7ABF-DDBE-3AEE3B3BD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505" y="4658924"/>
            <a:ext cx="531661" cy="1889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751008-2369-22FB-CE89-0DEF99944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513" y="4615255"/>
            <a:ext cx="531661" cy="18893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46273E2-64E0-BF06-C7C2-391677B83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150" y="4658924"/>
            <a:ext cx="531661" cy="18893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1873897-165D-D1FB-611B-0F4E7E92C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003" y="3647102"/>
            <a:ext cx="555678" cy="19747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01AC1E5-ECAE-66A3-48F8-0D01422ED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276" y="4622573"/>
            <a:ext cx="445334" cy="158259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F7D87BEA-F50D-56F6-78D1-43B4A9AA1A4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BB3E3A3A-A702-2647-42A0-A542D6662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608BCA-B200-4549-2D31-2ED4AA448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73E205A-FA24-3ED7-50E5-6B94DB354A0C}"/>
              </a:ext>
            </a:extLst>
          </p:cNvPr>
          <p:cNvSpPr txBox="1"/>
          <p:nvPr/>
        </p:nvSpPr>
        <p:spPr>
          <a:xfrm>
            <a:off x="1158317" y="4168618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c’est une élève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686C03-3572-29D3-1A74-84796824B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659" y="3583843"/>
            <a:ext cx="733688" cy="2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B78A5-04B2-FBEE-BFB8-4E1D9DD24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8CA91-9185-A62F-03C1-72577B029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70AEF96-68E0-3C21-A82A-6B7DF47212F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70AEF96-68E0-3C21-A82A-6B7DF47212F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C20F4D2-C303-0B2C-BA79-A1ADE17921A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C20F4D2-C303-0B2C-BA79-A1ADE17921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77839B5-E7CA-E864-09F5-B82FBA0881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FC8D0B-2F88-F333-BBB4-EDDC9C18649F}"/>
              </a:ext>
            </a:extLst>
          </p:cNvPr>
          <p:cNvSpPr txBox="1"/>
          <p:nvPr/>
        </p:nvSpPr>
        <p:spPr>
          <a:xfrm>
            <a:off x="1611891" y="3240475"/>
            <a:ext cx="35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deuxième année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E50602-0EA0-5A62-222B-9CADC3433206}"/>
              </a:ext>
            </a:extLst>
          </p:cNvPr>
          <p:cNvSpPr txBox="1"/>
          <p:nvPr/>
        </p:nvSpPr>
        <p:spPr>
          <a:xfrm>
            <a:off x="4714982" y="3269274"/>
            <a:ext cx="3034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troisième année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FD9468-B1F1-F77E-D6BD-D503FAA58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178" y="3765804"/>
            <a:ext cx="679307" cy="2414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603324-B163-F46B-7C3D-8883515FE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105" y="3748877"/>
            <a:ext cx="679307" cy="2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D3988-85B8-5160-F886-D32C86F52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F8657-AE7A-6279-829E-96B1EC7F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7A566B-8726-0838-FEBB-640D802E324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7A566B-8726-0838-FEBB-640D802E32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D58BABE-7309-DB4D-96C0-C5676AE8DB8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D58BABE-7309-DB4D-96C0-C5676AE8DB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0C56F90-2742-A44A-7D35-7510E43F7D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C7DDED9-7EEB-E180-C00F-5F963470B885}"/>
              </a:ext>
            </a:extLst>
          </p:cNvPr>
          <p:cNvSpPr txBox="1"/>
          <p:nvPr/>
        </p:nvSpPr>
        <p:spPr>
          <a:xfrm>
            <a:off x="1500323" y="3172279"/>
            <a:ext cx="3208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quatrième année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8BC40ED-6C6A-C8D9-B45C-7FE9A5A86CAC}"/>
              </a:ext>
            </a:extLst>
          </p:cNvPr>
          <p:cNvSpPr txBox="1"/>
          <p:nvPr/>
        </p:nvSpPr>
        <p:spPr>
          <a:xfrm>
            <a:off x="4708895" y="3136612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sixième année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F65EFB6-8D1C-A0F4-48DD-24EB4FDB6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593" y="3613054"/>
            <a:ext cx="810422" cy="2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1327D9D-9D37-F7A5-4C2C-441882090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646" y="3648721"/>
            <a:ext cx="81042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BEF3D-1921-8670-C952-B4D37723C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A8EE-EBC2-E6D2-BA51-B5D42294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D043411-7C50-84CB-86B4-BE703AE8CB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D043411-7C50-84CB-86B4-BE703AE8CB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4EC6A70-DAB4-EFED-EAA5-4617A9ECCE4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4EC6A70-DAB4-EFED-EAA5-4617A9ECCE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08B1AD6-9040-D1BA-4FAA-0B96348EED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CADD3A4-8E87-248C-4B1B-DA02BC513424}"/>
              </a:ext>
            </a:extLst>
          </p:cNvPr>
          <p:cNvSpPr txBox="1"/>
          <p:nvPr/>
        </p:nvSpPr>
        <p:spPr>
          <a:xfrm>
            <a:off x="1536641" y="3314845"/>
            <a:ext cx="3745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première année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1C86FAC-025A-BABB-DEB6-9D872AB8984B}"/>
              </a:ext>
            </a:extLst>
          </p:cNvPr>
          <p:cNvSpPr txBox="1"/>
          <p:nvPr/>
        </p:nvSpPr>
        <p:spPr>
          <a:xfrm>
            <a:off x="4772971" y="3298837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douze ans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DE1ABF-7EF7-9CBA-EA50-809911FF0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2474" y="3825335"/>
            <a:ext cx="555678" cy="1974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069758-2C67-6E89-CFDF-66487A166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130" y="3762076"/>
            <a:ext cx="733688" cy="2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251A4-F301-DC91-5AD6-199EDAB41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D9A77-1A95-F1A3-9C8B-E62D1030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D436E2D-13AB-474E-BCFA-3CF7AD6BC36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D436E2D-13AB-474E-BCFA-3CF7AD6BC36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1828719-C661-638F-8419-4D64DCB7E62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1828719-C661-638F-8419-4D64DCB7E6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295A86D-2B4C-93B3-49EB-DC7336D7F2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BD2CF78-B2FE-0E3E-050E-8BD86F0D3B0D}"/>
              </a:ext>
            </a:extLst>
          </p:cNvPr>
          <p:cNvSpPr txBox="1"/>
          <p:nvPr/>
        </p:nvSpPr>
        <p:spPr>
          <a:xfrm>
            <a:off x="3934213" y="3445008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sept ans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B316C6-0897-CF9C-323A-19929BA15287}"/>
              </a:ext>
            </a:extLst>
          </p:cNvPr>
          <p:cNvSpPr txBox="1"/>
          <p:nvPr/>
        </p:nvSpPr>
        <p:spPr>
          <a:xfrm>
            <a:off x="6071718" y="3429000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huit ans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FB2465-2AB4-F728-8D64-2AF008854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992" y="3970996"/>
            <a:ext cx="531661" cy="1889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D851A5-98C4-F54F-44B5-22631028A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927327"/>
            <a:ext cx="531661" cy="1889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252E0C-8ACB-250B-9616-E8E43BDA4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637" y="3970996"/>
            <a:ext cx="531661" cy="1889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49DA68-D9C4-6843-5380-05D4689CC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0763" y="3934645"/>
            <a:ext cx="445334" cy="1582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9D0F7E0-6882-7F62-081D-9F4209921119}"/>
              </a:ext>
            </a:extLst>
          </p:cNvPr>
          <p:cNvSpPr txBox="1"/>
          <p:nvPr/>
        </p:nvSpPr>
        <p:spPr>
          <a:xfrm>
            <a:off x="972804" y="3480690"/>
            <a:ext cx="26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c’est une élève</a:t>
            </a:r>
          </a:p>
        </p:txBody>
      </p:sp>
    </p:spTree>
    <p:extLst>
      <p:ext uri="{BB962C8B-B14F-4D97-AF65-F5344CB8AC3E}">
        <p14:creationId xmlns:p14="http://schemas.microsoft.com/office/powerpoint/2010/main" val="28344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15.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69689A0-9C78-1C2A-7CF9-84783B63EEC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8A5BDCB-6EFD-8735-3DD4-3F1DC43F0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81743A-0972-9AA6-8160-E1BCAF22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CAE1971-893D-BE5E-2241-7F850C6B4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031" y="1624584"/>
            <a:ext cx="3085765" cy="469036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516A397-3D43-F851-04BA-D685C2342210}"/>
              </a:ext>
            </a:extLst>
          </p:cNvPr>
          <p:cNvSpPr/>
          <p:nvPr/>
        </p:nvSpPr>
        <p:spPr>
          <a:xfrm>
            <a:off x="2868329" y="2269066"/>
            <a:ext cx="3378468" cy="147320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mots des activités 1 et 2 à votre voisin. Je vais passer entre les rangs pour vous aider.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79D7943-B446-63EB-79F1-0926EEBCD93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A5BE9B8-9FED-9615-EA70-B9C3E458E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055891-5BE0-ADF5-1C50-16AB04C42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6" name="AutoShape 2">
            <a:extLst>
              <a:ext uri="{FF2B5EF4-FFF2-40B4-BE49-F238E27FC236}">
                <a16:creationId xmlns:a16="http://schemas.microsoft.com/office/drawing/2014/main" id="{DD87A592-C772-47A0-F2F0-0A25FA5A3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CB65523A-3ABE-C276-6982-B1E2DBA25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8F9F9"/>
              </a:clrFrom>
              <a:clrTo>
                <a:srgbClr val="F8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11290"/>
          <a:stretch>
            <a:fillRect/>
          </a:stretch>
        </p:blipFill>
        <p:spPr bwMode="auto">
          <a:xfrm>
            <a:off x="5268808" y="2425599"/>
            <a:ext cx="3071961" cy="26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1C4E7E-D0FE-D1B0-8507-89048EB3E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478" y="2649650"/>
            <a:ext cx="4683312" cy="20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 À la maison, relisez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mots sur le livret.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477D0B-415C-B65E-BB9D-4BC9542C2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9C7963CB-53AE-D73D-2C0C-39B9B662A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000" y="2228254"/>
            <a:ext cx="2207337" cy="35251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029978-7FEF-9741-9530-D635134A0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583772"/>
            <a:ext cx="3085765" cy="469036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89FF966-6CB7-6BD6-AA7A-43B32BCE850E}"/>
              </a:ext>
            </a:extLst>
          </p:cNvPr>
          <p:cNvSpPr/>
          <p:nvPr/>
        </p:nvSpPr>
        <p:spPr>
          <a:xfrm>
            <a:off x="4279298" y="2228254"/>
            <a:ext cx="3378468" cy="147320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0" y="107658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Ecriture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Lecture – Phrases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– texte</a:t>
            </a:r>
          </a:p>
          <a:p>
            <a:r>
              <a:rPr lang="fr-FR" dirty="0"/>
              <a:t>Ecriture –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56000" cy="750908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</a:t>
            </a:r>
            <a:r>
              <a:rPr lang="fr-FR"/>
              <a:t>– Compréhension </a:t>
            </a:r>
            <a:r>
              <a:rPr lang="fr-FR" dirty="0"/>
              <a:t>de texte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DA898C6-E65A-6A95-7C64-D3F3F593B612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07BC1A12-F4DD-53EE-7F78-F9C6A1D7B666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EC0F1F5-0EE7-554A-0A7A-73F6F4DC0BB0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5" name="Organigramme : Terminateur 14">
            <a:extLst>
              <a:ext uri="{FF2B5EF4-FFF2-40B4-BE49-F238E27FC236}">
                <a16:creationId xmlns:a16="http://schemas.microsoft.com/office/drawing/2014/main" id="{DC71F454-E28E-61B8-086A-41C36D5CEC88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442E319-D127-56D8-B722-BA645FACB8B6}"/>
              </a:ext>
            </a:extLst>
          </p:cNvPr>
          <p:cNvSpPr/>
          <p:nvPr/>
        </p:nvSpPr>
        <p:spPr>
          <a:xfrm>
            <a:off x="828000" y="3904371"/>
            <a:ext cx="3412875" cy="78335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74935896-364D-0375-7E44-3756433B5CBA}"/>
              </a:ext>
            </a:extLst>
          </p:cNvPr>
          <p:cNvSpPr txBox="1">
            <a:spLocks/>
          </p:cNvSpPr>
          <p:nvPr/>
        </p:nvSpPr>
        <p:spPr>
          <a:xfrm>
            <a:off x="857457" y="3895721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Oral – Acte de parole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Ecriture – Point de langue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Lecture – Mots avec difficultés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A2283E5-1336-C9B4-700C-B97AFDEA0BA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D33C5E2-9E1D-3735-922A-BA011F67688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C024821-212C-0C2B-6A04-A037C686E71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Titre 53">
              <a:extLst>
                <a:ext uri="{FF2B5EF4-FFF2-40B4-BE49-F238E27FC236}">
                  <a16:creationId xmlns:a16="http://schemas.microsoft.com/office/drawing/2014/main" id="{F62DAC31-9041-8758-6C23-719A5982E9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56CFF3AE-848D-A4E5-9E42-201B9AA9E8A7}"/>
              </a:ext>
            </a:extLst>
          </p:cNvPr>
          <p:cNvSpPr txBox="1">
            <a:spLocks/>
          </p:cNvSpPr>
          <p:nvPr/>
        </p:nvSpPr>
        <p:spPr>
          <a:xfrm>
            <a:off x="828000" y="239601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9941" y="4995349"/>
            <a:ext cx="540000" cy="54000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3488135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DC79B1-1704-F0E7-E55C-A3EF5C98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390" y="1998092"/>
            <a:ext cx="6411220" cy="140989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E80EA5-5EE9-C5DE-6B1E-574E8EC0135A}"/>
              </a:ext>
            </a:extLst>
          </p:cNvPr>
          <p:cNvSpPr txBox="1">
            <a:spLocks/>
          </p:cNvSpPr>
          <p:nvPr/>
        </p:nvSpPr>
        <p:spPr>
          <a:xfrm>
            <a:off x="2280238" y="2522915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 demander et dire sa classe.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50775049-5AA6-3C3C-AC1F-D26795F128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Utiliser le verbe « être » au présent.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CD1D35CE-25CC-A0FD-7661-397FE3C29C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Mots avec difficultés : i« x » qui se prononce « z ».</a:t>
            </a:r>
            <a:endParaRPr lang="fr-MA" sz="1400" dirty="0"/>
          </a:p>
        </p:txBody>
      </p: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CE29CDC-A142-A59C-BC0A-AF131DD71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190319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2" name="Nada-Wave">
            <a:hlinkClick r:id="" action="ppaction://media"/>
            <a:extLst>
              <a:ext uri="{FF2B5EF4-FFF2-40B4-BE49-F238E27FC236}">
                <a16:creationId xmlns:a16="http://schemas.microsoft.com/office/drawing/2014/main" id="{EE26FAA5-6259-C104-64CE-230C0A637148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</p:spPr>
      </p:pic>
      <p:pic>
        <p:nvPicPr>
          <p:cNvPr id="23" name="majd_wave">
            <a:hlinkClick r:id="" action="ppaction://media"/>
            <a:extLst>
              <a:ext uri="{FF2B5EF4-FFF2-40B4-BE49-F238E27FC236}">
                <a16:creationId xmlns:a16="http://schemas.microsoft.com/office/drawing/2014/main" id="{D569264A-9290-1B68-CD02-EEC4C34847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A67ECBB-FDD8-F7B2-85AF-5539ED974F5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00381A6-D6A4-DD8E-53AE-E45370FA9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FC17D57-A2A3-D7A1-18F1-9ACACF4A1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D’abord, on va réviser le vocabulaire de la semaine. Répétons ensemble les mots.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4182EC6-3A60-F3D1-4404-5D4FDF2AEB0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685B898-E90C-B2F4-9018-C729189F1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FEFC2CB-695F-078B-D075-4C1AE00D7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4685" y="3602015"/>
            <a:ext cx="1800000" cy="360000"/>
          </a:xfrm>
        </p:spPr>
        <p:txBody>
          <a:bodyPr/>
          <a:lstStyle/>
          <a:p>
            <a:r>
              <a:rPr lang="fr-MA" dirty="0"/>
              <a:t>L’école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2859" y="3602015"/>
            <a:ext cx="1800000" cy="360000"/>
          </a:xfrm>
        </p:spPr>
        <p:txBody>
          <a:bodyPr/>
          <a:lstStyle/>
          <a:p>
            <a:r>
              <a:rPr lang="fr-MA" dirty="0"/>
              <a:t>L’élève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5408173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Le niveau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2246934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La classe</a:t>
            </a:r>
          </a:p>
        </p:txBody>
      </p:sp>
      <p:pic>
        <p:nvPicPr>
          <p:cNvPr id="6" name="Image 5" descr="Une image contenant texte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495F1D43-62B6-EBC2-E692-C1D8DFA7B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19" y="4233525"/>
            <a:ext cx="1284494" cy="1456363"/>
          </a:xfrm>
          <a:prstGeom prst="rect">
            <a:avLst/>
          </a:prstGeom>
        </p:spPr>
      </p:pic>
      <p:pic>
        <p:nvPicPr>
          <p:cNvPr id="11" name="Image 10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7E9624-B298-3D7D-54BF-87569A49F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16" y="2073653"/>
            <a:ext cx="1306597" cy="1466088"/>
          </a:xfrm>
          <a:prstGeom prst="rect">
            <a:avLst/>
          </a:prstGeom>
        </p:spPr>
      </p:pic>
      <p:pic>
        <p:nvPicPr>
          <p:cNvPr id="12" name="Image 11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1EA5DD62-9558-9535-1006-83E54A2D1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47" y="4218726"/>
            <a:ext cx="1296574" cy="1456363"/>
          </a:xfrm>
          <a:prstGeom prst="rect">
            <a:avLst/>
          </a:prstGeom>
        </p:spPr>
      </p:pic>
      <p:pic>
        <p:nvPicPr>
          <p:cNvPr id="14" name="Image 13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E7FCC440-441C-3BB8-5950-02133219A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11" y="2078517"/>
            <a:ext cx="1328500" cy="145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F019C-53F2-E68A-7894-D090211BD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5E521-A3E1-3D22-DB6E-8265C18D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73DF3F-D547-73B1-8E1A-23A64E5FA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4" name="Image 13" descr="Une image contenant texte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8DCAAE1E-D704-AC84-9B0B-7DAC8A187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4454907"/>
            <a:ext cx="1540522" cy="1746648"/>
          </a:xfrm>
          <a:prstGeom prst="rect">
            <a:avLst/>
          </a:prstGeom>
        </p:spPr>
      </p:pic>
      <p:pic>
        <p:nvPicPr>
          <p:cNvPr id="15" name="Image 14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EA56C6B-6717-5F9E-BF1A-36592137A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67" y="2295034"/>
            <a:ext cx="1567030" cy="1758311"/>
          </a:xfrm>
          <a:prstGeom prst="rect">
            <a:avLst/>
          </a:prstGeom>
        </p:spPr>
      </p:pic>
      <p:pic>
        <p:nvPicPr>
          <p:cNvPr id="16" name="Image 15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F6249811-4D49-7142-4FF0-1DF8FE370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97" y="4440108"/>
            <a:ext cx="1555009" cy="1746647"/>
          </a:xfrm>
          <a:prstGeom prst="rect">
            <a:avLst/>
          </a:prstGeom>
        </p:spPr>
      </p:pic>
      <p:pic>
        <p:nvPicPr>
          <p:cNvPr id="17" name="Image 16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076939C7-C106-284A-61E3-5118CCFAA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61" y="2299899"/>
            <a:ext cx="1593299" cy="17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9143</TotalTime>
  <Words>881</Words>
  <PresentationFormat>Affichage à l'écran (4:3)</PresentationFormat>
  <Paragraphs>156</Paragraphs>
  <Slides>49</Slides>
  <Notes>2</Notes>
  <HiddenSlides>0</HiddenSlides>
  <MMClips>10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49</vt:i4>
      </vt:variant>
    </vt:vector>
  </HeadingPairs>
  <TitlesOfParts>
    <vt:vector size="62" baseType="lpstr">
      <vt:lpstr>Calibri</vt:lpstr>
      <vt:lpstr>Wingdings</vt:lpstr>
      <vt:lpstr>Dosis ExtraBold</vt:lpstr>
      <vt:lpstr>Dosis SemiBold</vt:lpstr>
      <vt:lpstr>Arial</vt:lpstr>
      <vt:lpstr>Dosis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 La leçon de français commence maintenant. Soyez attentifs.</vt:lpstr>
      <vt:lpstr>D’abord, on va réviser le vocabulaire de la semaine. Répétons ensemble les mots. </vt:lpstr>
      <vt:lpstr>Qui veut passer au tableau pour nommer les images ? </vt:lpstr>
      <vt:lpstr>Répétons ensemble.</vt:lpstr>
      <vt:lpstr>Qui veut passer au tableau pour nommer les images ? </vt:lpstr>
      <vt:lpstr>Aujourd’hui, nous allons apprendre à poser une question avec Majd et Nada. </vt:lpstr>
      <vt:lpstr>Lecture de la vidéo </vt:lpstr>
      <vt:lpstr>Présentation PowerPoint</vt:lpstr>
      <vt:lpstr>Maintenant nous allons apprendre à répondre à la question : « Tu es en quelle classe ? ».</vt:lpstr>
      <vt:lpstr>Lecture de la vidéo </vt:lpstr>
      <vt:lpstr>Présentation PowerPoint</vt:lpstr>
      <vt:lpstr>Chacun joue le dialogue avec son voisin. </vt:lpstr>
      <vt:lpstr>Plan de la séance 2</vt:lpstr>
      <vt:lpstr>Maintenant on va faire la conjugaison du verbe être.  </vt:lpstr>
      <vt:lpstr>Lecture de la vidéo </vt:lpstr>
      <vt:lpstr>Répétons ensemble. </vt:lpstr>
      <vt:lpstr>Qui veut compléter la phrase avec le verbe être au présent ? Levez la main. </vt:lpstr>
      <vt:lpstr>Je suis en troisième année.  </vt:lpstr>
      <vt:lpstr>Qui veut compléter la phrase avec le verbe être au présent ? Levez la main. </vt:lpstr>
      <vt:lpstr>Elle est en cinquième année.</vt:lpstr>
      <vt:lpstr>Qui veut compléter la phrase avec le verbe être au présent ? Levez la main. </vt:lpstr>
      <vt:lpstr>Nous sommes en première année. </vt:lpstr>
      <vt:lpstr>Prenez vos livrets à la page 17.</vt:lpstr>
      <vt:lpstr>Lisez la conjugaison du verbe être silencieusement.  Vous avez 1 minute. </vt:lpstr>
      <vt:lpstr>Présentation PowerPoint</vt:lpstr>
      <vt:lpstr>Présentation PowerPoint</vt:lpstr>
      <vt:lpstr>Plan de la séance 2</vt:lpstr>
      <vt:lpstr>Nous allons faire de la lecture.</vt:lpstr>
      <vt:lpstr>On va apprendre les différentes façons de lire la lettre « x ». Soyez attentifs.  </vt:lpstr>
      <vt:lpstr>Présentation PowerPoint</vt:lpstr>
      <vt:lpstr>Lisez ces mots en silence.</vt:lpstr>
      <vt:lpstr>Qui veut lire à haute voix ? </vt:lpstr>
      <vt:lpstr>Maintenant, on va apprendre à lire en faisant les liaisons.  Soyez attentifs.</vt:lpstr>
      <vt:lpstr>Lecture de la vidéo</vt:lpstr>
      <vt:lpstr>Lisez en silence. Faites attention aux liaisons. </vt:lpstr>
      <vt:lpstr>Lisez en silence. Faites attention aux liaisons. </vt:lpstr>
      <vt:lpstr>Qui veut lire à haute voix ? </vt:lpstr>
      <vt:lpstr>Qui veut lire à haute voix ? </vt:lpstr>
      <vt:lpstr>Qui veut lire à haute voix ? </vt:lpstr>
      <vt:lpstr>Qui veut lire à haute voix ? </vt:lpstr>
      <vt:lpstr>Prenez vos livrets à la page 15.</vt:lpstr>
      <vt:lpstr>Présentation PowerPoint</vt:lpstr>
      <vt:lpstr>La séance d’aujourd’hui est terminée.  À la maison, relisez les mots sur le livret.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2025-11-03T12:17:27Z</dcterms:modified>
</cp:coreProperties>
</file>