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91" r:id="rId9"/>
    <p:sldMasterId id="2147483801" r:id="rId10"/>
  </p:sldMasterIdLst>
  <p:notesMasterIdLst>
    <p:notesMasterId r:id="rId59"/>
  </p:notesMasterIdLst>
  <p:sldIdLst>
    <p:sldId id="813" r:id="rId11"/>
    <p:sldId id="1029" r:id="rId12"/>
    <p:sldId id="705" r:id="rId13"/>
    <p:sldId id="1030" r:id="rId14"/>
    <p:sldId id="798" r:id="rId15"/>
    <p:sldId id="799" r:id="rId16"/>
    <p:sldId id="779" r:id="rId17"/>
    <p:sldId id="1033" r:id="rId18"/>
    <p:sldId id="1035" r:id="rId19"/>
    <p:sldId id="651" r:id="rId20"/>
    <p:sldId id="902" r:id="rId21"/>
    <p:sldId id="903" r:id="rId22"/>
    <p:sldId id="964" r:id="rId23"/>
    <p:sldId id="904" r:id="rId24"/>
    <p:sldId id="847" r:id="rId25"/>
    <p:sldId id="849" r:id="rId26"/>
    <p:sldId id="965" r:id="rId27"/>
    <p:sldId id="905" r:id="rId28"/>
    <p:sldId id="906" r:id="rId29"/>
    <p:sldId id="907" r:id="rId30"/>
    <p:sldId id="940" r:id="rId31"/>
    <p:sldId id="680" r:id="rId32"/>
    <p:sldId id="864" r:id="rId33"/>
    <p:sldId id="865" r:id="rId34"/>
    <p:sldId id="909" r:id="rId35"/>
    <p:sldId id="910" r:id="rId36"/>
    <p:sldId id="911" r:id="rId37"/>
    <p:sldId id="912" r:id="rId38"/>
    <p:sldId id="913" r:id="rId39"/>
    <p:sldId id="914" r:id="rId40"/>
    <p:sldId id="908" r:id="rId41"/>
    <p:sldId id="653" r:id="rId42"/>
    <p:sldId id="876" r:id="rId43"/>
    <p:sldId id="924" r:id="rId44"/>
    <p:sldId id="1036" r:id="rId45"/>
    <p:sldId id="929" r:id="rId46"/>
    <p:sldId id="925" r:id="rId47"/>
    <p:sldId id="931" r:id="rId48"/>
    <p:sldId id="932" r:id="rId49"/>
    <p:sldId id="894" r:id="rId50"/>
    <p:sldId id="1037" r:id="rId51"/>
    <p:sldId id="717" r:id="rId52"/>
    <p:sldId id="1038" r:id="rId53"/>
    <p:sldId id="937" r:id="rId54"/>
    <p:sldId id="1039" r:id="rId55"/>
    <p:sldId id="817" r:id="rId56"/>
    <p:sldId id="939" r:id="rId57"/>
    <p:sldId id="921" r:id="rId58"/>
  </p:sldIdLst>
  <p:sldSz cx="9144000" cy="6858000" type="screen4x3"/>
  <p:notesSz cx="6735763" cy="9866313"/>
  <p:embeddedFontLst>
    <p:embeddedFont>
      <p:font typeface="Dosis" pitchFamily="2" charset="0"/>
      <p:regular r:id="rId60"/>
      <p:bold r:id="rId61"/>
    </p:embeddedFont>
    <p:embeddedFont>
      <p:font typeface="Dosis ExtraBold" pitchFamily="2" charset="0"/>
      <p:bold r:id="rId62"/>
    </p:embeddedFont>
    <p:embeddedFont>
      <p:font typeface="Dosis Medium" pitchFamily="2" charset="0"/>
      <p:regular r:id="rId63"/>
    </p:embeddedFont>
    <p:embeddedFont>
      <p:font typeface="Dosis SemiBold" pitchFamily="2" charset="0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565F88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668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4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5.fntdata"/><Relationship Id="rId69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Relationship Id="rId67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font" Target="fonts/font3.fntdata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1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F5EC600-A1FB-E32E-CECD-EDFEAA5EE9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b="4815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35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84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0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7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91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04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40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938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35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0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96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59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1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338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24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Conjuguer le verbe avoir au présent avec le, la, les et l’.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Phrases.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5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37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38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03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545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25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06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6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66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63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525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3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144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94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7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6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664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22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28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47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04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81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26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7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09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596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407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2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14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99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72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09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06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77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97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90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157357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1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4149747" y="209734"/>
            <a:ext cx="14710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6199820" y="249157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3EFA023-A277-608B-001A-8BCA02DF3F8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513" y="281390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2731625-CE2A-B67D-0262-591D8A66F5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8575" y="271791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9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13745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137785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812" r:id="rId15"/>
    <p:sldLayoutId id="2147483813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15131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82027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7.mp4"/><Relationship Id="rId7" Type="http://schemas.openxmlformats.org/officeDocument/2006/relationships/image" Target="../media/image30.gif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7.xml"/><Relationship Id="rId4" Type="http://schemas.openxmlformats.org/officeDocument/2006/relationships/video" Target="../media/media7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image" Target="../media/image4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94.xml"/><Relationship Id="rId6" Type="http://schemas.openxmlformats.org/officeDocument/2006/relationships/customXml" Target="../ink/ink4.xml"/><Relationship Id="rId5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7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7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5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54.emf"/><Relationship Id="rId4" Type="http://schemas.openxmlformats.org/officeDocument/2006/relationships/customXml" Target="../ink/ink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54.png"/><Relationship Id="rId4" Type="http://schemas.openxmlformats.org/officeDocument/2006/relationships/customXml" Target="../ink/ink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54.png"/><Relationship Id="rId4" Type="http://schemas.openxmlformats.org/officeDocument/2006/relationships/customXml" Target="../ink/ink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54.png"/><Relationship Id="rId4" Type="http://schemas.openxmlformats.org/officeDocument/2006/relationships/customXml" Target="../ink/ink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53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8C855F-1353-4628-D208-F15F07BEF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décrire l’image ?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CB7338-B12F-77D0-A057-2A794075B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80" y="2130713"/>
            <a:ext cx="5147440" cy="383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2901" y="2205167"/>
            <a:ext cx="4615273" cy="37145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59B4FE-02A6-11F1-FC30-6714B260B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3_P1_W2_S3_AdP-01">
            <a:hlinkClick r:id="" action="ppaction://media"/>
            <a:extLst>
              <a:ext uri="{FF2B5EF4-FFF2-40B4-BE49-F238E27FC236}">
                <a16:creationId xmlns:a16="http://schemas.microsoft.com/office/drawing/2014/main" id="{5B7B1B16-201A-73A7-C1BE-60FF3719D1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348" y="2042799"/>
            <a:ext cx="8187891" cy="36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24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1DC052-062E-5A55-9FD0-0AA9ADA71206}"/>
              </a:ext>
            </a:extLst>
          </p:cNvPr>
          <p:cNvSpPr/>
          <p:nvPr/>
        </p:nvSpPr>
        <p:spPr>
          <a:xfrm>
            <a:off x="1559293" y="2563876"/>
            <a:ext cx="5727032" cy="2316132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656466-4547-8367-71EA-4D4CEDE4621F}"/>
              </a:ext>
            </a:extLst>
          </p:cNvPr>
          <p:cNvSpPr txBox="1"/>
          <p:nvPr/>
        </p:nvSpPr>
        <p:spPr>
          <a:xfrm>
            <a:off x="1099565" y="3242991"/>
            <a:ext cx="6620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dans quelle école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93AB01-20D5-B609-2D3F-7A5544F5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3822E9A-3589-D1E0-163C-DBB7CB7402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2580" y="2586198"/>
            <a:ext cx="4665617" cy="3110412"/>
          </a:xfrm>
          <a:prstGeom prst="rect">
            <a:avLst/>
          </a:prstGeom>
        </p:spPr>
      </p:pic>
      <p:sp>
        <p:nvSpPr>
          <p:cNvPr id="13" name="AutoShape 6" descr="Image générée">
            <a:extLst>
              <a:ext uri="{FF2B5EF4-FFF2-40B4-BE49-F238E27FC236}">
                <a16:creationId xmlns:a16="http://schemas.microsoft.com/office/drawing/2014/main" id="{A2678A8F-5361-3E4B-ECFA-5970DDBF81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2444" y="38366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DB8A3D9-99C5-AE78-712A-21424252E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31" y="1960733"/>
            <a:ext cx="1218404" cy="1102789"/>
          </a:xfrm>
          <a:prstGeom prst="rect">
            <a:avLst/>
          </a:prstGeom>
        </p:spPr>
      </p:pic>
      <p:sp>
        <p:nvSpPr>
          <p:cNvPr id="17" name="Titre 8">
            <a:extLst>
              <a:ext uri="{FF2B5EF4-FFF2-40B4-BE49-F238E27FC236}">
                <a16:creationId xmlns:a16="http://schemas.microsoft.com/office/drawing/2014/main" id="{E7BD7284-B447-8F9C-2FDE-487A6E0694EF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 Qui veut poser la question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français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1DE0805-13CD-D244-B461-58B60670AA03}"/>
              </a:ext>
            </a:extLst>
          </p:cNvPr>
          <p:cNvSpPr txBox="1"/>
          <p:nvPr/>
        </p:nvSpPr>
        <p:spPr>
          <a:xfrm>
            <a:off x="-2133600" y="3511950"/>
            <a:ext cx="523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AE" sz="2800" b="1" dirty="0">
              <a:solidFill>
                <a:srgbClr val="424D7B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E8F26E-E6C8-9903-D8B7-9C0EBBA1F6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47F3A32-9685-8679-936E-44386FC1056E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dans quelle école ?</a:t>
            </a:r>
          </a:p>
        </p:txBody>
      </p:sp>
    </p:spTree>
    <p:extLst>
      <p:ext uri="{BB962C8B-B14F-4D97-AF65-F5344CB8AC3E}">
        <p14:creationId xmlns:p14="http://schemas.microsoft.com/office/powerpoint/2010/main" val="7237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401" y="778953"/>
            <a:ext cx="733823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à la question.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561" y="2469612"/>
            <a:ext cx="4389363" cy="360943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222FFF-0057-6731-F84E-35B45C3C0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DP_3AP_S3">
            <a:hlinkClick r:id="" action="ppaction://media"/>
            <a:extLst>
              <a:ext uri="{FF2B5EF4-FFF2-40B4-BE49-F238E27FC236}">
                <a16:creationId xmlns:a16="http://schemas.microsoft.com/office/drawing/2014/main" id="{319F27A1-411C-BF49-5466-A640D1BB0D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6"/>
                </p14:media>
              </p:ext>
            </p:extLst>
          </p:nvPr>
        </p:nvPicPr>
        <p:blipFill>
          <a:blip r:embed="rId6"/>
          <a:srcRect b="3863"/>
          <a:stretch>
            <a:fillRect/>
          </a:stretch>
        </p:blipFill>
        <p:spPr>
          <a:xfrm>
            <a:off x="346510" y="2027521"/>
            <a:ext cx="8450980" cy="35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87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6C0B5-049E-C830-646D-482864E1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1E06F52-3310-094E-AEF0-4FD17BD6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les réponses de Nada et de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8B9433C-8D9B-A4A1-9A5D-B033EDE2E06E}"/>
              </a:ext>
            </a:extLst>
          </p:cNvPr>
          <p:cNvSpPr/>
          <p:nvPr/>
        </p:nvSpPr>
        <p:spPr>
          <a:xfrm>
            <a:off x="1121435" y="2548702"/>
            <a:ext cx="6463273" cy="2491203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D30ED-E6E4-4B38-C49A-23D0C2679B73}"/>
              </a:ext>
            </a:extLst>
          </p:cNvPr>
          <p:cNvSpPr txBox="1"/>
          <p:nvPr/>
        </p:nvSpPr>
        <p:spPr>
          <a:xfrm>
            <a:off x="847690" y="2913885"/>
            <a:ext cx="703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Je suis</a:t>
            </a:r>
            <a:r>
              <a:rPr lang="fr-FR" sz="4000" b="1" dirty="0">
                <a:solidFill>
                  <a:srgbClr val="445C80"/>
                </a:solidFill>
                <a:latin typeface="Dosis" pitchFamily="2" charset="0"/>
              </a:rPr>
              <a:t> à l’école Al Massira.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1B55D7F-5A31-E7AC-3BFA-575C10FC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A51E21-6DFF-E657-C839-9624B4350884}"/>
              </a:ext>
            </a:extLst>
          </p:cNvPr>
          <p:cNvSpPr txBox="1"/>
          <p:nvPr/>
        </p:nvSpPr>
        <p:spPr>
          <a:xfrm>
            <a:off x="693444" y="3888956"/>
            <a:ext cx="703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Je suis 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</a:rPr>
              <a:t>à l’école Ibn Sina</a:t>
            </a:r>
            <a:r>
              <a:rPr lang="fr-FR" sz="4000" b="1" dirty="0">
                <a:solidFill>
                  <a:srgbClr val="445C80"/>
                </a:solidFill>
                <a:latin typeface="Dosi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1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en français ? Il faut répondre avec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 nom de votre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école.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dans quelle 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262824" y="413626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à l’école   ________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4EEE74-025D-7B2E-6764-C589B79032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en français avec son voisin. Il faut répondre avec le nom de votre école. 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803807" y="378107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dans quelle école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0237B7-85C4-D47C-0635-AD8D20925387}"/>
              </a:ext>
            </a:extLst>
          </p:cNvPr>
          <p:cNvSpPr txBox="1"/>
          <p:nvPr/>
        </p:nvSpPr>
        <p:spPr>
          <a:xfrm>
            <a:off x="6073321" y="3913367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 ___</a:t>
            </a: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______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13013D-F635-2E26-2AF4-390088529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837E3-2584-F5F3-7968-BDE780766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4A97282-F91E-331F-3D5B-239ADBE58F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604310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CB10D14-D429-A4FF-A675-7543A3044C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fr-FR" sz="1400" dirty="0">
                <a:solidFill>
                  <a:srgbClr val="424D7B"/>
                </a:solidFill>
              </a:rPr>
              <a:t>Utiliser les mots « à » et « en ».</a:t>
            </a:r>
            <a:endParaRPr lang="fr-MA" sz="1400" dirty="0">
              <a:solidFill>
                <a:srgbClr val="424D7B"/>
              </a:solidFill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290B0A6-4AFE-7DDB-CED7-583252F48A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  <a:endParaRPr lang="fr-MA" sz="1400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E9E27E08-6595-126B-78AD-ED83C17B79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86DB49B8-8F4E-579A-9D14-FB5BF1C7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dirty="0"/>
              <a:t>Plan de la séance 3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E90E8B-55D8-5869-801C-4713B51C4AFB}"/>
              </a:ext>
            </a:extLst>
          </p:cNvPr>
          <p:cNvSpPr txBox="1"/>
          <p:nvPr/>
        </p:nvSpPr>
        <p:spPr>
          <a:xfrm>
            <a:off x="2227716" y="2160000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Acte de parole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DB52C1-2168-8A84-8B92-0EAFF1E01948}"/>
              </a:ext>
            </a:extLst>
          </p:cNvPr>
          <p:cNvSpPr txBox="1"/>
          <p:nvPr/>
        </p:nvSpPr>
        <p:spPr>
          <a:xfrm>
            <a:off x="2364351" y="3693134"/>
            <a:ext cx="2311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Écrit :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P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oint de langue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D191B61-703B-CA18-D995-FB4F814FF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32152" y="1890000"/>
            <a:ext cx="540000" cy="540000"/>
          </a:xfrm>
          <a:prstGeom prst="rect">
            <a:avLst/>
          </a:prstGeom>
          <a:noFill/>
        </p:spPr>
      </p:pic>
      <p:pic>
        <p:nvPicPr>
          <p:cNvPr id="1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97EDF27-3B61-F400-53FD-BECD27EA42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  <a:noFill/>
        </p:spPr>
      </p:pic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FE743B4E-744F-96EB-D4A6-743281E74D6B}"/>
              </a:ext>
            </a:extLst>
          </p:cNvPr>
          <p:cNvSpPr txBox="1">
            <a:spLocks/>
          </p:cNvSpPr>
          <p:nvPr/>
        </p:nvSpPr>
        <p:spPr>
          <a:xfrm>
            <a:off x="2192797" y="2451865"/>
            <a:ext cx="62467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« demander et dire son école ».</a:t>
            </a:r>
          </a:p>
        </p:txBody>
      </p:sp>
    </p:spTree>
    <p:extLst>
      <p:ext uri="{BB962C8B-B14F-4D97-AF65-F5344CB8AC3E}">
        <p14:creationId xmlns:p14="http://schemas.microsoft.com/office/powerpoint/2010/main" val="6217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85B6-314F-E241-48D7-FD86C4C3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A4BB0F-7381-38EA-FFD7-CAC400053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98C24A6-9194-F861-C674-7970902DA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Maintenant on va faire de la grammaire. On va apprendre à utiliser les mots « à » et « en ».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110F79-AB41-92E8-BD7C-0F92AE88A459}"/>
              </a:ext>
            </a:extLst>
          </p:cNvPr>
          <p:cNvSpPr txBox="1"/>
          <p:nvPr/>
        </p:nvSpPr>
        <p:spPr>
          <a:xfrm>
            <a:off x="2411083" y="2767280"/>
            <a:ext cx="432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rgbClr val="424D7B"/>
                </a:solidFill>
              </a:rPr>
              <a:t> </a:t>
            </a:r>
            <a:r>
              <a:rPr lang="fr-FR" sz="8000" b="1" dirty="0">
                <a:solidFill>
                  <a:srgbClr val="00ACA4"/>
                </a:solidFill>
              </a:rPr>
              <a:t>à     </a:t>
            </a:r>
            <a:r>
              <a:rPr lang="fr-FR" sz="8000" b="1" dirty="0">
                <a:solidFill>
                  <a:srgbClr val="424D7B"/>
                </a:solidFill>
              </a:rPr>
              <a:t>   </a:t>
            </a:r>
            <a:r>
              <a:rPr lang="fr-FR" sz="8000" b="1" dirty="0">
                <a:solidFill>
                  <a:srgbClr val="00ACA4"/>
                </a:solidFill>
              </a:rPr>
              <a:t>en </a:t>
            </a:r>
            <a:endParaRPr lang="fr-FR" sz="80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DB71BDC8-601B-25B4-5945-1C3CCA76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E5316F1-FCFE-3E92-79E6-B5B377824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4" name="Mdia3N3-1">
            <a:hlinkClick r:id="" action="ppaction://media"/>
            <a:extLst>
              <a:ext uri="{FF2B5EF4-FFF2-40B4-BE49-F238E27FC236}">
                <a16:creationId xmlns:a16="http://schemas.microsoft.com/office/drawing/2014/main" id="{8FB2E27A-7C96-48EA-A357-F91091D87C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2000" y="1721299"/>
            <a:ext cx="6061577" cy="4519700"/>
          </a:xfrm>
          <a:prstGeom prst="rect">
            <a:avLst/>
          </a:prstGeom>
        </p:spPr>
      </p:pic>
      <p:pic>
        <p:nvPicPr>
          <p:cNvPr id="2" name="en - à">
            <a:hlinkClick r:id="" action="ppaction://media"/>
            <a:extLst>
              <a:ext uri="{FF2B5EF4-FFF2-40B4-BE49-F238E27FC236}">
                <a16:creationId xmlns:a16="http://schemas.microsoft.com/office/drawing/2014/main" id="{23BE03EF-B8DD-B5CB-25E8-3C3752BE8A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549" y="1661811"/>
            <a:ext cx="6220901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7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A5C556-7291-8BCB-443B-EB8C7B27C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2A9ADF-CF9A-37B9-6124-2458F7C9DEF9}"/>
              </a:ext>
            </a:extLst>
          </p:cNvPr>
          <p:cNvSpPr txBox="1"/>
          <p:nvPr/>
        </p:nvSpPr>
        <p:spPr>
          <a:xfrm>
            <a:off x="1300821" y="2551820"/>
            <a:ext cx="8383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424D7B"/>
                </a:solidFill>
                <a:latin typeface="Dosis" pitchFamily="2" charset="0"/>
              </a:rPr>
              <a:t>Je suis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en</a:t>
            </a:r>
            <a:r>
              <a:rPr lang="fr-FR" sz="4000" dirty="0">
                <a:latin typeface="Dosis" pitchFamily="2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" pitchFamily="2" charset="0"/>
              </a:rPr>
              <a:t>troisième année.</a:t>
            </a:r>
          </a:p>
          <a:p>
            <a:endParaRPr lang="fr-FR" sz="4000" dirty="0">
              <a:solidFill>
                <a:srgbClr val="424D7B"/>
              </a:solidFill>
              <a:latin typeface="Dosis" pitchFamily="2" charset="0"/>
            </a:endParaRPr>
          </a:p>
          <a:p>
            <a:r>
              <a:rPr lang="fr-FR" sz="4000" dirty="0">
                <a:solidFill>
                  <a:srgbClr val="424D7B"/>
                </a:solidFill>
                <a:latin typeface="Dosis" pitchFamily="2" charset="0"/>
              </a:rPr>
              <a:t>Je suis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à</a:t>
            </a:r>
            <a:r>
              <a:rPr lang="fr-FR" sz="4000" dirty="0">
                <a:latin typeface="Dosis" pitchFamily="2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" pitchFamily="2" charset="0"/>
              </a:rPr>
              <a:t>l’école Al Massira.</a:t>
            </a: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74D0C-9491-6652-DA3E-2CB32434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compléter avec le mot « à » ou « en »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Levez la main</a:t>
            </a:r>
            <a:r>
              <a:rPr lang="fr-FR" dirty="0"/>
              <a:t>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1FDCD7-4D1B-42F0-FAA8-1C52E2738659}"/>
              </a:ext>
            </a:extLst>
          </p:cNvPr>
          <p:cNvSpPr txBox="1"/>
          <p:nvPr/>
        </p:nvSpPr>
        <p:spPr>
          <a:xfrm>
            <a:off x="215393" y="2978877"/>
            <a:ext cx="905622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             Sami est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_______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l’école Al Massira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.  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FD9A67-E087-8CC8-23EF-8A07BC96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88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0E23-C8BC-885C-3F08-0EC09658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307DA-9783-42E3-89E3-7EF1C13C4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Samir est à l’école Al Massira. Que signifie cette phrase ? Levez la main. 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CA21435-6A4E-668C-ED9E-3210CFE9892C}"/>
              </a:ext>
            </a:extLst>
          </p:cNvPr>
          <p:cNvSpPr txBox="1"/>
          <p:nvPr/>
        </p:nvSpPr>
        <p:spPr>
          <a:xfrm>
            <a:off x="668349" y="3143488"/>
            <a:ext cx="780730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Samir est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à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l’école Al </a:t>
            </a:r>
            <a:r>
              <a:rPr kumimoji="0" lang="fr-FR" sz="400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Massir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a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.  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C006B7-7851-83E1-9E88-6EFC0E70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87190-3643-16E8-D73C-D7466A1D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B4322-556F-44B6-229F-AB4A150D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compléter avec le mot « à » ou « en »?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Levez la main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859156-7C51-4E7C-C0CB-F9C568C307D3}"/>
              </a:ext>
            </a:extLst>
          </p:cNvPr>
          <p:cNvSpPr txBox="1"/>
          <p:nvPr/>
        </p:nvSpPr>
        <p:spPr>
          <a:xfrm>
            <a:off x="683660" y="3183851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Tu es</a:t>
            </a:r>
            <a:r>
              <a:rPr lang="fr-FR" sz="40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deuxième année.  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0AC8C5-561A-10BC-192B-F1638F2A99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31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D1EDE-2769-6689-6D5A-A9FB1C4FB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AA4C9-79A2-053B-DF92-8B73F62E9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Tu es en deuxième année ». Que signifie cette phrase ? Levez la main. 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049488-0FA3-986D-FC97-CCD787AE0E0C}"/>
              </a:ext>
            </a:extLst>
          </p:cNvPr>
          <p:cNvSpPr txBox="1"/>
          <p:nvPr/>
        </p:nvSpPr>
        <p:spPr>
          <a:xfrm>
            <a:off x="724699" y="3099184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Tu es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en</a:t>
            </a:r>
            <a:r>
              <a:rPr lang="fr-FR" sz="40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deuxième année.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9F8D00-E5EA-4986-38E5-99FAEE99A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DF4C50-A867-4B8B-0774-A64BA475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026" y="1506757"/>
            <a:ext cx="3201925" cy="501635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17.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4DA20B-FBE6-7DD0-23C7-03A08CE1F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C55E9BB-A048-EB3F-BDAA-48CB82DDE824}"/>
              </a:ext>
            </a:extLst>
          </p:cNvPr>
          <p:cNvSpPr/>
          <p:nvPr/>
        </p:nvSpPr>
        <p:spPr>
          <a:xfrm>
            <a:off x="2722026" y="3581397"/>
            <a:ext cx="3201925" cy="86707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8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Vous allez faire l’activité 2.  Je vais expliquer la consigne et passer entre les rangs pour vous aider.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6C0BCC-2215-37FC-DBDD-C1C941E33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9E79CB-76A8-5C39-98CC-0B5C8D211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631" y="2597457"/>
            <a:ext cx="2546339" cy="25463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679F63-EF4D-8313-33FA-8A54F6CC6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91" y="3150082"/>
            <a:ext cx="4936357" cy="1441087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985FD77-B27D-7E5F-1728-54EAF955A3FD}"/>
              </a:ext>
            </a:extLst>
          </p:cNvPr>
          <p:cNvSpPr/>
          <p:nvPr/>
        </p:nvSpPr>
        <p:spPr>
          <a:xfrm>
            <a:off x="3207028" y="3222947"/>
            <a:ext cx="2262119" cy="136822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6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8F2C4-792F-4847-2878-23FBF059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33D3E28B-D79E-6CBF-D657-E00925FA066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Corrigez.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C494F80-7095-98D8-B669-450A6FB2A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D7EACC-20E4-AB11-4A3A-BA333CCFF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759" y="2576415"/>
            <a:ext cx="5462489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C4A03-42F8-4D59-B239-ABBE8340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09DEAB9-9C8B-7007-AC1F-99939BDC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07577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341E893-2206-1E8D-2393-51F8F8AE41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les prépositions « à » et « en ».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E5AB9AC8-247D-EC93-2B18-B0446960EB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E7968674-C1FD-D7E5-6FD2-D64D4D20A2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65141"/>
            <a:ext cx="540000" cy="540000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4647CC62-E3FC-248D-4224-D845D6F53788}"/>
              </a:ext>
            </a:extLst>
          </p:cNvPr>
          <p:cNvSpPr txBox="1">
            <a:spLocks/>
          </p:cNvSpPr>
          <p:nvPr/>
        </p:nvSpPr>
        <p:spPr>
          <a:xfrm>
            <a:off x="2227716" y="5484582"/>
            <a:ext cx="5077596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fr-FR" sz="1400" dirty="0"/>
              <a:t>Lire et comprendre des phrases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EC70E962-3761-0A4E-496B-7FFB9F64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dirty="0"/>
              <a:t>Plan de la séance 3 </a:t>
            </a:r>
          </a:p>
        </p:txBody>
      </p:sp>
      <p:pic>
        <p:nvPicPr>
          <p:cNvPr id="5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E863F42-B3B2-7E7E-7626-B7FE8A4E64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47440" y="4887280"/>
            <a:ext cx="540000" cy="540000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6A28D2-0EA8-F4FE-AA41-F58A5E270B43}"/>
              </a:ext>
            </a:extLst>
          </p:cNvPr>
          <p:cNvSpPr txBox="1"/>
          <p:nvPr/>
        </p:nvSpPr>
        <p:spPr>
          <a:xfrm>
            <a:off x="2227716" y="2160000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Acte de parole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30C3D1-65B3-7BC1-3108-259F24D53616}"/>
              </a:ext>
            </a:extLst>
          </p:cNvPr>
          <p:cNvSpPr txBox="1"/>
          <p:nvPr/>
        </p:nvSpPr>
        <p:spPr>
          <a:xfrm>
            <a:off x="2227716" y="5088726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Lecture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4A4D62A-285B-02DA-CE7D-35A1F56554B8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110952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FR" sz="1400" dirty="0">
              <a:solidFill>
                <a:srgbClr val="757575"/>
              </a:solidFill>
            </a:endParaRPr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DE144954-ADC4-BAEF-2898-9A0BDE7F5CCD}"/>
              </a:ext>
            </a:extLst>
          </p:cNvPr>
          <p:cNvSpPr txBox="1">
            <a:spLocks/>
          </p:cNvSpPr>
          <p:nvPr/>
        </p:nvSpPr>
        <p:spPr>
          <a:xfrm>
            <a:off x="2192797" y="2451865"/>
            <a:ext cx="62467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« demander et dire son école ».</a:t>
            </a:r>
          </a:p>
        </p:txBody>
      </p:sp>
    </p:spTree>
    <p:extLst>
      <p:ext uri="{BB962C8B-B14F-4D97-AF65-F5344CB8AC3E}">
        <p14:creationId xmlns:p14="http://schemas.microsoft.com/office/powerpoint/2010/main" val="582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lire des phrases.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38E51D8F-31A5-9CF3-F5B3-F8F202B814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668970-B9A1-6FE3-D537-8033962C21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AC276-0305-7D70-DDB0-44593002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une lecture audio.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260499-897F-9294-C57E-CCD84C02D8DC}"/>
              </a:ext>
            </a:extLst>
          </p:cNvPr>
          <p:cNvSpPr txBox="1"/>
          <p:nvPr/>
        </p:nvSpPr>
        <p:spPr>
          <a:xfrm>
            <a:off x="1300821" y="2449332"/>
            <a:ext cx="641250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Il est en troisième année.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Elle est à l’école Ibn Sina.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Tu es en quatrième année.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C’est une élève de l’école Al Massira.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27BEA2-C3ED-63CD-FA6B-60C33EDE2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87B86-C7C1-CFC8-D276-C889D498B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E2480-CA89-2760-BB90-5089CA5E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</a:t>
            </a:r>
          </a:p>
        </p:txBody>
      </p:sp>
      <p:pic>
        <p:nvPicPr>
          <p:cNvPr id="4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9CAB280-FEDF-7F1B-9803-E2D8B78BE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9AA10C8-5B39-F2C6-9E1D-A72C48C85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B376150-7F3B-00FD-93FE-C36BF9906A27}"/>
              </a:ext>
            </a:extLst>
          </p:cNvPr>
          <p:cNvSpPr txBox="1"/>
          <p:nvPr/>
        </p:nvSpPr>
        <p:spPr>
          <a:xfrm>
            <a:off x="1300821" y="2449332"/>
            <a:ext cx="641250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Il est en troisième année.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Elle est à l’école Ibn Sina.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Tu es en quatrième année.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C’est une élève de l’école Al Massira. </a:t>
            </a:r>
          </a:p>
        </p:txBody>
      </p:sp>
      <p:pic>
        <p:nvPicPr>
          <p:cNvPr id="7" name="audio phrases 3AP s3">
            <a:hlinkClick r:id="" action="ppaction://media"/>
            <a:extLst>
              <a:ext uri="{FF2B5EF4-FFF2-40B4-BE49-F238E27FC236}">
                <a16:creationId xmlns:a16="http://schemas.microsoft.com/office/drawing/2014/main" id="{00268199-CE45-2E3D-1AAD-DA419C7C8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4123" y="75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2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2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87B86-C7C1-CFC8-D276-C889D498B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E2480-CA89-2760-BB90-5089CA5E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4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9CAB280-FEDF-7F1B-9803-E2D8B78BE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9AA10C8-5B39-F2C6-9E1D-A72C48C85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B376150-7F3B-00FD-93FE-C36BF9906A27}"/>
              </a:ext>
            </a:extLst>
          </p:cNvPr>
          <p:cNvSpPr txBox="1"/>
          <p:nvPr/>
        </p:nvSpPr>
        <p:spPr>
          <a:xfrm>
            <a:off x="1300821" y="2449332"/>
            <a:ext cx="641250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Il est en troisième année.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Elle est à l’école Ibn Sina.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Tu es en quatrième année.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565F88"/>
                </a:solidFill>
                <a:latin typeface="Dosis Medium" pitchFamily="2" charset="0"/>
              </a:rPr>
              <a:t>C’est une élève de l’école Al Massira. </a:t>
            </a:r>
          </a:p>
        </p:txBody>
      </p:sp>
      <p:pic>
        <p:nvPicPr>
          <p:cNvPr id="7" name="audio phrases 3AP s3">
            <a:hlinkClick r:id="" action="ppaction://media"/>
            <a:extLst>
              <a:ext uri="{FF2B5EF4-FFF2-40B4-BE49-F238E27FC236}">
                <a16:creationId xmlns:a16="http://schemas.microsoft.com/office/drawing/2014/main" id="{00268199-CE45-2E3D-1AAD-DA419C7C8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6612" y="73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2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F3B1D-1926-5EC8-6815-F0F01C15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3AE4F-35BC-4180-EDA2-EC79823B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B02BAB-56F9-2D92-43FB-3CCFFB3ED0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168EDC-9182-8C28-04CF-2B3FDC62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2906829"/>
            <a:ext cx="6323780" cy="12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0DC82-7187-FCE1-AF03-B3B953130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A73DCC-E7F8-5A4E-F6CA-0B249340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1CE2881-9405-5DA9-1DBE-1D51D3A1C648}"/>
              </a:ext>
            </a:extLst>
          </p:cNvPr>
          <p:cNvSpPr txBox="1">
            <a:spLocks/>
          </p:cNvSpPr>
          <p:nvPr/>
        </p:nvSpPr>
        <p:spPr>
          <a:xfrm>
            <a:off x="1738523" y="75439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34D252-FDA8-DB25-A8B0-C255B3E7D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214" y="3108961"/>
            <a:ext cx="5543690" cy="109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3643E-E291-786A-3A24-42EB90576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8A7B45-0769-91AC-880E-E209515F78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4293EAE7-6564-4F2F-C278-F2D0628A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869CD7-D48C-AADE-CEFB-2C089A523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335" y="2942736"/>
            <a:ext cx="5836235" cy="11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61FA5-427C-C974-7BBB-2943E225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361E5C-296B-F3F1-A8E5-0B8A8359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2F390B29-96F8-63CC-EB6E-B6AFD62D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5FFB08-8443-BBEF-D816-C11D0C47B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083" y="3214839"/>
            <a:ext cx="7434917" cy="10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5690C78-91D1-A60D-BA51-DCEAF4A07E22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5D6FC5-9E9A-925F-E47D-9138C1C74D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0B3E04-B111-E849-AE3A-B880E722006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175386D6-67B5-A6D0-EDEA-D8FBA826FE9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5D823C5-59A8-8D41-D263-5AC5BA8E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06" y="2629408"/>
            <a:ext cx="1534335" cy="22919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21B8EE-8EDB-BBF1-A1DB-DC1C824B6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336" y="2629408"/>
            <a:ext cx="1476129" cy="22919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70635E-83DB-CA97-CDA8-146FF98E0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871" y="2639050"/>
            <a:ext cx="1534335" cy="23321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E700C4-9653-8CF6-B6AB-308FAFFCE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314" y="2639050"/>
            <a:ext cx="1488631" cy="23321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EDE4B07-BE4A-342A-D348-FF8B197C3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236" y="2629408"/>
            <a:ext cx="1462968" cy="229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regardez cette image. Cette fille s’appelle Lina.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6944B2-410B-6B1E-BDFB-736489DA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96B2DA-581F-32D7-898C-C33E6A41D6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660"/>
          <a:stretch>
            <a:fillRect/>
          </a:stretch>
        </p:blipFill>
        <p:spPr>
          <a:xfrm>
            <a:off x="3042745" y="2460872"/>
            <a:ext cx="2979683" cy="30223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C0F82-E21F-94E1-33D1-E628C9BC5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1CA9841-D945-6F0B-4CAB-0AE18F688D5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1CA9841-D945-6F0B-4CAB-0AE18F688D5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B248065-E766-CE45-8B6D-82843B4175D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B248065-E766-CE45-8B6D-82843B4175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51C2EFFD-4DC8-DB29-24C3-A74E02C17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80ECA8-3364-AC81-0C2E-D51BD3404A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660"/>
          <a:stretch>
            <a:fillRect/>
          </a:stretch>
        </p:blipFill>
        <p:spPr>
          <a:xfrm>
            <a:off x="5320689" y="2531445"/>
            <a:ext cx="2530539" cy="2566814"/>
          </a:xfrm>
          <a:prstGeom prst="round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22CC05-BCE0-9586-8F0D-1643FBA82493}"/>
              </a:ext>
            </a:extLst>
          </p:cNvPr>
          <p:cNvSpPr txBox="1"/>
          <p:nvPr/>
        </p:nvSpPr>
        <p:spPr>
          <a:xfrm>
            <a:off x="438861" y="2998595"/>
            <a:ext cx="44876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en quatrième année.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à l’école Ibn Sina.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s’appelle Lina.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à l’école Al Massira.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49C9F1-FDC8-47AD-B2E9-B4685F9BDE0D}"/>
              </a:ext>
            </a:extLst>
          </p:cNvPr>
          <p:cNvSpPr txBox="1"/>
          <p:nvPr/>
        </p:nvSpPr>
        <p:spPr>
          <a:xfrm>
            <a:off x="553184" y="2100113"/>
            <a:ext cx="393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Lina est en quelle classe?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D04E13D9-8FDC-EF3E-DF7C-1C7B1121BD48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Lisez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cette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question en silence.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D8F62-D5AE-D7F7-8440-D97AF23D2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5117752-9F21-0EDE-C824-F2275594AD1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5117752-9F21-0EDE-C824-F2275594AD1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911ABBB-2BA9-2647-5D49-64749749F6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911ABBB-2BA9-2647-5D49-64749749F6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DC07E93D-50EA-1BF3-4BCF-A5389702E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72EA4A-CD55-944F-09B7-3381487953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660"/>
          <a:stretch>
            <a:fillRect/>
          </a:stretch>
        </p:blipFill>
        <p:spPr>
          <a:xfrm>
            <a:off x="5320689" y="2531445"/>
            <a:ext cx="2530539" cy="2566814"/>
          </a:xfrm>
          <a:prstGeom prst="round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4F0C8D-0C4F-4B7C-9571-079590B77434}"/>
              </a:ext>
            </a:extLst>
          </p:cNvPr>
          <p:cNvSpPr txBox="1"/>
          <p:nvPr/>
        </p:nvSpPr>
        <p:spPr>
          <a:xfrm>
            <a:off x="438861" y="2998595"/>
            <a:ext cx="44876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en quatrième année.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à l’école Ibn Sina.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s’appelle Lina.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à l’école Al Massira.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B867C1-4987-3C06-8A09-C50308C126A3}"/>
              </a:ext>
            </a:extLst>
          </p:cNvPr>
          <p:cNvSpPr txBox="1"/>
          <p:nvPr/>
        </p:nvSpPr>
        <p:spPr>
          <a:xfrm>
            <a:off x="553184" y="2100113"/>
            <a:ext cx="393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Lina est en quelle classe?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Titre 5">
            <a:extLst>
              <a:ext uri="{FF2B5EF4-FFF2-40B4-BE49-F238E27FC236}">
                <a16:creationId xmlns:a16="http://schemas.microsoft.com/office/drawing/2014/main" id="{ECF922BE-43F3-22BD-B148-4D8B7FB07F2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le numéro de la bonne réponse sur votre ardoise (1, 2, 3 ou 4). 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8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7C8D1-2C09-C1EF-476A-08DD25AD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E56F506-8B21-2AEC-70BC-BE3677C5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95DF162-6146-1C59-9A5C-FA885EC4F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D8939E-85A7-5019-304C-1370DB23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44388-0902-F5FC-1176-AB99FFA11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3A37403-9989-0F22-4013-F64C784B16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3A37403-9989-0F22-4013-F64C784B16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A4F3719-86E9-53AF-9690-0115F1BEF0D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A4F3719-86E9-53AF-9690-0115F1BEF0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38C5FA79-F634-8016-4E0E-DDF2895BE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0A9912-AD0C-B255-12CD-EB14244E7F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660"/>
          <a:stretch>
            <a:fillRect/>
          </a:stretch>
        </p:blipFill>
        <p:spPr>
          <a:xfrm>
            <a:off x="5320689" y="2531445"/>
            <a:ext cx="2530539" cy="2566814"/>
          </a:xfrm>
          <a:prstGeom prst="round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26B79C-0808-0D8E-5A1D-2B66DC8F2C83}"/>
              </a:ext>
            </a:extLst>
          </p:cNvPr>
          <p:cNvSpPr txBox="1"/>
          <p:nvPr/>
        </p:nvSpPr>
        <p:spPr>
          <a:xfrm>
            <a:off x="438861" y="2998595"/>
            <a:ext cx="44876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Medium" pitchFamily="2" charset="0"/>
              </a:rPr>
              <a:t>Elle est en quatrième année.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à l’école Ibn Sina.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s’appelle Lina.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Medium" pitchFamily="2" charset="0"/>
              </a:rPr>
              <a:t>Elle est à l’école Al Massira.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8598AF-1E83-1C4A-775B-45E9B1682209}"/>
              </a:ext>
            </a:extLst>
          </p:cNvPr>
          <p:cNvSpPr txBox="1"/>
          <p:nvPr/>
        </p:nvSpPr>
        <p:spPr>
          <a:xfrm>
            <a:off x="553184" y="2100113"/>
            <a:ext cx="393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Lina est en quelle classe?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45D9C22A-C923-DBAD-7608-674C8ED72FA7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7036742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La bonne réponse est : « Elle est en quatrième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année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». Qui veut expliquer la réponse ?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15.   Avec votre voisin, lisez et répondez à la question.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460532" y="2787025"/>
            <a:ext cx="3071468" cy="23554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39446B-BF2B-977B-931D-E8B6BF3C8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493" y="1622825"/>
            <a:ext cx="3291164" cy="4683847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516A397-3D43-F851-04BA-D685C2342210}"/>
              </a:ext>
            </a:extLst>
          </p:cNvPr>
          <p:cNvSpPr/>
          <p:nvPr/>
        </p:nvSpPr>
        <p:spPr>
          <a:xfrm>
            <a:off x="1691999" y="4732485"/>
            <a:ext cx="3213437" cy="142970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C4168-5C25-1AA0-2B2A-AE35D6436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9CEA8A8-784B-8324-1E1A-6673A196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2AA6DC-4487-B8FA-555B-414E3B02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805907-5096-330E-D038-02E91EAEF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3" y="1876208"/>
            <a:ext cx="7697274" cy="310558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AF1AC3D-042F-D776-28AF-F05E388B9A8F}"/>
              </a:ext>
            </a:extLst>
          </p:cNvPr>
          <p:cNvSpPr/>
          <p:nvPr/>
        </p:nvSpPr>
        <p:spPr>
          <a:xfrm>
            <a:off x="1300821" y="4060299"/>
            <a:ext cx="2451670" cy="52032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 À la maison, lisez et recopiez les phrases de l’activité 3 sur votre cahier.  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B5837CD5-5360-B027-DB34-7EB32E6FC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" r="9" b="2490"/>
          <a:stretch>
            <a:fillRect/>
          </a:stretch>
        </p:blipFill>
        <p:spPr>
          <a:xfrm>
            <a:off x="1432547" y="2260173"/>
            <a:ext cx="2049517" cy="35534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4AFE4D-A907-48AC-2648-235FC397D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407821-948C-8F54-63BF-559161E37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890" y="1740354"/>
            <a:ext cx="3291164" cy="4683847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6683001-5954-3315-2124-CC48212C3905}"/>
              </a:ext>
            </a:extLst>
          </p:cNvPr>
          <p:cNvSpPr/>
          <p:nvPr/>
        </p:nvSpPr>
        <p:spPr>
          <a:xfrm>
            <a:off x="4752720" y="3701097"/>
            <a:ext cx="1758439" cy="115219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8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954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49847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2668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148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4956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pic>
        <p:nvPicPr>
          <p:cNvPr id="51" name="Image 50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C85AE0FC-9C7B-458D-731F-6EF7D01F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0" y="4984788"/>
            <a:ext cx="3831420" cy="1362012"/>
          </a:xfrm>
          <a:prstGeom prst="rect">
            <a:avLst/>
          </a:prstGeom>
        </p:spPr>
      </p:pic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777937" y="499843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Oral – Acte de parole 1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Ecrit – Point de langue 1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Lecture – Mots avec difficultés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360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– Texte</a:t>
            </a:r>
          </a:p>
          <a:p>
            <a:r>
              <a:rPr lang="fr-FR" dirty="0"/>
              <a:t>Ecriture –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Compréhension de texte</a:t>
            </a:r>
          </a:p>
          <a:p>
            <a:r>
              <a:rPr lang="fr-FR" dirty="0"/>
              <a:t>Ecriture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46EFC07-3194-3074-7547-9AFB444900F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6F1D6C-2264-569C-15F0-696F71FB47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F8DB59-06BF-ED3E-8819-51B8AF4E5E2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2890137E-E5C1-3157-1D3A-42F6091EC5F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970954A4-CF87-B312-8087-0957A3F90A1F}"/>
              </a:ext>
            </a:extLst>
          </p:cNvPr>
          <p:cNvSpPr txBox="1">
            <a:spLocks/>
          </p:cNvSpPr>
          <p:nvPr/>
        </p:nvSpPr>
        <p:spPr>
          <a:xfrm>
            <a:off x="802706" y="547925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 - Acte de parole  2</a:t>
            </a:r>
          </a:p>
          <a:p>
            <a:r>
              <a:rPr lang="fr-FR" dirty="0"/>
              <a:t>Ecrit – Point de langue 2</a:t>
            </a:r>
          </a:p>
          <a:p>
            <a:r>
              <a:rPr lang="fr-FR" dirty="0"/>
              <a:t>Lecture – Phrases</a:t>
            </a:r>
          </a:p>
        </p:txBody>
      </p:sp>
      <p:sp>
        <p:nvSpPr>
          <p:cNvPr id="17" name="Espace réservé du texte 60">
            <a:extLst>
              <a:ext uri="{FF2B5EF4-FFF2-40B4-BE49-F238E27FC236}">
                <a16:creationId xmlns:a16="http://schemas.microsoft.com/office/drawing/2014/main" id="{7AEDF68E-77FB-F668-03BB-6B662DD8C10D}"/>
              </a:ext>
            </a:extLst>
          </p:cNvPr>
          <p:cNvSpPr txBox="1">
            <a:spLocks/>
          </p:cNvSpPr>
          <p:nvPr/>
        </p:nvSpPr>
        <p:spPr>
          <a:xfrm>
            <a:off x="819220" y="24073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Travail sur livret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1D75BC-12B1-F8C1-86C9-9D815B5C58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les mots « à » et « en ».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077596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« demander et dire son école ».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dirty="0"/>
              <a:t>Plan de la séance 3 </a:t>
            </a:r>
          </a:p>
        </p:txBody>
      </p:sp>
      <p:pic>
        <p:nvPicPr>
          <p:cNvPr id="5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EDE2F209-F392-0AF1-AB38-5E321277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01022"/>
            <a:ext cx="540000" cy="540000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73C089-33C1-05EA-3133-691682A1D5E3}"/>
              </a:ext>
            </a:extLst>
          </p:cNvPr>
          <p:cNvSpPr txBox="1"/>
          <p:nvPr/>
        </p:nvSpPr>
        <p:spPr>
          <a:xfrm>
            <a:off x="2227716" y="2160000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2" name="Nada-Wave">
            <a:hlinkClick r:id="" action="ppaction://media"/>
            <a:extLst>
              <a:ext uri="{FF2B5EF4-FFF2-40B4-BE49-F238E27FC236}">
                <a16:creationId xmlns:a16="http://schemas.microsoft.com/office/drawing/2014/main" id="{EE26FAA5-6259-C104-64CE-230C0A637148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</p:spPr>
      </p:pic>
      <p:pic>
        <p:nvPicPr>
          <p:cNvPr id="23" name="majd_wave">
            <a:hlinkClick r:id="" action="ppaction://media"/>
            <a:extLst>
              <a:ext uri="{FF2B5EF4-FFF2-40B4-BE49-F238E27FC236}">
                <a16:creationId xmlns:a16="http://schemas.microsoft.com/office/drawing/2014/main" id="{D569264A-9290-1B68-CD02-EEC4C34847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46E27C-CE55-B7DE-3586-0DF7AFA35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la leçon, on va revoir la scène avec les mots de vocabulaire.  Soyez attentifs.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CAF142-B655-A56F-BA52-1206DE0D9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80" y="2130713"/>
            <a:ext cx="5147440" cy="383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7443D-EF13-649A-C37B-6353072C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9B193F3-D095-0EA4-ACD5-F78052F052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C1E1A9EF-C00A-065E-A8CA-94E8FD07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6813BE0-19AE-8133-FDAF-2974CD3FD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3" name="Scène Voc 3AP Sem2">
            <a:hlinkClick r:id="" action="ppaction://media"/>
            <a:extLst>
              <a:ext uri="{FF2B5EF4-FFF2-40B4-BE49-F238E27FC236}">
                <a16:creationId xmlns:a16="http://schemas.microsoft.com/office/drawing/2014/main" id="{7D67B28A-E8BA-5402-58DB-467133A25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000" y="1858840"/>
            <a:ext cx="5690478" cy="42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9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7769</TotalTime>
  <Words>981</Words>
  <PresentationFormat>Affichage à l'écran (4:3)</PresentationFormat>
  <Paragraphs>137</Paragraphs>
  <Slides>48</Slides>
  <Notes>2</Notes>
  <HiddenSlides>0</HiddenSlides>
  <MMClips>10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48</vt:i4>
      </vt:variant>
    </vt:vector>
  </HeadingPairs>
  <TitlesOfParts>
    <vt:vector size="65" baseType="lpstr">
      <vt:lpstr>Calibri</vt:lpstr>
      <vt:lpstr>Wingdings</vt:lpstr>
      <vt:lpstr>Dosis ExtraBold</vt:lpstr>
      <vt:lpstr>Dosis SemiBold</vt:lpstr>
      <vt:lpstr>Arial</vt:lpstr>
      <vt:lpstr>Dosis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2_Lecture</vt:lpstr>
      <vt:lpstr>3_Lecture</vt:lpstr>
      <vt:lpstr>1_Ecriture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 </vt:lpstr>
      <vt:lpstr>Bonjour les enfants !  La leçon de français commence maintenant. Soyez attentifs.</vt:lpstr>
      <vt:lpstr>Avant de commencer la leçon, on va revoir la scène avec les mots de vocabulaire.  Soyez attentifs. </vt:lpstr>
      <vt:lpstr>Lecture de la vidéo.</vt:lpstr>
      <vt:lpstr>Qui veut passer au tableau pour décrire l’image ?  </vt:lpstr>
      <vt:lpstr>Maintenant, on passe à l’activité de l’oral. Nous allons apprendre à poser une question avec Majd et Nada. </vt:lpstr>
      <vt:lpstr>Lecture de la vidéo </vt:lpstr>
      <vt:lpstr>Répétons ensemble. </vt:lpstr>
      <vt:lpstr>Présentation PowerPoint</vt:lpstr>
      <vt:lpstr>Maintenant nous allons apprendre à répondre à la question.</vt:lpstr>
      <vt:lpstr>Lecture de la vidéo </vt:lpstr>
      <vt:lpstr>Répétons ensemble les réponses de Nada et de Majd. </vt:lpstr>
      <vt:lpstr>Présentation PowerPoint</vt:lpstr>
      <vt:lpstr>Chacun joue le dialogue en français avec son voisin. Il faut répondre avec le nom de votre école.  </vt:lpstr>
      <vt:lpstr>Plan de la séance 3 </vt:lpstr>
      <vt:lpstr>Maintenant on va faire de la grammaire. On va apprendre à utiliser les mots « à » et « en ».  </vt:lpstr>
      <vt:lpstr>Lecture de la vidéo </vt:lpstr>
      <vt:lpstr>Répétons ensemble. </vt:lpstr>
      <vt:lpstr>Qui veut compléter avec le mot « à » ou « en » ? Levez la main. </vt:lpstr>
      <vt:lpstr>Samir est à l’école Al Massira. Que signifie cette phrase ? Levez la main. </vt:lpstr>
      <vt:lpstr>Qui veut compléter avec le mot « à » ou « en »? Levez la main. </vt:lpstr>
      <vt:lpstr>« Tu es en deuxième année ». Que signifie cette phrase ? Levez la main. </vt:lpstr>
      <vt:lpstr>Prenez vos livrets à la page 17.</vt:lpstr>
      <vt:lpstr>Présentation PowerPoint</vt:lpstr>
      <vt:lpstr>Présentation PowerPoint</vt:lpstr>
      <vt:lpstr>Plan de la séance 3 </vt:lpstr>
      <vt:lpstr>Maintenant, nous allons lire des phrases.</vt:lpstr>
      <vt:lpstr>Lisez ces phrases en silence. Après, on va écouter une lecture audio.  </vt:lpstr>
      <vt:lpstr>Première lecture de l’audio. </vt:lpstr>
      <vt:lpstr>Deuxième lecture de l’audio.  </vt:lpstr>
      <vt:lpstr>Qui veut lire la phrase ?</vt:lpstr>
      <vt:lpstr>Présentation PowerPoint</vt:lpstr>
      <vt:lpstr>Qui veut lire la phrase ?</vt:lpstr>
      <vt:lpstr>Qui veut lire la phrase ?</vt:lpstr>
      <vt:lpstr>Présentation PowerPoint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Prenez vos livrets à la page 15.   Avec votre voisin, lisez et répondez à la question. Je vais circuler entre les rangs pour vous aider. </vt:lpstr>
      <vt:lpstr>Corrigez.</vt:lpstr>
      <vt:lpstr>La séance d’aujourd’hui est terminée.  À la maison, lisez et recopiez les phrases de l’activité 3 sur votre cahier.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2025-11-04T16:14:32Z</dcterms:modified>
</cp:coreProperties>
</file>