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74" r:id="rId8"/>
    <p:sldMasterId id="2147483782" r:id="rId9"/>
    <p:sldMasterId id="2147483797" r:id="rId10"/>
    <p:sldMasterId id="2147483805" r:id="rId11"/>
  </p:sldMasterIdLst>
  <p:notesMasterIdLst>
    <p:notesMasterId r:id="rId55"/>
  </p:notesMasterIdLst>
  <p:sldIdLst>
    <p:sldId id="813" r:id="rId12"/>
    <p:sldId id="1029" r:id="rId13"/>
    <p:sldId id="705" r:id="rId14"/>
    <p:sldId id="1102" r:id="rId15"/>
    <p:sldId id="798" r:id="rId16"/>
    <p:sldId id="1061" r:id="rId17"/>
    <p:sldId id="779" r:id="rId18"/>
    <p:sldId id="780" r:id="rId19"/>
    <p:sldId id="784" r:id="rId20"/>
    <p:sldId id="1032" r:id="rId21"/>
    <p:sldId id="955" r:id="rId22"/>
    <p:sldId id="1062" r:id="rId23"/>
    <p:sldId id="902" r:id="rId24"/>
    <p:sldId id="867" r:id="rId25"/>
    <p:sldId id="1036" r:id="rId26"/>
    <p:sldId id="1064" r:id="rId27"/>
    <p:sldId id="1065" r:id="rId28"/>
    <p:sldId id="1068" r:id="rId29"/>
    <p:sldId id="1066" r:id="rId30"/>
    <p:sldId id="1067" r:id="rId31"/>
    <p:sldId id="1069" r:id="rId32"/>
    <p:sldId id="1070" r:id="rId33"/>
    <p:sldId id="1071" r:id="rId34"/>
    <p:sldId id="1072" r:id="rId35"/>
    <p:sldId id="1073" r:id="rId36"/>
    <p:sldId id="1074" r:id="rId37"/>
    <p:sldId id="1063" r:id="rId38"/>
    <p:sldId id="653" r:id="rId39"/>
    <p:sldId id="1084" r:id="rId40"/>
    <p:sldId id="1086" r:id="rId41"/>
    <p:sldId id="1040" r:id="rId42"/>
    <p:sldId id="1087" r:id="rId43"/>
    <p:sldId id="1091" r:id="rId44"/>
    <p:sldId id="1092" r:id="rId45"/>
    <p:sldId id="1103" r:id="rId46"/>
    <p:sldId id="1104" r:id="rId47"/>
    <p:sldId id="1097" r:id="rId48"/>
    <p:sldId id="1101" r:id="rId49"/>
    <p:sldId id="1090" r:id="rId50"/>
    <p:sldId id="1094" r:id="rId51"/>
    <p:sldId id="1098" r:id="rId52"/>
    <p:sldId id="1100" r:id="rId53"/>
    <p:sldId id="679" r:id="rId54"/>
  </p:sldIdLst>
  <p:sldSz cx="9144000" cy="6858000" type="screen4x3"/>
  <p:notesSz cx="6735763" cy="9866313"/>
  <p:embeddedFontLst>
    <p:embeddedFont>
      <p:font typeface="Dosis" pitchFamily="2" charset="0"/>
      <p:regular r:id="rId56"/>
      <p:bold r:id="rId57"/>
    </p:embeddedFont>
    <p:embeddedFont>
      <p:font typeface="Dosis ExtraBold" pitchFamily="2" charset="0"/>
      <p:bold r:id="rId58"/>
    </p:embeddedFont>
    <p:embeddedFont>
      <p:font typeface="Dosis Medium" pitchFamily="2" charset="0"/>
      <p:regular r:id="rId59"/>
    </p:embeddedFont>
    <p:embeddedFont>
      <p:font typeface="Dosis SemiBold" pitchFamily="2" charset="0"/>
      <p:bold r:id="rId60"/>
    </p:embeddedFont>
    <p:embeddedFont>
      <p:font typeface="KG Primary Penmanship" panose="02000506000000020003" pitchFamily="2" charset="0"/>
      <p:regular r:id="rId6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00ACA4"/>
    <a:srgbClr val="F26553"/>
    <a:srgbClr val="E84234"/>
    <a:srgbClr val="2AB6D7"/>
    <a:srgbClr val="55B7DE"/>
    <a:srgbClr val="A1A6BC"/>
    <a:srgbClr val="424D7B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9EC141-8521-4BF3-9F12-DCD578923113}" v="4" dt="2025-11-03T09:29:35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3712" autoAdjust="0"/>
  </p:normalViewPr>
  <p:slideViewPr>
    <p:cSldViewPr snapToGrid="0">
      <p:cViewPr varScale="1">
        <p:scale>
          <a:sx n="61" d="100"/>
          <a:sy n="61" d="100"/>
        </p:scale>
        <p:origin x="900" y="2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font" Target="fonts/font3.fntdata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6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4.fntdata"/><Relationship Id="rId67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E8608BB-305E-34B0-C2C0-597211017D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4568"/>
          <a:stretch>
            <a:fillRect/>
          </a:stretch>
        </p:blipFill>
        <p:spPr>
          <a:xfrm>
            <a:off x="-1" y="-10567"/>
            <a:ext cx="9144001" cy="68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84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0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7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91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04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40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38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35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45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53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29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58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67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34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41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59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13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39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4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00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4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38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2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770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6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3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59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1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23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1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5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12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43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444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485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33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66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342900" lvl="0" indent="-342900">
              <a:buAutoNum type="arabicPeriod"/>
            </a:pPr>
            <a:r>
              <a:rPr lang="fr-MA" dirty="0"/>
              <a:t>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28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2527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72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32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66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94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46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86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31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163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16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10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421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90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8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49756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6891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7059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33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517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390.png"/><Relationship Id="rId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0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5.xml"/><Relationship Id="rId5" Type="http://schemas.openxmlformats.org/officeDocument/2006/relationships/image" Target="../media/image360.png"/><Relationship Id="rId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9.xml"/><Relationship Id="rId5" Type="http://schemas.openxmlformats.org/officeDocument/2006/relationships/image" Target="../media/image360.png"/><Relationship Id="rId4" Type="http://schemas.openxmlformats.org/officeDocument/2006/relationships/customXml" Target="../ink/ink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0.png"/><Relationship Id="rId7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13.xml"/><Relationship Id="rId5" Type="http://schemas.openxmlformats.org/officeDocument/2006/relationships/image" Target="../media/image360.png"/><Relationship Id="rId4" Type="http://schemas.openxmlformats.org/officeDocument/2006/relationships/customXml" Target="../ink/ink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0.png"/><Relationship Id="rId7" Type="http://schemas.openxmlformats.org/officeDocument/2006/relationships/customXml" Target="../ink/ink18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17.xml"/><Relationship Id="rId5" Type="http://schemas.openxmlformats.org/officeDocument/2006/relationships/image" Target="../media/image360.png"/><Relationship Id="rId4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0.png"/><Relationship Id="rId7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1.xml"/><Relationship Id="rId5" Type="http://schemas.openxmlformats.org/officeDocument/2006/relationships/image" Target="../media/image360.png"/><Relationship Id="rId4" Type="http://schemas.openxmlformats.org/officeDocument/2006/relationships/customXml" Target="../ink/ink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0.png"/><Relationship Id="rId7" Type="http://schemas.openxmlformats.org/officeDocument/2006/relationships/customXml" Target="../ink/ink26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5.xml"/><Relationship Id="rId5" Type="http://schemas.openxmlformats.org/officeDocument/2006/relationships/image" Target="../media/image360.png"/><Relationship Id="rId4" Type="http://schemas.openxmlformats.org/officeDocument/2006/relationships/customXml" Target="../ink/ink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360.png"/><Relationship Id="rId4" Type="http://schemas.openxmlformats.org/officeDocument/2006/relationships/customXml" Target="../ink/ink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0.png"/><Relationship Id="rId7" Type="http://schemas.openxmlformats.org/officeDocument/2006/relationships/customXml" Target="../ink/ink32.xm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31.xml"/><Relationship Id="rId5" Type="http://schemas.openxmlformats.org/officeDocument/2006/relationships/image" Target="../media/image360.png"/><Relationship Id="rId4" Type="http://schemas.openxmlformats.org/officeDocument/2006/relationships/customXml" Target="../ink/ink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0.png"/><Relationship Id="rId7" Type="http://schemas.openxmlformats.org/officeDocument/2006/relationships/customXml" Target="../ink/ink36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35.xml"/><Relationship Id="rId5" Type="http://schemas.openxmlformats.org/officeDocument/2006/relationships/image" Target="../media/image360.png"/><Relationship Id="rId4" Type="http://schemas.openxmlformats.org/officeDocument/2006/relationships/customXml" Target="../ink/ink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0.png"/><Relationship Id="rId7" Type="http://schemas.openxmlformats.org/officeDocument/2006/relationships/customXml" Target="../ink/ink40.xml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39.xml"/><Relationship Id="rId5" Type="http://schemas.openxmlformats.org/officeDocument/2006/relationships/image" Target="../media/image360.png"/><Relationship Id="rId4" Type="http://schemas.openxmlformats.org/officeDocument/2006/relationships/customXml" Target="../ink/ink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0.png"/><Relationship Id="rId7" Type="http://schemas.openxmlformats.org/officeDocument/2006/relationships/customXml" Target="../ink/ink44.xml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43.xml"/><Relationship Id="rId5" Type="http://schemas.openxmlformats.org/officeDocument/2006/relationships/image" Target="../media/image360.png"/><Relationship Id="rId4" Type="http://schemas.openxmlformats.org/officeDocument/2006/relationships/customXml" Target="../ink/ink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230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94.xml"/><Relationship Id="rId6" Type="http://schemas.openxmlformats.org/officeDocument/2006/relationships/customXml" Target="../ink/ink46.xml"/><Relationship Id="rId5" Type="http://schemas.openxmlformats.org/officeDocument/2006/relationships/image" Target="../media/image220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customXml" Target="../ink/ink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48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customXml" Target="../ink/ink50.xml"/><Relationship Id="rId11" Type="http://schemas.openxmlformats.org/officeDocument/2006/relationships/image" Target="../media/image40.png"/><Relationship Id="rId5" Type="http://schemas.openxmlformats.org/officeDocument/2006/relationships/image" Target="../media/image47.png"/><Relationship Id="rId10" Type="http://schemas.openxmlformats.org/officeDocument/2006/relationships/image" Target="../media/image31.gif"/><Relationship Id="rId4" Type="http://schemas.openxmlformats.org/officeDocument/2006/relationships/customXml" Target="../ink/ink49.xml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480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94.xml"/><Relationship Id="rId6" Type="http://schemas.openxmlformats.org/officeDocument/2006/relationships/customXml" Target="../ink/ink52.xml"/><Relationship Id="rId5" Type="http://schemas.openxmlformats.org/officeDocument/2006/relationships/image" Target="../media/image470.png"/><Relationship Id="rId10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customXml" Target="../ink/ink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customXml" Target="../ink/ink5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4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ustomXml" Target="../ink/ink58.xml"/><Relationship Id="rId11" Type="http://schemas.openxmlformats.org/officeDocument/2006/relationships/image" Target="../media/image39.png"/><Relationship Id="rId5" Type="http://schemas.openxmlformats.org/officeDocument/2006/relationships/image" Target="../media/image47.png"/><Relationship Id="rId10" Type="http://schemas.openxmlformats.org/officeDocument/2006/relationships/image" Target="../media/image40.png"/><Relationship Id="rId4" Type="http://schemas.openxmlformats.org/officeDocument/2006/relationships/customXml" Target="../ink/ink57.xml"/><Relationship Id="rId9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480.png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94.xml"/><Relationship Id="rId6" Type="http://schemas.openxmlformats.org/officeDocument/2006/relationships/customXml" Target="../ink/ink60.xml"/><Relationship Id="rId5" Type="http://schemas.openxmlformats.org/officeDocument/2006/relationships/image" Target="../media/image470.png"/><Relationship Id="rId10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customXml" Target="../ink/ink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370.png"/><Relationship Id="rId4" Type="http://schemas.openxmlformats.org/officeDocument/2006/relationships/customXml" Target="../ink/ink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image" Target="../media/image45.png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391.png"/><Relationship Id="rId4" Type="http://schemas.openxmlformats.org/officeDocument/2006/relationships/customXml" Target="../ink/ink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customXml" Target="../ink/ink67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48.png"/><Relationship Id="rId4" Type="http://schemas.openxmlformats.org/officeDocument/2006/relationships/customXml" Target="../ink/ink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69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460.png"/><Relationship Id="rId4" Type="http://schemas.openxmlformats.org/officeDocument/2006/relationships/customXml" Target="../ink/ink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45.png"/><Relationship Id="rId2" Type="http://schemas.openxmlformats.org/officeDocument/2006/relationships/customXml" Target="../ink/ink7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370.png"/><Relationship Id="rId4" Type="http://schemas.openxmlformats.org/officeDocument/2006/relationships/customXml" Target="../ink/ink7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49.png"/><Relationship Id="rId2" Type="http://schemas.openxmlformats.org/officeDocument/2006/relationships/customXml" Target="../ink/ink7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8.png"/><Relationship Id="rId5" Type="http://schemas.openxmlformats.org/officeDocument/2006/relationships/image" Target="../media/image370.png"/><Relationship Id="rId4" Type="http://schemas.openxmlformats.org/officeDocument/2006/relationships/customXml" Target="../ink/ink7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6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2444B8-428F-BA0F-67C5-F3887707B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499DCAA-DC7F-EDC8-5D08-A453F7B2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 votre tour ! Qui veut parler de sa classe et de son école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avec ses propres informations.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3783901" y="2827796"/>
            <a:ext cx="4603354" cy="2507380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EA232A-4E4E-1BAF-CEC9-052FBCABE06E}"/>
              </a:ext>
            </a:extLst>
          </p:cNvPr>
          <p:cNvSpPr txBox="1"/>
          <p:nvPr/>
        </p:nvSpPr>
        <p:spPr>
          <a:xfrm>
            <a:off x="4120706" y="2925891"/>
            <a:ext cx="4025138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Bonjour,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m’appelle _________ 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en  _______________  année.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à l’école   ___________ 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513148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194971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de sa classe et de son école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l"/>
              <a:defRPr/>
            </a:pPr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Prendre la parole pour parler de sa classe et de son école.  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Comprendre </a:t>
            </a:r>
            <a:r>
              <a:rPr lang="fr-FR" sz="1400" dirty="0"/>
              <a:t>un texte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</p:spTree>
    <p:extLst>
      <p:ext uri="{BB962C8B-B14F-4D97-AF65-F5344CB8AC3E}">
        <p14:creationId xmlns:p14="http://schemas.microsoft.com/office/powerpoint/2010/main" val="17185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242A26-0ACF-F71F-1F62-F486DF0A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57150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16. Nous avons déjà lu ce texte. Maintenant, on va essayer de le comprendre, partie par partie.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EA3B04-7166-827A-5FC8-7BF634A2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B76288-0E3B-234A-D839-6E6F947A3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21" y="1588347"/>
            <a:ext cx="3525157" cy="495911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E7BEE29-E76A-BE8F-14AD-91C3936924A1}"/>
              </a:ext>
            </a:extLst>
          </p:cNvPr>
          <p:cNvSpPr/>
          <p:nvPr/>
        </p:nvSpPr>
        <p:spPr>
          <a:xfrm>
            <a:off x="3134315" y="2341687"/>
            <a:ext cx="2990713" cy="134494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F8BD085-C810-AE70-36F6-50BBF564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 chaque partie du texte, on va suivre les mêmes étapes.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9E2316-7816-20E6-09FC-C4EFDBEB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9B56BC-9190-2EDE-B796-B65BB3CAB36E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6A6EDB-9980-670F-71CA-C770C6B1AF63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D93103-DCB7-2E10-8546-B4551CE1BFA7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2AA33DB-479C-C198-EDEC-310DC8B5E439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3FFFCA-E165-27FA-310D-7EDC2B6BCD56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4C80AA-83FC-68D0-EA4F-621537FB920E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77AC3F7-D1BA-328F-FCCE-53E9341EC2CF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8572A1-A560-C96B-3E8A-2679F9394C19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6BD9437-2A03-318E-C18C-60BD2838D929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EAFA9CC-A684-296B-9EB9-BFABE122E5E0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FABE667-62A4-2A47-2821-35C1295C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le comprendre.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E1B4D0-62A7-3937-4C60-CCFF192CB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E1A9947-5F3E-AA4C-329C-D62292E4EF9C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9BBD6D-4C64-E22E-EA8A-DDFBE45BAC21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F679B62-59FC-455E-B086-7CAE348123A2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459D30-7F53-BC09-4BCF-A5F7129918BC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8841A36-98E6-2863-87C6-1D523A76B0F6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5FC351-DAF4-280B-2AC6-8C138F737BC8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926889-A68A-801F-EB1D-AB46B2127C7C}"/>
              </a:ext>
            </a:extLst>
          </p:cNvPr>
          <p:cNvSpPr txBox="1"/>
          <p:nvPr/>
        </p:nvSpPr>
        <p:spPr>
          <a:xfrm>
            <a:off x="555832" y="2697822"/>
            <a:ext cx="7587797" cy="281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Samir et Lina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Samir a dix ans. Il est en troisième année. Chaque matin, il met son cartable rouge  sur le dos et va à l’école Al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Wahda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 avec son frère Karim.</a:t>
            </a:r>
          </a:p>
        </p:txBody>
      </p:sp>
    </p:spTree>
    <p:extLst>
      <p:ext uri="{BB962C8B-B14F-4D97-AF65-F5344CB8AC3E}">
        <p14:creationId xmlns:p14="http://schemas.microsoft.com/office/powerpoint/2010/main" val="19545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685C-90E9-8040-4CEB-F98008E85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5D9D66A-79DD-051D-902F-456B478E168B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981CC0-CA09-A9BD-C802-73FF3AE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D9AA370-96FA-9B11-3F37-DC1ABAFBD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5B57BC2-5A1D-EF79-939D-72EA4D1554E7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AFD4AF-9F86-B5E6-FCCA-CBB1D7B8E7D6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0F4DC5-A0A3-EC84-EB87-85FB439F29BD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8916F2-1DDB-7A75-00BE-27174D22E719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ED5F23B-66DF-8C7F-95B7-7DCB7B4186AB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AD8A81-4116-F7BF-9C93-B86080D712A0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86BF77-B835-D324-EFE9-D135DF88D449}"/>
              </a:ext>
            </a:extLst>
          </p:cNvPr>
          <p:cNvSpPr txBox="1"/>
          <p:nvPr/>
        </p:nvSpPr>
        <p:spPr>
          <a:xfrm>
            <a:off x="555832" y="2697822"/>
            <a:ext cx="7587797" cy="281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Samir et Lina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Samir a dix ans. Il est en troisième année. Chaque matin, il met son cartable rouge sur le dos et va à l’école Al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Wahda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 avec son frère Karim.</a:t>
            </a:r>
          </a:p>
        </p:txBody>
      </p:sp>
    </p:spTree>
    <p:extLst>
      <p:ext uri="{BB962C8B-B14F-4D97-AF65-F5344CB8AC3E}">
        <p14:creationId xmlns:p14="http://schemas.microsoft.com/office/powerpoint/2010/main" val="22252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F8C9-3506-E40E-4D90-C3B41CF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2899167A-D5DA-F647-F4FD-892E5F56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96EEC795-98DB-E3B5-2A4C-D1C89C0314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1F5F9E-7E9F-442A-6B2F-A46B2B1442C6}"/>
              </a:ext>
            </a:extLst>
          </p:cNvPr>
          <p:cNvSpPr txBox="1"/>
          <p:nvPr/>
        </p:nvSpPr>
        <p:spPr>
          <a:xfrm>
            <a:off x="1267690" y="2602051"/>
            <a:ext cx="668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: Samir est en quelle année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1D37D0-E2DC-3129-0E35-739B9AAB57C2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00C24F-F3CA-0B5D-0F8E-8FBB85E20B47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263BF0-A762-8723-2BD5-585B001926F9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97DC67-1216-204D-A24F-15576ED9954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9956C1-564A-F6D6-EB13-3C7CC24DCCBF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A208A2B-4982-1967-254C-25A2C3418B92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1212CF-CEC8-DF68-F0D8-1EF5A1A67571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FB3114-7BCE-0872-A89A-05204B832237}"/>
              </a:ext>
            </a:extLst>
          </p:cNvPr>
          <p:cNvSpPr txBox="1"/>
          <p:nvPr/>
        </p:nvSpPr>
        <p:spPr>
          <a:xfrm>
            <a:off x="816239" y="3671175"/>
            <a:ext cx="7587797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Samir a dix ans. Il est en troisième année. Chaque matin, il met son cartable rouge  sur le dos et va à l’école Al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Wahda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 avec son frère Karim.</a:t>
            </a:r>
          </a:p>
        </p:txBody>
      </p:sp>
    </p:spTree>
    <p:extLst>
      <p:ext uri="{BB962C8B-B14F-4D97-AF65-F5344CB8AC3E}">
        <p14:creationId xmlns:p14="http://schemas.microsoft.com/office/powerpoint/2010/main" val="12180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263C-4AA4-9B47-4241-C90130DB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ECFA55C6-C8B9-5A23-4E5C-3986C882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Samir est en troisième année.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9DFF3F-4901-D9F3-64C6-1A4E501B777A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6CEEB-EAC8-E877-CC78-32976936467C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3B9DAB-1890-F763-5F1E-DA459322EBC0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F56E45-2F8C-2E0F-0410-6719905BE15D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C32EAF-B07C-1907-C01F-49811C6D640D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A837AAC-3DAB-4912-444A-C88133BFF838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F6A21D-D32F-E79E-FEB6-CAFED51A4AB4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77057BC-5E3B-94C8-5BBB-D1262842A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4870B3-9440-D80D-0D43-6803C6423361}"/>
              </a:ext>
            </a:extLst>
          </p:cNvPr>
          <p:cNvSpPr txBox="1"/>
          <p:nvPr/>
        </p:nvSpPr>
        <p:spPr>
          <a:xfrm>
            <a:off x="1267690" y="2602051"/>
            <a:ext cx="668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: Samir est en quelle année ?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902122-FC26-4369-C110-0EFEC86B3ADE}"/>
              </a:ext>
            </a:extLst>
          </p:cNvPr>
          <p:cNvSpPr txBox="1"/>
          <p:nvPr/>
        </p:nvSpPr>
        <p:spPr>
          <a:xfrm>
            <a:off x="816239" y="3671175"/>
            <a:ext cx="7587797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Samir a dix ans. Il est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en troisième année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. Chaque matin, il met son cartable rouge  sur le dos et va à l’école Al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Wahda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 avec son frère Karim.</a:t>
            </a:r>
          </a:p>
        </p:txBody>
      </p:sp>
    </p:spTree>
    <p:extLst>
      <p:ext uri="{BB962C8B-B14F-4D97-AF65-F5344CB8AC3E}">
        <p14:creationId xmlns:p14="http://schemas.microsoft.com/office/powerpoint/2010/main" val="14873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46F97-31A5-CF94-1459-90EFE07E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6A53CB8-A6F4-1505-7331-8931629D00E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DE8E616-CA42-08CA-C630-AB4E6A09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8AD1276-34C6-CEE2-3007-838B47E80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FF747A-4C9F-6DF2-7ACC-AE59CF2B87C2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823CAD-6398-F5E6-6668-FED4557D1F6B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D9BB762-6ADE-0C4E-FAB9-4563E1EB461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F7DE5F-46A8-F43E-3E06-DA4511287DE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CEDB74-E910-D574-C91B-D74146D1B42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9BF061-A34E-A07B-2940-D7766CCDE4C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8941724-D66D-AEB7-4CC5-B7BCE705BB1A}"/>
              </a:ext>
            </a:extLst>
          </p:cNvPr>
          <p:cNvSpPr txBox="1"/>
          <p:nvPr/>
        </p:nvSpPr>
        <p:spPr>
          <a:xfrm>
            <a:off x="1000370" y="2935400"/>
            <a:ext cx="7143259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Karim est grand, il est en cinquième année.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 Lina a huit ans. Elle a un grand sourire. Elle est en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Medium" pitchFamily="2" charset="0"/>
              </a:rPr>
              <a:t> </a:t>
            </a: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deuxième année, à l’école </a:t>
            </a:r>
            <a:r>
              <a:rPr kumimoji="0" lang="fr-FR" sz="2800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Assalam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40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28E3-C175-8D1E-5B29-1C39937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FBCE2D4-1E63-C735-6F46-B751C1D9E1E8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A99DF69-C09E-A611-C017-00660DFE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EE881A2-BB4F-4467-E7C0-052273D2A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14E49D-9D5D-F270-C69D-34C9BD3286F8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2761D5-5E37-AB5A-7C7C-1CB0ABAB963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D1E162-E540-1FD7-C06D-593CBDF7B250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EB0CAD-49B8-F85D-7760-9641A593971B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49A73B-3ACF-02B7-3B39-441F7758BFD4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207E26-094B-C642-C94C-825487FAB47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6DD858B-EB6F-E235-2EFF-5C0C6296E057}"/>
              </a:ext>
            </a:extLst>
          </p:cNvPr>
          <p:cNvSpPr txBox="1"/>
          <p:nvPr/>
        </p:nvSpPr>
        <p:spPr>
          <a:xfrm>
            <a:off x="1000370" y="2935400"/>
            <a:ext cx="7143259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Karim est grand, il est en cinquième année.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 Lina a huit ans. Elle a un grand sourire. Elle est en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deuxième année, à l’école </a:t>
            </a:r>
            <a:r>
              <a:rPr kumimoji="0" lang="fr-FR" sz="2800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Assalam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25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813B-9136-DDC6-FA14-EE2E2D8B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14E68EDE-7397-82C3-B2F9-19971929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BF675FBB-E0E3-0AD5-BA3D-AA78C4ACD9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3D7C677-C9B4-DE55-1896-14774F8AC7D7}"/>
              </a:ext>
            </a:extLst>
          </p:cNvPr>
          <p:cNvSpPr txBox="1"/>
          <p:nvPr/>
        </p:nvSpPr>
        <p:spPr>
          <a:xfrm>
            <a:off x="1561609" y="2646761"/>
            <a:ext cx="668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 : Lina est dans quelle école ?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171E87-B158-E27F-1CD3-B03A86613A2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66E052-3C4E-BC3F-5406-F57E24F9815D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0A7273-0CDA-F85E-1A94-74618B08531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17328AB-20A6-21B1-BDB0-DB247E8ABC3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8F2FC4-DB39-AC39-C622-C2489BD8096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605CA8-0BC4-95DF-3CC6-D587F7406479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4232EEA-EF31-F56C-A025-2AEB6AD4C788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690F33-12B4-8F2F-71DC-A9B2218FD1CB}"/>
              </a:ext>
            </a:extLst>
          </p:cNvPr>
          <p:cNvSpPr txBox="1"/>
          <p:nvPr/>
        </p:nvSpPr>
        <p:spPr>
          <a:xfrm>
            <a:off x="759220" y="3442138"/>
            <a:ext cx="7143259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Karim est grand, il est en cinquième année.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 Lina a huit ans. Elle a un grand sourire. Elle est en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deuxième année, à l’école </a:t>
            </a:r>
            <a:r>
              <a:rPr kumimoji="0" lang="fr-FR" sz="2800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Assalam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29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E668-9D20-0799-EE38-A0550C50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7E9B770F-3BC3-39D1-29DC-1C0A830D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Lina est à l’école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Assalam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5C9F7C-F2A7-44C9-896F-C514C6F98B6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9B338F-2BA5-0656-3C78-1BD26DD87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D8623F-AF22-9E93-4A88-928AA9D8FA6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0548DE-5D7A-0701-82F1-87E25BD5F442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0D7EE1-99F4-9C87-8967-A9AE58F30A7F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9687DC-1C8B-8B7D-52F2-0811FFF8A93B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2C9B3A-FDB0-EA10-BB90-29E9AFC413B4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B4F3D89-5736-BF2B-4360-0AB24FB1B818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1E4EA4-6808-CA36-8669-E884944F5954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ECDFF8-49A3-DDBC-C695-DA4C55EC609C}"/>
              </a:ext>
            </a:extLst>
          </p:cNvPr>
          <p:cNvSpPr txBox="1"/>
          <p:nvPr/>
        </p:nvSpPr>
        <p:spPr>
          <a:xfrm>
            <a:off x="1561609" y="2646761"/>
            <a:ext cx="668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 : Lina est dans quelle école 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6846395-3825-9C61-30FA-C2985CDEAE6A}"/>
              </a:ext>
            </a:extLst>
          </p:cNvPr>
          <p:cNvSpPr txBox="1"/>
          <p:nvPr/>
        </p:nvSpPr>
        <p:spPr>
          <a:xfrm>
            <a:off x="759220" y="3442138"/>
            <a:ext cx="7143259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Karim est grand, il est en cinquième année.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 Lina a huit ans. Elle a un grand sourire. Elle est en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deuxième année,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à l’école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Assalam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1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FAF9A-7FC0-9DA3-B488-CF9703A0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A966D5-8948-DAAD-7EFB-555DC7A2EC25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84EA90E-5A5E-365C-087D-3E15ECBD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E09ABFC-4350-029D-D456-EEB27FD4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4474B6-ECE3-7206-D2DB-405F4E939E4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068326-B118-36AF-2A22-CA3BE24E754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66A193C-B876-179D-CFF1-31C4EC6769B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B66E19-B553-42E1-E89A-CD757BEAEE1A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14365-3FD5-D087-52BD-C4017916FA2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E6CA1B-041B-5B6F-EA82-39BF7A359248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06BB93-D9F1-8557-AE54-B8D438F99AAA}"/>
              </a:ext>
            </a:extLst>
          </p:cNvPr>
          <p:cNvSpPr txBox="1"/>
          <p:nvPr/>
        </p:nvSpPr>
        <p:spPr>
          <a:xfrm>
            <a:off x="1000370" y="2935400"/>
            <a:ext cx="7143259" cy="196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800" dirty="0">
                <a:solidFill>
                  <a:srgbClr val="4B5377"/>
                </a:solidFill>
                <a:latin typeface="Dosis Medium" pitchFamily="2" charset="0"/>
              </a:rPr>
              <a:t>Chaque matin, elle monte dans le bus jaune. Sur la route, Lina aime regarder passer les maisons et les arbres</a:t>
            </a:r>
            <a:r>
              <a:rPr lang="fr-FR" sz="2800" dirty="0">
                <a:latin typeface="Dosis Medium" pitchFamily="2" charset="0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329D-E117-9C71-B05F-C5F15108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D07CAA5-19EB-C010-E9F1-E449D6E3AC50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33E69FD-03A4-A8FC-5F5C-7C654430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0B930AF-E233-629C-4652-9179FF671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F76E61-9645-C40D-D38F-978C09D43867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685025-D78C-7FF6-0BD1-4BE2485BA76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924772-1489-0868-A528-B0C764E94D56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D2B7C3-8129-5A0E-F70C-95862453A471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A76441-4B1F-9C55-0F18-D32BF3C269AC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FFB5B7-1C2F-97E9-63E2-2DCE681DAF4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FA6476-77CB-7166-D22B-94F32FCE4A73}"/>
              </a:ext>
            </a:extLst>
          </p:cNvPr>
          <p:cNvSpPr txBox="1"/>
          <p:nvPr/>
        </p:nvSpPr>
        <p:spPr>
          <a:xfrm>
            <a:off x="1000370" y="2935400"/>
            <a:ext cx="7143259" cy="196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800" dirty="0">
                <a:solidFill>
                  <a:srgbClr val="4B5377"/>
                </a:solidFill>
                <a:latin typeface="Dosis Medium" pitchFamily="2" charset="0"/>
              </a:rPr>
              <a:t>Chaque matin, elle monte dans le bus jaune. Sur la route, Lina aime regarder passer les maisons et les arbres</a:t>
            </a:r>
            <a:r>
              <a:rPr lang="fr-FR" sz="2800" dirty="0">
                <a:latin typeface="Dosis Medium" pitchFamily="2" charset="0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CA3B-9961-77D8-173C-E124A2CC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9252AAD3-6371-D874-50AA-F965424E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44F8D82D-896F-8B70-163E-4C18106C3E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EB8BF7-8C48-DE1F-6A2A-7ADD3B43CE00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2B20DA-58C6-B492-A546-FA3DE7F90C5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784E6D-FD30-FB41-FA64-8819AD553C3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FCEC048-3FF3-5FA5-C94C-0484D22DA00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8B7D98-0733-5029-7D11-906CED9F6D3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CFC23D3-C195-9CD6-41A1-366453F2BF2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52CF78-3CA5-03BC-EF4E-81650EE0F9A7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E5011E-1219-BABC-6572-2A7CBB1056F0}"/>
              </a:ext>
            </a:extLst>
          </p:cNvPr>
          <p:cNvSpPr txBox="1"/>
          <p:nvPr/>
        </p:nvSpPr>
        <p:spPr>
          <a:xfrm>
            <a:off x="1043096" y="2585877"/>
            <a:ext cx="7057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 : Qu’est ce que Lina aime faire </a:t>
            </a:r>
            <a:r>
              <a:rPr lang="fr-FR" sz="3200" b="1" dirty="0">
                <a:solidFill>
                  <a:srgbClr val="FF0000"/>
                </a:solidFill>
                <a:latin typeface="Dosis" pitchFamily="2" charset="0"/>
              </a:rPr>
              <a:t>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?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077E9F0-8214-36A9-E54A-69559ECCFC89}"/>
              </a:ext>
            </a:extLst>
          </p:cNvPr>
          <p:cNvSpPr txBox="1"/>
          <p:nvPr/>
        </p:nvSpPr>
        <p:spPr>
          <a:xfrm>
            <a:off x="1043096" y="3564268"/>
            <a:ext cx="7143259" cy="196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800" dirty="0">
                <a:solidFill>
                  <a:srgbClr val="4B5377"/>
                </a:solidFill>
                <a:latin typeface="Dosis Medium" pitchFamily="2" charset="0"/>
              </a:rPr>
              <a:t>Chaque matin, elle monte dans le bus jaune. Sur la route, Lina aime regarder passer les maisons et les arbres</a:t>
            </a:r>
            <a:r>
              <a:rPr lang="fr-FR" sz="2800" dirty="0">
                <a:latin typeface="Dosis Medium" pitchFamily="2" charset="0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73528-9F9B-4D24-2D5A-9EEBB78C6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8095D223-EF77-AC87-ECC9-D78C502E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</a:t>
            </a:r>
            <a:r>
              <a:rPr lang="fr-FR" dirty="0">
                <a:solidFill>
                  <a:srgbClr val="4B5377"/>
                </a:solidFill>
              </a:rPr>
              <a:t>Lina aime regarder passer les maisons et les</a:t>
            </a:r>
            <a:r>
              <a:rPr lang="fr-FR" dirty="0">
                <a:solidFill>
                  <a:srgbClr val="565F88"/>
                </a:solidFill>
              </a:rPr>
              <a:t> arbres</a:t>
            </a:r>
            <a:r>
              <a:rPr lang="fr-FR" dirty="0">
                <a:solidFill>
                  <a:schemeClr val="tx1"/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6AB1519-0C1D-7E1B-2089-26A95247284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8F8F3B-42FE-D805-1D4B-DBEB01ADDF2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69EB62-7BE8-2830-86FF-6D4092FCFB09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CAA678D-C773-F027-7DBC-0236D5D3DEC1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4FD697-92B3-57F8-A47A-4147528EEDC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D007F49-195D-72CD-E691-FF382DD6952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B85EE2-BCA3-DC1C-6620-EDC0D658E64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E719BC-8F07-57CF-86E2-046A2266F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88DC4D-617A-66ED-544C-D94B8189B94A}"/>
              </a:ext>
            </a:extLst>
          </p:cNvPr>
          <p:cNvSpPr txBox="1"/>
          <p:nvPr/>
        </p:nvSpPr>
        <p:spPr>
          <a:xfrm>
            <a:off x="1043096" y="2585877"/>
            <a:ext cx="7057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 : Qu’est ce que Lina aime faire </a:t>
            </a:r>
            <a:r>
              <a:rPr lang="fr-FR" sz="3200" b="1" dirty="0">
                <a:solidFill>
                  <a:srgbClr val="FF0000"/>
                </a:solidFill>
                <a:latin typeface="Dosis" pitchFamily="2" charset="0"/>
              </a:rPr>
              <a:t>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?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7676EF-B18A-83ED-BFF9-745B1ABDF6EA}"/>
              </a:ext>
            </a:extLst>
          </p:cNvPr>
          <p:cNvSpPr txBox="1"/>
          <p:nvPr/>
        </p:nvSpPr>
        <p:spPr>
          <a:xfrm>
            <a:off x="1043096" y="3564268"/>
            <a:ext cx="7143259" cy="196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800" dirty="0">
                <a:solidFill>
                  <a:srgbClr val="4B5377"/>
                </a:solidFill>
                <a:latin typeface="Dosis Medium" pitchFamily="2" charset="0"/>
              </a:rPr>
              <a:t>Chaque matin, elle monte dans le bus jaune. Sur la route, </a:t>
            </a:r>
            <a:r>
              <a:rPr lang="fr-FR" sz="2800" b="1" dirty="0">
                <a:solidFill>
                  <a:srgbClr val="C00000"/>
                </a:solidFill>
                <a:latin typeface="Dosis Medium" pitchFamily="2" charset="0"/>
              </a:rPr>
              <a:t>Lina aime regarder passer les maisons et les arbres.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 un texte.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Prendre la parole pour parler de sa classe et de son école</a:t>
            </a:r>
            <a:r>
              <a:rPr lang="fr-FR" sz="1400" dirty="0"/>
              <a:t>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phrases.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2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l’écriture.  Prenez vos cahiers.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allez l’écrire </a:t>
            </a:r>
            <a:r>
              <a:rPr lang="fr-F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après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12A35-0E84-0EFE-C94C-B39FC14F3D68}"/>
              </a:ext>
            </a:extLst>
          </p:cNvPr>
          <p:cNvSpPr txBox="1"/>
          <p:nvPr/>
        </p:nvSpPr>
        <p:spPr>
          <a:xfrm>
            <a:off x="1146136" y="2898085"/>
            <a:ext cx="738586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Je suis en troisième année.</a:t>
            </a:r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ctée 3AP sem3">
            <a:hlinkClick r:id="" action="ppaction://media"/>
            <a:extLst>
              <a:ext uri="{FF2B5EF4-FFF2-40B4-BE49-F238E27FC236}">
                <a16:creationId xmlns:a16="http://schemas.microsoft.com/office/drawing/2014/main" id="{118D8498-B814-210F-7244-BBBEBA546B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44.95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4791" y="843467"/>
            <a:ext cx="525352" cy="525352"/>
          </a:xfrm>
          <a:prstGeom prst="rect">
            <a:avLst/>
          </a:prstGeom>
        </p:spPr>
      </p:pic>
      <p:pic>
        <p:nvPicPr>
          <p:cNvPr id="2" name="dictée 3AP sem3">
            <a:hlinkClick r:id="" action="ppaction://media"/>
            <a:extLst>
              <a:ext uri="{FF2B5EF4-FFF2-40B4-BE49-F238E27FC236}">
                <a16:creationId xmlns:a16="http://schemas.microsoft.com/office/drawing/2014/main" id="{F627665B-8F72-9CD9-E3C4-E9C69E0581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44.95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3395" y="843058"/>
            <a:ext cx="525352" cy="525352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7249C7A-1795-57DD-74ED-711CAA0581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B1E87B7-891A-1E55-AB9D-FBA0E57F4367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B96B40D-7493-5EC4-B32C-E1A59196B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C1E542-E468-90E4-1C96-690208D0C67F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77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refaire la dictée. 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3DA050F-F832-64CA-B39F-B8AE43CAC5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F48BC4-A424-3F6E-863E-649D3397E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DBE31CA-16E1-BD28-3E91-ACC16776C4AD}"/>
              </a:ext>
            </a:extLst>
          </p:cNvPr>
          <p:cNvGrpSpPr/>
          <p:nvPr/>
        </p:nvGrpSpPr>
        <p:grpSpPr>
          <a:xfrm>
            <a:off x="2053389" y="1956332"/>
            <a:ext cx="5037221" cy="3473651"/>
            <a:chOff x="2053389" y="1956332"/>
            <a:chExt cx="5037221" cy="3473651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217E19D-20E3-6AFC-B9F9-5CFDACD59BE1}"/>
                </a:ext>
              </a:extLst>
            </p:cNvPr>
            <p:cNvGrpSpPr/>
            <p:nvPr/>
          </p:nvGrpSpPr>
          <p:grpSpPr>
            <a:xfrm>
              <a:off x="2053389" y="2071836"/>
              <a:ext cx="5037221" cy="3358147"/>
              <a:chOff x="2053389" y="2071836"/>
              <a:chExt cx="5037221" cy="3358147"/>
            </a:xfrm>
          </p:grpSpPr>
          <p:sp>
            <p:nvSpPr>
              <p:cNvPr id="9" name="AutoShape 2" descr="Image générée">
                <a:extLst>
                  <a:ext uri="{FF2B5EF4-FFF2-40B4-BE49-F238E27FC236}">
                    <a16:creationId xmlns:a16="http://schemas.microsoft.com/office/drawing/2014/main" id="{E9C0A135-94A2-4F1E-43AE-D1894AE154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19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269BFB7D-24E3-7D86-26EA-3D4BFBD6E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389" y="2071836"/>
                <a:ext cx="5037221" cy="3358147"/>
              </a:xfrm>
              <a:prstGeom prst="roundRect">
                <a:avLst>
                  <a:gd name="adj" fmla="val 34983"/>
                </a:avLst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3D678423-9804-DD2E-BF2D-56574F576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CC8D"/>
                  </a:clrFrom>
                  <a:clrTo>
                    <a:srgbClr val="FFCC8D">
                      <a:alpha val="0"/>
                    </a:srgbClr>
                  </a:clrTo>
                </a:clrChange>
              </a:blip>
              <a:srcRect l="32225" t="46810" r="53016" b="43097"/>
              <a:stretch>
                <a:fillRect/>
              </a:stretch>
            </p:blipFill>
            <p:spPr>
              <a:xfrm>
                <a:off x="5823283" y="2974206"/>
                <a:ext cx="310843" cy="189296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BFFC18-A1C6-9D8A-51DF-1F148E4DF173}"/>
                </a:ext>
              </a:extLst>
            </p:cNvPr>
            <p:cNvSpPr/>
            <p:nvPr/>
          </p:nvSpPr>
          <p:spPr>
            <a:xfrm>
              <a:off x="2568340" y="1956332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05CDEEE-66DB-023B-C095-BB1C4062F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251" y="2864288"/>
            <a:ext cx="8516850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4F53-348A-881C-A3A1-F1FF5A4D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170AA31-1878-19D4-A94B-B87BACFCE0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FA97A32-2CF8-FE46-DA6A-E53255679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75B7399F-6262-B923-EA49-510D48E5D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093E587-CAA5-81B8-36BD-02A97DC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CF9F9C-CD47-AB8D-4CE9-5B2772450CAD}"/>
              </a:ext>
            </a:extLst>
          </p:cNvPr>
          <p:cNvSpPr txBox="1"/>
          <p:nvPr/>
        </p:nvSpPr>
        <p:spPr>
          <a:xfrm>
            <a:off x="1340240" y="2987105"/>
            <a:ext cx="663790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Je suis à l’école </a:t>
            </a:r>
            <a:r>
              <a:rPr lang="fr-FR" sz="4800" b="1" dirty="0" err="1">
                <a:solidFill>
                  <a:srgbClr val="565F88"/>
                </a:solidFill>
                <a:latin typeface="Dosis Medium" pitchFamily="2" charset="0"/>
              </a:rPr>
              <a:t>Assalam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00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C763-D592-3EFC-A0D1-BF804637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8236C2A-5AB0-3731-432C-E146ECF01F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A0B12B6-68EF-299D-D7C3-05EBFB676BE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A7537FB3-6A7A-DF5B-2DBB-B0D7D80F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0EC9780-9ADE-1DE9-7ACC-DE37483DF1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ACE8AE-D22F-0AA3-83F0-C8EEE5E03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1BE14C5-39F0-A787-7C74-454DCC84F514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7DC7A7-579E-2CCB-1FED-B1E0A8B3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936FC4-B284-690F-FCE7-D88AF5F879BB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0" name="télécharger (33)">
            <a:hlinkClick r:id="" action="ppaction://media"/>
            <a:extLst>
              <a:ext uri="{FF2B5EF4-FFF2-40B4-BE49-F238E27FC236}">
                <a16:creationId xmlns:a16="http://schemas.microsoft.com/office/drawing/2014/main" id="{74806DF8-5473-157C-47D8-857161CC7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3324" y="928018"/>
            <a:ext cx="406400" cy="406400"/>
          </a:xfrm>
          <a:prstGeom prst="rect">
            <a:avLst/>
          </a:prstGeom>
        </p:spPr>
      </p:pic>
      <p:pic>
        <p:nvPicPr>
          <p:cNvPr id="13" name="télécharger (33)">
            <a:hlinkClick r:id="" action="ppaction://media"/>
            <a:extLst>
              <a:ext uri="{FF2B5EF4-FFF2-40B4-BE49-F238E27FC236}">
                <a16:creationId xmlns:a16="http://schemas.microsoft.com/office/drawing/2014/main" id="{615B40B1-CB12-B7D1-2ECD-14DF87B5B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37338" y="928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7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10BE-4DD5-4992-CB33-81E38C8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004CE1C-2C45-BA25-E1EE-BD92CD36779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6D472DA-0A63-83F4-038D-5D59B5B31A3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39F10503-C26C-9ACC-0476-9E59D80F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refaire la dictée. 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FD2ABF6-DAFB-737F-DA51-AE66F736C7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1BA447-3108-C24D-132C-6E4FAB595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844A3AF-2381-E943-244B-68F373D887AA}"/>
              </a:ext>
            </a:extLst>
          </p:cNvPr>
          <p:cNvGrpSpPr/>
          <p:nvPr/>
        </p:nvGrpSpPr>
        <p:grpSpPr>
          <a:xfrm>
            <a:off x="2053389" y="1956332"/>
            <a:ext cx="5037221" cy="3473651"/>
            <a:chOff x="2053389" y="1956332"/>
            <a:chExt cx="5037221" cy="3473651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42A1E8E-BFB6-7C30-1967-5EFB7B7A57BC}"/>
                </a:ext>
              </a:extLst>
            </p:cNvPr>
            <p:cNvGrpSpPr/>
            <p:nvPr/>
          </p:nvGrpSpPr>
          <p:grpSpPr>
            <a:xfrm>
              <a:off x="2053389" y="2071836"/>
              <a:ext cx="5037221" cy="3358147"/>
              <a:chOff x="2053389" y="2071836"/>
              <a:chExt cx="5037221" cy="3358147"/>
            </a:xfrm>
          </p:grpSpPr>
          <p:sp>
            <p:nvSpPr>
              <p:cNvPr id="9" name="AutoShape 2" descr="Image générée">
                <a:extLst>
                  <a:ext uri="{FF2B5EF4-FFF2-40B4-BE49-F238E27FC236}">
                    <a16:creationId xmlns:a16="http://schemas.microsoft.com/office/drawing/2014/main" id="{B1D5F554-26AD-068B-CEAB-B4C6952A44F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19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29036B87-B796-BB3B-DBA5-75085FD4A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3389" y="2071836"/>
                <a:ext cx="5037221" cy="3358147"/>
              </a:xfrm>
              <a:prstGeom prst="roundRect">
                <a:avLst>
                  <a:gd name="adj" fmla="val 34983"/>
                </a:avLst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E5E4E949-5593-C8B1-11FB-9E05A4630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CC8D"/>
                  </a:clrFrom>
                  <a:clrTo>
                    <a:srgbClr val="FFCC8D">
                      <a:alpha val="0"/>
                    </a:srgbClr>
                  </a:clrTo>
                </a:clrChange>
              </a:blip>
              <a:srcRect l="32225" t="46810" r="53016" b="43097"/>
              <a:stretch>
                <a:fillRect/>
              </a:stretch>
            </p:blipFill>
            <p:spPr>
              <a:xfrm>
                <a:off x="5823283" y="2974206"/>
                <a:ext cx="310843" cy="189296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2C97EB-3C8C-7C5A-7F2A-EA0C65827C49}"/>
                </a:ext>
              </a:extLst>
            </p:cNvPr>
            <p:cNvSpPr/>
            <p:nvPr/>
          </p:nvSpPr>
          <p:spPr>
            <a:xfrm>
              <a:off x="2568340" y="1956332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8113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14517-27D1-3796-91B6-21F5F7E0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7987A70-0A46-34F5-7C77-CCF3A308544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C943866-6B31-99B6-1B18-674119FE601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B077C846-14BE-811A-B2A4-0EBAAD348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58F9582-4358-0B9C-5C5C-3141D1B0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5EA48FF-31EF-C5C6-770B-FB08E65995B1}"/>
              </a:ext>
            </a:extLst>
          </p:cNvPr>
          <p:cNvGrpSpPr/>
          <p:nvPr/>
        </p:nvGrpSpPr>
        <p:grpSpPr>
          <a:xfrm>
            <a:off x="507796" y="2852381"/>
            <a:ext cx="8636204" cy="2098549"/>
            <a:chOff x="1511167" y="2367302"/>
            <a:chExt cx="6351361" cy="2503081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EC6C8C2-460F-6C5B-FF60-E5B14DD7D83B}"/>
                </a:ext>
              </a:extLst>
            </p:cNvPr>
            <p:cNvSpPr txBox="1"/>
            <p:nvPr/>
          </p:nvSpPr>
          <p:spPr>
            <a:xfrm>
              <a:off x="2291653" y="2367302"/>
              <a:ext cx="5570875" cy="1473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5400" dirty="0">
                  <a:solidFill>
                    <a:schemeClr val="accent1">
                      <a:lumMod val="50000"/>
                    </a:schemeClr>
                  </a:solidFill>
                  <a:latin typeface="KG Primary Penmanship" panose="02000506000000020003" pitchFamily="2" charset="0"/>
                </a:rPr>
                <a:t>Je suis à l’école </a:t>
              </a:r>
              <a:r>
                <a:rPr lang="fr-FR" sz="5400" dirty="0" err="1">
                  <a:solidFill>
                    <a:schemeClr val="accent1">
                      <a:lumMod val="50000"/>
                    </a:schemeClr>
                  </a:solidFill>
                  <a:latin typeface="KG Primary Penmanship" panose="02000506000000020003" pitchFamily="2" charset="0"/>
                </a:rPr>
                <a:t>Assalam</a:t>
              </a:r>
              <a:r>
                <a:rPr lang="fr-FR" sz="5400" dirty="0">
                  <a:solidFill>
                    <a:schemeClr val="accent1">
                      <a:lumMod val="50000"/>
                    </a:schemeClr>
                  </a:solidFill>
                  <a:latin typeface="KG Primary Penmanship" panose="02000506000000020003" pitchFamily="2" charset="0"/>
                </a:rPr>
                <a:t>.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9ED7106-1B47-4B76-A87A-1D2F3A1772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417" y="3534877"/>
              <a:ext cx="6314173" cy="67378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16765C11-CCA8-C081-06A4-E97C1807BE36}"/>
                </a:ext>
              </a:extLst>
            </p:cNvPr>
            <p:cNvCxnSpPr/>
            <p:nvPr/>
          </p:nvCxnSpPr>
          <p:spPr>
            <a:xfrm flipV="1">
              <a:off x="1540042" y="389903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CF5B10EC-47F7-B572-4542-A3F2DC45BF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261" y="2646947"/>
              <a:ext cx="0" cy="22234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37A10947-920B-FE46-3882-9075F79152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0792" y="2765657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D737562A-26D8-8708-D61A-0971EF745030}"/>
                </a:ext>
              </a:extLst>
            </p:cNvPr>
            <p:cNvCxnSpPr/>
            <p:nvPr/>
          </p:nvCxnSpPr>
          <p:spPr>
            <a:xfrm flipV="1">
              <a:off x="1530417" y="312981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5585B45A-FBC7-7CC3-74ED-3A39EFE597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1167" y="4304097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B8C0C0B2-FF7D-8023-E7FB-03E9BFDB6812}"/>
                </a:ext>
              </a:extLst>
            </p:cNvPr>
            <p:cNvCxnSpPr/>
            <p:nvPr/>
          </p:nvCxnSpPr>
          <p:spPr>
            <a:xfrm flipV="1">
              <a:off x="1520792" y="466825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47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9E242-15DB-D6EE-5D14-8822FB526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F408FDA-D961-CEC2-B8F1-0BF380FAD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F408FDA-D961-CEC2-B8F1-0BF380FAD2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FBA73E5-FF61-5D3B-24F2-253BD80924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FBA73E5-FF61-5D3B-24F2-253BD80924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AA38B8E-4EEE-3AA9-9655-76BD23B6E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A5EEA59-E815-F13D-F773-0F8D274CF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activité. Ces mots sont en désordre. Ecrivez sur vos cahiers une phrase correcte à partir de ces mots.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BE2E91B-112D-300E-6503-D14DA6E27A2A}"/>
              </a:ext>
            </a:extLst>
          </p:cNvPr>
          <p:cNvSpPr/>
          <p:nvPr/>
        </p:nvSpPr>
        <p:spPr>
          <a:xfrm>
            <a:off x="6888113" y="3090836"/>
            <a:ext cx="1324547" cy="6932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7B4705-ABAE-E54C-73B5-609547FC57F8}"/>
              </a:ext>
            </a:extLst>
          </p:cNvPr>
          <p:cNvSpPr txBox="1"/>
          <p:nvPr/>
        </p:nvSpPr>
        <p:spPr>
          <a:xfrm>
            <a:off x="7085929" y="3158953"/>
            <a:ext cx="92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est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08BA79E-DA69-D57D-1FDE-D144C68B0BE5}"/>
              </a:ext>
            </a:extLst>
          </p:cNvPr>
          <p:cNvSpPr/>
          <p:nvPr/>
        </p:nvSpPr>
        <p:spPr>
          <a:xfrm>
            <a:off x="656680" y="3090836"/>
            <a:ext cx="4039601" cy="6932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963B728-4087-B984-6761-26997424434F}"/>
              </a:ext>
            </a:extLst>
          </p:cNvPr>
          <p:cNvSpPr/>
          <p:nvPr/>
        </p:nvSpPr>
        <p:spPr>
          <a:xfrm>
            <a:off x="5020602" y="3073962"/>
            <a:ext cx="1596571" cy="7100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892206-1890-E447-6D83-0F67866B933A}"/>
              </a:ext>
            </a:extLst>
          </p:cNvPr>
          <p:cNvSpPr txBox="1"/>
          <p:nvPr/>
        </p:nvSpPr>
        <p:spPr>
          <a:xfrm>
            <a:off x="4581602" y="3158952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Karim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9B7A62E-302C-EC5D-242A-027DCCFA99E7}"/>
              </a:ext>
            </a:extLst>
          </p:cNvPr>
          <p:cNvSpPr txBox="1"/>
          <p:nvPr/>
        </p:nvSpPr>
        <p:spPr>
          <a:xfrm>
            <a:off x="916510" y="3158953"/>
            <a:ext cx="351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e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quatrième année</a:t>
            </a:r>
          </a:p>
        </p:txBody>
      </p:sp>
    </p:spTree>
    <p:extLst>
      <p:ext uri="{BB962C8B-B14F-4D97-AF65-F5344CB8AC3E}">
        <p14:creationId xmlns:p14="http://schemas.microsoft.com/office/powerpoint/2010/main" val="35810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2872E-ED8F-1614-2736-BE786CC90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8FA5F30-357D-F162-E74A-EAC4C7C766F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8FA5F30-357D-F162-E74A-EAC4C7C766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5928461-778D-0017-44A3-D93412FB6C7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5928461-778D-0017-44A3-D93412FB6C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74F5F19A-E2B4-78F4-132C-C69EA7854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ABDC64B-E52D-3AA8-4945-91349614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B498E5-691E-814A-19D4-A3E6761916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3961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CCC3278E-9F7F-CA9C-8FD1-15790A0A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E71719-3724-5F05-27F9-C2EB52336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E1413EE-DA61-FCF0-7776-2E55B215B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57" y="2818784"/>
            <a:ext cx="8455885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0637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6BDE105-8392-F692-D61C-F6703A678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126" y="2431603"/>
            <a:ext cx="1881798" cy="25598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A6D662-5B81-A850-5D0B-B02C84794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004" y="2441713"/>
            <a:ext cx="1825002" cy="25497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07BABA-F137-A5D6-8466-BF8295106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827" y="2431602"/>
            <a:ext cx="1819244" cy="25598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59AC77B-6DE1-2482-9CFE-5CECB6B8B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994" y="2498648"/>
            <a:ext cx="1815506" cy="24257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DBD5324-7BE5-DA58-B4B2-6EDBE6489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50" y="2438600"/>
            <a:ext cx="1819244" cy="24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0C4C9-96DA-BA8D-8992-C6532F20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A91A263-FBEB-0325-DC14-134F861D038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FB0E73A-A792-FAD9-0F81-9B2F43203DB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582BAF1F-1E59-FD59-9832-DFF67CA35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1E1B088-AFFF-7098-20D1-0CD12CE1B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autre phrase en désordre. Ecrivez sur vos cahiers une phrase correcte à partir de ces mots.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90F2328-3953-16FF-2123-F09962FF4E4E}"/>
              </a:ext>
            </a:extLst>
          </p:cNvPr>
          <p:cNvSpPr/>
          <p:nvPr/>
        </p:nvSpPr>
        <p:spPr>
          <a:xfrm>
            <a:off x="6778902" y="3373173"/>
            <a:ext cx="164583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4F1C228-B65E-30A8-2DDF-AF8FC3A6E7FE}"/>
              </a:ext>
            </a:extLst>
          </p:cNvPr>
          <p:cNvSpPr/>
          <p:nvPr/>
        </p:nvSpPr>
        <p:spPr>
          <a:xfrm>
            <a:off x="732060" y="3372462"/>
            <a:ext cx="164583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180F21D-1522-3013-4EDE-11D42170D755}"/>
              </a:ext>
            </a:extLst>
          </p:cNvPr>
          <p:cNvSpPr/>
          <p:nvPr/>
        </p:nvSpPr>
        <p:spPr>
          <a:xfrm>
            <a:off x="4879305" y="3369263"/>
            <a:ext cx="164583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225D1DD-386D-799A-52C4-8293E294A853}"/>
              </a:ext>
            </a:extLst>
          </p:cNvPr>
          <p:cNvSpPr txBox="1"/>
          <p:nvPr/>
        </p:nvSpPr>
        <p:spPr>
          <a:xfrm>
            <a:off x="711215" y="3404028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est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0AB5483-0CC9-6C62-B8A4-6A19029733A3}"/>
              </a:ext>
            </a:extLst>
          </p:cNvPr>
          <p:cNvSpPr/>
          <p:nvPr/>
        </p:nvSpPr>
        <p:spPr>
          <a:xfrm>
            <a:off x="2647894" y="3384662"/>
            <a:ext cx="1940562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29FECF-14DC-B245-9DD6-31082AC5878D}"/>
              </a:ext>
            </a:extLst>
          </p:cNvPr>
          <p:cNvSpPr txBox="1"/>
          <p:nvPr/>
        </p:nvSpPr>
        <p:spPr>
          <a:xfrm>
            <a:off x="6720591" y="342900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Salma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B087F8B-2894-C691-106E-4304A3F11BF8}"/>
              </a:ext>
            </a:extLst>
          </p:cNvPr>
          <p:cNvSpPr txBox="1"/>
          <p:nvPr/>
        </p:nvSpPr>
        <p:spPr>
          <a:xfrm>
            <a:off x="2777047" y="342829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l’école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214797-84AD-DBB4-D52A-D29FE3CE29F8}"/>
              </a:ext>
            </a:extLst>
          </p:cNvPr>
          <p:cNvSpPr txBox="1"/>
          <p:nvPr/>
        </p:nvSpPr>
        <p:spPr>
          <a:xfrm>
            <a:off x="4879305" y="3404028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Alam</a:t>
            </a:r>
          </a:p>
        </p:txBody>
      </p:sp>
    </p:spTree>
    <p:extLst>
      <p:ext uri="{BB962C8B-B14F-4D97-AF65-F5344CB8AC3E}">
        <p14:creationId xmlns:p14="http://schemas.microsoft.com/office/powerpoint/2010/main" val="38592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A0974-1601-1088-247A-E5EECABD1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0D2DBB0-6742-3269-D43B-954F2F3B805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0D2DBB0-6742-3269-D43B-954F2F3B80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13613BC-615B-D872-3304-683CD9064D5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13613BC-615B-D872-3304-683CD9064D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9D8B5419-7EBA-20D8-F14E-F496155E8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D4D52F7-5735-54A7-D921-6AEDA8B1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086C85-1B33-5433-A0B6-B9C44B7B40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274" r="6630"/>
          <a:stretch>
            <a:fillRect/>
          </a:stretch>
        </p:blipFill>
        <p:spPr>
          <a:xfrm>
            <a:off x="3866524" y="1743279"/>
            <a:ext cx="2490951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5601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CB4F3-E8C1-63F3-39E4-27D2BC04E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9158707-DF08-A549-8636-693A7DAF253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9158707-DF08-A549-8636-693A7DAF25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EF11FFA-D25D-DE8D-B3D6-219F378FC94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EF11FFA-D25D-DE8D-B3D6-219F378FC9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F480BBDB-57AE-5D28-BB4F-8D0803214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2F3F1A5-8E67-E2D6-559D-03D45FB6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9C7D3CF-8A12-36D1-D2EA-4AC4A898E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82" y="2965928"/>
            <a:ext cx="8638781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2D085470-6254-1CCC-EAE4-0E8D468547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587" y="2142065"/>
            <a:ext cx="1996613" cy="354953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EB082D5-E6CD-4695-6114-FD007FEE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de la page 16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réalisez l’activité 4 de la page 17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C904AA9-F74C-7128-E2AE-905B3654E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C0B9ED-3FCE-B089-A2E7-F96FF59F3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334" y="1672834"/>
            <a:ext cx="2968669" cy="4149952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3F8C9D0-00ED-32BA-6D1C-4483BC86453B}"/>
              </a:ext>
            </a:extLst>
          </p:cNvPr>
          <p:cNvSpPr/>
          <p:nvPr/>
        </p:nvSpPr>
        <p:spPr>
          <a:xfrm>
            <a:off x="2489200" y="2473668"/>
            <a:ext cx="2477160" cy="77938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A93580A-4E01-92D4-6641-AAE4E5176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812" y="1689459"/>
            <a:ext cx="2991681" cy="4149952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9D82D8E-3660-5D8A-5BDA-6CC43BDCA50F}"/>
              </a:ext>
            </a:extLst>
          </p:cNvPr>
          <p:cNvSpPr/>
          <p:nvPr/>
        </p:nvSpPr>
        <p:spPr>
          <a:xfrm>
            <a:off x="5437226" y="4364266"/>
            <a:ext cx="2760843" cy="612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8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954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49847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40650" y="21603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6650" y="19083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48000" y="52367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64000" y="49847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360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828000" y="543642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5020650" y="236304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Mots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6EFC07-3194-3074-7547-9AFB444900F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6F1D6C-2264-569C-15F0-696F71FB47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F8DB59-06BF-ED3E-8819-51B8AF4E5E2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2890137E-E5C1-3157-1D3A-42F6091EC5F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60">
            <a:extLst>
              <a:ext uri="{FF2B5EF4-FFF2-40B4-BE49-F238E27FC236}">
                <a16:creationId xmlns:a16="http://schemas.microsoft.com/office/drawing/2014/main" id="{7AEDF68E-77FB-F668-03BB-6B662DD8C10D}"/>
              </a:ext>
            </a:extLst>
          </p:cNvPr>
          <p:cNvSpPr txBox="1">
            <a:spLocks/>
          </p:cNvSpPr>
          <p:nvPr/>
        </p:nvSpPr>
        <p:spPr>
          <a:xfrm>
            <a:off x="819220" y="24073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D4B6B7-E80F-64B5-5DA5-B133DF3F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347" y="3492349"/>
            <a:ext cx="3828620" cy="1359526"/>
          </a:xfrm>
          <a:prstGeom prst="rect">
            <a:avLst/>
          </a:prstGeom>
        </p:spPr>
      </p:pic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883440" y="347395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970954A4-CF87-B312-8087-0957A3F90A1F}"/>
              </a:ext>
            </a:extLst>
          </p:cNvPr>
          <p:cNvSpPr txBox="1">
            <a:spLocks/>
          </p:cNvSpPr>
          <p:nvPr/>
        </p:nvSpPr>
        <p:spPr>
          <a:xfrm>
            <a:off x="4803082" y="394193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Ecriture – Phrases 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 un texte.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Prise de parole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parler de sa classe et de son école.   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4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 nous allons apprendre à parler de notre classe et de notre école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3_P1_W2_S5_AdP">
            <a:hlinkClick r:id="" action="ppaction://media"/>
            <a:extLst>
              <a:ext uri="{FF2B5EF4-FFF2-40B4-BE49-F238E27FC236}">
                <a16:creationId xmlns:a16="http://schemas.microsoft.com/office/drawing/2014/main" id="{080C78D8-1B3E-0B75-CF91-F012C2E8A7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4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104" y="1958432"/>
            <a:ext cx="7461792" cy="41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96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7545</TotalTime>
  <Words>1320</Words>
  <PresentationFormat>Affichage à l'écran (4:3)</PresentationFormat>
  <Paragraphs>184</Paragraphs>
  <Slides>43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43</vt:i4>
      </vt:variant>
    </vt:vector>
  </HeadingPairs>
  <TitlesOfParts>
    <vt:vector size="62" baseType="lpstr">
      <vt:lpstr>Calibri</vt:lpstr>
      <vt:lpstr>Wingdings</vt:lpstr>
      <vt:lpstr>Dosis SemiBold</vt:lpstr>
      <vt:lpstr>Arial</vt:lpstr>
      <vt:lpstr>Dosis ExtraBold</vt:lpstr>
      <vt:lpstr>KG Primary Penmanship</vt:lpstr>
      <vt:lpstr>Dosis Medium</vt:lpstr>
      <vt:lpstr>Dosis</vt:lpstr>
      <vt:lpstr>2_Conception personnalisée</vt:lpstr>
      <vt:lpstr>00_Env-Enseignant</vt:lpstr>
      <vt:lpstr>Oral</vt:lpstr>
      <vt:lpstr>Lecture</vt:lpstr>
      <vt:lpstr>Ecriture</vt:lpstr>
      <vt:lpstr>1_Lecture</vt:lpstr>
      <vt:lpstr>1_Env-Enseignant</vt:lpstr>
      <vt:lpstr>2_Env-Enseignant</vt:lpstr>
      <vt:lpstr>1_Oral</vt:lpstr>
      <vt:lpstr>3_Env-Enseignant</vt:lpstr>
      <vt:lpstr>1_Ecriture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 nous allons apprendre à parler de notre classe et de notre école en français. Écoutez bien.</vt:lpstr>
      <vt:lpstr>Lecture de la vidéo.</vt:lpstr>
      <vt:lpstr>A votre tour ! Qui veut parler de sa classe et de son école en français avec ses propres informations.</vt:lpstr>
      <vt:lpstr>Maintenant, tout le monde participe. Chacun parle de sa classe et de son école à son voisin.</vt:lpstr>
      <vt:lpstr>Plan de la séance 5</vt:lpstr>
      <vt:lpstr>Prenez vos livrets à la page 16. Nous avons déjà lu ce texte. Maintenant, on va essayer de le comprendre, partie par partie. </vt:lpstr>
      <vt:lpstr>Pour chaque partie du texte, on va suivre les mêmes étapes. </vt:lpstr>
      <vt:lpstr>Lisez silencieusement le texte et essayez de le comprendre. </vt:lpstr>
      <vt:lpstr>Quels sont les mots difficiles dans le texte ? Levez la main. Je vais vous expliquer. </vt:lpstr>
      <vt:lpstr>Lisez la question et cherchez la réponse dans le texte. Qui veut répondre ?  </vt:lpstr>
      <vt:lpstr>La réponse est Samir est en troisième année. 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Lina est à l’école Assalam.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Lina aime regarder passer les maisons et les arbres. </vt:lpstr>
      <vt:lpstr>Plan de la séance 5</vt:lpstr>
      <vt:lpstr>Maintenant, nous allons faire de l’écriture.  Prenez vos cahiers.</vt:lpstr>
      <vt:lpstr>Lisez et observez cette phrase. Vous allez l’écrire après. Tenez-vous prêts.  </vt:lpstr>
      <vt:lpstr>Dictée en cours.</vt:lpstr>
      <vt:lpstr>Je vais refaire la dictée. </vt:lpstr>
      <vt:lpstr>Corrigez. </vt:lpstr>
      <vt:lpstr>Lisez et observez cette phrase. Vous allez l’écrire après. Tenez-vous prêts.  </vt:lpstr>
      <vt:lpstr>Dictée en cours.</vt:lpstr>
      <vt:lpstr>Je vais refaire la dictée. </vt:lpstr>
      <vt:lpstr>Corrigez. </vt:lpstr>
      <vt:lpstr>On passe à une autre activité. Ces mots sont en désordre. Ecrivez sur vos cahiers une phrase correcte à partir de ces mots.</vt:lpstr>
      <vt:lpstr>Qui veut lire sa phrase ?</vt:lpstr>
      <vt:lpstr>Corrigez. Je n’oublie pas la majuscule au début de la phrase et le point à la fin.  </vt:lpstr>
      <vt:lpstr>Voici une autre phrase en désordre. Ecrivez sur vos cahiers une phrase correcte à partir de ces mots.</vt:lpstr>
      <vt:lpstr>Qui veut lire sa phrase ?</vt:lpstr>
      <vt:lpstr>Corrigez. Je n’oublie pas la majuscule au début de la phrase et le point à la fin. </vt:lpstr>
      <vt:lpstr>La séance d’aujourd’hui est terminée. À la maison, lisez le texte de la page 16 et réalisez l’activité 4 de la page 17 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2025-11-07T17:18:30Z</dcterms:modified>
</cp:coreProperties>
</file>