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</p:sldMasterIdLst>
  <p:notesMasterIdLst>
    <p:notesMasterId r:id="rId74"/>
  </p:notesMasterIdLst>
  <p:sldIdLst>
    <p:sldId id="1142" r:id="rId11"/>
    <p:sldId id="1029" r:id="rId12"/>
    <p:sldId id="705" r:id="rId13"/>
    <p:sldId id="1030" r:id="rId14"/>
    <p:sldId id="798" r:id="rId15"/>
    <p:sldId id="800" r:id="rId16"/>
    <p:sldId id="1041" r:id="rId17"/>
    <p:sldId id="1040" r:id="rId18"/>
    <p:sldId id="1095" r:id="rId19"/>
    <p:sldId id="1126" r:id="rId20"/>
    <p:sldId id="1102" r:id="rId21"/>
    <p:sldId id="1101" r:id="rId22"/>
    <p:sldId id="1127" r:id="rId23"/>
    <p:sldId id="1128" r:id="rId24"/>
    <p:sldId id="1129" r:id="rId25"/>
    <p:sldId id="1130" r:id="rId26"/>
    <p:sldId id="1063" r:id="rId27"/>
    <p:sldId id="1062" r:id="rId28"/>
    <p:sldId id="1147" r:id="rId29"/>
    <p:sldId id="1077" r:id="rId30"/>
    <p:sldId id="1065" r:id="rId31"/>
    <p:sldId id="1148" r:id="rId32"/>
    <p:sldId id="1104" r:id="rId33"/>
    <p:sldId id="1134" r:id="rId34"/>
    <p:sldId id="1133" r:id="rId35"/>
    <p:sldId id="1149" r:id="rId36"/>
    <p:sldId id="1135" r:id="rId37"/>
    <p:sldId id="1105" r:id="rId38"/>
    <p:sldId id="1106" r:id="rId39"/>
    <p:sldId id="779" r:id="rId40"/>
    <p:sldId id="1085" r:id="rId41"/>
    <p:sldId id="1136" r:id="rId42"/>
    <p:sldId id="1113" r:id="rId43"/>
    <p:sldId id="1150" r:id="rId44"/>
    <p:sldId id="1035" r:id="rId45"/>
    <p:sldId id="715" r:id="rId46"/>
    <p:sldId id="1141" r:id="rId47"/>
    <p:sldId id="1151" r:id="rId48"/>
    <p:sldId id="1153" r:id="rId49"/>
    <p:sldId id="1152" r:id="rId50"/>
    <p:sldId id="1044" r:id="rId51"/>
    <p:sldId id="1088" r:id="rId52"/>
    <p:sldId id="799" r:id="rId53"/>
    <p:sldId id="716" r:id="rId54"/>
    <p:sldId id="1144" r:id="rId55"/>
    <p:sldId id="1032" r:id="rId56"/>
    <p:sldId id="1145" r:id="rId57"/>
    <p:sldId id="1146" r:id="rId58"/>
    <p:sldId id="664" r:id="rId59"/>
    <p:sldId id="1131" r:id="rId60"/>
    <p:sldId id="1090" r:id="rId61"/>
    <p:sldId id="1050" r:id="rId62"/>
    <p:sldId id="1118" r:id="rId63"/>
    <p:sldId id="1119" r:id="rId64"/>
    <p:sldId id="1036" r:id="rId65"/>
    <p:sldId id="1051" r:id="rId66"/>
    <p:sldId id="1037" r:id="rId67"/>
    <p:sldId id="1052" r:id="rId68"/>
    <p:sldId id="1091" r:id="rId69"/>
    <p:sldId id="1039" r:id="rId70"/>
    <p:sldId id="1056" r:id="rId71"/>
    <p:sldId id="1057" r:id="rId72"/>
    <p:sldId id="689" r:id="rId73"/>
  </p:sldIdLst>
  <p:sldSz cx="9144000" cy="6858000" type="screen4x3"/>
  <p:notesSz cx="6735763" cy="9866313"/>
  <p:embeddedFontLst>
    <p:embeddedFont>
      <p:font typeface="Dosis" pitchFamily="2" charset="0"/>
      <p:regular r:id="rId75"/>
      <p:bold r:id="rId76"/>
    </p:embeddedFont>
    <p:embeddedFont>
      <p:font typeface="Dosis ExtraBold" pitchFamily="2" charset="0"/>
      <p:bold r:id="rId77"/>
    </p:embeddedFont>
    <p:embeddedFont>
      <p:font typeface="Dosis Medium" pitchFamily="2" charset="0"/>
      <p:regular r:id="rId78"/>
    </p:embeddedFont>
    <p:embeddedFont>
      <p:font typeface="Dosis SemiBold" pitchFamily="2" charset="0"/>
      <p:bold r:id="rId79"/>
    </p:embeddedFont>
    <p:embeddedFont>
      <p:font typeface="Mistral" panose="03090702030407020403" pitchFamily="66" charset="0"/>
      <p:regular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24D7B"/>
    <a:srgbClr val="565F88"/>
    <a:srgbClr val="2AB6D7"/>
    <a:srgbClr val="55B7DE"/>
    <a:srgbClr val="A1A6BC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D907F-5CE6-42C7-B2D1-885FE3AC6967}" v="12" dt="2025-11-03T10:13:13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5363" autoAdjust="0"/>
  </p:normalViewPr>
  <p:slideViewPr>
    <p:cSldViewPr snapToGrid="0">
      <p:cViewPr>
        <p:scale>
          <a:sx n="75" d="100"/>
          <a:sy n="75" d="100"/>
        </p:scale>
        <p:origin x="972" y="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tableStyles" Target="tableStyle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font" Target="fonts/font6.fntdata"/><Relationship Id="rId85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font" Target="fonts/font1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font" Target="fonts/font4.fntdata"/><Relationship Id="rId81" Type="http://schemas.openxmlformats.org/officeDocument/2006/relationships/presProps" Target="presProps.xml"/><Relationship Id="rId86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61" Type="http://schemas.openxmlformats.org/officeDocument/2006/relationships/slide" Target="slides/slide51.xml"/><Relationship Id="rId8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3A98D-2830-D5E5-AAA5-3DAEE4DFA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10FFA55-B5B7-7BAC-EDB2-2E187759D5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6C4B18-28E7-2835-F2F5-89AF753CC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47CDDE-D1DF-845B-2544-B503DD9B7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159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01BA8-3FEB-1C82-237C-A4862795C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ECCD9CA-1C1A-CA2A-8F22-1B2687024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D43CE97-5910-9842-6F68-16C7FE8A7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69E4AB-0204-F7BD-F50C-8C10ACB06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647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1183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2EC74-2D93-7F77-46DF-77DE4E0B8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5A69D9-43F1-9CBB-67B8-66F101806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F41FB1-6586-3104-2706-A6AE2A58B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9A57A8-ED9E-FBE1-BC8E-0E460A428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434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3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6.xml"/><Relationship Id="rId5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9.xml"/><Relationship Id="rId5" Type="http://schemas.openxmlformats.org/officeDocument/2006/relationships/image" Target="../media/image37.png"/><Relationship Id="rId4" Type="http://schemas.openxmlformats.org/officeDocument/2006/relationships/customXml" Target="../ink/ink8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customXml" Target="../ink/ink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customXml" Target="../ink/ink14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2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16.xml"/><Relationship Id="rId5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0.png"/><Relationship Id="rId7" Type="http://schemas.openxmlformats.org/officeDocument/2006/relationships/customXml" Target="../ink/ink20.xm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19.xml"/><Relationship Id="rId5" Type="http://schemas.openxmlformats.org/officeDocument/2006/relationships/image" Target="../media/image37.png"/><Relationship Id="rId4" Type="http://schemas.openxmlformats.org/officeDocument/2006/relationships/customXml" Target="../ink/ink18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29B096E-F7E5-2380-D7D5-640BD843E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6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3B43EF8-6536-191B-2C3A-F11E8D00D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A491278-8DC2-ED16-D1B8-50149D72794E}"/>
              </a:ext>
            </a:extLst>
          </p:cNvPr>
          <p:cNvSpPr txBox="1"/>
          <p:nvPr/>
        </p:nvSpPr>
        <p:spPr>
          <a:xfrm>
            <a:off x="932694" y="2557759"/>
            <a:ext cx="7278611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                                                </a:t>
            </a:r>
            <a:endParaRPr lang="fr-FR" sz="22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Brahim</a:t>
            </a:r>
            <a:r>
              <a:rPr kumimoji="0" lang="fr-FR" sz="24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a 10 ans. Il est en quatrième année. Il est à l’école </a:t>
            </a:r>
            <a:r>
              <a:rPr kumimoji="0" lang="fr-FR" sz="2400" i="0" u="none" strike="noStrike" kern="1200" cap="none" spc="0" normalizeH="0" baseline="0" noProof="0" dirty="0" err="1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Assalam</a:t>
            </a:r>
            <a:r>
              <a:rPr kumimoji="0" lang="fr-FR" sz="24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. S</a:t>
            </a:r>
            <a:r>
              <a:rPr lang="fr-FR" sz="2400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on frère Mohammed est dans la même école. Il est en deuxième année.</a:t>
            </a: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92FC286-59FB-DE3B-6A4B-2AE7EBA91A78}"/>
              </a:ext>
            </a:extLst>
          </p:cNvPr>
          <p:cNvSpPr txBox="1"/>
          <p:nvPr/>
        </p:nvSpPr>
        <p:spPr>
          <a:xfrm>
            <a:off x="2168509" y="2363066"/>
            <a:ext cx="5368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Brahim est en quelle classe ?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3527443-C63E-3B4C-7DFE-867E47B34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29341A-04CA-046B-0F41-4A398F2037A9}"/>
              </a:ext>
            </a:extLst>
          </p:cNvPr>
          <p:cNvSpPr txBox="1"/>
          <p:nvPr/>
        </p:nvSpPr>
        <p:spPr>
          <a:xfrm>
            <a:off x="836441" y="3193026"/>
            <a:ext cx="7278611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                                                </a:t>
            </a:r>
            <a:endParaRPr lang="fr-FR" sz="22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Brahim</a:t>
            </a:r>
            <a:r>
              <a:rPr kumimoji="0" lang="fr-FR" sz="24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a 10 ans. Il est en quatrième année. Il est à l’école </a:t>
            </a:r>
            <a:r>
              <a:rPr kumimoji="0" lang="fr-FR" sz="2400" i="0" u="none" strike="noStrike" kern="1200" cap="none" spc="0" normalizeH="0" baseline="0" noProof="0" dirty="0" err="1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Assalam</a:t>
            </a:r>
            <a:r>
              <a:rPr kumimoji="0" lang="fr-FR" sz="24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. S</a:t>
            </a:r>
            <a:r>
              <a:rPr lang="fr-FR" sz="2400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on frère Mohammed est dans la même école. Il est en deuxième année.</a:t>
            </a:r>
          </a:p>
        </p:txBody>
      </p:sp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est en quatrième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année.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E3D26AEE-FA6B-443C-8736-CBE41376C0EA}"/>
              </a:ext>
            </a:extLst>
          </p:cNvPr>
          <p:cNvSpPr txBox="1"/>
          <p:nvPr/>
        </p:nvSpPr>
        <p:spPr>
          <a:xfrm>
            <a:off x="2168509" y="2363066"/>
            <a:ext cx="5368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Brahim est en quelle classe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03572F-D2C9-A1E6-A728-9C1537F267C9}"/>
              </a:ext>
            </a:extLst>
          </p:cNvPr>
          <p:cNvSpPr txBox="1"/>
          <p:nvPr/>
        </p:nvSpPr>
        <p:spPr>
          <a:xfrm>
            <a:off x="836441" y="3193026"/>
            <a:ext cx="7278611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                                                </a:t>
            </a:r>
            <a:endParaRPr lang="fr-FR" sz="22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Brahim</a:t>
            </a:r>
            <a:r>
              <a:rPr kumimoji="0" lang="fr-FR" sz="24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a 10 ans.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</a:rPr>
              <a:t>Il est en quatrième année</a:t>
            </a:r>
            <a:r>
              <a:rPr kumimoji="0" lang="fr-FR" sz="24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. Il est à l’école </a:t>
            </a:r>
            <a:r>
              <a:rPr kumimoji="0" lang="fr-FR" sz="2400" i="0" u="none" strike="noStrike" kern="1200" cap="none" spc="0" normalizeH="0" baseline="0" noProof="0" dirty="0" err="1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Assalam</a:t>
            </a:r>
            <a:r>
              <a:rPr kumimoji="0" lang="fr-FR" sz="24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. S</a:t>
            </a:r>
            <a:r>
              <a:rPr lang="fr-FR" sz="2400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on frère Mohammed est dans la même école. Il est en deuxième année.</a:t>
            </a: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DAFF9-2D40-D253-A9F9-FC744C12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F6A4D4C-6C8B-0D50-8151-8D15C418D41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D66C49F-D0CE-4F31-540B-4B40025A40F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9BB42989-6FFF-86C1-14D4-5258D723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CC1877C-2CE2-557A-A954-94E9BE485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7745969-A5F6-8368-9047-F801EC6FB995}"/>
              </a:ext>
            </a:extLst>
          </p:cNvPr>
          <p:cNvSpPr txBox="1"/>
          <p:nvPr/>
        </p:nvSpPr>
        <p:spPr>
          <a:xfrm>
            <a:off x="1379378" y="3019844"/>
            <a:ext cx="6385244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Leïla a dix ans. Elle est en troisième année. Elle est à l’école Al </a:t>
            </a:r>
            <a:r>
              <a:rPr kumimoji="0" lang="fr-FR" sz="2800" b="0" i="0" u="none" strike="noStrike" kern="1200" cap="none" spc="0" normalizeH="0" baseline="0" noProof="0" dirty="0" err="1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Moustakbal</a:t>
            </a:r>
            <a:r>
              <a:rPr kumimoji="0" lang="fr-FR" sz="28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993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157BA-0443-D919-D450-A5996C472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738BCDE-EB82-256C-0DAE-B80ECA3E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EE4A467-F310-A720-B360-46D6FE1B4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1E8688-30E9-FD75-50ED-687CF72C6275}"/>
              </a:ext>
            </a:extLst>
          </p:cNvPr>
          <p:cNvSpPr txBox="1"/>
          <p:nvPr/>
        </p:nvSpPr>
        <p:spPr>
          <a:xfrm>
            <a:off x="1379378" y="3019844"/>
            <a:ext cx="6385244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Leïla a dix ans. Elle est en troisième année. Elle est à l’école Al </a:t>
            </a:r>
            <a:r>
              <a:rPr kumimoji="0" lang="fr-FR" sz="2800" b="0" i="0" u="none" strike="noStrike" kern="1200" cap="none" spc="0" normalizeH="0" baseline="0" noProof="0" dirty="0" err="1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Moustakbal</a:t>
            </a:r>
            <a:r>
              <a:rPr kumimoji="0" lang="fr-FR" sz="28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5065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D298F9B-39A5-D452-DCBE-F88A54078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90C133-967A-DF59-D2C5-133188B6B4E6}"/>
              </a:ext>
            </a:extLst>
          </p:cNvPr>
          <p:cNvSpPr txBox="1"/>
          <p:nvPr/>
        </p:nvSpPr>
        <p:spPr>
          <a:xfrm>
            <a:off x="2160721" y="2380952"/>
            <a:ext cx="6684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Laila est dans quelle école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BCB3AE-0DE7-D092-143F-DC3091CF3B60}"/>
              </a:ext>
            </a:extLst>
          </p:cNvPr>
          <p:cNvSpPr txBox="1"/>
          <p:nvPr/>
        </p:nvSpPr>
        <p:spPr>
          <a:xfrm>
            <a:off x="1379378" y="3500054"/>
            <a:ext cx="6385244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Leïla a dix ans. Elle est en troisième année. Elle est à l’école Al </a:t>
            </a:r>
            <a:r>
              <a:rPr kumimoji="0" lang="fr-FR" sz="2800" b="0" i="0" u="none" strike="noStrike" kern="1200" cap="none" spc="0" normalizeH="0" baseline="0" noProof="0" dirty="0" err="1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Moustakbal</a:t>
            </a:r>
            <a:r>
              <a:rPr kumimoji="0" lang="fr-FR" sz="28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réponse est : Leïla est à l’école Al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Moustakbal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4C4382-0D7A-1A5B-37E3-B311BF878107}"/>
              </a:ext>
            </a:extLst>
          </p:cNvPr>
          <p:cNvSpPr txBox="1"/>
          <p:nvPr/>
        </p:nvSpPr>
        <p:spPr>
          <a:xfrm>
            <a:off x="2160721" y="2380952"/>
            <a:ext cx="6684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Laila est dans quelle école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E63C7C-DE9E-5485-84E4-E23999F98906}"/>
              </a:ext>
            </a:extLst>
          </p:cNvPr>
          <p:cNvSpPr txBox="1"/>
          <p:nvPr/>
        </p:nvSpPr>
        <p:spPr>
          <a:xfrm>
            <a:off x="1379378" y="3500054"/>
            <a:ext cx="6385244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Leïla a dix ans. Elle est en troisième année. Elle est à 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l’école Al </a:t>
            </a:r>
            <a:r>
              <a:rPr kumimoji="0" lang="fr-FR" sz="28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Moustakbal</a:t>
            </a:r>
            <a:r>
              <a:rPr kumimoji="0" lang="fr-FR" sz="28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41C9154-7F7B-DACA-DC52-CDCC440D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cette phrase à l’oral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524304-4050-05AE-B3C1-B7B0AC7DA8B2}"/>
              </a:ext>
            </a:extLst>
          </p:cNvPr>
          <p:cNvSpPr txBox="1"/>
          <p:nvPr/>
        </p:nvSpPr>
        <p:spPr>
          <a:xfrm>
            <a:off x="950404" y="2354194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Mehdi est en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……  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année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DE2E62C-5123-E715-78D3-CFEE9DE66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1E07A5D4-22D7-351E-D9DC-2D649EEDABA4}"/>
              </a:ext>
            </a:extLst>
          </p:cNvPr>
          <p:cNvGrpSpPr/>
          <p:nvPr/>
        </p:nvGrpSpPr>
        <p:grpSpPr>
          <a:xfrm>
            <a:off x="3564167" y="3576988"/>
            <a:ext cx="2499747" cy="2153653"/>
            <a:chOff x="3477541" y="3731725"/>
            <a:chExt cx="2182146" cy="1850928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2DDB204-546B-C1FD-076C-8DD18E3A3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7541" y="3731725"/>
              <a:ext cx="2182146" cy="1850928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9D44D12-41B2-ED54-C712-17EA55EAE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2287" y="3956971"/>
              <a:ext cx="735690" cy="364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5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D43C8-B2EC-AC82-ECD7-5D460BB86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29DAB40-A414-7F5D-29D0-B4243C90877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BFED107-18B0-2B2D-CC41-11AFC206C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42B6EF-7C41-1AA6-2A6A-6A43B4EF0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30974461-357F-9019-15E5-ADD827977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sur votre ardoise.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7A1E16-4A55-597D-8B10-0879C2BB508E}"/>
              </a:ext>
            </a:extLst>
          </p:cNvPr>
          <p:cNvSpPr txBox="1"/>
          <p:nvPr/>
        </p:nvSpPr>
        <p:spPr>
          <a:xfrm>
            <a:off x="950404" y="2354194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Mehdi est en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……  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année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5179C0B-DA71-41E4-92CA-B019DA655D46}"/>
              </a:ext>
            </a:extLst>
          </p:cNvPr>
          <p:cNvGrpSpPr/>
          <p:nvPr/>
        </p:nvGrpSpPr>
        <p:grpSpPr>
          <a:xfrm>
            <a:off x="3564167" y="3576988"/>
            <a:ext cx="2499747" cy="2153653"/>
            <a:chOff x="3477541" y="3731725"/>
            <a:chExt cx="2182146" cy="185092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BEE89B9-F93C-B1BE-236A-03606BE9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7541" y="3731725"/>
              <a:ext cx="2182146" cy="185092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B4F7E07-C7BB-2CD5-6485-0FCE9AE21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2287" y="3956971"/>
              <a:ext cx="735690" cy="364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89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2C39-FCAD-9D35-B0E1-F07D424A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9BD402EC-4DE7-8086-2E1F-70670F45A78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95912D-FD2A-8E90-5021-6CB2E85E5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A34541-724C-9FC2-BAD6-B20DF3442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15EE940C-3E71-FE57-3129-DAFC0310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EB1F0E-2EDF-8809-AE2C-2631DDA46B50}"/>
              </a:ext>
            </a:extLst>
          </p:cNvPr>
          <p:cNvSpPr txBox="1"/>
          <p:nvPr/>
        </p:nvSpPr>
        <p:spPr>
          <a:xfrm>
            <a:off x="571902" y="2299975"/>
            <a:ext cx="7916461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Mehdi est en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deuxième</a:t>
            </a:r>
            <a:r>
              <a:rPr lang="fr-FR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44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année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7B5C9D8-AE61-FF91-6583-2DF93B16686D}"/>
              </a:ext>
            </a:extLst>
          </p:cNvPr>
          <p:cNvGrpSpPr/>
          <p:nvPr/>
        </p:nvGrpSpPr>
        <p:grpSpPr>
          <a:xfrm>
            <a:off x="3564167" y="3576988"/>
            <a:ext cx="2499747" cy="2153653"/>
            <a:chOff x="3477541" y="3731725"/>
            <a:chExt cx="2182146" cy="185092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31560E1-9C91-47A3-90C3-EB3A77994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7541" y="3731725"/>
              <a:ext cx="2182146" cy="185092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F69E20A-72FA-D64E-D8FD-F37883559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2287" y="3956971"/>
              <a:ext cx="735690" cy="364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51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6439B-107C-89FE-03E4-0385CD8CC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15231B-3336-848D-6416-C8B7556DF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cette phrase à l’oral ?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5432E3B-C6A9-CC97-9A18-41BE3EADA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8C11DC0-1A84-1BE1-BB38-6FB37EC6B58A}"/>
              </a:ext>
            </a:extLst>
          </p:cNvPr>
          <p:cNvSpPr txBox="1"/>
          <p:nvPr/>
        </p:nvSpPr>
        <p:spPr>
          <a:xfrm>
            <a:off x="834901" y="2367171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Salma est en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……</a:t>
            </a: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année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5B7CE2-FB3E-EF1F-68DF-0BF06A8B1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604" y="4004110"/>
            <a:ext cx="1759609" cy="1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44D1E-A7A3-C1FA-0A7A-87919EA76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E71745D-653F-678C-1708-662FD28C73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C833CF5-3077-B38A-327C-5E8480621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7CC8B8-2D27-34E1-E02E-1AA1FDC5F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68F037F7-A288-4E42-74E4-254A2F58C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sur votre ardoise.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C5A88F-3E03-7015-A4AB-751B517FE3FA}"/>
              </a:ext>
            </a:extLst>
          </p:cNvPr>
          <p:cNvSpPr txBox="1"/>
          <p:nvPr/>
        </p:nvSpPr>
        <p:spPr>
          <a:xfrm>
            <a:off x="834901" y="2367171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Salma est en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……</a:t>
            </a: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année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3E0667-F0B2-3797-4257-43D93D66C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604" y="4004110"/>
            <a:ext cx="1759609" cy="1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E59A9-30A4-EE70-E3ED-C3B3E5E3A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F18A2-76F8-5824-D7FF-A6C426E8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523AB5-C9CC-F6A7-4A8C-23BDFFC14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4E63474-658B-0231-B5B8-DA8F98D7C87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B43893A-1382-830F-5AFF-0B640DD9F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459B7E-15A4-8636-B793-04919E9B1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9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80278-EB32-878E-D168-3871B9D7C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725280A-0C4F-25B4-DC70-E1FC25F1E0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9D88885-8AB9-71EE-6096-14A780525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70D3C9-4488-9D6B-7A3B-8D67ED45A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34E4583D-50BB-4484-1BFF-3B65C234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E99092-CADE-CFAD-5634-7563C44348EB}"/>
              </a:ext>
            </a:extLst>
          </p:cNvPr>
          <p:cNvSpPr txBox="1"/>
          <p:nvPr/>
        </p:nvSpPr>
        <p:spPr>
          <a:xfrm>
            <a:off x="834901" y="2248086"/>
            <a:ext cx="755890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Salma est en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trois</a:t>
            </a:r>
            <a:r>
              <a:rPr lang="fr-FR" sz="4800" b="1" dirty="0" err="1">
                <a:solidFill>
                  <a:srgbClr val="C00000"/>
                </a:solidFill>
                <a:latin typeface="Dosis" pitchFamily="2" charset="0"/>
              </a:rPr>
              <a:t>ième</a:t>
            </a: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année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8D70D7-7418-AF7B-E29D-9979F8E9D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981" y="3933984"/>
            <a:ext cx="1573372" cy="17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BC7CC-E758-1A8C-8E2D-E3818F696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899CC02-E2B7-2818-8567-302F40EE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cette phrase à l’oral ?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E57CA2-49D9-6CDD-EC1A-0599AD18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E63ED72-4C76-EAA0-4191-693B698B55AD}"/>
              </a:ext>
            </a:extLst>
          </p:cNvPr>
          <p:cNvSpPr txBox="1"/>
          <p:nvPr/>
        </p:nvSpPr>
        <p:spPr>
          <a:xfrm>
            <a:off x="1056281" y="2272995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Hiba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est à 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….</a:t>
            </a: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Al Alam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0B9F27-68CC-1149-ABA2-C7A77564E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835" y="3781772"/>
            <a:ext cx="3288926" cy="20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AAECE-07C9-4A93-AF58-E0B3037CC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4BB306E-D72A-131D-800E-4954D932E4D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E595D4E-6937-DED9-D7B0-61D7AE3AD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D537AC9-4E45-94CC-89A1-3CE90A5FE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1253E15E-EB08-8328-60E7-ED2082158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CF0ACF2-1E3B-F84C-EA4E-76421F66AB69}"/>
              </a:ext>
            </a:extLst>
          </p:cNvPr>
          <p:cNvSpPr txBox="1"/>
          <p:nvPr/>
        </p:nvSpPr>
        <p:spPr>
          <a:xfrm>
            <a:off x="1056281" y="2272995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Hiba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est à 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…………</a:t>
            </a: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Al Alam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B66458-7F77-7B17-22B6-2CCDA5D83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835" y="3781772"/>
            <a:ext cx="3288926" cy="20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C3856-4191-225A-CC05-C531EDBFF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6E63B-DAC1-CCC1-2DB6-FB1BDD59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FCFE9A-3ECC-FEF3-BBD4-F17B07C23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B3F1698-6DE7-19BF-1B0E-26BECF38E5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3AF3D0C-2184-179A-947D-FB2FE6831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4E362A5-0C4D-F491-4461-868C01F11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281B6-2A2F-B048-4A9E-37567861C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F2E279EF-658C-5E1A-5BF9-25AE4747877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5C95A55-0B70-4C62-8A86-F3F23C14E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9A83329-DC67-C86C-EB27-CB9EA30D6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D0B81ABF-9F8A-1E4A-E9BB-FF5CE2385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B1796A-1B39-95F7-0F3B-9330C984E749}"/>
              </a:ext>
            </a:extLst>
          </p:cNvPr>
          <p:cNvSpPr txBox="1"/>
          <p:nvPr/>
        </p:nvSpPr>
        <p:spPr>
          <a:xfrm>
            <a:off x="1056282" y="2184074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Hiba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est à  </a:t>
            </a:r>
            <a:r>
              <a:rPr lang="fr-FR" sz="4800" b="1" dirty="0">
                <a:solidFill>
                  <a:srgbClr val="C00000"/>
                </a:solidFill>
                <a:latin typeface="Dosis" pitchFamily="2" charset="0"/>
              </a:rPr>
              <a:t>l’école</a:t>
            </a: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Al Alam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84DA46-CE70-5762-7F8E-74DA3CA23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919" y="3805960"/>
            <a:ext cx="3446161" cy="21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64E1-53A9-E773-C588-5AA6C17DC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D2331B2-6ED9-0F68-164A-3E6454FE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vos cahiers, écrivez cette phrase avec votre propre classe. Je vais passer entre les rangs pour vérifier l’écriture.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2DB821-0776-6151-0F29-F0C48008106F}"/>
              </a:ext>
            </a:extLst>
          </p:cNvPr>
          <p:cNvSpPr txBox="1"/>
          <p:nvPr/>
        </p:nvSpPr>
        <p:spPr>
          <a:xfrm>
            <a:off x="1243975" y="2898085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 suis en  ….... année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434EC98-2B9F-FE40-354F-DC590ABEC3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6B7E804-D3A3-F994-5000-7EC82162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E46768C-D64E-FD49-9397-8C0E7872D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72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88A50-3C52-015C-4661-9D6576B5A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6898660-DD72-DB2A-6023-C4A38659A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C36569-E93C-586A-79F3-8C2ED7729C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771EBC4-4D01-D66C-E691-D2B2FA71A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80C6EA-2A5B-8D09-8A05-CC95224C43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F51CB804-FDCF-51FF-DBB1-AE453B811E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142"/>
          <a:stretch>
            <a:fillRect/>
          </a:stretch>
        </p:blipFill>
        <p:spPr>
          <a:xfrm>
            <a:off x="3349591" y="2088683"/>
            <a:ext cx="2670409" cy="33680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5F21E-2D7B-F250-01CB-926C6813D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7189A5B-0AA7-539C-C4D9-46CE7763AA24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suis à l’école …….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2A323FA-89A2-8262-19DC-B22483F08DB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79379BC-F72F-D19E-2451-F7ADE9841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08BB88-BDA5-E4D1-15D4-960C00347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9301ECE6-43DC-1ADB-91DD-78A0B510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vos cahiers, écrivez cette phrase avec le nom de votre école. Je vais passer entre les rangs pour vérifier l’écriture. </a:t>
            </a:r>
          </a:p>
        </p:txBody>
      </p:sp>
    </p:spTree>
    <p:extLst>
      <p:ext uri="{BB962C8B-B14F-4D97-AF65-F5344CB8AC3E}">
        <p14:creationId xmlns:p14="http://schemas.microsoft.com/office/powerpoint/2010/main" val="34056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83C8C-F1D7-04B3-FEBA-8E532381E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05851EF-0D12-A88F-6E07-2E46CA233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F5EED45-D1D3-6729-641A-4797711396C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A625389-3D51-44E8-AAD5-C4D1F785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0E8287-7F3C-F82A-A044-85872960B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FA6A7E62-8DB2-FAA9-6705-913FD8748D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47" r="49809"/>
          <a:stretch>
            <a:fillRect/>
          </a:stretch>
        </p:blipFill>
        <p:spPr>
          <a:xfrm>
            <a:off x="3455471" y="2069433"/>
            <a:ext cx="2088681" cy="33680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AE70-BE2B-9025-0750-1246BDF6B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0EF0081-1D83-78FB-7922-9258739D321B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A58BCB-9DAA-B016-ED4F-17C5E5E4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B6987-69B7-D970-1FE5-DEF01CA4669A}"/>
              </a:ext>
            </a:extLst>
          </p:cNvPr>
          <p:cNvSpPr txBox="1">
            <a:spLocks/>
          </p:cNvSpPr>
          <p:nvPr/>
        </p:nvSpPr>
        <p:spPr>
          <a:xfrm>
            <a:off x="1236363" y="4209481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0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478E91-C91C-7845-AF91-986DD6786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7967480-B41C-A2D0-E26F-00922B2AC8E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5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FDD3-C15C-4701-A92E-CBF737C9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7E05DF0-8256-4844-F4DC-7E36336C2E26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B1A674-0120-1D37-27D4-80B8943F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Montre-moi ton ami(e) dans la classe et dis son nom.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A80B723-9B1D-0375-85C5-CB5E55E55506}"/>
              </a:ext>
            </a:extLst>
          </p:cNvPr>
          <p:cNvSpPr txBox="1">
            <a:spLocks/>
          </p:cNvSpPr>
          <p:nvPr/>
        </p:nvSpPr>
        <p:spPr>
          <a:xfrm>
            <a:off x="1236363" y="4209481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000" b="1" dirty="0">
                <a:ln w="0"/>
                <a:solidFill>
                  <a:srgbClr val="2196B1"/>
                </a:solidFill>
                <a:latin typeface="Dosis" pitchFamily="2" charset="0"/>
              </a:rPr>
              <a:t>Montre-moi ton ami(e) dans la classe et dis son nom?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C6E443C-C531-73F6-F26E-EB2796B40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2BBEC6E-F345-C781-433A-A776CFEC4C2D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147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57F3D-5704-0355-7F56-E1DE8ACFB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DFDF0BA-E6C5-7A14-2A8E-9E0EBFF8C7FA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29EF3F-82A5-AF1C-CFF4-3767B303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ton maître ou ta maîtresse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6241E85-C02B-DA5A-14D2-DE1AC1AD5598}"/>
              </a:ext>
            </a:extLst>
          </p:cNvPr>
          <p:cNvSpPr txBox="1">
            <a:spLocks/>
          </p:cNvSpPr>
          <p:nvPr/>
        </p:nvSpPr>
        <p:spPr>
          <a:xfrm>
            <a:off x="1236363" y="4209481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000" b="1" dirty="0">
                <a:ln w="0"/>
                <a:solidFill>
                  <a:srgbClr val="2196B1"/>
                </a:solidFill>
                <a:latin typeface="Dosis" pitchFamily="2" charset="0"/>
              </a:rPr>
              <a:t>Comment s’appelle ton maître ou ta maîtresse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D620B-A5E7-06FC-51F1-C2AC6B21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BB4CB44-A63F-8E84-012D-CA450446567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277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8A6469C2-1757-A1F0-C9AD-3629F7EC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68" y="2329314"/>
            <a:ext cx="7985404" cy="28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D7F73-FFF0-AC3E-38D0-11DB7C2E2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F43DA-7362-7EC5-56C0-A796B46C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A5B2B7C-DA9A-0B5B-7E84-2F3EE270EE96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F06D54-A0D7-7B25-61F6-FD2C2BDBE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672F43F-F389-E007-34F0-86761EBD0BF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708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à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es à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79B3FA-85E0-85B2-84A9-EA065453FC5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un texte.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Écrire des phrases.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Répondre aux questions.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du chat de l’école.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4C38021-256F-EC4B-AD9D-A20E4EFB2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47" y="2074573"/>
            <a:ext cx="7708810" cy="383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19B2BA-3230-1994-7110-522DAC276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708" y="2165041"/>
            <a:ext cx="2939229" cy="318805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DC3268A-84AC-CD10-9532-6C353B2C8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premier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chat de l’école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dans cet épisode ?  En français ou dans votre langue.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FD516A-167C-06CF-4A88-612356F2F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0C6D2-882C-F063-53E2-EDECC8C5A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32B85A9-4DC1-36D9-7998-55E06500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 le premier épisode une nouvelle fois. Après, on verra le deuxième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CCE1E6-CF70-6607-182E-43E9EC4B46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C7CB2BA-FA99-AA9D-3926-75F96DB0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7D4F4F-9F52-0EAF-7680-493DC9F7E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F4706C6-A60E-7C10-D99B-23D0321B8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151" y="2289871"/>
            <a:ext cx="6331698" cy="33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3AP">
            <a:hlinkClick r:id="" action="ppaction://media"/>
            <a:extLst>
              <a:ext uri="{FF2B5EF4-FFF2-40B4-BE49-F238E27FC236}">
                <a16:creationId xmlns:a16="http://schemas.microsoft.com/office/drawing/2014/main" id="{B0B764DC-6E62-2D16-539A-2E502F1A07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019" y="2040350"/>
            <a:ext cx="7220711" cy="406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903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95787-E48B-B66C-313F-CEC733410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1C4563B-BB23-21A3-0ACA-CB16D9E6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chat de l’école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Est-ce que vous êtes prêts ? Ecoutez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9598391-50C4-9C2B-92CB-3399ED887DD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4998CFD-9635-3D85-1B27-B52574D08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421F653-4DE9-47D8-73AE-CC1956569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011AC0E-EDE0-6711-94D1-ED3DA433A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653" y="2233062"/>
            <a:ext cx="6355867" cy="340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chat de lécole 2">
            <a:hlinkClick r:id="" action="ppaction://media"/>
            <a:extLst>
              <a:ext uri="{FF2B5EF4-FFF2-40B4-BE49-F238E27FC236}">
                <a16:creationId xmlns:a16="http://schemas.microsoft.com/office/drawing/2014/main" id="{2DA2FC3E-D39D-34A0-76AF-4FBAE6FCDD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580" y="2036289"/>
            <a:ext cx="7315830" cy="411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4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35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8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16000" y="37537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32000" y="34430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40650" y="21603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6650" y="19083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48000" y="52367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64000" y="49847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32000" y="389433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828000" y="543642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5020650" y="236304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Mots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46EFC07-3194-3074-7547-9AFB444900F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6F1D6C-2264-569C-15F0-696F71FB47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F8DB59-06BF-ED3E-8819-51B8AF4E5E2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2890137E-E5C1-3157-1D3A-42F6091EC5F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60">
            <a:extLst>
              <a:ext uri="{FF2B5EF4-FFF2-40B4-BE49-F238E27FC236}">
                <a16:creationId xmlns:a16="http://schemas.microsoft.com/office/drawing/2014/main" id="{7AEDF68E-77FB-F668-03BB-6B662DD8C10D}"/>
              </a:ext>
            </a:extLst>
          </p:cNvPr>
          <p:cNvSpPr txBox="1">
            <a:spLocks/>
          </p:cNvSpPr>
          <p:nvPr/>
        </p:nvSpPr>
        <p:spPr>
          <a:xfrm>
            <a:off x="819220" y="24073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D4B6B7-E80F-64B5-5DA5-B133DF3F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00" y="4957262"/>
            <a:ext cx="3828620" cy="1359526"/>
          </a:xfrm>
          <a:prstGeom prst="rect">
            <a:avLst/>
          </a:prstGeom>
        </p:spPr>
      </p:pic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923093" y="493886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970954A4-CF87-B312-8087-0957A3F90A1F}"/>
              </a:ext>
            </a:extLst>
          </p:cNvPr>
          <p:cNvSpPr txBox="1">
            <a:spLocks/>
          </p:cNvSpPr>
          <p:nvPr/>
        </p:nvSpPr>
        <p:spPr>
          <a:xfrm>
            <a:off x="4842735" y="540684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/>
              <a:t>Lecture offerte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81D08-E862-B369-8FC6-FE75AAC2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2166405-09E1-BBD1-F2F9-870D03DF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4A54488-FC74-581D-6FBE-C53033467A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50A18F0-ADFD-EFB9-B067-4F0B27096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chat de lécole 2">
            <a:hlinkClick r:id="" action="ppaction://media"/>
            <a:extLst>
              <a:ext uri="{FF2B5EF4-FFF2-40B4-BE49-F238E27FC236}">
                <a16:creationId xmlns:a16="http://schemas.microsoft.com/office/drawing/2014/main" id="{26D714C3-12DB-C377-4671-9F8012A78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580" y="1854200"/>
            <a:ext cx="7266220" cy="408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7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35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Moustache dans la cour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5A807A-4D6A-87DB-790D-22D29E802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473" y="2059553"/>
            <a:ext cx="3363054" cy="3183090"/>
          </a:xfrm>
          <a:prstGeom prst="roundRect">
            <a:avLst>
              <a:gd name="adj" fmla="val 21064"/>
            </a:avLst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Moustache dort.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923400" y="1515922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Moustache dort.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2E8795-C154-FDD7-D39A-B8F3ADE41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340" y="2728015"/>
            <a:ext cx="3137794" cy="2969884"/>
          </a:xfrm>
          <a:prstGeom prst="roundRect">
            <a:avLst>
              <a:gd name="adj" fmla="val 21064"/>
            </a:avLst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57A15-5F6B-12F6-1793-C10CE06F1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75E9C5B-DBF5-AE50-00B0-CE33DD6A6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Lina pour le réveiller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63D71BF-732E-2FDC-BE29-A29B5BE85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C181C5-CB7B-75DA-05D1-13EECA11D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227" y="2430799"/>
            <a:ext cx="3255546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DB945-41A0-DB3B-6B95-30C12AA1F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081E6DE-C5E7-7FB0-9B5A-91F783D34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crie : « réveille toi moustache ! »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F9E25CE-FD6E-8310-C5F9-85CA0905DD35}"/>
              </a:ext>
            </a:extLst>
          </p:cNvPr>
          <p:cNvSpPr txBox="1">
            <a:spLocks/>
          </p:cNvSpPr>
          <p:nvPr/>
        </p:nvSpPr>
        <p:spPr>
          <a:xfrm>
            <a:off x="923400" y="1515922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Elle crie : « réveille toi moustache !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8D14759-840E-1AAC-1228-09CA238A9A4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D53B326-81F2-D32E-DC7B-F0DB048B1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36C614-2EBF-E40A-52A4-8D87E7170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F8D39C2-08B3-5940-B6B7-48F061751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227" y="2907419"/>
            <a:ext cx="3255546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4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moustache quand il se réveille?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C8E718-24E2-8803-175B-79D509BAA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126" y="2426826"/>
            <a:ext cx="3113748" cy="31002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court vers l’arbre.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12558" y="1624017"/>
            <a:ext cx="63844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Il court vers l’arbre.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B3A959B-1CC0-2C87-5030-390DF136B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119" y="2806052"/>
            <a:ext cx="3365762" cy="335112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habite Moustache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A5BEDE-C07F-C806-9D98-1ECFD4467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57" y="2311199"/>
            <a:ext cx="301168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habite dans l’arbre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Il habite dans l’arbre.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BEF0A1F-68FA-26B6-EC7A-A532BE4D5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783" y="2987492"/>
            <a:ext cx="301168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Qu’écrit Moustache aux enfants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BF82C4-6D2F-6C4A-AF39-5A22667D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64" y="2012702"/>
            <a:ext cx="3036071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39228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Lire un texte.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Écrire des phrases.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Répondre aux questions.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Histoire du chat de l’école..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EF93B21-DA84-FA47-B41F-B415E671E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17" y="2261846"/>
            <a:ext cx="7510569" cy="381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Viens chez moi !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890898" y="141546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Viens chez moi !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133A2DA-52AA-9C60-5AC0-567B23812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962" y="2592052"/>
            <a:ext cx="3036071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5222317-561F-C0AC-ECB0-B2FD33393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109" y="2466170"/>
            <a:ext cx="5535782" cy="2689154"/>
          </a:xfrm>
          <a:prstGeom prst="round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78FCB2E7-50F9-8A02-310A-E3EE8420D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retrouverons Amine, Lina et Moustache la semaine prochaine. </a:t>
            </a:r>
          </a:p>
        </p:txBody>
      </p:sp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du chat de l’école.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2A0080B-E3E2-8603-3CC7-5D8AAB455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41A44748-27DC-8286-B5E2-F51C967623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2"/>
            <a:ext cx="6801287" cy="21722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62754" y="3134487"/>
            <a:ext cx="53307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un texte.</a:t>
            </a:r>
            <a:endParaRPr lang="fr-FR" sz="2200" b="1" kern="0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Calibri" panose="020F0502020204030204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Ecrire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des mots et des phrases.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08190A8-9C33-8347-6E2E-E7BFC119F023}"/>
              </a:ext>
            </a:extLst>
          </p:cNvPr>
          <p:cNvSpPr txBox="1"/>
          <p:nvPr/>
        </p:nvSpPr>
        <p:spPr>
          <a:xfrm>
            <a:off x="932694" y="2557759"/>
            <a:ext cx="7278611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                                                </a:t>
            </a:r>
            <a:endParaRPr lang="fr-FR" sz="22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Brahim</a:t>
            </a:r>
            <a:r>
              <a:rPr kumimoji="0" lang="fr-FR" sz="24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a 10 ans. Il est en quatrième année. Il est à l’école </a:t>
            </a:r>
            <a:r>
              <a:rPr kumimoji="0" lang="fr-FR" sz="2400" i="0" u="none" strike="noStrike" kern="1200" cap="none" spc="0" normalizeH="0" baseline="0" noProof="0" dirty="0" err="1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Assalam</a:t>
            </a:r>
            <a:r>
              <a:rPr kumimoji="0" lang="fr-FR" sz="24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. S</a:t>
            </a:r>
            <a:r>
              <a:rPr lang="fr-FR" sz="2400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on frère Mohammed est dans la même école. Il est en deuxième année.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4BC1625-5C1C-67BB-5369-DEB808ABF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5711</TotalTime>
  <Words>1177</Words>
  <PresentationFormat>Affichage à l'écran (4:3)</PresentationFormat>
  <Paragraphs>163</Paragraphs>
  <Slides>63</Slides>
  <Notes>7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63</vt:i4>
      </vt:variant>
    </vt:vector>
  </HeadingPairs>
  <TitlesOfParts>
    <vt:vector size="83" baseType="lpstr">
      <vt:lpstr>Calibri</vt:lpstr>
      <vt:lpstr>Mistral</vt:lpstr>
      <vt:lpstr>Wingdings</vt:lpstr>
      <vt:lpstr>Dosis</vt:lpstr>
      <vt:lpstr>Aptos</vt:lpstr>
      <vt:lpstr>Arial</vt:lpstr>
      <vt:lpstr>Dosis Medium</vt:lpstr>
      <vt:lpstr>Dosis ExtraBold</vt:lpstr>
      <vt:lpstr>Dosis SemiBold</vt:lpstr>
      <vt:lpstr>Aptos Display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Qui veut lire ce paragraphe ? </vt:lpstr>
      <vt:lpstr>Qui veut expliquer ce paragraphe dans sa langue ? </vt:lpstr>
      <vt:lpstr>Qui veut lire la question et y répondre ? </vt:lpstr>
      <vt:lpstr>La réponse est : Il est en quatrième année. </vt:lpstr>
      <vt:lpstr>Qui veut lire ? </vt:lpstr>
      <vt:lpstr>Qui veut expliquer ce paragraphe dans sa langue ? </vt:lpstr>
      <vt:lpstr>Qui veut lire la question et y répondre ? </vt:lpstr>
      <vt:lpstr>Présentation PowerPoint</vt:lpstr>
      <vt:lpstr>Qui veut compléter cette phrase à l’oral ? </vt:lpstr>
      <vt:lpstr>Prenez vos ardoises. </vt:lpstr>
      <vt:lpstr>Écrivez le mot qui manque sur votre ardoise.</vt:lpstr>
      <vt:lpstr>Levez les ardoises. Je vais vérifier votre écriture. </vt:lpstr>
      <vt:lpstr>Corrigez.</vt:lpstr>
      <vt:lpstr>Qui veut compléter cette phrase à l’oral ? </vt:lpstr>
      <vt:lpstr>Écrivez le mot qui manque sur votre ardoise.</vt:lpstr>
      <vt:lpstr>Levez les ardoises. Je vais vérifier votre écriture. </vt:lpstr>
      <vt:lpstr>Corrigez.</vt:lpstr>
      <vt:lpstr>Qui veut compléter cette phrase à l’oral ? </vt:lpstr>
      <vt:lpstr>Écrivez le mot qui manque dans la phrase.  </vt:lpstr>
      <vt:lpstr>Levez les ardoises. Je vais vérifier votre écriture. </vt:lpstr>
      <vt:lpstr>Corrigez.</vt:lpstr>
      <vt:lpstr>Prenez vos cahiers.</vt:lpstr>
      <vt:lpstr>Sur vos cahiers, écrivez cette phrase avec votre propre classe. Je vais passer entre les rangs pour vérifier l’écriture. </vt:lpstr>
      <vt:lpstr>Qui veut lire sa phrase ?</vt:lpstr>
      <vt:lpstr>Sur vos cahiers, écrivez cette phrase avec le nom de votre école. Je vais passer entre les rangs pour vérifier l’écriture. </vt:lpstr>
      <vt:lpstr>Qui veut lire sa phrase ?</vt:lpstr>
      <vt:lpstr>Maintenant, c’est l’activité des questions en rafales. Je vais désigner des élèves au hasard pour répondre. Tenez-vous prêts. </vt:lpstr>
      <vt:lpstr>Comment ça va ? </vt:lpstr>
      <vt:lpstr>Comment tu t’appelles ? </vt:lpstr>
      <vt:lpstr>Montre-moi ton ami(e) dans la classe et dis son nom. </vt:lpstr>
      <vt:lpstr>Comment s’appelle ton maître ou ta maîtresse ? </vt:lpstr>
      <vt:lpstr>Tu as quel âge ?</vt:lpstr>
      <vt:lpstr>Tu es en quelle classe ?</vt:lpstr>
      <vt:lpstr>Tu es à quelle école ?</vt:lpstr>
      <vt:lpstr>Plan de la séance 6</vt:lpstr>
      <vt:lpstr>Nous avons déjà vu le premier épisode de l’histoire Le chat de l’école . Qui veut nous rappeler ce qu’on a vu dans cet épisode ?  En français ou dans votre langue. </vt:lpstr>
      <vt:lpstr>On va  regarder  le premier épisode une nouvelle fois. Après, on verra le deuxième épisode. Soyez attentifs.</vt:lpstr>
      <vt:lpstr>Lecture de la vidéo.</vt:lpstr>
      <vt:lpstr>Maintenant, nous allons découvrir un nouvel épisode de l’histoire Le chat de l’école.  Est-ce que vous êtes prêts ? Ecoutez bien. </vt:lpstr>
      <vt:lpstr>Lecture de la vidéo.</vt:lpstr>
      <vt:lpstr>Nous allons écouter l’histoire une deuxième fois. Soyez attentifs.</vt:lpstr>
      <vt:lpstr>Lecture de la vidéo.</vt:lpstr>
      <vt:lpstr>Que fait Moustache dans la cour ? Qui veut répondre ?  </vt:lpstr>
      <vt:lpstr>Moustache dort.</vt:lpstr>
      <vt:lpstr>Que fait Lina pour le réveiller ? Qui veut répondre ?  </vt:lpstr>
      <vt:lpstr>Elle crie : « réveille toi moustache ! »</vt:lpstr>
      <vt:lpstr>Que fait moustache quand il se réveille? Qui veut répondre ?  </vt:lpstr>
      <vt:lpstr>Il court vers l’arbre. </vt:lpstr>
      <vt:lpstr>Où habite Moustache ? Qui veut répondre ?  </vt:lpstr>
      <vt:lpstr>Il habite dans l’arbre</vt:lpstr>
      <vt:lpstr>Qu’écrit Moustache aux enfants ? Qui veut répondre ?  </vt:lpstr>
      <vt:lpstr>Viens chez moi ! </vt:lpstr>
      <vt:lpstr>Nous retrouverons Amine, Lina et Moustache la semaine prochaine. </vt:lpstr>
      <vt:lpstr>A la maison, faites un dessin sur l’histoire du chat de l’école.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2025-11-09T13:22:05Z</dcterms:modified>
</cp:coreProperties>
</file>