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92"/>
  </p:notesMasterIdLst>
  <p:sldIdLst>
    <p:sldId id="257" r:id="rId12"/>
    <p:sldId id="1029" r:id="rId13"/>
    <p:sldId id="705" r:id="rId14"/>
    <p:sldId id="1030" r:id="rId15"/>
    <p:sldId id="798" r:id="rId16"/>
    <p:sldId id="1098" r:id="rId17"/>
    <p:sldId id="1041" r:id="rId18"/>
    <p:sldId id="1040" r:id="rId19"/>
    <p:sldId id="866" r:id="rId20"/>
    <p:sldId id="878" r:id="rId21"/>
    <p:sldId id="1145" r:id="rId22"/>
    <p:sldId id="1160" r:id="rId23"/>
    <p:sldId id="1092" r:id="rId24"/>
    <p:sldId id="938" r:id="rId25"/>
    <p:sldId id="1161" r:id="rId26"/>
    <p:sldId id="1147" r:id="rId27"/>
    <p:sldId id="1148" r:id="rId28"/>
    <p:sldId id="1149" r:id="rId29"/>
    <p:sldId id="940" r:id="rId30"/>
    <p:sldId id="1150" r:id="rId31"/>
    <p:sldId id="1162" r:id="rId32"/>
    <p:sldId id="1163" r:id="rId33"/>
    <p:sldId id="1095" r:id="rId34"/>
    <p:sldId id="1126" r:id="rId35"/>
    <p:sldId id="1102" r:id="rId36"/>
    <p:sldId id="1101" r:id="rId37"/>
    <p:sldId id="1127" r:id="rId38"/>
    <p:sldId id="1128" r:id="rId39"/>
    <p:sldId id="1129" r:id="rId40"/>
    <p:sldId id="1130" r:id="rId41"/>
    <p:sldId id="1062" r:id="rId42"/>
    <p:sldId id="1063" r:id="rId43"/>
    <p:sldId id="1077" r:id="rId44"/>
    <p:sldId id="1065" r:id="rId45"/>
    <p:sldId id="1104" r:id="rId46"/>
    <p:sldId id="1134" r:id="rId47"/>
    <p:sldId id="1133" r:id="rId48"/>
    <p:sldId id="1107" r:id="rId49"/>
    <p:sldId id="1108" r:id="rId50"/>
    <p:sldId id="1109" r:id="rId51"/>
    <p:sldId id="779" r:id="rId52"/>
    <p:sldId id="1082" r:id="rId53"/>
    <p:sldId id="1142" r:id="rId54"/>
    <p:sldId id="1084" r:id="rId55"/>
    <p:sldId id="1085" r:id="rId56"/>
    <p:sldId id="1138" r:id="rId57"/>
    <p:sldId id="1137" r:id="rId58"/>
    <p:sldId id="1144" r:id="rId59"/>
    <p:sldId id="1112" r:id="rId60"/>
    <p:sldId id="1113" r:id="rId61"/>
    <p:sldId id="1139" r:id="rId62"/>
    <p:sldId id="1035" r:id="rId63"/>
    <p:sldId id="1146" r:id="rId64"/>
    <p:sldId id="1151" r:id="rId65"/>
    <p:sldId id="1152" r:id="rId66"/>
    <p:sldId id="1154" r:id="rId67"/>
    <p:sldId id="1155" r:id="rId68"/>
    <p:sldId id="715" r:id="rId69"/>
    <p:sldId id="1044" r:id="rId70"/>
    <p:sldId id="1103" r:id="rId71"/>
    <p:sldId id="716" r:id="rId72"/>
    <p:sldId id="1156" r:id="rId73"/>
    <p:sldId id="1032" r:id="rId74"/>
    <p:sldId id="1105" r:id="rId75"/>
    <p:sldId id="1106" r:id="rId76"/>
    <p:sldId id="664" r:id="rId77"/>
    <p:sldId id="1157" r:id="rId78"/>
    <p:sldId id="1090" r:id="rId79"/>
    <p:sldId id="1050" r:id="rId80"/>
    <p:sldId id="1036" r:id="rId81"/>
    <p:sldId id="1051" r:id="rId82"/>
    <p:sldId id="1037" r:id="rId83"/>
    <p:sldId id="1052" r:id="rId84"/>
    <p:sldId id="1091" r:id="rId85"/>
    <p:sldId id="1039" r:id="rId86"/>
    <p:sldId id="1158" r:id="rId87"/>
    <p:sldId id="1159" r:id="rId88"/>
    <p:sldId id="1056" r:id="rId89"/>
    <p:sldId id="1057" r:id="rId90"/>
    <p:sldId id="689" r:id="rId91"/>
  </p:sldIdLst>
  <p:sldSz cx="9144000" cy="6858000" type="screen4x3"/>
  <p:notesSz cx="6735763" cy="9866313"/>
  <p:embeddedFontLs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Dosis SemiBold" pitchFamily="2" charset="0"/>
      <p:bold r:id="rId97"/>
    </p:embeddedFont>
    <p:embeddedFont>
      <p:font typeface="Mistral" panose="03090702030407020403" pitchFamily="66" charset="0"/>
      <p:regular r:id="rId9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565F88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1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font" Target="fonts/font3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2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7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0.png"/><Relationship Id="rId4" Type="http://schemas.openxmlformats.org/officeDocument/2006/relationships/customXml" Target="../ink/ink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customXml" Target="../ink/ink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6.xml"/><Relationship Id="rId5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9.xml"/><Relationship Id="rId5" Type="http://schemas.openxmlformats.org/officeDocument/2006/relationships/image" Target="../media/image370.png"/><Relationship Id="rId4" Type="http://schemas.openxmlformats.org/officeDocument/2006/relationships/customXml" Target="../ink/ink18.xml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pn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png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DF785EB-7D94-284C-60B8-73E378926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naissance – L’année – L’âge – Neuf ans – Dix ans – Onze ans.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559" y="3565963"/>
            <a:ext cx="1800000" cy="360000"/>
          </a:xfrm>
        </p:spPr>
        <p:txBody>
          <a:bodyPr/>
          <a:lstStyle/>
          <a:p>
            <a:r>
              <a:rPr lang="fr-MA" dirty="0"/>
              <a:t>La naissance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63684" y="3565963"/>
            <a:ext cx="1800000" cy="360000"/>
          </a:xfrm>
        </p:spPr>
        <p:txBody>
          <a:bodyPr/>
          <a:lstStyle/>
          <a:p>
            <a:r>
              <a:rPr lang="fr-MA" dirty="0"/>
              <a:t>L’année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761896"/>
            <a:ext cx="1800000" cy="360000"/>
          </a:xfrm>
        </p:spPr>
        <p:txBody>
          <a:bodyPr/>
          <a:lstStyle/>
          <a:p>
            <a:r>
              <a:rPr lang="fr-MA" dirty="0"/>
              <a:t>Dix ans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9777" y="5761896"/>
            <a:ext cx="1800000" cy="360000"/>
          </a:xfrm>
        </p:spPr>
        <p:txBody>
          <a:bodyPr/>
          <a:lstStyle/>
          <a:p>
            <a:r>
              <a:rPr lang="fr-MA" dirty="0"/>
              <a:t>Onze ans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46934" y="571534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Neuf ans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16537" y="356596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L’âge</a:t>
            </a:r>
          </a:p>
        </p:txBody>
      </p:sp>
      <p:pic>
        <p:nvPicPr>
          <p:cNvPr id="18" name="Espace réservé pour une image  29">
            <a:extLst>
              <a:ext uri="{FF2B5EF4-FFF2-40B4-BE49-F238E27FC236}">
                <a16:creationId xmlns:a16="http://schemas.microsoft.com/office/drawing/2014/main" id="{EAA36BC9-75F9-9993-C385-E71F39E78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187507" y="2340385"/>
            <a:ext cx="1198852" cy="1198852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31">
            <a:extLst>
              <a:ext uri="{FF2B5EF4-FFF2-40B4-BE49-F238E27FC236}">
                <a16:creationId xmlns:a16="http://schemas.microsoft.com/office/drawing/2014/main" id="{FA0AED7C-1286-A739-2C09-BE8C3932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4" b="-4914"/>
          <a:stretch>
            <a:fillRect/>
          </a:stretch>
        </p:blipFill>
        <p:spPr>
          <a:xfrm>
            <a:off x="1799012" y="4455630"/>
            <a:ext cx="1089866" cy="1307839"/>
          </a:xfrm>
          <a:prstGeom prst="rect">
            <a:avLst/>
          </a:prstGeo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5A70138A-B463-E39D-EFCA-96D5D8669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6261979" y="4455628"/>
            <a:ext cx="1089866" cy="1307839"/>
          </a:xfrm>
          <a:prstGeom prst="rect">
            <a:avLst/>
          </a:prstGeom>
        </p:spPr>
      </p:pic>
      <p:pic>
        <p:nvPicPr>
          <p:cNvPr id="23" name="Espace réservé pour une image  25">
            <a:extLst>
              <a:ext uri="{FF2B5EF4-FFF2-40B4-BE49-F238E27FC236}">
                <a16:creationId xmlns:a16="http://schemas.microsoft.com/office/drawing/2014/main" id="{33AD7FCF-F8BE-9574-5FA0-048E2400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1799012" y="2290285"/>
            <a:ext cx="1089866" cy="1307839"/>
          </a:xfrm>
          <a:prstGeom prst="rect">
            <a:avLst/>
          </a:prstGeom>
        </p:spPr>
      </p:pic>
      <p:pic>
        <p:nvPicPr>
          <p:cNvPr id="27" name="Espace réservé pour une image  35">
            <a:extLst>
              <a:ext uri="{FF2B5EF4-FFF2-40B4-BE49-F238E27FC236}">
                <a16:creationId xmlns:a16="http://schemas.microsoft.com/office/drawing/2014/main" id="{5376EAAF-AF71-AFDC-83BE-8A828DAE37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>
            <a:fillRect/>
          </a:stretch>
        </p:blipFill>
        <p:spPr>
          <a:xfrm>
            <a:off x="4018422" y="4455629"/>
            <a:ext cx="1089866" cy="1307839"/>
          </a:xfrm>
          <a:prstGeom prst="rect">
            <a:avLst/>
          </a:prstGeom>
        </p:spPr>
      </p:pic>
      <p:pic>
        <p:nvPicPr>
          <p:cNvPr id="29" name="Espace réservé pour une image  32">
            <a:extLst>
              <a:ext uri="{FF2B5EF4-FFF2-40B4-BE49-F238E27FC236}">
                <a16:creationId xmlns:a16="http://schemas.microsoft.com/office/drawing/2014/main" id="{9065358A-59D7-A844-56E9-A299F5B1A7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972574" y="2340385"/>
            <a:ext cx="1198852" cy="1198852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72C501-8C5F-FB77-E495-931B8711A2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L’école – L’élève – La classe – Le niveau.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4685" y="3602015"/>
            <a:ext cx="1800000" cy="360000"/>
          </a:xfrm>
        </p:spPr>
        <p:txBody>
          <a:bodyPr/>
          <a:lstStyle/>
          <a:p>
            <a:r>
              <a:rPr lang="fr-MA" dirty="0"/>
              <a:t>L’école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859" y="3602015"/>
            <a:ext cx="1800000" cy="360000"/>
          </a:xfrm>
        </p:spPr>
        <p:txBody>
          <a:bodyPr/>
          <a:lstStyle/>
          <a:p>
            <a:r>
              <a:rPr lang="fr-MA" dirty="0"/>
              <a:t>L’élève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408173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niveau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2246934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classe</a:t>
            </a:r>
          </a:p>
        </p:txBody>
      </p:sp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495F1D43-62B6-EBC2-E692-C1D8DFA7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19" y="4233525"/>
            <a:ext cx="1284494" cy="1456363"/>
          </a:xfrm>
          <a:prstGeom prst="rect">
            <a:avLst/>
          </a:prstGeom>
        </p:spPr>
      </p:pic>
      <p:pic>
        <p:nvPicPr>
          <p:cNvPr id="8" name="Image 7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7E9624-B298-3D7D-54BF-87569A49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16" y="2073653"/>
            <a:ext cx="1306597" cy="1466088"/>
          </a:xfrm>
          <a:prstGeom prst="rect">
            <a:avLst/>
          </a:prstGeom>
        </p:spPr>
      </p:pic>
      <p:pic>
        <p:nvPicPr>
          <p:cNvPr id="12" name="Image 11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1EA5DD62-9558-9535-1006-83E54A2D1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7" y="4218726"/>
            <a:ext cx="1296574" cy="1456363"/>
          </a:xfrm>
          <a:prstGeom prst="rect">
            <a:avLst/>
          </a:prstGeom>
        </p:spPr>
      </p:pic>
      <p:pic>
        <p:nvPicPr>
          <p:cNvPr id="13" name="Image 12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E7FCC440-441C-3BB8-5950-02133219A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1" y="2078517"/>
            <a:ext cx="1328500" cy="1456361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994B23-8C11-56E0-AACC-88B938D85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07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99" y="765624"/>
            <a:ext cx="69543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première année – La deuxième année – La troisième année - La quatrième année – La cinquième année – la sixième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827" y="3421618"/>
            <a:ext cx="2556484" cy="523220"/>
          </a:xfrm>
        </p:spPr>
        <p:txBody>
          <a:bodyPr/>
          <a:lstStyle/>
          <a:p>
            <a:r>
              <a:rPr lang="fr-MA" sz="2000" dirty="0"/>
              <a:t>La première année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6448" y="3503228"/>
            <a:ext cx="3061410" cy="360000"/>
          </a:xfrm>
        </p:spPr>
        <p:txBody>
          <a:bodyPr/>
          <a:lstStyle/>
          <a:p>
            <a:r>
              <a:rPr lang="fr-MA" sz="2000" dirty="0"/>
              <a:t>La deuxième 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6614" y="5430263"/>
            <a:ext cx="2911271" cy="686974"/>
          </a:xfrm>
        </p:spPr>
        <p:txBody>
          <a:bodyPr/>
          <a:lstStyle/>
          <a:p>
            <a:r>
              <a:rPr lang="fr-MA" sz="2000" dirty="0"/>
              <a:t>La cinquième année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1542" y="5593750"/>
            <a:ext cx="2509554" cy="360000"/>
          </a:xfrm>
        </p:spPr>
        <p:txBody>
          <a:bodyPr/>
          <a:lstStyle/>
          <a:p>
            <a:r>
              <a:rPr lang="fr-MA" sz="2000" dirty="0"/>
              <a:t>La sixième année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5257" y="5512140"/>
            <a:ext cx="2771677" cy="52322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quatrième année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837AE47A-4165-4693-C207-95B8575AB0EC}"/>
              </a:ext>
            </a:extLst>
          </p:cNvPr>
          <p:cNvSpPr txBox="1">
            <a:spLocks/>
          </p:cNvSpPr>
          <p:nvPr/>
        </p:nvSpPr>
        <p:spPr>
          <a:xfrm>
            <a:off x="5814272" y="3470889"/>
            <a:ext cx="306141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troisième année</a:t>
            </a:r>
          </a:p>
        </p:txBody>
      </p:sp>
      <p:pic>
        <p:nvPicPr>
          <p:cNvPr id="17" name="Image 16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C204E702-D3E6-BA32-F45C-40357491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4257410"/>
            <a:ext cx="1291177" cy="1456363"/>
          </a:xfrm>
          <a:prstGeom prst="rect">
            <a:avLst/>
          </a:prstGeom>
        </p:spPr>
      </p:pic>
      <p:pic>
        <p:nvPicPr>
          <p:cNvPr id="18" name="Image 17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6129AA15-0A0C-C7D7-2655-2DCFBCA8A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0" y="2042256"/>
            <a:ext cx="1291176" cy="1456362"/>
          </a:xfrm>
          <a:prstGeom prst="rect">
            <a:avLst/>
          </a:prstGeom>
        </p:spPr>
      </p:pic>
      <p:pic>
        <p:nvPicPr>
          <p:cNvPr id="19" name="Image 18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E2A60EA-EB37-72E0-06E7-D644F0D55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2031164"/>
            <a:ext cx="1297929" cy="1456362"/>
          </a:xfrm>
          <a:prstGeom prst="rect">
            <a:avLst/>
          </a:prstGeom>
        </p:spPr>
      </p:pic>
      <p:pic>
        <p:nvPicPr>
          <p:cNvPr id="20" name="Image 19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71839A41-955E-1E9A-AB73-65E7CE1CC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2031164"/>
            <a:ext cx="1288494" cy="1456362"/>
          </a:xfrm>
          <a:prstGeom prst="rect">
            <a:avLst/>
          </a:prstGeom>
        </p:spPr>
      </p:pic>
      <p:pic>
        <p:nvPicPr>
          <p:cNvPr id="21" name="Image 20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09C915DB-ECA4-5377-9C5B-94D940A3D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64271"/>
            <a:ext cx="1288495" cy="1456362"/>
          </a:xfrm>
          <a:prstGeom prst="rect">
            <a:avLst/>
          </a:prstGeom>
        </p:spPr>
      </p:pic>
      <p:pic>
        <p:nvPicPr>
          <p:cNvPr id="22" name="Image 21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07B1F1D-26DF-F184-690F-2B2AB6411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58" y="4257411"/>
            <a:ext cx="1287158" cy="1456362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28062D-CC5F-833E-200D-598C3A99A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37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2E27562-3C4D-0F7F-0FD1-0CC602CA538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963A80-C52E-8AC6-F7A3-21B43D14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8FEA3F-C272-A3EB-1C61-6B3854887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pays – La ville -  Habiter – La nationalité – Rabat – Paris.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1879" y="348298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 </a:t>
            </a:r>
            <a:r>
              <a:rPr lang="fr-MA" dirty="0"/>
              <a:t>pays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03532" y="347431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420A3"/>
                </a:solidFill>
              </a:rPr>
              <a:t>L</a:t>
            </a:r>
            <a:r>
              <a:rPr lang="fr-MA" dirty="0">
                <a:solidFill>
                  <a:srgbClr val="D45469"/>
                </a:solidFill>
              </a:rPr>
              <a:t>a </a:t>
            </a:r>
            <a:r>
              <a:rPr lang="fr-MA" dirty="0"/>
              <a:t>ville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66596" y="5745946"/>
            <a:ext cx="1800000" cy="360000"/>
          </a:xfrm>
        </p:spPr>
        <p:txBody>
          <a:bodyPr/>
          <a:lstStyle/>
          <a:p>
            <a:r>
              <a:rPr lang="fr-MA" dirty="0"/>
              <a:t>Rabat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7936" y="5761728"/>
            <a:ext cx="1800000" cy="360000"/>
          </a:xfrm>
        </p:spPr>
        <p:txBody>
          <a:bodyPr/>
          <a:lstStyle/>
          <a:p>
            <a:r>
              <a:rPr lang="fr-FR" dirty="0"/>
              <a:t>Paris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74109" y="5748575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nationalité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126267" y="347431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Habiter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858791-8407-4DAE-7AE4-A77ED01D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5D4AE2-BB32-C071-263E-4919C1FC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338CA1-7551-3C74-44B2-874A36110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C3EAC5-4E64-A836-CBA7-937D19CA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28235A-BCA5-FC03-9526-932D8ADD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1830527"/>
            <a:ext cx="1380178" cy="1733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7D6F27-0164-1289-8A2B-258F5FECD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43" y="4024342"/>
            <a:ext cx="1380178" cy="1733322"/>
          </a:xfrm>
          <a:prstGeom prst="rect">
            <a:avLst/>
          </a:prstGeom>
        </p:spPr>
      </p:pic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CDB6D4-EA26-A00B-C3C6-26527BC8DB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30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51C7-8C20-A289-B024-45AD6D24E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E8657B-EE01-780B-C7BA-A3B79D210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462AA7-777F-ED48-3455-38E51BF3E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437555-2A72-4DF2-0A44-6C221DD1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D6C688-BE89-37B2-747B-3FC8453CD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9DDFC7-288C-A902-1BC8-A9A1A7E18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1830527"/>
            <a:ext cx="1380178" cy="1733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5236FF-A693-1C6E-90EE-3DC5F95BD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43" y="4024342"/>
            <a:ext cx="1380178" cy="1733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070AD74-7C6E-6CFB-78B1-A995518C8DFA}"/>
              </a:ext>
            </a:extLst>
          </p:cNvPr>
          <p:cNvSpPr txBox="1">
            <a:spLocks/>
          </p:cNvSpPr>
          <p:nvPr/>
        </p:nvSpPr>
        <p:spPr>
          <a:xfrm>
            <a:off x="1641379" y="7749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bien les images. Je vais masquer deux images. Qui veut expliquer la consigne en arabe ?   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935C66-4B44-912D-96DC-88885F280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26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0AD74-5362-E8D2-8A41-DAF2F8E4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121E74-0CB1-D99E-C21E-5734F949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E2EB79-DC15-8FD3-9896-E8499F214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37AD67-98A0-E8B1-616C-13E1AE08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6941F3-CB4B-A42E-8D99-306DD160E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23519BB-545D-4E36-DD83-488C4CB55867}"/>
              </a:ext>
            </a:extLst>
          </p:cNvPr>
          <p:cNvSpPr txBox="1">
            <a:spLocks/>
          </p:cNvSpPr>
          <p:nvPr/>
        </p:nvSpPr>
        <p:spPr>
          <a:xfrm>
            <a:off x="1641379" y="7749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Quelles sont les images qui manquent ?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3C51FE6-78C4-BF12-0595-7B78F20E6876}"/>
              </a:ext>
            </a:extLst>
          </p:cNvPr>
          <p:cNvSpPr txBox="1"/>
          <p:nvPr/>
        </p:nvSpPr>
        <p:spPr>
          <a:xfrm>
            <a:off x="953145" y="1789386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507F91-90F4-CB3A-5A36-E8EB90223ED0}"/>
              </a:ext>
            </a:extLst>
          </p:cNvPr>
          <p:cNvSpPr txBox="1"/>
          <p:nvPr/>
        </p:nvSpPr>
        <p:spPr>
          <a:xfrm>
            <a:off x="3807814" y="3500521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2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447283-BFC6-E0E1-7C78-12BD54438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6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795C-897B-99F6-D1A6-001902F7E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A4A5FD-328E-D41D-17DF-8D941A919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4F8994-1BC4-7F70-DD48-2E3D7C4E0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D442B8-655F-8170-410E-175281CB7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C8EAA0-1DB3-7F5B-0E6E-D7B1611A7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64A330-0D1C-D17C-65E4-5C18636EC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8" y="1832229"/>
            <a:ext cx="1380178" cy="1733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405EDF-C2DC-9842-0001-08206FF81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43" y="4024342"/>
            <a:ext cx="1380178" cy="1733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FDEB37F2-D6C7-2B31-1579-62A1E82144BB}"/>
              </a:ext>
            </a:extLst>
          </p:cNvPr>
          <p:cNvSpPr txBox="1">
            <a:spLocks/>
          </p:cNvSpPr>
          <p:nvPr/>
        </p:nvSpPr>
        <p:spPr>
          <a:xfrm>
            <a:off x="1641379" y="7749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Les deux images qui manquent sont : Le pays et Rabat.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AE0FD4-5D2D-9C9D-9998-55ECCC604F34}"/>
              </a:ext>
            </a:extLst>
          </p:cNvPr>
          <p:cNvSpPr/>
          <p:nvPr/>
        </p:nvSpPr>
        <p:spPr>
          <a:xfrm>
            <a:off x="1190054" y="1832229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6623FD-5522-FFC7-4FB8-785D9C7D72C8}"/>
              </a:ext>
            </a:extLst>
          </p:cNvPr>
          <p:cNvSpPr/>
          <p:nvPr/>
        </p:nvSpPr>
        <p:spPr>
          <a:xfrm>
            <a:off x="3958038" y="4010787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4F5DD0-293C-8F10-3813-E548C95CE2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1FFC1F8-3D20-0B44-98CC-8F838A8B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9E2E87C-8CA1-21FF-8FCD-23A686861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2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18B4C71-1A4C-99FF-31EB-6045C21CAB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FB8593A-C6C3-979A-8EBA-4E655F20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30B864-EBB8-DF2B-3471-5139BA75A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Delhi – Dakar – Marocain – Français – Sénégalais – Indien.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47" y="3561814"/>
            <a:ext cx="1800000" cy="360000"/>
          </a:xfrm>
        </p:spPr>
        <p:txBody>
          <a:bodyPr/>
          <a:lstStyle/>
          <a:p>
            <a:r>
              <a:rPr lang="fr-MA" dirty="0"/>
              <a:t>Delhi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553142"/>
            <a:ext cx="1800000" cy="360000"/>
          </a:xfrm>
        </p:spPr>
        <p:txBody>
          <a:bodyPr/>
          <a:lstStyle/>
          <a:p>
            <a:r>
              <a:rPr lang="fr-MA" dirty="0"/>
              <a:t>Dakar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2000" y="5919372"/>
            <a:ext cx="1800000" cy="360000"/>
          </a:xfrm>
        </p:spPr>
        <p:txBody>
          <a:bodyPr/>
          <a:lstStyle/>
          <a:p>
            <a:r>
              <a:rPr lang="fr-MA" dirty="0"/>
              <a:t>Sénégalais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/>
              <a:t>Indien 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Français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94735" y="355314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Marocain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0EC613-A140-F848-D1AD-4C76AFEC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4476FD-D11B-3A56-DAD0-488B5696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8" y="1863510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BE72D8-3EF9-D48C-44BC-BC0211B5F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06AA95-1777-53C0-C69A-32340B358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F7C497-6083-36F2-BEE2-C6FB7DA2F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4" y="1746931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C6B027-A1ED-1B5E-E30A-D28D0DDFD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4185877"/>
            <a:ext cx="1345389" cy="1689632"/>
          </a:xfrm>
          <a:prstGeom prst="rect">
            <a:avLst/>
          </a:prstGeom>
        </p:spPr>
      </p:pic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F97F6B-2E18-A9E5-C074-C30737A50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07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7CA0-D871-33B9-E6CE-85049F3E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F7BC1-8D85-FE72-89E5-D04E4CFB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4D1808-DECF-23CF-951A-CC71E0DEC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3BA2B2-343D-DD27-4307-65257A1EA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10" y="1855874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4059D0-3712-CE30-1830-E039424C9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F046DF-A28E-32D5-23BC-DABAE54F8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4A1200-1F12-74C8-2885-7185442D6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4" y="1746931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61B1E7-17E2-6DD4-5351-E99090C49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4185877"/>
            <a:ext cx="1345389" cy="1689632"/>
          </a:xfrm>
          <a:prstGeom prst="rect">
            <a:avLst/>
          </a:prstGeom>
        </p:spPr>
      </p:pic>
      <p:pic>
        <p:nvPicPr>
          <p:cNvPr id="2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4C6BB-C38E-C6CC-EA65-ADB959F5E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7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83A07-5996-25F6-8246-2B310D2D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6C4D7-6A40-0F85-0943-9210F040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DE9C30-C7B2-5C53-3FFA-77175EF2B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267011-0881-20EE-DEC3-01662F1B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10" y="1855874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9572C0-711E-A4A2-C9EB-1B940EBC1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B30A7C-0B27-071A-22A1-6336ED7F6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5D3A1C-E666-CACB-9920-DEBD9B1B8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4" y="4185877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4AFA90-C286-D9C6-DAEF-EE1F73A3D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00" y="1713730"/>
            <a:ext cx="1345389" cy="168963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9217285-3034-D3AC-DD45-1F4208BE8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00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D9A62-3CD6-A601-0ABF-0E1683A9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6D552-C91E-6B93-AA40-3236E504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marocain et sénégalais.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BE485C-B328-7549-AC2E-AA3C3E0F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A8B3F1-9697-384A-5038-9AA56D69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10" y="1855874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DC7575-DD76-29A9-7BF1-BFE88ECD9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844873-D612-C074-76E8-F648791FC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4B4B2E6-F00D-FF8A-D75A-04AF15602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4" y="4185877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D3BF9D-F98A-1FAB-1294-B1C6AFD24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00" y="1713730"/>
            <a:ext cx="1345389" cy="168963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BC5E7AD-DFA6-557B-258B-03FBD9F504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7F1E4B5-368A-A6A6-18F7-8E383D90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FAFD167-306C-EB19-4F3B-98E6DB506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24CE171-36B0-2482-1780-8F8D53BC0523}"/>
              </a:ext>
            </a:extLst>
          </p:cNvPr>
          <p:cNvSpPr/>
          <p:nvPr/>
        </p:nvSpPr>
        <p:spPr>
          <a:xfrm>
            <a:off x="3707235" y="4073849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1D91C-7EC9-E478-841E-74F193F619CC}"/>
              </a:ext>
            </a:extLst>
          </p:cNvPr>
          <p:cNvSpPr/>
          <p:nvPr/>
        </p:nvSpPr>
        <p:spPr>
          <a:xfrm>
            <a:off x="6502300" y="1624017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8190A8-9C33-8347-6E2E-E7BFC119F023}"/>
              </a:ext>
            </a:extLst>
          </p:cNvPr>
          <p:cNvSpPr txBox="1"/>
          <p:nvPr/>
        </p:nvSpPr>
        <p:spPr>
          <a:xfrm>
            <a:off x="932694" y="2120277"/>
            <a:ext cx="7278611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es amis de l’école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Lina Maaroufi est marocaine. Elle habite à Meknès.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dix ans ans, elle est en troisième année à l’école El </a:t>
            </a:r>
            <a:r>
              <a:rPr kumimoji="0" lang="fr-FR" sz="28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Qods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BC1625-5C1C-67BB-5369-DEB808ABF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votre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B43EF8-6536-191B-2C3A-F11E8D00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EA8BFB-7ECC-8807-B0E8-FC98892F0FFC}"/>
              </a:ext>
            </a:extLst>
          </p:cNvPr>
          <p:cNvSpPr txBox="1"/>
          <p:nvPr/>
        </p:nvSpPr>
        <p:spPr>
          <a:xfrm>
            <a:off x="932694" y="2120277"/>
            <a:ext cx="7278611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es amis de l’école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Lina Maaroufi est marocaine. Elle habite à Meknès.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dix ans ans, elle est en troisième année à l’école El </a:t>
            </a:r>
            <a:r>
              <a:rPr kumimoji="0" lang="fr-FR" sz="28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Qods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000576" y="1796895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Lina habite où ?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527443-C63E-3B4C-7DFE-867E47B34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FA95B4-E75E-AF01-FBDD-379FAF200675}"/>
              </a:ext>
            </a:extLst>
          </p:cNvPr>
          <p:cNvSpPr txBox="1"/>
          <p:nvPr/>
        </p:nvSpPr>
        <p:spPr>
          <a:xfrm>
            <a:off x="932694" y="2316950"/>
            <a:ext cx="7278611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Lina Maaroufi est marocaine. Elle habite à Meknès.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dix ans ans, elle est en troisième année à l’école El </a:t>
            </a:r>
            <a:r>
              <a:rPr kumimoji="0" lang="fr-FR" sz="28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Qods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Elle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habite à Meknès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8E64526-B243-3CD4-819A-0B51CBFF993A}"/>
              </a:ext>
            </a:extLst>
          </p:cNvPr>
          <p:cNvSpPr txBox="1"/>
          <p:nvPr/>
        </p:nvSpPr>
        <p:spPr>
          <a:xfrm>
            <a:off x="1000576" y="1796895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Lina habite où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FA44B1-F465-8538-B7A1-E35F5A1F69FC}"/>
              </a:ext>
            </a:extLst>
          </p:cNvPr>
          <p:cNvSpPr txBox="1"/>
          <p:nvPr/>
        </p:nvSpPr>
        <p:spPr>
          <a:xfrm>
            <a:off x="932694" y="2316950"/>
            <a:ext cx="7278611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Lina Maaroufi est marocaine. 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Elle habite à Meknès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dix ans ans, elle est en troisième année à l’école El </a:t>
            </a:r>
            <a:r>
              <a:rPr kumimoji="0" lang="fr-FR" sz="2800" i="0" u="none" strike="noStrike" kern="1200" cap="none" spc="0" normalizeH="0" baseline="0" noProof="0" dirty="0" err="1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Qods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CC1877C-2CE2-557A-A954-94E9BE485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745969-A5F6-8368-9047-F801EC6FB995}"/>
              </a:ext>
            </a:extLst>
          </p:cNvPr>
          <p:cNvSpPr txBox="1"/>
          <p:nvPr/>
        </p:nvSpPr>
        <p:spPr>
          <a:xfrm>
            <a:off x="1152000" y="2734571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Lina a plein d’amis à l’école. Elle joue avec Bintou et Maria. Bintou a neuf ans. Elle est sénégalaise. Maria a dix ans, elle est française.    </a:t>
            </a:r>
          </a:p>
        </p:txBody>
      </p:sp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votre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EE4A467-F310-A720-B360-46D6FE1B4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54BF16-11EB-12B2-F098-106B1F3FDB47}"/>
              </a:ext>
            </a:extLst>
          </p:cNvPr>
          <p:cNvSpPr txBox="1"/>
          <p:nvPr/>
        </p:nvSpPr>
        <p:spPr>
          <a:xfrm>
            <a:off x="1152000" y="2734571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Lina a plein d’amis à l’école. Elle joue avec Bintou et Maria. Bintou a neuf ans. Elle est sénégalaise. Maria a dix ans, elle est française.    </a:t>
            </a:r>
          </a:p>
        </p:txBody>
      </p:sp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D298F9B-39A5-D452-DCBE-F88A54078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1229552" y="2044003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Quelle est la nationalité de Bintou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785C7A-EF6A-DAFA-0F3C-32BABA940AAC}"/>
              </a:ext>
            </a:extLst>
          </p:cNvPr>
          <p:cNvSpPr txBox="1"/>
          <p:nvPr/>
        </p:nvSpPr>
        <p:spPr>
          <a:xfrm>
            <a:off x="1152000" y="2998042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Lina a plein d’amis à l’école. Elle joue avec Bintou et Maria. Bintou a neuf ans. Elle est sénégalaise. Maria a dix ans, elle est française.    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réponse est : Elle est sénégalaise.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4580FD-9B21-3DA9-C6EC-120739967378}"/>
              </a:ext>
            </a:extLst>
          </p:cNvPr>
          <p:cNvSpPr txBox="1"/>
          <p:nvPr/>
        </p:nvSpPr>
        <p:spPr>
          <a:xfrm>
            <a:off x="1229552" y="2044003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Quelle est la nationalité de Bintou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8603B9-1291-056A-18A3-2955275BB0AD}"/>
              </a:ext>
            </a:extLst>
          </p:cNvPr>
          <p:cNvSpPr txBox="1"/>
          <p:nvPr/>
        </p:nvSpPr>
        <p:spPr>
          <a:xfrm>
            <a:off x="1152000" y="2998042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Lina a plein d’amis à l’école. Elle joue avec Bintou et Maria. Bintou a neuf ans. </a:t>
            </a:r>
            <a:r>
              <a:rPr lang="fr-FR" sz="2800" dirty="0">
                <a:ln w="0"/>
                <a:solidFill>
                  <a:srgbClr val="C00000"/>
                </a:solidFill>
                <a:latin typeface="Dosis SemiBold" pitchFamily="2" charset="0"/>
              </a:rPr>
              <a:t>Elle est sénégalaise.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Maria a dix ans, elle est française.    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524304-4050-05AE-B3C1-B7B0AC7DA8B2}"/>
              </a:ext>
            </a:extLst>
          </p:cNvPr>
          <p:cNvSpPr txBox="1"/>
          <p:nvPr/>
        </p:nvSpPr>
        <p:spPr>
          <a:xfrm>
            <a:off x="834901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Karim est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…………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35CFA0-F8D1-8475-7B94-6A01EE30CE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3" t="16189" r="13729" b="18096"/>
          <a:stretch>
            <a:fillRect/>
          </a:stretch>
        </p:blipFill>
        <p:spPr>
          <a:xfrm>
            <a:off x="4729655" y="3789667"/>
            <a:ext cx="1352118" cy="12770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EB1F0E-2EDF-8809-AE2C-2631DDA46B50}"/>
              </a:ext>
            </a:extLst>
          </p:cNvPr>
          <p:cNvSpPr txBox="1"/>
          <p:nvPr/>
        </p:nvSpPr>
        <p:spPr>
          <a:xfrm>
            <a:off x="613769" y="2367171"/>
            <a:ext cx="791646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Karim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est </a:t>
            </a:r>
            <a:r>
              <a:rPr lang="fr-FR" sz="4800" b="1" dirty="0">
                <a:solidFill>
                  <a:srgbClr val="C00000"/>
                </a:solidFill>
                <a:latin typeface="Dosis" pitchFamily="2" charset="0"/>
              </a:rPr>
              <a:t>marocain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4A02A8-A7E6-8C03-44A0-255FFC5950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3" t="16189" r="13729" b="18096"/>
          <a:stretch>
            <a:fillRect/>
          </a:stretch>
        </p:blipFill>
        <p:spPr>
          <a:xfrm>
            <a:off x="4981904" y="3533650"/>
            <a:ext cx="1352118" cy="12770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44D1E-A7A3-C1FA-0A7A-87919EA76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E71745D-653F-678C-1708-662FD28C73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C833CF5-3077-B38A-327C-5E848062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7CC8B8-2D27-34E1-E02E-1AA1FDC5F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68F037F7-A288-4E42-74E4-254A2F58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C5A88F-3E03-7015-A4AB-751B517FE3FA}"/>
              </a:ext>
            </a:extLst>
          </p:cNvPr>
          <p:cNvSpPr txBox="1"/>
          <p:nvPr/>
        </p:nvSpPr>
        <p:spPr>
          <a:xfrm>
            <a:off x="993219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 err="1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Hiba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habite à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…………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B9A4AA-2A7E-038D-C992-3F1C4AC65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50" y="3744813"/>
            <a:ext cx="1523209" cy="13667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59A9-30A4-EE70-E3ED-C3B3E5E3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F18A2-76F8-5824-D7FF-A6C426E8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523AB5-C9CC-F6A7-4A8C-23BDFFC1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4E63474-658B-0231-B5B8-DA8F98D7C8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B43893A-1382-830F-5AFF-0B640DD9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459B7E-15A4-8636-B793-04919E9B1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9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80278-EB32-878E-D168-3871B9D7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725280A-0C4F-25B4-DC70-E1FC25F1E0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D88885-8AB9-71EE-6096-14A78052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70D3C9-4488-9D6B-7A3B-8D67ED45A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34E4583D-50BB-4484-1BFF-3B65C234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E99092-CADE-CFAD-5634-7563C44348EB}"/>
              </a:ext>
            </a:extLst>
          </p:cNvPr>
          <p:cNvSpPr txBox="1"/>
          <p:nvPr/>
        </p:nvSpPr>
        <p:spPr>
          <a:xfrm>
            <a:off x="973092" y="2367171"/>
            <a:ext cx="75589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H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iba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habite à </a:t>
            </a:r>
            <a:r>
              <a:rPr lang="fr-FR" sz="4800" b="1" dirty="0">
                <a:solidFill>
                  <a:srgbClr val="C00000"/>
                </a:solidFill>
                <a:latin typeface="Dosis" pitchFamily="2" charset="0"/>
              </a:rPr>
              <a:t>Rabat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B9323F-D5C8-F36D-1F15-19F9B1EE2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50" y="3682882"/>
            <a:ext cx="1661255" cy="14905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53A6B-DC0C-7AC0-0499-5C30B170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B871E79-5D3A-8DAD-AB76-8AA8A4F2AB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132002A-7C7F-A5D8-730B-1FC35C3D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049F33-50C7-2149-F40B-307F2034B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57266C4F-78F6-4C5D-60FE-0A513530B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qui manquent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138600-B7B7-4115-79B2-0838ADC0F767}"/>
              </a:ext>
            </a:extLst>
          </p:cNvPr>
          <p:cNvSpPr txBox="1"/>
          <p:nvPr/>
        </p:nvSpPr>
        <p:spPr>
          <a:xfrm>
            <a:off x="96835" y="2712778"/>
            <a:ext cx="894559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Samba habite à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………..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4FD9C6-9CAD-1E4C-E824-ED182716A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2087" r="7327" b="33457"/>
          <a:stretch>
            <a:fillRect/>
          </a:stretch>
        </p:blipFill>
        <p:spPr>
          <a:xfrm>
            <a:off x="5644055" y="3941378"/>
            <a:ext cx="1671146" cy="132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3673-90DB-12D5-43D9-A24A1298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20BFC-E27A-8499-ABA7-8DA734B6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6F39097-E83F-31B0-960D-CFFC4802F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C5590B1-CC57-0151-67F0-E08EDD6A3E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01B5A6C-0268-EAA8-CE60-94184586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D7D84E-F04D-155B-2E0C-5EA3FFC2E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6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C8EDB05-B619-BA17-3529-818AFEC37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26" y="2500714"/>
            <a:ext cx="7808430" cy="26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44038-187E-7F1F-3F82-A5287275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D49F08-0642-5BFD-0B4F-EA19CC0809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771EF5-1663-7D38-CDBB-5A9868F6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862582-0246-BFC5-73F4-A4A0056CE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81B5083D-6DE6-04A8-35D3-109EB0A8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244F74-CCC0-D488-36C2-0A1CA1D75AC2}"/>
              </a:ext>
            </a:extLst>
          </p:cNvPr>
          <p:cNvSpPr txBox="1"/>
          <p:nvPr/>
        </p:nvSpPr>
        <p:spPr>
          <a:xfrm>
            <a:off x="0" y="2586655"/>
            <a:ext cx="894559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Samba habite à </a:t>
            </a:r>
            <a:r>
              <a:rPr lang="fr-FR" sz="4800" b="1" dirty="0">
                <a:solidFill>
                  <a:srgbClr val="C00000"/>
                </a:solidFill>
                <a:latin typeface="Dosis" pitchFamily="2" charset="0"/>
              </a:rPr>
              <a:t>Dakar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3EDEBB-BD08-A23E-E8D9-CCCADD85A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2087" r="7327" b="33457"/>
          <a:stretch>
            <a:fillRect/>
          </a:stretch>
        </p:blipFill>
        <p:spPr>
          <a:xfrm>
            <a:off x="5644055" y="3941378"/>
            <a:ext cx="1671146" cy="132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1108490" y="3265146"/>
            <a:ext cx="241226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1108490" y="3309536"/>
            <a:ext cx="241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à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Delhi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3849195" y="3265146"/>
            <a:ext cx="200678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4041241" y="3309536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Indira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184416" y="3265146"/>
            <a:ext cx="1473963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6241701" y="3309536"/>
            <a:ext cx="13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habite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E4DA2-D0B7-6B9D-0511-5FE7DECA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94638F7-AC30-BAD2-B28F-D265C42E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2D4FC5F-7D13-C09A-EC36-73D7BE3DBD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A22AE64-8FD9-E7B5-FC8E-C365FA3A8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47D75C-9A42-2C75-A403-757BF8928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5D8553E-67DA-2424-9F7D-6052672A6A77}"/>
              </a:ext>
            </a:extLst>
          </p:cNvPr>
          <p:cNvSpPr/>
          <p:nvPr/>
        </p:nvSpPr>
        <p:spPr>
          <a:xfrm>
            <a:off x="1108490" y="3265146"/>
            <a:ext cx="241226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97A8645-D072-B8AF-D134-75DF5E4459E7}"/>
              </a:ext>
            </a:extLst>
          </p:cNvPr>
          <p:cNvSpPr txBox="1"/>
          <p:nvPr/>
        </p:nvSpPr>
        <p:spPr>
          <a:xfrm>
            <a:off x="1108490" y="3309536"/>
            <a:ext cx="241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à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Delhi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A6EB9B5-7DE6-4213-34FF-A2CBFFC67D07}"/>
              </a:ext>
            </a:extLst>
          </p:cNvPr>
          <p:cNvSpPr/>
          <p:nvPr/>
        </p:nvSpPr>
        <p:spPr>
          <a:xfrm>
            <a:off x="3849195" y="3265146"/>
            <a:ext cx="200678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D9F12FA-09EC-9DCD-AE58-508A57112E4D}"/>
              </a:ext>
            </a:extLst>
          </p:cNvPr>
          <p:cNvSpPr txBox="1"/>
          <p:nvPr/>
        </p:nvSpPr>
        <p:spPr>
          <a:xfrm>
            <a:off x="4041241" y="3309536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Indira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AB39F6-9CF0-FB70-A228-262DB91FACC2}"/>
              </a:ext>
            </a:extLst>
          </p:cNvPr>
          <p:cNvSpPr/>
          <p:nvPr/>
        </p:nvSpPr>
        <p:spPr>
          <a:xfrm>
            <a:off x="6184416" y="3265146"/>
            <a:ext cx="1473963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1010494-D392-B12E-49B5-12BAD560A3CD}"/>
              </a:ext>
            </a:extLst>
          </p:cNvPr>
          <p:cNvSpPr txBox="1"/>
          <p:nvPr/>
        </p:nvSpPr>
        <p:spPr>
          <a:xfrm>
            <a:off x="6241701" y="3309536"/>
            <a:ext cx="13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habite</a:t>
            </a:r>
          </a:p>
        </p:txBody>
      </p:sp>
    </p:spTree>
    <p:extLst>
      <p:ext uri="{BB962C8B-B14F-4D97-AF65-F5344CB8AC3E}">
        <p14:creationId xmlns:p14="http://schemas.microsoft.com/office/powerpoint/2010/main" val="42390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F7B5-19F0-AA74-89C9-E16ACB55925F}"/>
              </a:ext>
            </a:extLst>
          </p:cNvPr>
          <p:cNvSpPr txBox="1"/>
          <p:nvPr/>
        </p:nvSpPr>
        <p:spPr>
          <a:xfrm>
            <a:off x="764177" y="3001510"/>
            <a:ext cx="776782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C00000"/>
                </a:solidFill>
                <a:latin typeface="Dosis" pitchFamily="2" charset="0"/>
              </a:rPr>
              <a:t>I</a:t>
            </a:r>
            <a:r>
              <a:rPr lang="fr-FR" sz="4800" dirty="0">
                <a:solidFill>
                  <a:srgbClr val="C00000"/>
                </a:solidFill>
                <a:latin typeface="Dosis" pitchFamily="2" charset="0"/>
              </a:rPr>
              <a:t>ndira habite à Delhi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4E1-53A9-E773-C588-5AA6C17D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2331B2-6ED9-0F68-164A-3E6454F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Complétez cette phrase avec votre propre ville.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2DB821-0776-6151-0F29-F0C48008106F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’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habite à …...........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434EC98-2B9F-FE40-354F-DC590ABEC3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B7E804-D3A3-F994-5000-7EC82162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46768C-D64E-FD49-9397-8C0E7872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2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256AC-3FE8-62C9-1DC7-EFBED6D4E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A28D081-AF35-1942-A26F-1625C748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F5D802-FB00-FD8E-FB68-FA609AC6E9ED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‘ habite à …...........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1126025-AB33-9946-C1B1-6F55138DCE3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3F164AB-70DC-0647-376A-5A42614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D1EE9E-D7DF-BFB8-BC8E-B6984DE9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2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0D01-84AD-8D4A-7C19-1636490F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5A72E7-3632-8C4F-A799-E7B9316C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625D272-E871-1FE7-66C6-E06FB8048F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D171797-FD20-C401-5B8F-D1905EEB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87AD4C-2845-858A-3E25-76AE08A2D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F4087EC-8B45-85F9-16B8-280BA2803694}"/>
              </a:ext>
            </a:extLst>
          </p:cNvPr>
          <p:cNvSpPr/>
          <p:nvPr/>
        </p:nvSpPr>
        <p:spPr>
          <a:xfrm>
            <a:off x="1248114" y="3429538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2D9C16-A572-E368-D0B6-7377A36490C0}"/>
              </a:ext>
            </a:extLst>
          </p:cNvPr>
          <p:cNvSpPr txBox="1"/>
          <p:nvPr/>
        </p:nvSpPr>
        <p:spPr>
          <a:xfrm>
            <a:off x="1087149" y="347339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est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1A6A7AA-0238-88B8-8E4D-52D1A6D74319}"/>
              </a:ext>
            </a:extLst>
          </p:cNvPr>
          <p:cNvSpPr/>
          <p:nvPr/>
        </p:nvSpPr>
        <p:spPr>
          <a:xfrm>
            <a:off x="3064207" y="3429000"/>
            <a:ext cx="260924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85CFE1-E297-AD53-32BB-FDD9C7A613B5}"/>
              </a:ext>
            </a:extLst>
          </p:cNvPr>
          <p:cNvSpPr txBox="1"/>
          <p:nvPr/>
        </p:nvSpPr>
        <p:spPr>
          <a:xfrm>
            <a:off x="3059523" y="3473390"/>
            <a:ext cx="26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marocaine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13E6547-46E4-1BCC-C126-F4E5A91B5309}"/>
              </a:ext>
            </a:extLst>
          </p:cNvPr>
          <p:cNvSpPr/>
          <p:nvPr/>
        </p:nvSpPr>
        <p:spPr>
          <a:xfrm>
            <a:off x="6068677" y="3429000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5E1CE-DF62-AF72-1227-9089115A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C8CE98-EBE4-709C-6A32-CF1C4F61A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12F4464-E0FD-FC1C-2A7F-183F34204A9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26F87E9-1059-BFF5-DC05-A45BBBB1B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868DDD-851E-299C-504A-58EAC821C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93AEDA0-F617-3EE8-5543-C1E2E0461021}"/>
              </a:ext>
            </a:extLst>
          </p:cNvPr>
          <p:cNvSpPr/>
          <p:nvPr/>
        </p:nvSpPr>
        <p:spPr>
          <a:xfrm>
            <a:off x="1248114" y="3429538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71004E-5264-0DD3-158B-3A024254D859}"/>
              </a:ext>
            </a:extLst>
          </p:cNvPr>
          <p:cNvSpPr txBox="1"/>
          <p:nvPr/>
        </p:nvSpPr>
        <p:spPr>
          <a:xfrm>
            <a:off x="1087149" y="347339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est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EDD7D28-3E57-4AA7-4131-FA2BDBEDD8F6}"/>
              </a:ext>
            </a:extLst>
          </p:cNvPr>
          <p:cNvSpPr/>
          <p:nvPr/>
        </p:nvSpPr>
        <p:spPr>
          <a:xfrm>
            <a:off x="3064207" y="3429000"/>
            <a:ext cx="260924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F5B9A1-C75D-829E-5E49-AE8C7BD0AB5B}"/>
              </a:ext>
            </a:extLst>
          </p:cNvPr>
          <p:cNvSpPr txBox="1"/>
          <p:nvPr/>
        </p:nvSpPr>
        <p:spPr>
          <a:xfrm>
            <a:off x="3059523" y="3473390"/>
            <a:ext cx="26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marocaine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7D88F4E-E3CA-B9C7-E50B-462AE76384A3}"/>
              </a:ext>
            </a:extLst>
          </p:cNvPr>
          <p:cNvSpPr/>
          <p:nvPr/>
        </p:nvSpPr>
        <p:spPr>
          <a:xfrm>
            <a:off x="6068677" y="3429000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97320-146D-2292-2348-8B24BABA9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C7D7243-F28E-E440-84E6-2C72C8EF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34F5BE-F3F5-2843-9BD2-43FA4659B1E1}"/>
              </a:ext>
            </a:extLst>
          </p:cNvPr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2196B1"/>
                </a:solidFill>
                <a:latin typeface="Dosis SemiBold" pitchFamily="2" charset="0"/>
              </a:rPr>
              <a:t>M</a:t>
            </a:r>
            <a:r>
              <a:rPr lang="fr-FR" sz="4800" b="1" dirty="0">
                <a:solidFill>
                  <a:srgbClr val="C00000"/>
                </a:solidFill>
                <a:latin typeface="Dosis SemiBold" pitchFamily="2" charset="0"/>
              </a:rPr>
              <a:t>ina est marocaine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185274-7B34-AC8F-CE23-C1FA4F49BE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766D0C0-A3AB-E5BF-EC37-0C9155E2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8724D64-30AD-50E3-E1E7-130078BAF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2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8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16000" y="37537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32000" y="34430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40650" y="21603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48000" y="52367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38943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828000" y="543642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5020650" y="236304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Mots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6EFC07-3194-3074-7547-9AFB444900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F1D6C-2264-569C-15F0-696F71FB47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8DB59-06BF-ED3E-8819-51B8AF4E5E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2890137E-E5C1-3157-1D3A-42F6091EC5F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60">
            <a:extLst>
              <a:ext uri="{FF2B5EF4-FFF2-40B4-BE49-F238E27FC236}">
                <a16:creationId xmlns:a16="http://schemas.microsoft.com/office/drawing/2014/main" id="{7AEDF68E-77FB-F668-03BB-6B662DD8C10D}"/>
              </a:ext>
            </a:extLst>
          </p:cNvPr>
          <p:cNvSpPr txBox="1">
            <a:spLocks/>
          </p:cNvSpPr>
          <p:nvPr/>
        </p:nvSpPr>
        <p:spPr>
          <a:xfrm>
            <a:off x="819220" y="24073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D4B6B7-E80F-64B5-5DA5-B133DF3F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00" y="4957262"/>
            <a:ext cx="3828620" cy="1359526"/>
          </a:xfrm>
          <a:prstGeom prst="rect">
            <a:avLst/>
          </a:prstGeom>
        </p:spPr>
      </p:pic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3093" y="493886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70954A4-CF87-B312-8087-0957A3F90A1F}"/>
              </a:ext>
            </a:extLst>
          </p:cNvPr>
          <p:cNvSpPr txBox="1">
            <a:spLocks/>
          </p:cNvSpPr>
          <p:nvPr/>
        </p:nvSpPr>
        <p:spPr>
          <a:xfrm>
            <a:off x="4842735" y="540684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/>
              <a:t>Lecture offerte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5F21E-2D7B-F250-01CB-926C6813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36B161D-B9F2-BE15-2259-85C290B5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Complétez cette phrase avec votre propre nationalité.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189A5B-0AA7-539C-C4D9-46CE7763AA24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suis …………………….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2A323FA-89A2-8262-19DC-B22483F08DB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79379BC-F72F-D19E-2451-F7ADE9841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08BB88-BDA5-E4D1-15D4-960C00347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6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949C6-7324-DB0C-BA2D-BF203C370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34A42C1-CA43-C04D-D484-C9CE027B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6D047E-B140-33F9-89CF-704840F0E0BD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suis …………………….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3EFDEE-4B8F-5F69-7B8A-1C63C1E8E97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9F295CA-20DD-59AD-2003-A0352B019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6750961-7C95-F41D-C29B-EC14EBD8E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AE70-BE2B-9025-0750-1246BDF6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EF0081-1D83-78FB-7922-9258739D321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A58BCB-9DAA-B016-ED4F-17C5E5E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B6987-69B7-D970-1FE5-DEF01CA4669A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478E91-C91C-7845-AF91-986DD6786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967480-B41C-A2D0-E26F-00922B2AC8E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08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FDD3-C15C-4701-A92E-CBF737C9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E05DF0-8256-4844-F4DC-7E36336C2E26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B1A674-0120-1D37-27D4-80B8943F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Montre-moi ton ami(e) dans la classe et dis son nom.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A80B723-9B1D-0375-85C5-CB5E55E55506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Montre-moi ton ami(e) dans la classe et dis son nom?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C6E443C-C531-73F6-F26E-EB2796B4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2BBEC6E-F345-C781-433A-A776CFEC4C2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4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7F73-FFF0-AC3E-38D0-11DB7C2E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F43DA-7362-7EC5-56C0-A796B46C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5B2B7C-DA9A-0B5B-7E84-2F3EE270EE96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F06D54-A0D7-7B25-61F6-FD2C2BDB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672F43F-F389-E007-34F0-86761EBD0B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70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78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à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</a:t>
            </a:r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à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0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Tu habites où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ta nationalité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Quelle est ta nationalité?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Écrire des mots et des phrases.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: le chat de l’école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mots et des phrases.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Histoire: le chat de l’école.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deux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chat de l’école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0A2FF6-7734-CAEA-794B-27B69B6FA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627" y="2118658"/>
            <a:ext cx="3692745" cy="35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CFA0B3C-73AD-B8CD-A656-4BA8B57C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986" y="2185246"/>
            <a:ext cx="6210027" cy="32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chat de lécole 2">
            <a:hlinkClick r:id="" action="ppaction://media"/>
            <a:extLst>
              <a:ext uri="{FF2B5EF4-FFF2-40B4-BE49-F238E27FC236}">
                <a16:creationId xmlns:a16="http://schemas.microsoft.com/office/drawing/2014/main" id="{897AFF2B-08F1-2845-A0C5-F24DEDF1D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793" y="1875596"/>
            <a:ext cx="7024414" cy="39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35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chat de l’école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272C6F4-6659-B0F3-0CD7-260E1E1DE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159" y="2080888"/>
            <a:ext cx="6367681" cy="33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Chat de l_écol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F29E3C48-4EE2-3C90-23DE-CDCBD782F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497" y="1921963"/>
            <a:ext cx="7529006" cy="42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5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Chat de l_écol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F29E3C48-4EE2-3C90-23DE-CDCBD782F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497" y="1921963"/>
            <a:ext cx="7529006" cy="42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5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Lina à Moustache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986F97-9B1D-B457-578E-BDED4EE0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31" y="2279130"/>
            <a:ext cx="3371331" cy="3322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demande : 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Lina demande : « Tu es en quelle classe ?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BBD9CFA-282B-F4D4-BA88-F6987DC2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612" y="2984311"/>
            <a:ext cx="3136776" cy="30915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un texte.</a:t>
            </a:r>
            <a:endParaRPr lang="fr-FR" sz="2200" b="1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des mots et des phrases.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Moustache répond à la question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FB8E57-9676-7970-4AC8-2DA4C9BE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73" y="2433497"/>
            <a:ext cx="2900854" cy="29008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miaule trois fois.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miaule trois fois.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45E8011-A699-8BDC-782E-6E40E178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573" y="2700518"/>
            <a:ext cx="2900854" cy="29008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Moustache est en quelle classe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CFEB6E-7872-DAD6-AD7A-0D6C65F2A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73" y="2433497"/>
            <a:ext cx="2900854" cy="29008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Moustache est en troisième année.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voit son école.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B70A6DF-59C0-811C-928B-B32D766A9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573" y="2987492"/>
            <a:ext cx="2900854" cy="29008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moustache à la fille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BCF921-4FF4-5BB0-FCA6-39FF3868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819" y="2332667"/>
            <a:ext cx="2876361" cy="28352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Moustache demande : « Tu es en quelle classe ? »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Moustache demande : « Tu es en quelle classe ? 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98C90B6-BA41-8FA6-521C-1C1A08B28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45" y="2987492"/>
            <a:ext cx="2876361" cy="28352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978DB-35AD-D872-E371-968C512D7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38C795C-4ABE-7B42-73B1-788D4E64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Lina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BDB2D5-7927-FF43-10A7-7B6B6BD86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B115C4-75A5-9ECD-5B27-126895945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320" y="2432022"/>
            <a:ext cx="2865359" cy="2797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7BA5-6255-5986-E02C-B145C7D6C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69ED942-FA1B-A3D1-71D6-597A99E8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répond : « moi aussi, je suis en troisième année».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D99F795-F3C8-F186-4513-DA03D4701AE4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Moi aussi, je suis en troisième année.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B57304F-F3B0-C2B6-CEEF-7F489FA5957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A5655B6-35E0-17AB-8ACE-936F36C29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E4A78-6C36-47EB-942D-DB7A4520C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4A6EE81-31C4-C543-F2AA-557AA84F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431" y="2987492"/>
            <a:ext cx="2865359" cy="2797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nos amis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EBC0C9-324F-0F06-9B03-DB1988B8A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248" y="2210299"/>
            <a:ext cx="6353503" cy="33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di chat de l’école.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S’appeler – Le nom – Le prénom – Douze ans – La date – Le lieu.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6934" y="3614088"/>
            <a:ext cx="1800000" cy="360000"/>
          </a:xfrm>
        </p:spPr>
        <p:txBody>
          <a:bodyPr/>
          <a:lstStyle/>
          <a:p>
            <a:r>
              <a:rPr lang="fr-MA" dirty="0"/>
              <a:t>S’appeler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54059" y="3614088"/>
            <a:ext cx="1800000" cy="360000"/>
          </a:xfrm>
        </p:spPr>
        <p:txBody>
          <a:bodyPr/>
          <a:lstStyle/>
          <a:p>
            <a:r>
              <a:rPr lang="fr-MA" dirty="0"/>
              <a:t>Le nom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790771"/>
            <a:ext cx="1800000" cy="360000"/>
          </a:xfrm>
        </p:spPr>
        <p:txBody>
          <a:bodyPr/>
          <a:lstStyle/>
          <a:p>
            <a:r>
              <a:rPr lang="fr-MA" dirty="0"/>
              <a:t>La date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9777" y="5790771"/>
            <a:ext cx="1800000" cy="360000"/>
          </a:xfrm>
        </p:spPr>
        <p:txBody>
          <a:bodyPr/>
          <a:lstStyle/>
          <a:p>
            <a:r>
              <a:rPr lang="fr-MA" dirty="0"/>
              <a:t>Le lieu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346934" y="574422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Douze ans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06912" y="361408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prénom</a:t>
            </a:r>
          </a:p>
        </p:txBody>
      </p:sp>
      <p:pic>
        <p:nvPicPr>
          <p:cNvPr id="16" name="Espace réservé pour une image  23">
            <a:extLst>
              <a:ext uri="{FF2B5EF4-FFF2-40B4-BE49-F238E27FC236}">
                <a16:creationId xmlns:a16="http://schemas.microsoft.com/office/drawing/2014/main" id="{C4370D03-E8DD-9867-EFD9-3418202DDD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165627" y="2160710"/>
            <a:ext cx="1428299" cy="1428299"/>
          </a:xfrm>
        </p:spPr>
      </p:pic>
      <p:pic>
        <p:nvPicPr>
          <p:cNvPr id="17" name="Espace réservé pour une image  25">
            <a:extLst>
              <a:ext uri="{FF2B5EF4-FFF2-40B4-BE49-F238E27FC236}">
                <a16:creationId xmlns:a16="http://schemas.microsoft.com/office/drawing/2014/main" id="{C867177D-B5C4-3C61-D7C7-DA8EB05739A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933488" y="2185789"/>
            <a:ext cx="1428299" cy="1428299"/>
          </a:xfrm>
        </p:spPr>
      </p:pic>
      <p:pic>
        <p:nvPicPr>
          <p:cNvPr id="19" name="Espace réservé pour une image  27">
            <a:extLst>
              <a:ext uri="{FF2B5EF4-FFF2-40B4-BE49-F238E27FC236}">
                <a16:creationId xmlns:a16="http://schemas.microsoft.com/office/drawing/2014/main" id="{97A3AECC-B7D8-4027-A68A-CBBE229C2B4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514613" y="2185789"/>
            <a:ext cx="1428299" cy="1428299"/>
          </a:xfrm>
        </p:spPr>
      </p:pic>
      <p:pic>
        <p:nvPicPr>
          <p:cNvPr id="29" name="Espace réservé pour une image  34">
            <a:extLst>
              <a:ext uri="{FF2B5EF4-FFF2-40B4-BE49-F238E27FC236}">
                <a16:creationId xmlns:a16="http://schemas.microsoft.com/office/drawing/2014/main" id="{751DC737-455E-1D69-BE6B-BE7A5213F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213477" y="4290360"/>
            <a:ext cx="1428299" cy="142829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0" name="Espace réservé pour une image  7">
            <a:extLst>
              <a:ext uri="{FF2B5EF4-FFF2-40B4-BE49-F238E27FC236}">
                <a16:creationId xmlns:a16="http://schemas.microsoft.com/office/drawing/2014/main" id="{86BE000C-1BEB-3C1B-BE42-DE8921CA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936726" y="4290359"/>
            <a:ext cx="1428299" cy="1428299"/>
          </a:xfrm>
          <a:prstGeom prst="rect">
            <a:avLst/>
          </a:prstGeom>
        </p:spPr>
      </p:pic>
      <p:pic>
        <p:nvPicPr>
          <p:cNvPr id="33" name="Espace réservé pour une image  4">
            <a:extLst>
              <a:ext uri="{FF2B5EF4-FFF2-40B4-BE49-F238E27FC236}">
                <a16:creationId xmlns:a16="http://schemas.microsoft.com/office/drawing/2014/main" id="{2734CB13-4118-EFB9-C296-9EFAD5788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532784" y="4290358"/>
            <a:ext cx="1428300" cy="1428300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62203B-B1A2-B5C0-DC35-F15DCBB51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5752</TotalTime>
  <Words>1603</Words>
  <Application>Microsoft Office PowerPoint</Application>
  <PresentationFormat>Affichage à l'écran (4:3)</PresentationFormat>
  <Paragraphs>236</Paragraphs>
  <Slides>80</Slides>
  <Notes>7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80</vt:i4>
      </vt:variant>
    </vt:vector>
  </HeadingPairs>
  <TitlesOfParts>
    <vt:vector size="101" baseType="lpstr">
      <vt:lpstr>Dosis</vt:lpstr>
      <vt:lpstr>Dosis ExtraBold</vt:lpstr>
      <vt:lpstr>Dosis Medium</vt:lpstr>
      <vt:lpstr>Aptos Display</vt:lpstr>
      <vt:lpstr>Calibri</vt:lpstr>
      <vt:lpstr>Mistral</vt:lpstr>
      <vt:lpstr>Wingdings</vt:lpstr>
      <vt:lpstr>Aptos</vt:lpstr>
      <vt:lpstr>Arial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S’appeler – Le nom – Le prénom – Douze ans – La date – Le lieu. </vt:lpstr>
      <vt:lpstr>Répétons ensemble : La naissance – L’année – L’âge – Neuf ans – Dix ans – Onze ans.</vt:lpstr>
      <vt:lpstr>Répétons ensemble :  L’école – L’élève – La classe – Le niveau. </vt:lpstr>
      <vt:lpstr>Répétons ensemble : La première année – La deuxième année – La troisième année - La quatrième année – La cinquième année – la sixième année.</vt:lpstr>
      <vt:lpstr>Nous allons jouer au jeu des mots invisibles. </vt:lpstr>
      <vt:lpstr>Répétons ensemble : Le pays – La ville -  Habiter – La nationalité – Rabat – Paris.  </vt:lpstr>
      <vt:lpstr>Présentation PowerPoint</vt:lpstr>
      <vt:lpstr>Présentation PowerPoint</vt:lpstr>
      <vt:lpstr>Présentation PowerPoint</vt:lpstr>
      <vt:lpstr>Nous allons jouer au jeu des mots qui bougent. </vt:lpstr>
      <vt:lpstr>Répétons ensemble :  Delhi – Dakar – Marocain – Français – Sénégalais – Indien.</vt:lpstr>
      <vt:lpstr>Observez bien. Je vais faire bouger 2 mots. Qui veut expliquer la consigne en arabe ? </vt:lpstr>
      <vt:lpstr>Quels sont les 2 mots qui ont bougé ? </vt:lpstr>
      <vt:lpstr>Les deux mots qui ont bougé sont : marocain et sénégalais. </vt:lpstr>
      <vt:lpstr>Maintenant, on va faire de la lecture. Qui veut lire ce paragraphe ? </vt:lpstr>
      <vt:lpstr>Qui veut expliquer ce paragraphe dans votre langue ? </vt:lpstr>
      <vt:lpstr>Qui veut lire la question et y répondre ? </vt:lpstr>
      <vt:lpstr>La réponse est : Elle habite à Meknès. </vt:lpstr>
      <vt:lpstr>Qui veut lire ce paragraphe ? </vt:lpstr>
      <vt:lpstr>Qui veut expliquer ce paragraphe dans votre langue ? </vt:lpstr>
      <vt:lpstr>Qui veut lire la question et y répondre ? </vt:lpstr>
      <vt:lpstr>Présentation PowerPoint</vt:lpstr>
      <vt:lpstr>Prenez vos ardoises. 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les mots qui manquent dans la phrase.  </vt:lpstr>
      <vt:lpstr>Levez les ardoises. Je vais vérifier votre écriture. </vt:lpstr>
      <vt:lpstr>Corrigez.</vt:lpstr>
      <vt:lpstr>Prenez vos cahiers.</vt:lpstr>
      <vt:lpstr>Ces mots sont en désordre. Ecrivez sur vos cahiers une phrase correcte à partir de ces mots. </vt:lpstr>
      <vt:lpstr>Qui veut lire sa phrase ?</vt:lpstr>
      <vt:lpstr>Corrigez. Je n’oublie pas la majuscule au début de la phrase et le point à la fin.  </vt:lpstr>
      <vt:lpstr>Complétez cette phrase avec votre propre ville. Je vais passer entre les rangs pour vérifier l’écriture. </vt:lpstr>
      <vt:lpstr>Qui veut lire sa phrase ? </vt:lpstr>
      <vt:lpstr>On passe à une autre phrase. Ces mots sont en désordre. Ecrivez sur vos cahiers une phrase correcte à partir de ces mots.</vt:lpstr>
      <vt:lpstr>Qui veut lire sa phrase ?</vt:lpstr>
      <vt:lpstr>Corrigez. Je n’oublie pas la majuscule au début de la phrase et le point à la fin.  </vt:lpstr>
      <vt:lpstr>Complétez cette phrase avec votre propre nationalité. Je vais passer entre les rangs pour vérifier l’écriture. </vt:lpstr>
      <vt:lpstr>Qui veut lire sa phrase ? </vt:lpstr>
      <vt:lpstr>Maintenant, c’est l’activité des questions en rafales. Je vais désigner des élèves au hasard pour répondre. Tenez-vous prêts. </vt:lpstr>
      <vt:lpstr>Comment tu t’appelles ? </vt:lpstr>
      <vt:lpstr>Montre-moi ton ami(e) dans la classe et dis son nom. </vt:lpstr>
      <vt:lpstr>Tu as quel âge ?</vt:lpstr>
      <vt:lpstr>Tu es en quelle classe ?</vt:lpstr>
      <vt:lpstr>Tu es à quelle école ?</vt:lpstr>
      <vt:lpstr>Tu habites où ? </vt:lpstr>
      <vt:lpstr>Quelle est ta nationalité ?</vt:lpstr>
      <vt:lpstr>Plan de la séance 6</vt:lpstr>
      <vt:lpstr>Nous avons déjà vu les deux premiers épisodes de l’histoire le chat de l’école. Qui veut nous rappeler ce qu’on a vu ?  En français ou dans votre langue. </vt:lpstr>
      <vt:lpstr>On va  regarder le deuxième épisode une nouvelle fois. Après, on verra le troisième épisode. Soyez attentifs.</vt:lpstr>
      <vt:lpstr>Lecture de la vidéo.</vt:lpstr>
      <vt:lpstr>Maintenant, nous allons découvrir un nouvel épisode de l’histoire le chat de l’école. Est-ce que vous êtes prêts ? Ecoutez bien. </vt:lpstr>
      <vt:lpstr>Lecture de la vidéo.</vt:lpstr>
      <vt:lpstr>Nous allons écouter l’histoire une deuxième fois. Soyez attentifs.</vt:lpstr>
      <vt:lpstr>Lecture de la vidéo.</vt:lpstr>
      <vt:lpstr>Que demande Lina à Moustache ?</vt:lpstr>
      <vt:lpstr>Lina demande : Tu es en quelle classe ?</vt:lpstr>
      <vt:lpstr>Comment Moustache répond à la question ?  </vt:lpstr>
      <vt:lpstr>Il miaule trois fois.</vt:lpstr>
      <vt:lpstr>Moustache est en quelle classe ? Qui veut répondre ?  </vt:lpstr>
      <vt:lpstr>Moustache est en troisième année.</vt:lpstr>
      <vt:lpstr>Que demande moustache à la fille ? Qui veut répondre ?  </vt:lpstr>
      <vt:lpstr>Moustache demande : « Tu es en quelle classe ? »</vt:lpstr>
      <vt:lpstr>Que répond Lina ? Qui veut répondre ?  </vt:lpstr>
      <vt:lpstr>Lina répond : « moi aussi, je suis en troisième année».</vt:lpstr>
      <vt:lpstr>On va retrouver nos amis la semaine prochaine pour un nouvel épisode. </vt:lpstr>
      <vt:lpstr>A la maison, faites un dessin sur l’histoire di chat de l’école.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7</cp:revision>
  <cp:lastPrinted>2025-08-13T10:11:39Z</cp:lastPrinted>
  <dcterms:created xsi:type="dcterms:W3CDTF">2025-08-01T12:31:49Z</dcterms:created>
  <dcterms:modified xsi:type="dcterms:W3CDTF">2025-11-16T19:30:31Z</dcterms:modified>
</cp:coreProperties>
</file>