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0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813" r:id="rId2"/>
    <p:sldMasterId id="2147483817" r:id="rId3"/>
    <p:sldMasterId id="2147483746" r:id="rId4"/>
    <p:sldMasterId id="2147483754" r:id="rId5"/>
    <p:sldMasterId id="2147483766" r:id="rId6"/>
    <p:sldMasterId id="2147483773" r:id="rId7"/>
    <p:sldMasterId id="2147483693" r:id="rId8"/>
    <p:sldMasterId id="2147483697" r:id="rId9"/>
    <p:sldMasterId id="2147483711" r:id="rId10"/>
    <p:sldMasterId id="2147483720" r:id="rId11"/>
    <p:sldMasterId id="2147483729" r:id="rId12"/>
    <p:sldMasterId id="2147483786" r:id="rId13"/>
    <p:sldMasterId id="2147483803" r:id="rId14"/>
    <p:sldMasterId id="2147483819" r:id="rId15"/>
  </p:sldMasterIdLst>
  <p:notesMasterIdLst>
    <p:notesMasterId r:id="rId80"/>
  </p:notesMasterIdLst>
  <p:sldIdLst>
    <p:sldId id="257" r:id="rId16"/>
    <p:sldId id="1029" r:id="rId17"/>
    <p:sldId id="705" r:id="rId18"/>
    <p:sldId id="1030" r:id="rId19"/>
    <p:sldId id="798" r:id="rId20"/>
    <p:sldId id="1000" r:id="rId21"/>
    <p:sldId id="1146" r:id="rId22"/>
    <p:sldId id="1040" r:id="rId23"/>
    <p:sldId id="1116" r:id="rId24"/>
    <p:sldId id="1234" r:id="rId25"/>
    <p:sldId id="1250" r:id="rId26"/>
    <p:sldId id="1251" r:id="rId27"/>
    <p:sldId id="1258" r:id="rId28"/>
    <p:sldId id="1229" r:id="rId29"/>
    <p:sldId id="1256" r:id="rId30"/>
    <p:sldId id="1257" r:id="rId31"/>
    <p:sldId id="1259" r:id="rId32"/>
    <p:sldId id="1260" r:id="rId33"/>
    <p:sldId id="1261" r:id="rId34"/>
    <p:sldId id="1262" r:id="rId35"/>
    <p:sldId id="1263" r:id="rId36"/>
    <p:sldId id="1264" r:id="rId37"/>
    <p:sldId id="1265" r:id="rId38"/>
    <p:sldId id="1266" r:id="rId39"/>
    <p:sldId id="1267" r:id="rId40"/>
    <p:sldId id="1268" r:id="rId41"/>
    <p:sldId id="1269" r:id="rId42"/>
    <p:sldId id="1270" r:id="rId43"/>
    <p:sldId id="1271" r:id="rId44"/>
    <p:sldId id="1008" r:id="rId45"/>
    <p:sldId id="867" r:id="rId46"/>
    <p:sldId id="1272" r:id="rId47"/>
    <p:sldId id="1273" r:id="rId48"/>
    <p:sldId id="1284" r:id="rId49"/>
    <p:sldId id="1285" r:id="rId50"/>
    <p:sldId id="1286" r:id="rId51"/>
    <p:sldId id="1287" r:id="rId52"/>
    <p:sldId id="1288" r:id="rId53"/>
    <p:sldId id="1289" r:id="rId54"/>
    <p:sldId id="1290" r:id="rId55"/>
    <p:sldId id="1291" r:id="rId56"/>
    <p:sldId id="1292" r:id="rId57"/>
    <p:sldId id="1293" r:id="rId58"/>
    <p:sldId id="1294" r:id="rId59"/>
    <p:sldId id="1295" r:id="rId60"/>
    <p:sldId id="1296" r:id="rId61"/>
    <p:sldId id="1297" r:id="rId62"/>
    <p:sldId id="1298" r:id="rId63"/>
    <p:sldId id="1301" r:id="rId64"/>
    <p:sldId id="1299" r:id="rId65"/>
    <p:sldId id="1300" r:id="rId66"/>
    <p:sldId id="1302" r:id="rId67"/>
    <p:sldId id="1303" r:id="rId68"/>
    <p:sldId id="1275" r:id="rId69"/>
    <p:sldId id="1304" r:id="rId70"/>
    <p:sldId id="1305" r:id="rId71"/>
    <p:sldId id="1306" r:id="rId72"/>
    <p:sldId id="1307" r:id="rId73"/>
    <p:sldId id="1308" r:id="rId74"/>
    <p:sldId id="1309" r:id="rId75"/>
    <p:sldId id="1310" r:id="rId76"/>
    <p:sldId id="1311" r:id="rId77"/>
    <p:sldId id="1312" r:id="rId78"/>
    <p:sldId id="1010" r:id="rId79"/>
  </p:sldIdLst>
  <p:sldSz cx="9144000" cy="6858000" type="screen4x3"/>
  <p:notesSz cx="6735763" cy="9866313"/>
  <p:embeddedFontLst>
    <p:embeddedFont>
      <p:font typeface="Dosis" pitchFamily="2" charset="0"/>
      <p:regular r:id="rId81"/>
      <p:bold r:id="rId82"/>
    </p:embeddedFont>
    <p:embeddedFont>
      <p:font typeface="Dosis ExtraBold" pitchFamily="2" charset="0"/>
      <p:bold r:id="rId83"/>
    </p:embeddedFont>
    <p:embeddedFont>
      <p:font typeface="Dosis Medium" pitchFamily="2" charset="0"/>
      <p:regular r:id="rId84"/>
    </p:embeddedFont>
    <p:embeddedFont>
      <p:font typeface="Dosis SemiBold" pitchFamily="2" charset="0"/>
      <p:bold r:id="rId85"/>
    </p:embeddedFont>
    <p:embeddedFont>
      <p:font typeface="Mistral" panose="03090702030407020403" pitchFamily="66" charset="0"/>
      <p:regular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6E6"/>
    <a:srgbClr val="E6F3FA"/>
    <a:srgbClr val="424D7B"/>
    <a:srgbClr val="A09F9F"/>
    <a:srgbClr val="AFABAB"/>
    <a:srgbClr val="9EE0F4"/>
    <a:srgbClr val="2196B1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4B0660-4748-4825-81A4-6EBC0EE6221B}" v="2" dt="2025-11-26T13:30:56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69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font" Target="fonts/font4.fntdata"/><Relationship Id="rId89" Type="http://schemas.openxmlformats.org/officeDocument/2006/relationships/theme" Target="theme/theme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font" Target="fonts/font3.fntdata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microsoft.com/office/2018/10/relationships/authors" Target="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presProps" Target="presProps.xml"/><Relationship Id="rId61" Type="http://schemas.openxmlformats.org/officeDocument/2006/relationships/slide" Target="slides/slide46.xml"/><Relationship Id="rId82" Type="http://schemas.openxmlformats.org/officeDocument/2006/relationships/font" Target="fonts/font2.fntdata"/><Relationship Id="rId1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3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Activités de lecture - compréhension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Activités de lecture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phrase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texte - Compréhension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de lecture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06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16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37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8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94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59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13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93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321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67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79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11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79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26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72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59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6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81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14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85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88991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84872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811" r:id="rId2"/>
    <p:sldLayoutId id="2147483756" r:id="rId3"/>
    <p:sldLayoutId id="2147483702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58946D-9F4D-170A-7F78-E61A1DF5B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44ACB-6484-AA39-5B9D-F5C4AF9A5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3C2F07CA-93EA-054D-A809-9768072CCA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8912B1D-55D8-725A-BA80-B729B5A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25B4086-CF90-C6BA-B6C7-3FB6C350A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D5175216-8EB1-BE90-6568-AACCD523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à voix haute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8D6CCB-D74D-A797-103D-5B159BC130D9}"/>
              </a:ext>
            </a:extLst>
          </p:cNvPr>
          <p:cNvSpPr txBox="1"/>
          <p:nvPr/>
        </p:nvSpPr>
        <p:spPr>
          <a:xfrm>
            <a:off x="1" y="2517212"/>
            <a:ext cx="8979212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janv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  </a:t>
            </a:r>
            <a:r>
              <a:rPr lang="fr-FR" sz="3600" b="1" dirty="0" err="1">
                <a:ln w="0"/>
                <a:solidFill>
                  <a:srgbClr val="424D7B"/>
                </a:solidFill>
                <a:latin typeface="Dosis SemiBold" pitchFamily="2" charset="0"/>
              </a:rPr>
              <a:t>févr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 </a:t>
            </a: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déc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embre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prem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ière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quatr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ième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 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cinqu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ième</a:t>
            </a:r>
          </a:p>
        </p:txBody>
      </p:sp>
    </p:spTree>
    <p:extLst>
      <p:ext uri="{BB962C8B-B14F-4D97-AF65-F5344CB8AC3E}">
        <p14:creationId xmlns:p14="http://schemas.microsoft.com/office/powerpoint/2010/main" val="26525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ED758D0-6636-AAD0-7775-CC9D09A4C5BB}"/>
              </a:ext>
            </a:extLst>
          </p:cNvPr>
          <p:cNvSpPr txBox="1"/>
          <p:nvPr/>
        </p:nvSpPr>
        <p:spPr>
          <a:xfrm>
            <a:off x="164787" y="2603774"/>
            <a:ext cx="8814425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m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aroc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ain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ind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   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franç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ais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sénégal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chev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eux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y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eux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bl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ond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b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run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20754B-FABC-9A47-5EA6-90AAFD18DDA8}"/>
              </a:ext>
            </a:extLst>
          </p:cNvPr>
          <p:cNvSpPr txBox="1"/>
          <p:nvPr/>
        </p:nvSpPr>
        <p:spPr>
          <a:xfrm>
            <a:off x="164787" y="2603774"/>
            <a:ext cx="8814425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m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aroc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ain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ind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   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franç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ais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sénégal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chev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eux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y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eux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bl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ond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b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2EF3A-4262-0C26-5030-3298E7B65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0FD4B2B-C94D-CBDD-443D-0A79A166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90FFCBA-4ED7-480D-01CE-16A006D50D4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214D821-63CB-533A-14A1-BEB1C52B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3E3C8C4-84EA-51FF-5A85-D3640382C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DF9705A-73F6-B15A-2131-5CF8F2566581}"/>
              </a:ext>
            </a:extLst>
          </p:cNvPr>
          <p:cNvSpPr txBox="1"/>
          <p:nvPr/>
        </p:nvSpPr>
        <p:spPr>
          <a:xfrm>
            <a:off x="1227905" y="2251866"/>
            <a:ext cx="4572000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ami Karim a huit ans.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habitons à Rabat.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est en deuxième 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est brune et mince.</a:t>
            </a:r>
          </a:p>
        </p:txBody>
      </p:sp>
    </p:spTree>
    <p:extLst>
      <p:ext uri="{BB962C8B-B14F-4D97-AF65-F5344CB8AC3E}">
        <p14:creationId xmlns:p14="http://schemas.microsoft.com/office/powerpoint/2010/main" val="19984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B20E94-1005-84DE-4436-3EDD271C786F}"/>
              </a:ext>
            </a:extLst>
          </p:cNvPr>
          <p:cNvSpPr txBox="1"/>
          <p:nvPr/>
        </p:nvSpPr>
        <p:spPr>
          <a:xfrm>
            <a:off x="1427583" y="2541115"/>
            <a:ext cx="4572000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ami Karim a huit ans.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habitons à Rabat.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est en deuxième 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est brune et mince.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6E399E1-11BD-F547-4122-CAE32360C718}"/>
              </a:ext>
            </a:extLst>
          </p:cNvPr>
          <p:cNvSpPr txBox="1"/>
          <p:nvPr/>
        </p:nvSpPr>
        <p:spPr>
          <a:xfrm>
            <a:off x="818831" y="2236960"/>
            <a:ext cx="85256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Il a des yeux bleus.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Je suis marocain. Je suis grand.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Yanis est français.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Vous êtes à l’école Ibn Sina.</a:t>
            </a:r>
          </a:p>
          <a:p>
            <a:pPr>
              <a:lnSpc>
                <a:spcPct val="150000"/>
              </a:lnSpc>
            </a:pPr>
            <a:endParaRPr lang="fr-FR" sz="3200" b="1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663CF3-BEC0-81C9-3399-C5B9587BFCC8}"/>
              </a:ext>
            </a:extLst>
          </p:cNvPr>
          <p:cNvSpPr txBox="1"/>
          <p:nvPr/>
        </p:nvSpPr>
        <p:spPr>
          <a:xfrm>
            <a:off x="818831" y="2236960"/>
            <a:ext cx="85256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Il a des yeux bleus.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Je suis marocain. Je suis grand.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Yanis est français.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Vous êtes à l’école Ibn Sina.</a:t>
            </a:r>
          </a:p>
          <a:p>
            <a:pPr>
              <a:lnSpc>
                <a:spcPct val="150000"/>
              </a:lnSpc>
            </a:pPr>
            <a:endParaRPr lang="fr-FR" sz="3200" b="1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CCCAF-9CA2-94E1-B04A-3FDFDF5F07E2}"/>
              </a:ext>
            </a:extLst>
          </p:cNvPr>
          <p:cNvSpPr txBox="1"/>
          <p:nvPr/>
        </p:nvSpPr>
        <p:spPr>
          <a:xfrm>
            <a:off x="1851985" y="1871701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âge a Dounia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F610075-284B-C886-B80F-FDD6B69F4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451" y="2698996"/>
            <a:ext cx="3833098" cy="2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É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crivez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le numéro de la bonne réponse sur votre ardoise ( 1, 2, 3 ou 4 ).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6EC473-79B0-D6C5-8616-0666A58F17AC}"/>
              </a:ext>
            </a:extLst>
          </p:cNvPr>
          <p:cNvSpPr txBox="1"/>
          <p:nvPr/>
        </p:nvSpPr>
        <p:spPr>
          <a:xfrm>
            <a:off x="352653" y="2979167"/>
            <a:ext cx="5440029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s’appelle Dounia.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Elle a neuf ans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Elle est à l’école Ibn Sina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Elle habite à Rabat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A9270B-2773-4358-9D32-7D65184C18E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Quel âge a Dounia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1CD94E-9345-36EF-4B86-C8A069B5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49" y="2848443"/>
            <a:ext cx="3759051" cy="271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Elle a neuf ans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Qui veut lire et expliquer la réponse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1564ED-047D-F67B-28BC-CC7D682D285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Quel âge a Dounia ?</a:t>
            </a:r>
            <a:endParaRPr lang="fr-MA" sz="2800" b="1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CD9606-1F17-CB31-04AF-453BEBB72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49" y="2696043"/>
            <a:ext cx="3759051" cy="27108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306466-F047-00A8-8EF7-14715A0F74CF}"/>
              </a:ext>
            </a:extLst>
          </p:cNvPr>
          <p:cNvSpPr txBox="1"/>
          <p:nvPr/>
        </p:nvSpPr>
        <p:spPr>
          <a:xfrm>
            <a:off x="352653" y="2979167"/>
            <a:ext cx="5440029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s’appelle Dounia.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Medium" pitchFamily="2" charset="0"/>
              </a:rPr>
              <a:t>Elle a neuf ans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Elle est à l’école Ibn Sina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Elle habite à Rabat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5CE3C3-44C4-94E6-A2A3-388A45E48EF8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habite Karima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E13D466-6242-2257-05C7-A550F59B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470" y="2713735"/>
            <a:ext cx="3093059" cy="29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É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crivez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le numéro de la bonne réponse sur votre ardoise ( 1, 2, 3 ou 4 ).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382733-86B9-F12D-7E96-B7F536DF37FB}"/>
              </a:ext>
            </a:extLst>
          </p:cNvPr>
          <p:cNvSpPr txBox="1"/>
          <p:nvPr/>
        </p:nvSpPr>
        <p:spPr>
          <a:xfrm>
            <a:off x="581267" y="2953381"/>
            <a:ext cx="6615707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marocaine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 Elle habite à Agadir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 Elle s’appelle Karima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 Elle a les cheveux noirs.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EEEE1-0A6D-6675-B6BF-DDCF0DD81B55}"/>
              </a:ext>
            </a:extLst>
          </p:cNvPr>
          <p:cNvSpPr txBox="1"/>
          <p:nvPr/>
        </p:nvSpPr>
        <p:spPr>
          <a:xfrm>
            <a:off x="-129970" y="2329780"/>
            <a:ext cx="683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Où habite Karima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EE57D0-C9C1-E4EB-D50F-B9999295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400" y="2953381"/>
            <a:ext cx="2529893" cy="23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Elle habite à Agadir. ». Qui veut lire et expliquer la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1DC316-0F7B-8C45-E4BD-A06B0FE83D3A}"/>
              </a:ext>
            </a:extLst>
          </p:cNvPr>
          <p:cNvSpPr txBox="1"/>
          <p:nvPr/>
        </p:nvSpPr>
        <p:spPr>
          <a:xfrm>
            <a:off x="581267" y="2953381"/>
            <a:ext cx="6615707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marocaine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 Elle habite à Agadir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 Elle s’appelle Karima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3460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 Elle a les cheveux noirs.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732153-DF72-0CED-C957-9A43FE0FD858}"/>
              </a:ext>
            </a:extLst>
          </p:cNvPr>
          <p:cNvSpPr txBox="1"/>
          <p:nvPr/>
        </p:nvSpPr>
        <p:spPr>
          <a:xfrm>
            <a:off x="-129970" y="2329780"/>
            <a:ext cx="683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Où habite Karima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E10FD7-7728-1B5A-1318-5C249526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00" y="2953381"/>
            <a:ext cx="2529893" cy="23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72D9B-6F2B-347F-8F93-5DD3BD8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29C1C0F9-0217-838C-5A68-39A2097168D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413621-D67C-D153-BF17-9986FEDE453F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En quelle classe est Sami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888A348-B413-716D-ACF0-90ED0783E52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9F24347-5C3A-8B07-990A-AB64F421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2DFE76-AB43-0F83-EF6F-7C1691A7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A162B02-6E7E-087F-927A-655814ED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80" y="2495468"/>
            <a:ext cx="4683969" cy="318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DA66-781A-C22F-1B63-3D8373E2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C6868EB-3442-858F-D376-EB26C2B2DA8C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É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crivez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le numéro de la bonne réponse sur votre ardoise ( 1, 2, 3 ou 4 ).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6F45F1-9A01-C986-8B10-40C3C001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E7E80B-D746-DE27-E4C5-FA6C1AA5FC9E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Il s’appelle Sami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 est marocain,.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Il habite à Dakhla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Il est en troisième année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BCC917-C362-BA99-0D28-F98E21B461E4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quelle classe est Sami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6D2108-DFF9-3BE2-6A6E-A450178ED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400" y="3234054"/>
            <a:ext cx="3517188" cy="23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5E528-AD16-C7DF-7AA5-4F832338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6241B7BB-B8AD-4B55-A342-16AD07DD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D334E2-0BA5-12FA-B816-179EDAD2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C596CDD-4E34-A631-1BAE-30223D17128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5BCB6F-DB34-C2F3-38A0-6E0323AB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F73EDF-8804-B4BA-13FD-632C2B84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6304-2277-9D55-2972-0AAC596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D278D44-1A6C-86C5-FBA7-A8182B94865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021A09E-7CA9-046D-5AFF-2362B9A9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F00867-D3DD-0928-F8E7-352A9CEC8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4E7112B4-3D4B-6B23-ECE1-952C38CBF5BE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Il est en troisième année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». Qui veut lire et expliquer la réponse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857A6D-4B8D-9FD9-D7FD-84DF974FF5CE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quelle classe est Sami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79995B-6034-CB88-96CC-C2E090888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678" y="3028815"/>
            <a:ext cx="3449157" cy="23473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5AD1C32-208B-278D-CA6A-B522F373DFAA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Il s’appelle Sami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 est marocain,.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Il habite à Dakhla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Medium" pitchFamily="2" charset="0"/>
              </a:rPr>
              <a:t>Il est en troisième année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manuel à la page 31. On va lire ce texte.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DC9761-734F-41CE-4933-D8B91DC5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090" y="1624585"/>
            <a:ext cx="3273748" cy="481878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EEF99FE-DB07-57C8-0601-2454D26C5826}"/>
              </a:ext>
            </a:extLst>
          </p:cNvPr>
          <p:cNvSpPr/>
          <p:nvPr/>
        </p:nvSpPr>
        <p:spPr>
          <a:xfrm>
            <a:off x="2340272" y="2382983"/>
            <a:ext cx="3273748" cy="1143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7A700DC-CE44-0EE5-22E4-F26919A0739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BD98166-1126-BEED-CF93-474B7F3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76FF7AE-DCA9-27DC-06DA-225AC26D5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9C0A12-90C1-D5B6-1890-0959AE09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82" y="2235665"/>
            <a:ext cx="8031518" cy="28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856F2F-1370-7507-30B5-F6CF5C492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82" y="2235665"/>
            <a:ext cx="8031518" cy="28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1707-6348-AF1F-E589-86AABA14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BC8DCB89-4986-AFC9-DFB6-F2D481D430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1D86B21-C296-D76F-918E-686CD60E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151CA0-5FB5-E5F8-B10F-D8F5D3F45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F7D8497B-34AD-7838-343E-FE62E2F8A6AA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Karim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a douze ans.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4C60DE-F7C6-6957-1727-EAB9F4E68EE5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6DC1B5-C700-A95C-859F-57E794788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03566B-D063-6D73-BCFA-C3D87C57A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979" y="1695946"/>
            <a:ext cx="2527925" cy="6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Faux. Karim a onze ans.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001874-25D3-3EAC-AA11-22328568663A}"/>
              </a:ext>
            </a:extLst>
          </p:cNvPr>
          <p:cNvSpPr txBox="1"/>
          <p:nvPr/>
        </p:nvSpPr>
        <p:spPr>
          <a:xfrm>
            <a:off x="4745421" y="1852772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8F45B1-2BF0-A9E6-9484-E908587AA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979" y="1664415"/>
            <a:ext cx="2527925" cy="6846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A5777C-E890-9285-64BA-EBCD39879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0951A5-58BD-6358-6BB7-23CD73DDD865}"/>
              </a:ext>
            </a:extLst>
          </p:cNvPr>
          <p:cNvSpPr/>
          <p:nvPr/>
        </p:nvSpPr>
        <p:spPr>
          <a:xfrm>
            <a:off x="3410148" y="2985449"/>
            <a:ext cx="1031438" cy="3521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C342E-E06C-A61D-4C1C-37219DA67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07B6F9-2224-13CE-BD0E-7EA9D10D7D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6B1958B-6F9C-9ECA-B99D-ADEB322A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814C1A-989E-CE1C-DDE9-6D04039E4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773D6E5C-EF5F-077B-4E5B-3AA02E70001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Karim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habite à Laayoune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53E0BF-40C3-E652-395B-05F5F72C1F44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226BA8-95AB-A427-2FE9-D3507328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F845C2-A37B-E017-B67F-7D6456717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75" y="1884303"/>
            <a:ext cx="3737099" cy="6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15525-E0B4-E490-343B-53180CA6C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70BA21-D2AF-3DB5-38C6-E039E1DAD6A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0B11F23-D941-8C29-C946-E6415936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261FFAC-2D34-DCC3-FD33-A9EA6BBB9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EF06B3AA-5DA3-47DF-5F14-077CC1808044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Faux. Karim habite à 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Tantan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DB0190-1DD2-0B20-D840-85859737B726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2AF944-7D00-F10A-031C-CE1D625FC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45" y="2869514"/>
            <a:ext cx="8031518" cy="2874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68D658-2E18-A4B5-628B-13AC887744D9}"/>
              </a:ext>
            </a:extLst>
          </p:cNvPr>
          <p:cNvSpPr/>
          <p:nvPr/>
        </p:nvSpPr>
        <p:spPr>
          <a:xfrm>
            <a:off x="1817370" y="3429000"/>
            <a:ext cx="1675526" cy="3678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B8FFB5-FD8A-C310-E615-3DB94BC21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234" y="1830858"/>
            <a:ext cx="3737099" cy="6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47CD1-7137-F5FD-D7C0-5E72815A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528D993-4DF3-3FD9-88DD-9F98FF4BA8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F52EE72-464D-354A-50E7-E948451C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EF623DA-3D21-C8E4-860D-BDAA6AADB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A1EAD72D-A98D-0597-B22E-19719803218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Karim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est blond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3472EA-0060-ECCF-699A-EF8BCC7A6A49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8913C1-855C-7C4F-121C-C3BEA83DF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39FF2A-0F93-BB3C-1E9D-5FC983A62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28" y="1768593"/>
            <a:ext cx="274069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4B9D5E4-9E89-C58D-480D-7CC84A76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1" y="2629408"/>
            <a:ext cx="8515457" cy="26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2B917-39CD-6170-81C2-5A8361A0A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2EF0534-BE41-6322-0286-D68F795ADEB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002843-C684-F206-CDC0-7605967D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7BCE16-0E1E-774B-AF51-CC640B6E8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6DD3F5FC-4FE7-EA42-13F5-78FD2869787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Faux. Karim est brun.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2CA1B9-F2BC-9FA9-1765-0E1F113D2F0E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536C12-82F4-F786-5548-3DB3DDB6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45" y="2869514"/>
            <a:ext cx="8031518" cy="2874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77BF9A-967A-F6E5-7D30-417ECCCA7D75}"/>
              </a:ext>
            </a:extLst>
          </p:cNvPr>
          <p:cNvSpPr/>
          <p:nvPr/>
        </p:nvSpPr>
        <p:spPr>
          <a:xfrm>
            <a:off x="5520690" y="3860722"/>
            <a:ext cx="521096" cy="3678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44D602-37DF-BD85-9BC8-ED04C921C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634" y="1768593"/>
            <a:ext cx="274069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9B1D3-8AAE-09E5-0B29-695094D4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18C9E1D4-8183-4FFB-DA9C-4FA05CD1400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A090DF5-ED98-8A50-4F7F-F0FC846F0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4CEC8FE-0FF4-D234-0006-0E16CBE11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9D2677D8-EB32-D068-7D61-E06BD9F0506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Majda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est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soeur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Mamadou.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CBD57C-8C6D-B097-764C-F87AF59EBEE8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4931BE-6776-D5B1-9BD7-5EF83AE4B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AAD8F9-97B0-8144-CD7D-30FE5C182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597" y="1907026"/>
            <a:ext cx="2860437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65E75-A037-02E4-1E60-7B4F0463C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300B103-421D-705D-4837-301D7F5077C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5706042-9A9E-D9B7-A18A-A8B33A52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B89844-61CA-1B62-1D95-7124B313E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05A27048-F644-84E0-EBBA-7B304797097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Faux. 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Majda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est la sœur de Karim.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29B0A0-38DB-2DED-216B-E28B8C1C4F5C}"/>
              </a:ext>
            </a:extLst>
          </p:cNvPr>
          <p:cNvSpPr txBox="1"/>
          <p:nvPr/>
        </p:nvSpPr>
        <p:spPr>
          <a:xfrm>
            <a:off x="4981904" y="184150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18F788-2611-CFB9-DDD3-DFA7E130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41" y="2861795"/>
            <a:ext cx="8031518" cy="2874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CA43B5-86DA-5939-45A4-C12BECB56395}"/>
              </a:ext>
            </a:extLst>
          </p:cNvPr>
          <p:cNvSpPr/>
          <p:nvPr/>
        </p:nvSpPr>
        <p:spPr>
          <a:xfrm>
            <a:off x="6103619" y="3853003"/>
            <a:ext cx="2417714" cy="3678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8E1121-F219-4130-E56B-9F2E0AA3D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896" y="1913083"/>
            <a:ext cx="2860437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66B87-5445-1E9B-8162-F9CBA900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736B4053-2121-E61F-FD36-614DAAE488F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EA64F9C-045A-22B1-3874-3E45EA72C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2B6F099-3B45-B626-C47A-C2673AA96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BD89C600-FBC2-53D5-74EF-9AE4297C7FBA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Majda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 huit ans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D0EBF7-B49E-06ED-60B0-F2BF919AE1B9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3A15C8-B5EF-AFD8-0D64-06007525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F01118-725F-8DFC-8376-B73BBB46F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284" y="1819498"/>
            <a:ext cx="2756620" cy="6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2542-D297-EAB6-C76A-B2FEA784D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0CEC9CB-1F81-42DE-9B10-D433423D81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7CA45C6-CEB5-2373-D793-B1EB257D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87DE94-AECF-4CB7-FC21-9225A4288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89641B16-67C8-969D-6246-E632CBF0E4F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Vrai. 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Majda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a huit ans.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ACE1A8-2610-DD5B-A14E-EDAAE293FD10}"/>
              </a:ext>
            </a:extLst>
          </p:cNvPr>
          <p:cNvSpPr txBox="1"/>
          <p:nvPr/>
        </p:nvSpPr>
        <p:spPr>
          <a:xfrm>
            <a:off x="4871545" y="1937562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3B99B5-7592-1F15-8B63-EEB2D7570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41" y="2861795"/>
            <a:ext cx="8031518" cy="2874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D9E7EB-1086-C177-FD8B-47FBB2897CCA}"/>
              </a:ext>
            </a:extLst>
          </p:cNvPr>
          <p:cNvSpPr/>
          <p:nvPr/>
        </p:nvSpPr>
        <p:spPr>
          <a:xfrm>
            <a:off x="2880359" y="4298927"/>
            <a:ext cx="1394461" cy="3678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A998E4-3178-B810-C446-A8BCAA8F9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569" y="1870587"/>
            <a:ext cx="2480764" cy="5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15867-8D74-0049-FA97-2A548EF70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8AC783-DECC-A9E7-0DE9-EC367B52866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B6C4FDC-FB34-10F9-7E2D-3963F169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B132B25-81AC-0BE5-45E3-164AB282A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C1625D04-D359-299F-B778-04F58A9AB58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Mamadou est marocain.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603DA6-1506-B733-0337-9E14BBBCB5E8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8A2F98-C9E0-E787-244A-5C11B7FAF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75511"/>
            <a:ext cx="8031518" cy="2874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578847-1E9E-B449-789C-BACA395B6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119" y="1826448"/>
            <a:ext cx="324578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52BDF-BE20-3539-3B7E-86D04065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53AE935-00A8-7A91-87F0-1A0778B4C7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1A0A317-4FFC-F69F-06E5-80892821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7EF8EE6-502A-F673-1687-7CFFFB74E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7703B4D-7F55-4D66-3A85-2FA86CE64FA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Faux. Mamadou est sénégalais.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D212D4-8678-1120-AEBE-6B3864D8D04E}"/>
              </a:ext>
            </a:extLst>
          </p:cNvPr>
          <p:cNvSpPr txBox="1"/>
          <p:nvPr/>
        </p:nvSpPr>
        <p:spPr>
          <a:xfrm>
            <a:off x="4981904" y="188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Faux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A11774-2853-0ACB-AE19-C14DC62B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41" y="2861795"/>
            <a:ext cx="8031518" cy="2874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2A78E3-E385-45D0-82FB-BB33854869EB}"/>
              </a:ext>
            </a:extLst>
          </p:cNvPr>
          <p:cNvSpPr/>
          <p:nvPr/>
        </p:nvSpPr>
        <p:spPr>
          <a:xfrm>
            <a:off x="4823459" y="4687547"/>
            <a:ext cx="1645887" cy="3678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A5CF27-44A3-0B20-6FE2-6B3F50B8D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719" y="1819590"/>
            <a:ext cx="324578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F0FF-DAA6-C390-872F-A1A58F04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6BFFA11-7E48-3786-331D-AA79AF3DF3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674E5C-D39D-C741-58B7-6B24CDE3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281A20-43DB-EAA8-E6CA-C6D654CEE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715B967-76CB-1F21-7CAB-704801F9BFD2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grande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262C7F-FA7E-B87A-24C5-30C640E9B18F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800" b="1" dirty="0">
                <a:latin typeface="Dosis SemiBold" pitchFamily="2" charset="0"/>
              </a:rPr>
              <a:t>Grande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572813-EE36-8707-9904-6142A205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41" y="2861795"/>
            <a:ext cx="8031518" cy="28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B31B-AC6C-7227-80FE-8DFD2B3C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5C93221E-5A3F-9DFE-4388-82724E0E9B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CC30C32-F992-3C4A-0C29-AC488449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AAA5D71-B1F0-8FCB-73A4-C90C6B34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D11F10B-64F5-3531-EB86-AD17020E29E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petite.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1137AC-6299-6C2C-A690-76AF6EFD9AE2}"/>
              </a:ext>
            </a:extLst>
          </p:cNvPr>
          <p:cNvSpPr txBox="1"/>
          <p:nvPr/>
        </p:nvSpPr>
        <p:spPr>
          <a:xfrm>
            <a:off x="1579971" y="1780530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800" b="1" dirty="0">
                <a:latin typeface="Dosis SemiBold" pitchFamily="2" charset="0"/>
              </a:rPr>
              <a:t>Grande ≠ 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Petite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E7CA27-7393-CDB9-2311-E424AD651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41" y="2861795"/>
            <a:ext cx="8031518" cy="2874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5E76C1-7CB6-E2F2-3D21-DD68E087FA32}"/>
              </a:ext>
            </a:extLst>
          </p:cNvPr>
          <p:cNvSpPr/>
          <p:nvPr/>
        </p:nvSpPr>
        <p:spPr>
          <a:xfrm>
            <a:off x="1579970" y="4246072"/>
            <a:ext cx="603159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99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0697-E6D6-9D1A-2FE2-782020EF2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63BCDA0-AC59-ABE6-121F-4A66B5198CB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7CB4D84-E60A-9C43-3B09-3A95DE8C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CE63B4-4D06-0777-0115-DA0A8B192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7051888D-D03B-40EB-027F-BF13DF09FA2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courts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417065-00C6-89DD-4B1B-73E7D9D2400B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800" b="1" dirty="0">
                <a:latin typeface="Dosis SemiBold" pitchFamily="2" charset="0"/>
              </a:rPr>
              <a:t>Courts ≠ ……….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F8C0C1-D665-69A7-D40F-9A2470FB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08939"/>
            <a:ext cx="8031518" cy="28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65388" y="4084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796457" y="366787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48793" y="422810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567" y="2258229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46780" y="228644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1001322" y="445482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orales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305C07-2E58-2F9E-D3D5-4C6539C56D6B}"/>
              </a:ext>
            </a:extLst>
          </p:cNvPr>
          <p:cNvSpPr txBox="1"/>
          <p:nvPr/>
        </p:nvSpPr>
        <p:spPr>
          <a:xfrm>
            <a:off x="5046780" y="2953544"/>
            <a:ext cx="4901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A484-31CE-2D6F-FB09-2CB99813D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F731A53-8C0F-A0A4-6A01-AE81E71F02A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7B33289-49CF-9263-BA41-50B52C2B5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A54697-F7B5-836C-CE3C-AF2081A76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D92DAE97-EB0C-71F2-41A5-07C9EC8A7B52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Levez les ardoises. La bonne réponse est : longs.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65E459-7FA7-BACE-F4DF-19AD42446E96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800" b="1" dirty="0">
                <a:latin typeface="Dosis SemiBold" pitchFamily="2" charset="0"/>
              </a:rPr>
              <a:t>Courts ≠ 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longs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CD453F-3483-943E-E91E-D0B60F75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08939"/>
            <a:ext cx="8031518" cy="28742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7A090F-830F-E3E3-1A51-7210CFE99DCB}"/>
              </a:ext>
            </a:extLst>
          </p:cNvPr>
          <p:cNvSpPr/>
          <p:nvPr/>
        </p:nvSpPr>
        <p:spPr>
          <a:xfrm>
            <a:off x="686655" y="4684611"/>
            <a:ext cx="603159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9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11CE44-4EE4-CD24-59B5-1CEF7DFA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08939"/>
            <a:ext cx="8031518" cy="28742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99A8DF-1068-18A4-F66F-8C1CEF4CB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561" y="1788178"/>
            <a:ext cx="3142785" cy="7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60DD0C-4DAB-C8DC-611D-40555FE94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09" y="1868404"/>
            <a:ext cx="3142785" cy="7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où ? Je cherche un lieu dans le texte. La réponse est : « Karim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habite à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Tantan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 »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A537E07-69C5-67BE-CF31-51C4A820B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7" y="2518529"/>
            <a:ext cx="5634147" cy="15436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84FFAD-62BD-1D17-E37E-831B3A22C72B}"/>
              </a:ext>
            </a:extLst>
          </p:cNvPr>
          <p:cNvSpPr txBox="1"/>
          <p:nvPr/>
        </p:nvSpPr>
        <p:spPr>
          <a:xfrm>
            <a:off x="1401376" y="3140459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Karim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habite à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Tantan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3EFE-64FD-D9A6-08A7-E039DCA89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D373214-5FAD-E354-78E1-F3DCE5044A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5A5E559-F03C-678E-2DE8-198CE14C7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1A6AE8-AF97-0A88-14C1-48226BA64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FB47DC7C-B05E-199F-AEE9-62C866EA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9387FF-20DF-7636-15D6-5B9033CEC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08939"/>
            <a:ext cx="8031518" cy="2874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9CF095-5215-D638-849C-D2AC516C8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939" y="1741413"/>
            <a:ext cx="3424187" cy="7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F167-7F6D-F592-DD75-409B2304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5B6C6DA4-FDCD-0E11-106A-816E4123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355793-F932-3CD4-7771-1D28B1D07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29ED68-F7E0-55EC-4CCB-10B0ADE32F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DBC9E7-7ADD-56D7-56F6-53740A1F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939" y="1741413"/>
            <a:ext cx="3424187" cy="7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8FDF-0143-4F6C-D0CD-F4B31F40F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A99EAC9-6D17-D227-389F-96B89D284F9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01266E3-4CE2-142D-D287-C61459145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8E7111-503B-5C6E-46DA-74DEE7650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D233835-D644-4545-7BB7-7DAE00C3C6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2068EF9-4B1F-F2AE-DFF2-4B7F64BFA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3D1550-4845-F060-2D9D-6C2500D01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A17DC2FF-AAAE-1843-B27A-7045E858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Je cherche une description dans le texte. La réponse  est : « Karim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 grand et brun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 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34E345-810C-EBF0-4954-B2A6E5C69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99" y="2528595"/>
            <a:ext cx="5689461" cy="15454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AC1859-D3F9-DF80-8258-8412C651D979}"/>
              </a:ext>
            </a:extLst>
          </p:cNvPr>
          <p:cNvSpPr txBox="1"/>
          <p:nvPr/>
        </p:nvSpPr>
        <p:spPr>
          <a:xfrm>
            <a:off x="555832" y="3218812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Karim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est grand et brun.</a:t>
            </a:r>
          </a:p>
        </p:txBody>
      </p:sp>
    </p:spTree>
    <p:extLst>
      <p:ext uri="{BB962C8B-B14F-4D97-AF65-F5344CB8AC3E}">
        <p14:creationId xmlns:p14="http://schemas.microsoft.com/office/powerpoint/2010/main" val="33762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92B3-4770-DD9E-E054-8DE9D54F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E7AA259-5915-0283-1239-F16BC1E15F4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D1D3A49-E940-AE41-E74E-C2C8FEF57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B9D8F4C-A134-720C-B5BF-B5C2C08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A951015F-AE86-A8CA-772A-FB31EE2F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A1E5A4-ED22-8687-C5BD-28EB020F2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08939"/>
            <a:ext cx="8031518" cy="2874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E3EBE0-DA36-1793-7D17-14AD6E881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133" y="1747755"/>
            <a:ext cx="4995634" cy="8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118D7-5F1D-8118-A051-543BB2BDF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808418E3-C0C7-6083-C8F4-04F26E9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8F7906D-C371-FB9F-C524-FFCEB9B60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737968-B3CE-7B67-FCC5-F0D74ED6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74D1C3-4FD7-BA00-3B97-AFE904E2D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7" y="1735286"/>
            <a:ext cx="5479444" cy="9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Lecture et compréhension  de texte.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mots.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et compréhension de phrases.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050A-B6C7-4A79-BA0F-22090C4A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BEC62113-8138-265D-56DC-8B96B690F80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BED6C8-36D6-EDDC-6206-D81154E4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4505AA-027D-E4DB-7498-4430D25D5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4C58CCB-9939-A18E-AFEE-DBBD38FB7F7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560219E-6BEE-C2E2-D218-7CCF9FE4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6C7943-771D-39E9-4E25-CCBF15D6E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CDAFCC01-DBF0-A9AF-076A-56707E4C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En quelle class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Je cherche un niveau dans le texte. La réponse  est :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 en deuxième année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7B5D2F-ED78-9797-69AF-6D583807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12" y="2511347"/>
            <a:ext cx="5088397" cy="172917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4B3071A-4229-6BB0-F49A-C2CDB1B28395}"/>
              </a:ext>
            </a:extLst>
          </p:cNvPr>
          <p:cNvSpPr txBox="1"/>
          <p:nvPr/>
        </p:nvSpPr>
        <p:spPr>
          <a:xfrm>
            <a:off x="1068051" y="3187757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Majda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est en deuxième année.</a:t>
            </a:r>
          </a:p>
        </p:txBody>
      </p:sp>
    </p:spTree>
    <p:extLst>
      <p:ext uri="{BB962C8B-B14F-4D97-AF65-F5344CB8AC3E}">
        <p14:creationId xmlns:p14="http://schemas.microsoft.com/office/powerpoint/2010/main" val="9030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15AD2-E826-2A32-7541-0A872ACD3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E98FBC8-599C-EC27-80C5-C81EAECB29C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6D4C10B-FD8F-F6B9-33A2-B1112E55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F8B65B-0E12-CCB4-3B13-35B3AE747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7B13DB9A-DBE3-72A7-A34A-24FA1FC2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6C4FB4-7D6A-C808-6455-28336745B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7" y="2808939"/>
            <a:ext cx="8031518" cy="28742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B310E1-D1DA-460E-C65F-3208F9020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240" y="1624017"/>
            <a:ext cx="3185520" cy="7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33C9-B101-E3D2-07C9-F2E0E5F6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20A6242E-D801-9CD0-1038-713DF521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7D10CE-C07D-CD3A-71C9-51CB733DE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EA17857-0CF5-0AEA-4539-1A4F62AE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392D29-29F7-FE8F-8953-AEA29AB9F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240" y="1877472"/>
            <a:ext cx="3185520" cy="7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0D70F-46B6-934D-081A-63548893F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4A0B7F65-C3E8-0485-A4A8-858F7A2333C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A6F207D-C23A-D5EC-0195-9A4FF8AB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1AEF924-C3C6-2CE4-A524-023AA33BE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12474B-5DF3-9895-2335-54DE2F2B7FE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D25C3BA-06F0-28AA-40B8-FCB4923D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517A7D1-7F1C-0C7E-5688-26BD98E4F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00E0C21A-14B5-AD67-DB11-958CE8D0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âge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Je cherche un âge dans le texte. La réponse  est : «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Mamadou a douze ans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281DA7-1756-24C8-2FFA-D2840E62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78" y="2570813"/>
            <a:ext cx="4921669" cy="141449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6F6C1AB-D719-5B1D-61B5-D9CE203A1D58}"/>
              </a:ext>
            </a:extLst>
          </p:cNvPr>
          <p:cNvSpPr txBox="1"/>
          <p:nvPr/>
        </p:nvSpPr>
        <p:spPr>
          <a:xfrm>
            <a:off x="1227905" y="3140459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Mamadou a douze ans.</a:t>
            </a:r>
          </a:p>
        </p:txBody>
      </p:sp>
    </p:spTree>
    <p:extLst>
      <p:ext uri="{BB962C8B-B14F-4D97-AF65-F5344CB8AC3E}">
        <p14:creationId xmlns:p14="http://schemas.microsoft.com/office/powerpoint/2010/main" val="36839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Répondez à toutes les questions de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C54B1A-C49A-FE10-4A70-B3EEFEF0C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317" y="1484879"/>
            <a:ext cx="3338207" cy="469993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3692409" y="4329830"/>
            <a:ext cx="3128116" cy="159878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984" y="2285465"/>
            <a:ext cx="1970690" cy="3506839"/>
          </a:xfr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80173E4-66E7-B1D0-1907-2F4EBAD961B9}"/>
              </a:ext>
            </a:extLst>
          </p:cNvPr>
          <p:cNvSpPr txBox="1"/>
          <p:nvPr/>
        </p:nvSpPr>
        <p:spPr>
          <a:xfrm>
            <a:off x="1" y="2517212"/>
            <a:ext cx="8979212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janv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  </a:t>
            </a:r>
            <a:r>
              <a:rPr lang="fr-FR" sz="3600" b="1" dirty="0" err="1">
                <a:ln w="0"/>
                <a:solidFill>
                  <a:srgbClr val="424D7B"/>
                </a:solidFill>
                <a:latin typeface="Dosis SemiBold" pitchFamily="2" charset="0"/>
              </a:rPr>
              <a:t>févr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 </a:t>
            </a: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déc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embre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prem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ière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</a:t>
            </a:r>
            <a:r>
              <a:rPr kumimoji="0" lang="fr-FR" sz="36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quatr</a:t>
            </a:r>
            <a:r>
              <a:rPr lang="fr-FR" sz="36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ième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 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3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cinqu</a:t>
            </a:r>
            <a:r>
              <a:rPr lang="fr-FR" sz="3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ième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6314</TotalTime>
  <Words>1344</Words>
  <Application>Microsoft Office PowerPoint</Application>
  <PresentationFormat>Affichage à l'écran (4:3)</PresentationFormat>
  <Paragraphs>168</Paragraphs>
  <Slides>64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64</vt:i4>
      </vt:variant>
    </vt:vector>
  </HeadingPairs>
  <TitlesOfParts>
    <vt:vector size="90" baseType="lpstr">
      <vt:lpstr>Arial</vt:lpstr>
      <vt:lpstr>Mistral</vt:lpstr>
      <vt:lpstr>Dosis </vt:lpstr>
      <vt:lpstr>Calibri</vt:lpstr>
      <vt:lpstr>Dosis Medium</vt:lpstr>
      <vt:lpstr>Dosis SemiBold</vt:lpstr>
      <vt:lpstr>Wingdings</vt:lpstr>
      <vt:lpstr>Aptos</vt:lpstr>
      <vt:lpstr>Dosis ExtraBold</vt:lpstr>
      <vt:lpstr>Aptos Display</vt:lpstr>
      <vt:lpstr>Dosis</vt:lpstr>
      <vt:lpstr>2_Conception personnalisée</vt:lpstr>
      <vt:lpstr>1_Révision</vt:lpstr>
      <vt:lpstr>5_New Voc_01-Livret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6_New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Ouvrez le manuel à la page 31. On va lire ce texte.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La question est : où ? Je cherche un lieu dans le texte. La réponse est : « Karim habite à Tantan. »</vt:lpstr>
      <vt:lpstr>Répondez à cette question sur vos cahiers. Je vais passer entre les rangs pour vous aider. </vt:lpstr>
      <vt:lpstr>Qui veut lire sa réponse ?</vt:lpstr>
      <vt:lpstr>La question est : Comment ? Je cherche une description dans le texte. La réponse  est : « Karim est grand et brun. »</vt:lpstr>
      <vt:lpstr>Répondez à cette question sur vos cahiers. Je vais passer entre les rangs pour vous aider. </vt:lpstr>
      <vt:lpstr>Qui veut lire sa réponse ?</vt:lpstr>
      <vt:lpstr>La question est : En quelle classe ? Je cherche un niveau dans le texte. La réponse  est : « Majda est en deuxième année. »</vt:lpstr>
      <vt:lpstr>Répondez à cette question sur vos cahiers. Je vais passer entre les rangs pour vous aider. </vt:lpstr>
      <vt:lpstr>Qui veut lire sa réponse ?</vt:lpstr>
      <vt:lpstr>La question est : Quel âge ? Je cherche un âge dans le texte. La réponse  est : « Mamadou a douze ans. »</vt:lpstr>
      <vt:lpstr>La séance d’aujourd’hui est terminée. À la maison, Répondez à toutes les questions de l’activité 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15</cp:revision>
  <cp:lastPrinted>2025-08-13T10:11:39Z</cp:lastPrinted>
  <dcterms:created xsi:type="dcterms:W3CDTF">2025-08-01T12:31:49Z</dcterms:created>
  <dcterms:modified xsi:type="dcterms:W3CDTF">2025-11-26T16:08:15Z</dcterms:modified>
</cp:coreProperties>
</file>