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36"/>
  </p:notesMasterIdLst>
  <p:sldIdLst>
    <p:sldId id="256" r:id="rId19"/>
    <p:sldId id="798" r:id="rId20"/>
    <p:sldId id="1262" r:id="rId21"/>
    <p:sldId id="1263" r:id="rId22"/>
    <p:sldId id="1264" r:id="rId23"/>
    <p:sldId id="1271" r:id="rId24"/>
    <p:sldId id="1272" r:id="rId25"/>
    <p:sldId id="1273" r:id="rId26"/>
    <p:sldId id="1274" r:id="rId27"/>
    <p:sldId id="1268" r:id="rId28"/>
    <p:sldId id="1269" r:id="rId29"/>
    <p:sldId id="1270" r:id="rId30"/>
    <p:sldId id="1261" r:id="rId31"/>
    <p:sldId id="1233" r:id="rId32"/>
    <p:sldId id="1267" r:id="rId33"/>
    <p:sldId id="1266" r:id="rId34"/>
    <p:sldId id="689" r:id="rId35"/>
  </p:sldIdLst>
  <p:sldSz cx="9144000" cy="6858000" type="screen4x3"/>
  <p:notesSz cx="6735763" cy="9866313"/>
  <p:embeddedFontLst>
    <p:embeddedFont>
      <p:font typeface="Dosis" pitchFamily="2" charset="0"/>
      <p:regular r:id="rId37"/>
      <p:bold r:id="rId38"/>
    </p:embeddedFont>
    <p:embeddedFont>
      <p:font typeface="Dosis ExtraBold" pitchFamily="2" charset="0"/>
      <p:bold r:id="rId39"/>
    </p:embeddedFont>
    <p:embeddedFont>
      <p:font typeface="Dosis Medium" pitchFamily="2" charset="0"/>
      <p:regular r:id="rId40"/>
      <p:bold r:id="rId41"/>
    </p:embeddedFont>
    <p:embeddedFont>
      <p:font typeface="Dosis SemiBold" pitchFamily="2" charset="0"/>
      <p:regular r:id="rId42"/>
      <p:bold r:id="rId43"/>
    </p:embeddedFont>
    <p:embeddedFont>
      <p:font typeface="Mistral" panose="03090702030407020403" pitchFamily="66" charset="0"/>
      <p:regular r:id="rId4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font" Target="fonts/font3.fntdata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notesMaster" Target="notesMasters/notesMaster1.xml"/><Relationship Id="rId49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2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97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12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98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41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7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61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1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53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30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78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666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02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09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24B1A57-A5CB-E510-B594-7591CF9B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4DB1F-008E-5231-4E5B-E3512AFBA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4546B6C-9B7D-F7F5-4B42-7C9F4F4851A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0EE92D-79F4-5F90-43C8-3036E12B83C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B743AF-CFFD-41C1-B61A-749C240622A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E58A8770-BEE4-CB4C-462A-A4DD3E6CA74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2E03825-7501-7BCA-36B8-98E593C1682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Utiliser les outils de langue pour produire des énoncés oraux ou écrits.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D3B8017-D9CA-3345-A463-829A8D7A9B7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E57F3D-540C-E577-DEE9-F0C7AC2D9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5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0FE3B-78B1-247F-4581-A00FDA442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29192B-5B05-EA37-3A17-F69DF4192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BC2A281E-629C-DA99-5C3C-729349A5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 la copie de l’épreuve à la page 3. Vous allez faire l’exercice 1. Reliez pour faire des phrases correctes.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B885803-9042-5047-54E4-8BB74DB27EE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19569" y="2716189"/>
            <a:ext cx="750485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Item1. Relie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B6690C4-7153-BA22-3D74-58ADD66DD1C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377247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1 page 2</a:t>
            </a:r>
          </a:p>
        </p:txBody>
      </p:sp>
    </p:spTree>
    <p:extLst>
      <p:ext uri="{BB962C8B-B14F-4D97-AF65-F5344CB8AC3E}">
        <p14:creationId xmlns:p14="http://schemas.microsoft.com/office/powerpoint/2010/main" val="417395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07DD0-ED6C-335D-5630-33F3AE26A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71ED19-61EA-C1A6-6AFB-BB90C288B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19355AA9-08AF-7121-6E6C-D252279F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faire l’exercice 2. Item2. Complétez chaque phrase par le mot qui convient.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D74E1A0-6518-DB73-95C2-F978E5DA061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00418" y="2220506"/>
            <a:ext cx="654315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Item2. Complète chaque phrase par le mot qui convient.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13BC947-6230-70CC-B2D3-4C0DDD40C61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3567527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2</a:t>
            </a:r>
          </a:p>
        </p:txBody>
      </p:sp>
    </p:spTree>
    <p:extLst>
      <p:ext uri="{BB962C8B-B14F-4D97-AF65-F5344CB8AC3E}">
        <p14:creationId xmlns:p14="http://schemas.microsoft.com/office/powerpoint/2010/main" val="193301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Écrire correctement des mots.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BD861DA-3453-F97C-1ED3-A2D80C8C19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CCF67B-8F09-9495-A3C5-A593FA58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la copie de l’épreuve à la page 3. Vous allez faire l’exercice 1. Complétez chaque phrase par le mot qui convient.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2DD9AD-4455-7FB3-BDE5-0D9A336EB76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3" y="2644087"/>
            <a:ext cx="819900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Complète chaque phrase par le mot qui convient.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A3D2111-152A-9C94-ED8D-C63BAC64E6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4213913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1 page 3</a:t>
            </a:r>
          </a:p>
        </p:txBody>
      </p:sp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2822B-4F81-2DD5-A002-B0337619A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D77F79B-9E0C-9A6C-396C-615A6E2FB495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80FCEA-099A-FCC1-4EB7-3973806B004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38E4B6-2810-A56E-A81C-8564857405E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564F793A-B539-6608-C6C2-007B75C02879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D72AD1-970A-1385-9C03-1A3E474235D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Écrire des phrases.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FC0B991-A294-7CA3-D241-D2F06509BD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99232A-0913-B249-8D06-F89BB74AD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599E3-7DE6-74D4-2B42-D210D93E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886892-B755-8C9F-4C28-465C65AE2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C3E99B9A-9C55-DDD9-D43A-B049E21B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faire l’exercice 2. Observez les mots en désordre. Formez des phrases avec ces mots.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373586C-AF9F-10E8-4215-C8D7F961177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31951" y="2444115"/>
            <a:ext cx="648009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Écris des phrases en mettant en ordre les mots suivants.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8AEB447-6D40-AAD9-E02E-BE19C7E77E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653499" y="3772479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3</a:t>
            </a:r>
          </a:p>
        </p:txBody>
      </p:sp>
    </p:spTree>
    <p:extLst>
      <p:ext uri="{BB962C8B-B14F-4D97-AF65-F5344CB8AC3E}">
        <p14:creationId xmlns:p14="http://schemas.microsoft.com/office/powerpoint/2010/main" val="578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2860" y="2172487"/>
            <a:ext cx="2138280" cy="341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</a:t>
            </a:r>
            <a:r>
              <a:rPr lang="fr-FR" sz="3600" b="1" dirty="0">
                <a:solidFill>
                  <a:srgbClr val="C00000"/>
                </a:solidFill>
                <a:latin typeface="Dosis SemiBold" pitchFamily="2" charset="0"/>
              </a:rPr>
              <a:t>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50AC4AF-65C1-0790-9725-6F2C1900FEF7}"/>
              </a:ext>
            </a:extLst>
          </p:cNvPr>
          <p:cNvSpPr txBox="1"/>
          <p:nvPr/>
        </p:nvSpPr>
        <p:spPr>
          <a:xfrm>
            <a:off x="555733" y="1602020"/>
            <a:ext cx="8336019" cy="4518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Comprendre,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Comprendre, à l’oral,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Produire, à l’oral,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Prendre la parole pour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partager des informations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ire des mots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 phrases correctement et avec fluidité.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Lire des textes correctement et avec fluidité.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et comprendre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un texte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Ecrire des mots et des phrases correctement.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Produire, à l'écrit, des phrases pour partager des informations, décrire ou raconter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 les outils de langue pour produire des énoncés oraux ou écrits.</a:t>
            </a:r>
          </a:p>
        </p:txBody>
      </p:sp>
    </p:spTree>
    <p:extLst>
      <p:ext uri="{BB962C8B-B14F-4D97-AF65-F5344CB8AC3E}">
        <p14:creationId xmlns:p14="http://schemas.microsoft.com/office/powerpoint/2010/main" val="10816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756629" y="34980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972629" y="32460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194113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168913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1026688" y="3680141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PO1- PO2 – PO3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2085130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 compétences : LF1 –LF2.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23A238F-5528-2F5B-6C41-A5A011472494}"/>
              </a:ext>
            </a:extLst>
          </p:cNvPr>
          <p:cNvSpPr/>
          <p:nvPr/>
        </p:nvSpPr>
        <p:spPr>
          <a:xfrm>
            <a:off x="756629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844F714-B493-3029-A03A-471278204C50}"/>
              </a:ext>
            </a:extLst>
          </p:cNvPr>
          <p:cNvSpPr/>
          <p:nvPr/>
        </p:nvSpPr>
        <p:spPr>
          <a:xfrm>
            <a:off x="972629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CD9BE5B-B47E-E719-EE2F-FDB5CA2DBDAA}"/>
              </a:ext>
            </a:extLst>
          </p:cNvPr>
          <p:cNvSpPr txBox="1">
            <a:spLocks/>
          </p:cNvSpPr>
          <p:nvPr/>
        </p:nvSpPr>
        <p:spPr>
          <a:xfrm>
            <a:off x="972629" y="2143487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CO2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6278283-52C9-140A-A338-555E968274EB}"/>
              </a:ext>
            </a:extLst>
          </p:cNvPr>
          <p:cNvSpPr/>
          <p:nvPr/>
        </p:nvSpPr>
        <p:spPr>
          <a:xfrm>
            <a:off x="4752629" y="349802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10C8B7F7-E722-F118-649E-1C9E39E77E13}"/>
              </a:ext>
            </a:extLst>
          </p:cNvPr>
          <p:cNvSpPr/>
          <p:nvPr/>
        </p:nvSpPr>
        <p:spPr>
          <a:xfrm>
            <a:off x="4968629" y="3246029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94761E-E39B-F0D5-623A-15BEDD01A87B}"/>
              </a:ext>
            </a:extLst>
          </p:cNvPr>
          <p:cNvSpPr/>
          <p:nvPr/>
        </p:nvSpPr>
        <p:spPr>
          <a:xfrm>
            <a:off x="4905240" y="3675938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675AC807-AB24-217C-444A-736066244E23}"/>
              </a:ext>
            </a:extLst>
          </p:cNvPr>
          <p:cNvSpPr txBox="1">
            <a:spLocks/>
          </p:cNvSpPr>
          <p:nvPr/>
        </p:nvSpPr>
        <p:spPr>
          <a:xfrm>
            <a:off x="4968629" y="3697317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LC1 - PE1 – PE2 - OL1.</a:t>
            </a:r>
          </a:p>
        </p:txBody>
      </p:sp>
    </p:spTree>
    <p:extLst>
      <p:ext uri="{BB962C8B-B14F-4D97-AF65-F5344CB8AC3E}">
        <p14:creationId xmlns:p14="http://schemas.microsoft.com/office/powerpoint/2010/main" val="37984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31946-526A-E96E-0776-8D8C9D7B8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8855B72D-45D4-3A0E-7C68-8A5FD3AAC5B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3A0160-0539-B4BF-743A-FB76F8533CDD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B01453-83B0-E647-C5E3-08DAE5708AA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009771C-F12D-19C6-F3C8-DD86A205929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8550024-8C4F-D0C7-4C1E-AEA6A78B96C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41661" y="1800921"/>
            <a:ext cx="51816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séance 4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consacrée à l’évaluation des compétences suivantes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: </a:t>
            </a:r>
            <a:r>
              <a:rPr lang="fr-FR" b="1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LC1,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PE1, PE2 et OL1 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a passation se fait de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manière collective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sur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les copies des épreuves.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sng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Il y a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deux modèles d’épreuves. Le premier modèle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destiné au groupe de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la matinée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tandis que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le deuxième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est destiné au groupe de </a:t>
            </a:r>
            <a:r>
              <a:rPr kumimoji="0" lang="fr-FR" sz="1800" b="1" i="0" u="sng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l’après-midi.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explique chaque consigne et demande aux élèves d’effectuer l’exercice.</a:t>
            </a: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circule entre les rangs pour s’assurer que tous les élèves ont compris la consigne.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00C695A-01E1-F60C-05FC-0F658D255AA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65484" y="1051899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3FB621A-2504-E870-B298-72A5FB1CD17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608F8E90-EB79-2A6F-F89A-6F05433A442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rtl="0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Séance  4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9BD2CDC-4204-1872-F508-54174A855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62" y="2875584"/>
            <a:ext cx="1991324" cy="13275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1638232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Lire et comprendre un texte.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BD861DA-3453-F97C-1ED3-A2D80C8C19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772478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collective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CCF67B-8F09-9495-A3C5-A593FA58D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375" y="3042745"/>
            <a:ext cx="2634492" cy="17563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4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la copie de l’épreuve à la page 1. Vous allez répondre à l’exercice 1.  lisez les phrases, vérifiez dans le texte et entourez vrai ou faux.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E2DD9AD-4455-7FB3-BDE5-0D9A336EB76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5" y="3182778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1. Entoure « vrai » ou « faux » /6pts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A3D2111-152A-9C94-ED8D-C63BAC64E6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4213913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1 page 1 </a:t>
            </a:r>
          </a:p>
        </p:txBody>
      </p:sp>
    </p:spTree>
    <p:extLst>
      <p:ext uri="{BB962C8B-B14F-4D97-AF65-F5344CB8AC3E}">
        <p14:creationId xmlns:p14="http://schemas.microsoft.com/office/powerpoint/2010/main" val="26819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5EF43-C2A6-DD09-37DA-8E0F12E7A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54D103F-2F17-1461-CA64-FA55926D6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7EA29FF8-8692-D5AA-D439-1AB9E02B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répondre à l’exercice 2.  Regardez lisez la phrase. Lisez les mots, vérifiez dans le texte et écrivez la bonne réponse.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430935E-18D3-706C-91FD-317D47428C8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5" y="3182778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Item2. Complète par la bonne réponse /2pts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CCA9BDD-1160-65B2-252E-C95471E5943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4497692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2 page 1 </a:t>
            </a:r>
          </a:p>
        </p:txBody>
      </p:sp>
    </p:spTree>
    <p:extLst>
      <p:ext uri="{BB962C8B-B14F-4D97-AF65-F5344CB8AC3E}">
        <p14:creationId xmlns:p14="http://schemas.microsoft.com/office/powerpoint/2010/main" val="42498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599E3-7DE6-74D4-2B42-D210D93E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886892-B755-8C9F-4C28-465C65AE2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C3E99B9A-9C55-DDD9-D43A-B049E21B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répondre à l’exercice 3.  je vais lire les questions. Cherchez les réponses dans le texte et écrivez la bonne réponse. Vous devez écrire une phrase complète.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373586C-AF9F-10E8-4215-C8D7F961177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72495" y="3182778"/>
            <a:ext cx="81990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Item3. Réponds par des phrases complètes (2points).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08AEB447-6D40-AAD9-E02E-BE19C7E77E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4826" y="4213913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Exercice 3 page 1 </a:t>
            </a:r>
          </a:p>
        </p:txBody>
      </p:sp>
    </p:spTree>
    <p:extLst>
      <p:ext uri="{BB962C8B-B14F-4D97-AF65-F5344CB8AC3E}">
        <p14:creationId xmlns:p14="http://schemas.microsoft.com/office/powerpoint/2010/main" val="230942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80F8CA-9E32-43B4-9801-C91788857021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f0534ec5-868f-4ce6-85c7-99f0612daa52"/>
    <ds:schemaRef ds:uri="202b3bc9-e036-45c7-aea0-06aec8cd7a40"/>
  </ds:schemaRefs>
</ds:datastoreItem>
</file>

<file path=customXml/itemProps2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8713</TotalTime>
  <Words>650</Words>
  <Application>Microsoft Office PowerPoint</Application>
  <PresentationFormat>Affichage à l'écran (4:3)</PresentationFormat>
  <Paragraphs>73</Paragraphs>
  <Slides>17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17</vt:i4>
      </vt:variant>
    </vt:vector>
  </HeadingPairs>
  <TitlesOfParts>
    <vt:vector size="40" baseType="lpstr">
      <vt:lpstr>Calibri</vt:lpstr>
      <vt:lpstr>Mistral</vt:lpstr>
      <vt:lpstr>Wingdings</vt:lpstr>
      <vt:lpstr>Dosis</vt:lpstr>
      <vt:lpstr>Arial</vt:lpstr>
      <vt:lpstr>Dosis ExtraBold</vt:lpstr>
      <vt:lpstr>Dosis Medium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Prenez la copie de l’épreuve à la page 1. Vous allez répondre à l’exercice 1.  lisez les phrases, vérifiez dans le texte et entourez vrai ou faux. </vt:lpstr>
      <vt:lpstr>Maintenant, vous allez répondre à l’exercice 2.  Regardez lisez la phrase. Lisez les mots, vérifiez dans le texte et écrivez la bonne réponse. </vt:lpstr>
      <vt:lpstr>Maintenant, vous allez répondre à l’exercice 3.  je vais lire les questions. Cherchez les réponses dans le texte et écrivez la bonne réponse. Vous devez écrire une phrase complète.</vt:lpstr>
      <vt:lpstr>Présentation PowerPoint</vt:lpstr>
      <vt:lpstr>Prenez  la copie de l’épreuve à la page 3. Vous allez faire l’exercice 1. Reliez pour faire des phrases correctes.</vt:lpstr>
      <vt:lpstr>Maintenant, vous allez faire l’exercice 2. Item2. Complétez chaque phrase par le mot qui convient.</vt:lpstr>
      <vt:lpstr>Présentation PowerPoint</vt:lpstr>
      <vt:lpstr>Prenez la copie de l’épreuve à la page 3. Vous allez faire l’exercice 1. Complétez chaque phrase par le mot qui convient.</vt:lpstr>
      <vt:lpstr>Présentation PowerPoint</vt:lpstr>
      <vt:lpstr>Maintenant, vous allez faire l’exercice 2. Observez les mots en désordre. Formez des phrases avec ces mots. </vt:lpstr>
      <vt:lpstr>L’évaluation est terminée..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KHALID.RAMNI</cp:lastModifiedBy>
  <cp:revision>55</cp:revision>
  <cp:lastPrinted>2025-08-13T10:11:39Z</cp:lastPrinted>
  <dcterms:created xsi:type="dcterms:W3CDTF">2025-08-01T12:31:49Z</dcterms:created>
  <dcterms:modified xsi:type="dcterms:W3CDTF">2025-12-04T16:13:47Z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