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3" r:id="rId4"/>
    <p:sldMasterId id="2147483908" r:id="rId5"/>
    <p:sldMasterId id="2147483913" r:id="rId6"/>
    <p:sldMasterId id="2147483918" r:id="rId7"/>
    <p:sldMasterId id="2147483930" r:id="rId8"/>
    <p:sldMasterId id="2147483924" r:id="rId9"/>
  </p:sldMasterIdLst>
  <p:notesMasterIdLst>
    <p:notesMasterId r:id="rId88"/>
  </p:notesMasterIdLst>
  <p:handoutMasterIdLst>
    <p:handoutMasterId r:id="rId89"/>
  </p:handoutMasterIdLst>
  <p:sldIdLst>
    <p:sldId id="2134806700" r:id="rId10"/>
    <p:sldId id="972" r:id="rId11"/>
    <p:sldId id="2134806725" r:id="rId12"/>
    <p:sldId id="780" r:id="rId13"/>
    <p:sldId id="2134806703" r:id="rId14"/>
    <p:sldId id="741" r:id="rId15"/>
    <p:sldId id="2134806701" r:id="rId16"/>
    <p:sldId id="2134806705" r:id="rId17"/>
    <p:sldId id="2134806706" r:id="rId18"/>
    <p:sldId id="2134806680" r:id="rId19"/>
    <p:sldId id="2134806637" r:id="rId20"/>
    <p:sldId id="2134806756" r:id="rId21"/>
    <p:sldId id="2134806708" r:id="rId22"/>
    <p:sldId id="769" r:id="rId23"/>
    <p:sldId id="768" r:id="rId24"/>
    <p:sldId id="2134806678" r:id="rId25"/>
    <p:sldId id="2134806710" r:id="rId26"/>
    <p:sldId id="2134806719" r:id="rId27"/>
    <p:sldId id="871" r:id="rId28"/>
    <p:sldId id="2134806721" r:id="rId29"/>
    <p:sldId id="787" r:id="rId30"/>
    <p:sldId id="2134806687" r:id="rId31"/>
    <p:sldId id="2134806720" r:id="rId32"/>
    <p:sldId id="2134806722" r:id="rId33"/>
    <p:sldId id="2134806742" r:id="rId34"/>
    <p:sldId id="2134806688" r:id="rId35"/>
    <p:sldId id="2134806659" r:id="rId36"/>
    <p:sldId id="2134806689" r:id="rId37"/>
    <p:sldId id="2134806746" r:id="rId38"/>
    <p:sldId id="2134806745" r:id="rId39"/>
    <p:sldId id="2134806747" r:id="rId40"/>
    <p:sldId id="2134806748" r:id="rId41"/>
    <p:sldId id="2134806749" r:id="rId42"/>
    <p:sldId id="2134806752" r:id="rId43"/>
    <p:sldId id="2134806753" r:id="rId44"/>
    <p:sldId id="2134806754" r:id="rId45"/>
    <p:sldId id="2134806744" r:id="rId46"/>
    <p:sldId id="2134806750" r:id="rId47"/>
    <p:sldId id="2134806751" r:id="rId48"/>
    <p:sldId id="2134806660" r:id="rId49"/>
    <p:sldId id="2134806693" r:id="rId50"/>
    <p:sldId id="2134806755" r:id="rId51"/>
    <p:sldId id="2134806694" r:id="rId52"/>
    <p:sldId id="2134806662" r:id="rId53"/>
    <p:sldId id="954" r:id="rId54"/>
    <p:sldId id="2134806724" r:id="rId55"/>
    <p:sldId id="2134806681" r:id="rId56"/>
    <p:sldId id="2134806682" r:id="rId57"/>
    <p:sldId id="2134806683" r:id="rId58"/>
    <p:sldId id="2134806729" r:id="rId59"/>
    <p:sldId id="2134806730" r:id="rId60"/>
    <p:sldId id="2134806731" r:id="rId61"/>
    <p:sldId id="2134806726" r:id="rId62"/>
    <p:sldId id="2134806727" r:id="rId63"/>
    <p:sldId id="2134806728" r:id="rId64"/>
    <p:sldId id="2134806733" r:id="rId65"/>
    <p:sldId id="2134806734" r:id="rId66"/>
    <p:sldId id="2134806735" r:id="rId67"/>
    <p:sldId id="2134806736" r:id="rId68"/>
    <p:sldId id="2134806737" r:id="rId69"/>
    <p:sldId id="2134806738" r:id="rId70"/>
    <p:sldId id="2134806739" r:id="rId71"/>
    <p:sldId id="2134806740" r:id="rId72"/>
    <p:sldId id="2134806741" r:id="rId73"/>
    <p:sldId id="955" r:id="rId74"/>
    <p:sldId id="848" r:id="rId75"/>
    <p:sldId id="921" r:id="rId76"/>
    <p:sldId id="922" r:id="rId77"/>
    <p:sldId id="924" r:id="rId78"/>
    <p:sldId id="925" r:id="rId79"/>
    <p:sldId id="849" r:id="rId80"/>
    <p:sldId id="788" r:id="rId81"/>
    <p:sldId id="2134806714" r:id="rId82"/>
    <p:sldId id="858" r:id="rId83"/>
    <p:sldId id="2134806716" r:id="rId84"/>
    <p:sldId id="869" r:id="rId85"/>
    <p:sldId id="764" r:id="rId86"/>
    <p:sldId id="949" r:id="rId87"/>
  </p:sldIdLst>
  <p:sldSz cx="9144000" cy="6858000" type="screen4x3"/>
  <p:notesSz cx="6735763" cy="9866313"/>
  <p:embeddedFontLst>
    <p:embeddedFont>
      <p:font typeface="Dosis" pitchFamily="2" charset="0"/>
      <p:regular r:id="rId90"/>
      <p:bold r:id="rId9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F9B233"/>
    <a:srgbClr val="196082"/>
    <a:srgbClr val="CF1F3C"/>
    <a:srgbClr val="A6A6A6"/>
    <a:srgbClr val="E4E3F1"/>
    <a:srgbClr val="002060"/>
    <a:srgbClr val="D9D9D9"/>
    <a:srgbClr val="F2F2F2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AB89E-9574-410B-8266-93F364C684ED}" v="158" dt="2025-11-04T22:20:38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85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1.fntdata"/><Relationship Id="rId95" Type="http://schemas.openxmlformats.org/officeDocument/2006/relationships/tableStyles" Target="tableStyle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2.fntdata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microsoft.com/office/2018/10/relationships/authors" Target="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03907-30C6-9DE8-9D88-D713ABB60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52AC10-7A2C-82F8-8D2D-4888F0C7D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DE67A3-2CD9-C4DC-3FD1-9B9FB30A3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F7896-D2FD-6DB1-ACC1-F1C3301B8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077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3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07/11/2025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6158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51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18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21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32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98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3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6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10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9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10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00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8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5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7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8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2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43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9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6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96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1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5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07/11/2025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7" r:id="rId5"/>
    <p:sldLayoutId id="214748391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917" r:id="rId3"/>
    <p:sldLayoutId id="21474838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78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5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2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72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88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gif"/><Relationship Id="rId5" Type="http://schemas.openxmlformats.org/officeDocument/2006/relationships/image" Target="../media/image46.pn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emf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4"/><Relationship Id="rId7" Type="http://schemas.openxmlformats.org/officeDocument/2006/relationships/image" Target="../media/image6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8.png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Calibri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Calibri"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2704342" cy="288630"/>
            <a:chOff x="5372100" y="5877672"/>
            <a:chExt cx="2704342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07853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7807391" y="5886030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fr-FR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9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</a:t>
              </a:r>
              <a:r>
                <a:rPr lang="fr-FR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endParaRPr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0784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10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</a:t>
              </a:r>
              <a:endParaRPr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5382442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8039086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1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9A1-E7AB-8259-CC39-DC074861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4A61B1-8DE3-9972-8559-F0B3371A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61" y="2510412"/>
            <a:ext cx="8062906" cy="2456373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01FEBA-591E-BBC4-02C3-188D821D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A84AF-0397-1F34-4205-51023685DD22}"/>
              </a:ext>
            </a:extLst>
          </p:cNvPr>
          <p:cNvSpPr txBox="1"/>
          <p:nvPr/>
        </p:nvSpPr>
        <p:spPr>
          <a:xfrm>
            <a:off x="1445954" y="932863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kumimoji="0" lang="ar-M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4 بسرعة، لديكم دقيقة واحدة.</a:t>
            </a:r>
            <a:endParaRPr lang="ar-MA" sz="1867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9F96D3-B353-9C08-75F5-10FE5EEC6E8D}"/>
              </a:ext>
            </a:extLst>
          </p:cNvPr>
          <p:cNvSpPr txBox="1"/>
          <p:nvPr/>
        </p:nvSpPr>
        <p:spPr>
          <a:xfrm>
            <a:off x="5812068" y="4159042"/>
            <a:ext cx="156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345 762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D418F63-F39E-3555-1A94-99D1C3BEFCE9}"/>
              </a:ext>
            </a:extLst>
          </p:cNvPr>
          <p:cNvSpPr txBox="1"/>
          <p:nvPr/>
        </p:nvSpPr>
        <p:spPr>
          <a:xfrm>
            <a:off x="4513256" y="4159042"/>
            <a:ext cx="152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346 000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DA948BB-2D57-B854-637C-8D67FD54A2BA}"/>
              </a:ext>
            </a:extLst>
          </p:cNvPr>
          <p:cNvSpPr txBox="1"/>
          <p:nvPr/>
        </p:nvSpPr>
        <p:spPr>
          <a:xfrm>
            <a:off x="2018469" y="4161656"/>
            <a:ext cx="144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218 902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1A3749E-9459-C876-860F-E1BCD601DAFF}"/>
              </a:ext>
            </a:extLst>
          </p:cNvPr>
          <p:cNvSpPr txBox="1"/>
          <p:nvPr/>
        </p:nvSpPr>
        <p:spPr>
          <a:xfrm>
            <a:off x="7083428" y="4159042"/>
            <a:ext cx="156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340 687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DA8F338-1D7E-A309-547A-B6E68284C1AD}"/>
              </a:ext>
            </a:extLst>
          </p:cNvPr>
          <p:cNvSpPr txBox="1"/>
          <p:nvPr/>
        </p:nvSpPr>
        <p:spPr>
          <a:xfrm>
            <a:off x="3175492" y="4159042"/>
            <a:ext cx="144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123 459</a:t>
            </a:r>
          </a:p>
        </p:txBody>
      </p:sp>
    </p:spTree>
    <p:extLst>
      <p:ext uri="{BB962C8B-B14F-4D97-AF65-F5344CB8AC3E}">
        <p14:creationId xmlns:p14="http://schemas.microsoft.com/office/powerpoint/2010/main" val="325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90971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صححوا التمرين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بسرعة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DF7FB9-C16D-7FED-E1FB-22F4FD28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36" y="3011349"/>
            <a:ext cx="8303993" cy="172335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AAC49247-BE99-C0DD-A7D1-49A0458991D6}"/>
              </a:ext>
            </a:extLst>
          </p:cNvPr>
          <p:cNvSpPr txBox="1"/>
          <p:nvPr/>
        </p:nvSpPr>
        <p:spPr>
          <a:xfrm>
            <a:off x="2378577" y="3827037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070C0"/>
                </a:solidFill>
              </a:rPr>
              <a:t>&lt;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EECF932-9498-55E7-CDCA-E6E038D8158A}"/>
              </a:ext>
            </a:extLst>
          </p:cNvPr>
          <p:cNvSpPr txBox="1"/>
          <p:nvPr/>
        </p:nvSpPr>
        <p:spPr>
          <a:xfrm>
            <a:off x="750779" y="3965536"/>
            <a:ext cx="760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00000"/>
                </a:solidFill>
              </a:rPr>
              <a:t>16 560       16 543       16 456       16379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9204DB-DF8C-E882-D3B1-9E0A95306D5B}"/>
              </a:ext>
            </a:extLst>
          </p:cNvPr>
          <p:cNvSpPr txBox="1"/>
          <p:nvPr/>
        </p:nvSpPr>
        <p:spPr>
          <a:xfrm>
            <a:off x="4335351" y="3856352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070C0"/>
                </a:solidFill>
              </a:rPr>
              <a:t>&lt;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BB3489-7B95-0454-83C5-CCC2B9A18A37}"/>
              </a:ext>
            </a:extLst>
          </p:cNvPr>
          <p:cNvSpPr txBox="1"/>
          <p:nvPr/>
        </p:nvSpPr>
        <p:spPr>
          <a:xfrm>
            <a:off x="6292125" y="3856352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070C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EE784-E702-81AB-7782-C4431E49B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D999FFB-36D6-3EAB-39C0-6ABF93E65AB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8956074-8A00-ADC3-E91B-58B7C58287A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1D1C9D6-0287-5F34-3BD4-71E287D10D30}"/>
              </a:ext>
            </a:extLst>
          </p:cNvPr>
          <p:cNvGrpSpPr/>
          <p:nvPr/>
        </p:nvGrpSpPr>
        <p:grpSpPr>
          <a:xfrm>
            <a:off x="2070001" y="2019495"/>
            <a:ext cx="5003997" cy="2819009"/>
            <a:chOff x="2369471" y="2221113"/>
            <a:chExt cx="461224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DE78C98-F2D0-4B72-2470-6E8C9540890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B1CA699-A563-338D-8525-FC02B9D9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0561" y="3908945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00F13C8-9196-D216-35E2-359C89866A87}"/>
                </a:ext>
              </a:extLst>
            </p:cNvPr>
            <p:cNvSpPr txBox="1"/>
            <p:nvPr/>
          </p:nvSpPr>
          <p:spPr>
            <a:xfrm>
              <a:off x="2369471" y="3158100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80E9B6A8-0B32-C4A9-9D90-5A0B564FCF1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5DF51F5-594C-5724-21B2-A9761BEA5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998874C-5947-3E46-8052-DB56C867FF5A}"/>
                </a:ext>
              </a:extLst>
            </p:cNvPr>
            <p:cNvSpPr txBox="1"/>
            <p:nvPr/>
          </p:nvSpPr>
          <p:spPr>
            <a:xfrm>
              <a:off x="2476649" y="3983753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4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430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إلى نشاط الحساب الذهني. خذوا دفاتر البحث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62116" y="927437"/>
            <a:ext cx="70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عمليات الجمع. دوّنوا النتيجة فقط في دفاتركم كما في المثال.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914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5  + 6 + 5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 =  ..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41187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16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39442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2" name="الحساب الذهني N3°">
            <a:hlinkClick r:id="" action="ppaction://media"/>
            <a:extLst>
              <a:ext uri="{FF2B5EF4-FFF2-40B4-BE49-F238E27FC236}">
                <a16:creationId xmlns:a16="http://schemas.microsoft.com/office/drawing/2014/main" id="{BA5FC38E-0827-58E0-9A67-C9DFCAD98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27" y="1973218"/>
            <a:ext cx="7989922" cy="4494331"/>
          </a:xfrm>
          <a:prstGeom prst="rect">
            <a:avLst/>
          </a:prstGeom>
        </p:spPr>
      </p:pic>
      <p:pic>
        <p:nvPicPr>
          <p:cNvPr id="3" name="Image 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9CD66B92-E5CF-AF81-110A-1C24545FA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62332" y="875154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814DD85-2072-7320-FEC7-A07680C238F5}"/>
              </a:ext>
            </a:extLst>
          </p:cNvPr>
          <p:cNvGrpSpPr/>
          <p:nvPr/>
        </p:nvGrpSpPr>
        <p:grpSpPr>
          <a:xfrm>
            <a:off x="347510" y="875154"/>
            <a:ext cx="628396" cy="688367"/>
            <a:chOff x="910241" y="3511073"/>
            <a:chExt cx="628396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5086DFB-F8DB-6459-3AF0-F0E57A31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EA0BE6-C1DE-8594-BB13-3155E61B6562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F8061DFD-E0C4-6FBC-18F8-F696AE1B5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0" y="1436099"/>
            <a:ext cx="8696100" cy="48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237008"/>
            <a:chOff x="2193989" y="2167843"/>
            <a:chExt cx="4932000" cy="223700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17943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742699" y="3345288"/>
              <a:ext cx="35261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-10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تَمثيلُ الأَجْزَاءِ عَلى نَموذَجِ الأَشرِطَة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النمذجة</a:t>
              </a:r>
              <a:endParaRPr kumimoji="0" lang="en-US" sz="38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تمثيل معطيات مسألة على نموذج الأشرطة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703AC8-5F6E-00C1-F99F-45E9CCAE9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7" y="1848274"/>
            <a:ext cx="7858425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76795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_P1_S2_L5">
            <a:hlinkClick r:id="" action="ppaction://media"/>
            <a:extLst>
              <a:ext uri="{FF2B5EF4-FFF2-40B4-BE49-F238E27FC236}">
                <a16:creationId xmlns:a16="http://schemas.microsoft.com/office/drawing/2014/main" id="{8047A80D-3D6E-5AF8-24C8-418D23FCC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832" y="1994603"/>
            <a:ext cx="7814335" cy="43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37755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 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4E098A-D76A-D988-17F1-92FA1BFC33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58648-1E89-4A23-A8A6-58F0E3A73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8" y="2000140"/>
            <a:ext cx="6903895" cy="40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BC98F-D8A3-502F-6CD0-32F0BE41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77A8FCE-608F-C1CE-9098-2F5F6AF555F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F258685-5A12-BA5F-9A86-562CE7545124}"/>
              </a:ext>
            </a:extLst>
          </p:cNvPr>
          <p:cNvGrpSpPr/>
          <p:nvPr/>
        </p:nvGrpSpPr>
        <p:grpSpPr>
          <a:xfrm>
            <a:off x="2080132" y="2436266"/>
            <a:ext cx="4664913" cy="2598313"/>
            <a:chOff x="2080132" y="2436266"/>
            <a:chExt cx="4664913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FBC0B30-6778-39CB-6014-AE332FAF1813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E522A39-94C1-9BD1-8CE3-33E5FE9A9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CB22D1A-07EF-B5D5-4819-DD96ECB8A64F}"/>
                </a:ext>
              </a:extLst>
            </p:cNvPr>
            <p:cNvSpPr txBox="1"/>
            <p:nvPr/>
          </p:nvSpPr>
          <p:spPr>
            <a:xfrm>
              <a:off x="2080132" y="3306199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51484E75-DE57-69EF-4E02-265D967EC55A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F3F79A03-43CA-F4B3-604B-C2A5394C2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A840697-D439-A17A-F9EF-5B0A8D791CDB}"/>
                </a:ext>
              </a:extLst>
            </p:cNvPr>
            <p:cNvSpPr txBox="1"/>
            <p:nvPr/>
          </p:nvSpPr>
          <p:spPr>
            <a:xfrm>
              <a:off x="2223570" y="3894359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EEF8D3B-1558-2983-E4EE-F94C8CD445E6}"/>
                </a:ext>
              </a:extLst>
            </p:cNvPr>
            <p:cNvSpPr txBox="1"/>
            <p:nvPr/>
          </p:nvSpPr>
          <p:spPr>
            <a:xfrm>
              <a:off x="2086844" y="4453855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1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60409-21D4-0DBD-3279-15939D5BF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64077" y="938025"/>
            <a:ext cx="739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سنمثل معطيات المسألة التالية على نموذج الأشرطة،  خُطْوَةً خطوة مثل مجد وندى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20EED9-1EA0-735B-84B2-B6F783143D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6709616-77BB-8989-A7FC-D501D7DE1098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فاتِنُ 17 صَفْحَةً مِنْ كِتابِها يَوْمَ السَّبْتِ، ثُمَّ قَرَأَتْ 25 صَفْحَةً 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5081E-33A3-523E-84DD-391742B2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06D6A04-98F0-A5D7-B652-A42DBBC2D9FB}"/>
              </a:ext>
            </a:extLst>
          </p:cNvPr>
          <p:cNvSpPr txBox="1"/>
          <p:nvPr/>
        </p:nvSpPr>
        <p:spPr>
          <a:xfrm>
            <a:off x="98604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أفعل أولا؟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5EC835-47CD-8B30-A7CB-B6D1067A12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 16">
            <a:extLst>
              <a:ext uri="{FF2B5EF4-FFF2-40B4-BE49-F238E27FC236}">
                <a16:creationId xmlns:a16="http://schemas.microsoft.com/office/drawing/2014/main" id="{9D9AE9B3-DE4D-5739-D631-D1F83965A1F7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18E09A5-1854-64FC-787D-46A89A0BA0B3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E85E371-62DF-9D08-2685-2D0013153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0E29CE8A-B863-E17F-1849-D04FE3FB02E0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فاتِنُ 17 صَفْحَةً مِنْ كِتابِها يَوْمَ السَّبْتِ، ثُمَّ قَرَأَتْ 25 صَفْحَةً 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A39BA55B-D29F-1F43-1744-71635B29B3FF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8576F0E-BD47-1FF3-0246-72A4809551F1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6B565EB0-23BE-90B6-89FC-427B9490D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3E5FD04B-1120-DF9B-9AB2-AC76616FB776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F188E37A-E23A-E3B6-32E1-6D08036F12D5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DCEEE86D-03E6-325F-4F40-901999459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6">
            <a:extLst>
              <a:ext uri="{FF2B5EF4-FFF2-40B4-BE49-F238E27FC236}">
                <a16:creationId xmlns:a16="http://schemas.microsoft.com/office/drawing/2014/main" id="{4BC73DF6-DDD6-32DF-C626-CBA19C8F51BF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111E7B2-5EC8-6D74-86C1-C1AB0EBC8C7F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38BEB7A-F684-00D9-ED16-56CA67E4C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3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53DA-A862-7991-E632-1AD14A39A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835E98F-9950-5CCF-2E3D-E21CCB791297}"/>
              </a:ext>
            </a:extLst>
          </p:cNvPr>
          <p:cNvSpPr txBox="1"/>
          <p:nvPr/>
        </p:nvSpPr>
        <p:spPr>
          <a:xfrm>
            <a:off x="1012723" y="734887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المسألة قراءة سليمة؟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699CC3-2A54-7FBF-B0BD-8C90F554D44F}"/>
              </a:ext>
            </a:extLst>
          </p:cNvPr>
          <p:cNvSpPr txBox="1"/>
          <p:nvPr/>
        </p:nvSpPr>
        <p:spPr>
          <a:xfrm>
            <a:off x="1012723" y="1060691"/>
            <a:ext cx="6532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يُمَكِّنُ المدرس بعض المتعلمين من قراءة المسألة قراءة سليمة.</a:t>
            </a:r>
            <a:endParaRPr lang="fr-FR" sz="16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223BDD-8B40-DE28-18BD-4741BEC98F4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A6946D6-3258-0749-8FDE-E83A110159A2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فاتِنُ 17 صَفْحَةً مِنْ كِتابِها يَوْمَ السَّبْتِ، ثُمَّ قَرَأَتْ 25 صَفْحَةً 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9C287F83-345A-D418-1A2E-A7B5416FF8DB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BA275798-DCDB-C59A-3AA8-44F871199AC4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A78180F-6D7F-1820-7CFF-1D5E03BCC6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C403E1D4-2E21-3076-94EF-ED37063AAD72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1211F09-4D3A-2C3B-4A45-F046969218E3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E355AE4-E4E9-E173-6061-BAB8C0A91C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4BCEAAAE-EA42-A1BD-73ED-910081A05147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33CC8D4-6FB6-B52C-ABA0-4E859FD10FDB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F9D79549-9872-F8F2-CFDE-3577DECC4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0722594C-D447-9F91-50FC-5D7CD7C36689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465D9BD-A635-B257-A599-120AB5F3275C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A802624E-54C5-740E-E1FA-10D7436DE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0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4E9A5-AB32-14A2-D506-5DB6AEF55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A3F9DD7-33C0-BD9C-F31D-ABCF0839CDF5}"/>
              </a:ext>
            </a:extLst>
          </p:cNvPr>
          <p:cNvSpPr txBox="1"/>
          <p:nvPr/>
        </p:nvSpPr>
        <p:spPr>
          <a:xfrm>
            <a:off x="1012723" y="79517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أغمضوا أعينكم وتخيلوا شريط أحداث المسألة.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076D7B-3419-9134-AB78-2DADB624E3E8}"/>
              </a:ext>
            </a:extLst>
          </p:cNvPr>
          <p:cNvSpPr txBox="1"/>
          <p:nvPr/>
        </p:nvSpPr>
        <p:spPr>
          <a:xfrm>
            <a:off x="364595" y="1080903"/>
            <a:ext cx="7180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يوجه  المدرس المتعلمين لسرد أحداث القصة ( شخصية المسألة؟ ماذا فعلت أولا؟ ثانيا؟ ما المطلوب؟.</a:t>
            </a:r>
            <a:endParaRPr lang="fr-FR" sz="16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315D3F-F0E0-867A-4D38-6A11D77AC4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50B0814-C916-6781-69D4-2DE049B3EC3D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فاتِنُ 17 صَفْحَةً مِنْ كِتابِها يَوْمَ السَّبْتِ، ثُمَّ قَرَأَتْ 25 صَفْحَةً 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9AACC6C5-B451-893D-BB47-9D5F0679E9AE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91881D5-970A-9B79-35FF-E20B55529C1C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7C107CB3-016C-E768-B853-07CAF2A22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FA7D7798-F0B0-9BE4-AA95-E293093D0068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A2E2CDB-146A-8C48-462B-31AC49B44FE7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1A27E6-993D-1C1F-920C-E5ECB0CBE2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E39BE6D9-569B-CD5A-08AF-953D5A1B0CE7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A6436D3-E37B-166D-77F7-00CFBE0AC3C9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EE29CBFD-D4F9-9316-8C08-7B4ECCF4D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6319F50F-636F-1E7C-519E-C876D480EB47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15EDBBD8-C18F-6E4E-2DA2-3ED095EB569A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67C324E2-72C2-B626-7927-9EC5762CC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2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EE22B-6E3C-6BB5-1F03-4896B05AE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F3562D5-7A93-D4BE-4F2D-5E0F08E7C0DD}"/>
              </a:ext>
            </a:extLst>
          </p:cNvPr>
          <p:cNvSpPr txBox="1"/>
          <p:nvPr/>
        </p:nvSpPr>
        <p:spPr>
          <a:xfrm>
            <a:off x="986049" y="905640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997058-AF61-FA36-9790-AB96ECBB9C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647046E-C7FB-1E12-A880-34342D7075B6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فاتِنُ 17 صَفْحَةً مِنْ كِتابِها يَوْمَ السَّبْتِ، ثُمَّ قَرَأَتْ 25 صَفْحَةً 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D3407C14-ED60-53B1-ECD8-00361CC4EDD4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43E5C0D-A94C-79A3-F81E-0324C8802E01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C64B3AB-4961-EEB2-2ABC-C773D4909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06E0EB91-407E-89A2-8D50-1DFF9DB0C89D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EBF98DC-E9BC-7A9A-35A7-2B9E50BDE577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1678F2C-E2E0-AACA-AE9A-BF532DE54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1BEB76D-2A7D-0BB8-F5D5-A321EBFBA8DC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3B6FA2B-0D69-0EE3-DADA-1A2921D6A09B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E233EE82-FCA1-B83E-6246-BE44FBB8C5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ED20D118-BBA3-EAC7-4B18-35AC7BFCA380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300DA5D-0536-8D7F-4E49-4E09BEF38B2A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831D8F01-A412-D0FE-5698-FE4BB9FDB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1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1A6BD-71D0-16B2-9D2E-FF142D480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48C46E8-6E29-462C-2D55-D913D447EEA5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1B6E59-532E-F79F-201F-85CFADB7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9D1572-EC30-FF05-458C-86BF34E571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1EC55-1006-052B-4DD9-9E5564E60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CB4CE6C-E16A-834B-0B6F-8C018316C62B}"/>
              </a:ext>
            </a:extLst>
          </p:cNvPr>
          <p:cNvSpPr txBox="1"/>
          <p:nvPr/>
        </p:nvSpPr>
        <p:spPr>
          <a:xfrm>
            <a:off x="97273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على ألواحكم ما يمثله هذا المعطى. اكتبوا فقط جزء أو كــل؟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B85B91-0E5A-C5F5-4707-96D2E1644F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F31B87-7568-A1C0-608E-365FC8A03593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فاتِنُ </a:t>
            </a:r>
            <a:r>
              <a:rPr lang="ar-MA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مِنْ كِتابِها يَوْمَ السَّبْتِ، ثُمَّ قَرَأَتْ 25 صَفْحَةً 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2293-8921-EB0C-DDCE-6FE3E7AFD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3B9F5C9-7DAB-EB17-BAC1-572FE6070A8C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57DADD3-BE7B-5F59-9CF2-D8FC2E4D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8D1BF4-BE0D-AA26-54DF-B0C8B6B741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6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القيمة المكانية لأرقام العدد 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كتابة أعداد من 0 إلى  999 999 بالأرقام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ترتيب الأعداد من 0 -  999 999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مقارنة الأعداد في نطاق 0 -  999 999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FDFF88-80DB-0983-C645-B53095805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26" y="5416841"/>
            <a:ext cx="3938021" cy="9408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3E8B199-E3A8-98C2-D672-8AE1F5523B1C}"/>
              </a:ext>
            </a:extLst>
          </p:cNvPr>
          <p:cNvSpPr txBox="1"/>
          <p:nvPr/>
        </p:nvSpPr>
        <p:spPr>
          <a:xfrm>
            <a:off x="2566065" y="5554355"/>
            <a:ext cx="3444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حل المسائل: تمثيل الأجزاء على نموذج الأشرطة </a:t>
            </a:r>
          </a:p>
        </p:txBody>
      </p:sp>
      <p:sp>
        <p:nvSpPr>
          <p:cNvPr id="12" name="Organigramme : Terminateur 21">
            <a:extLst>
              <a:ext uri="{FF2B5EF4-FFF2-40B4-BE49-F238E27FC236}">
                <a16:creationId xmlns:a16="http://schemas.microsoft.com/office/drawing/2014/main" id="{8FBF80F9-2437-E57C-614A-0F79A41AE259}"/>
              </a:ext>
            </a:extLst>
          </p:cNvPr>
          <p:cNvSpPr/>
          <p:nvPr/>
        </p:nvSpPr>
        <p:spPr>
          <a:xfrm>
            <a:off x="4636298" y="5171228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16140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D96BD-1C9D-3983-85A4-A3707662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A87F54F-BA05-00FC-45A5-DE5D4BC3019E}"/>
              </a:ext>
            </a:extLst>
          </p:cNvPr>
          <p:cNvSpPr txBox="1"/>
          <p:nvPr/>
        </p:nvSpPr>
        <p:spPr>
          <a:xfrm>
            <a:off x="949891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نوع هذا المعطى جزء.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F610E1E-0F84-81D3-CF49-E5F79B97AE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139657-B034-6ECA-8047-6E5494E85DFB}"/>
              </a:ext>
            </a:extLst>
          </p:cNvPr>
          <p:cNvSpPr txBox="1"/>
          <p:nvPr/>
        </p:nvSpPr>
        <p:spPr>
          <a:xfrm>
            <a:off x="4674634" y="3429000"/>
            <a:ext cx="18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صَفْحَةً </a:t>
            </a:r>
            <a:endParaRPr lang="fr-MA" sz="3600" dirty="0">
              <a:solidFill>
                <a:srgbClr val="00206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C472CF2-4FEE-37C4-470C-512E7B9B280D}"/>
              </a:ext>
            </a:extLst>
          </p:cNvPr>
          <p:cNvCxnSpPr/>
          <p:nvPr/>
        </p:nvCxnSpPr>
        <p:spPr>
          <a:xfrm flipH="1">
            <a:off x="3352299" y="3752165"/>
            <a:ext cx="864000" cy="0"/>
          </a:xfrm>
          <a:prstGeom prst="straightConnector1">
            <a:avLst/>
          </a:prstGeom>
          <a:ln w="57150">
            <a:solidFill>
              <a:srgbClr val="CF1F3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02A3D04F-CB9B-BE48-8DDB-5D611CA1F66A}"/>
              </a:ext>
            </a:extLst>
          </p:cNvPr>
          <p:cNvSpPr txBox="1"/>
          <p:nvPr/>
        </p:nvSpPr>
        <p:spPr>
          <a:xfrm>
            <a:off x="1328873" y="3415004"/>
            <a:ext cx="18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F756F-598A-AA6D-2B54-178EFEC0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936F02F-4364-75C0-7252-3C613824DF33}"/>
              </a:ext>
            </a:extLst>
          </p:cNvPr>
          <p:cNvSpPr txBox="1"/>
          <p:nvPr/>
        </p:nvSpPr>
        <p:spPr>
          <a:xfrm>
            <a:off x="100321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على ألواحكم ما يمثله هذا المعطى. اكتبوا فقط جزء أو كــل؟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4C246E-1DF7-7D54-7ED2-F9B2DCBBD3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2FC869-10F9-8922-4EA2-8297BF709D60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فاتِنُ 17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مِنْ كِتابِها يَوْمَ السَّبْتِ، ثُمَّ قَرَأَتْ </a:t>
            </a:r>
            <a:r>
              <a:rPr lang="ar-MA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C20C3-6235-C903-67B2-38580B6C2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22A8C4D-D798-202E-A162-1EFE5EF7D129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87213D-B7F5-12D5-A54E-AB6370A80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B884E0-3170-991D-1308-04273434A2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B894-B878-119D-AD93-C3269F8C5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25BA4C5-1762-90A9-A980-53EFC6C6D0F7}"/>
              </a:ext>
            </a:extLst>
          </p:cNvPr>
          <p:cNvSpPr txBox="1"/>
          <p:nvPr/>
        </p:nvSpPr>
        <p:spPr>
          <a:xfrm>
            <a:off x="993059" y="858759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نوع هذا المعطى جزء.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5C39C1-2BB7-710F-1EAF-CA54B2CF87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B8FFD6-8A1F-787A-0FCA-D06715F778F2}"/>
              </a:ext>
            </a:extLst>
          </p:cNvPr>
          <p:cNvSpPr txBox="1"/>
          <p:nvPr/>
        </p:nvSpPr>
        <p:spPr>
          <a:xfrm>
            <a:off x="4730614" y="3429000"/>
            <a:ext cx="18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صَفْحَةً </a:t>
            </a:r>
            <a:endParaRPr lang="fr-MA" sz="3600" dirty="0">
              <a:solidFill>
                <a:srgbClr val="00206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BD5E445-0C6E-BBEA-04D1-0D1441856923}"/>
              </a:ext>
            </a:extLst>
          </p:cNvPr>
          <p:cNvCxnSpPr/>
          <p:nvPr/>
        </p:nvCxnSpPr>
        <p:spPr>
          <a:xfrm flipH="1">
            <a:off x="3361624" y="3752165"/>
            <a:ext cx="864000" cy="0"/>
          </a:xfrm>
          <a:prstGeom prst="straightConnector1">
            <a:avLst/>
          </a:prstGeom>
          <a:ln w="57150">
            <a:solidFill>
              <a:srgbClr val="CF1F3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08555260-B58A-3D4F-42C7-9A1C0279AD3B}"/>
              </a:ext>
            </a:extLst>
          </p:cNvPr>
          <p:cNvSpPr txBox="1"/>
          <p:nvPr/>
        </p:nvSpPr>
        <p:spPr>
          <a:xfrm>
            <a:off x="1384853" y="3415004"/>
            <a:ext cx="18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73ABB-B09B-52C8-C947-DF09E045D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6C2D150-D525-98F9-BF19-6077D8F150CA}"/>
              </a:ext>
            </a:extLst>
          </p:cNvPr>
          <p:cNvSpPr txBox="1"/>
          <p:nvPr/>
        </p:nvSpPr>
        <p:spPr>
          <a:xfrm>
            <a:off x="99305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على ألواحكم نوع المطلوب في المسألة. اكتبوا فقط جزء أو كــل؟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E6C561-4EE3-BD9C-DEBF-99818CFA7F8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0DC070-6ACD-1CF6-18DE-18E04C2BE98C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فاتِنُ 17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مِنْ كِتابِها يَوْمَ السَّبْتِ، ثُمَّ قَرَأَتْ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</a:t>
            </a:r>
            <a:r>
              <a:rPr lang="ar-MA" sz="28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الصَّ</a:t>
            </a:r>
            <a:r>
              <a:rPr lang="ar-MA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فَحَاتِ الَّتي قَ</a:t>
            </a:r>
            <a:r>
              <a:rPr lang="ar-MA" sz="28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رَأَتْهَا فاتِنُ في الْيَوْمَيْنِ مَعاً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83F8F-DB98-2E60-2604-778E23DC2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C4D4D24-A212-BB72-2BB3-A375F8B56DE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D9526-883E-CEBD-ECF6-106C14A4A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E5357B-D672-9CB5-2158-60E7EA4E9D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3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F568-9399-1560-6907-DEA794CD8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7EE1237-36EB-8F1E-D69E-FE5D61CDE0B9}"/>
              </a:ext>
            </a:extLst>
          </p:cNvPr>
          <p:cNvSpPr txBox="1"/>
          <p:nvPr/>
        </p:nvSpPr>
        <p:spPr>
          <a:xfrm>
            <a:off x="97273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نوع المطلوب كــــــلّ.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2E662C-01D9-BC16-C98A-D6D12C2227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ED5315-509C-553B-4089-0A4489541245}"/>
              </a:ext>
            </a:extLst>
          </p:cNvPr>
          <p:cNvSpPr txBox="1"/>
          <p:nvPr/>
        </p:nvSpPr>
        <p:spPr>
          <a:xfrm>
            <a:off x="3032444" y="3429000"/>
            <a:ext cx="4558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الصَفَحَاتِ في الْيَوْمَيْنِ </a:t>
            </a:r>
            <a:endParaRPr lang="fr-MA" sz="3600" dirty="0">
              <a:solidFill>
                <a:srgbClr val="00206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9461908-1DE9-2637-4F26-E53845F38B86}"/>
              </a:ext>
            </a:extLst>
          </p:cNvPr>
          <p:cNvCxnSpPr/>
          <p:nvPr/>
        </p:nvCxnSpPr>
        <p:spPr>
          <a:xfrm flipH="1">
            <a:off x="2372583" y="3817481"/>
            <a:ext cx="864000" cy="0"/>
          </a:xfrm>
          <a:prstGeom prst="straightConnector1">
            <a:avLst/>
          </a:prstGeom>
          <a:ln w="57150">
            <a:solidFill>
              <a:srgbClr val="CF1F3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C55571E-81B6-2B1A-8E70-881B0ABCDBED}"/>
              </a:ext>
            </a:extLst>
          </p:cNvPr>
          <p:cNvSpPr txBox="1"/>
          <p:nvPr/>
        </p:nvSpPr>
        <p:spPr>
          <a:xfrm>
            <a:off x="330495" y="3480320"/>
            <a:ext cx="18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كُـــــلّ</a:t>
            </a:r>
            <a:endParaRPr lang="fr-M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1BD55-6F9F-A5FE-3C02-776C585F4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E3D2FA0-C53E-3867-9209-0A6D01AEFA9D}"/>
              </a:ext>
            </a:extLst>
          </p:cNvPr>
          <p:cNvSpPr txBox="1"/>
          <p:nvPr/>
        </p:nvSpPr>
        <p:spPr>
          <a:xfrm>
            <a:off x="986049" y="905640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4C43AC-2E49-2564-98C2-9366989DD8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297A7D-4DD1-7085-4354-22345C4567B5}"/>
              </a:ext>
            </a:extLst>
          </p:cNvPr>
          <p:cNvSpPr txBox="1"/>
          <p:nvPr/>
        </p:nvSpPr>
        <p:spPr>
          <a:xfrm>
            <a:off x="550506" y="2933010"/>
            <a:ext cx="7809722" cy="2173503"/>
          </a:xfrm>
          <a:prstGeom prst="roundRect">
            <a:avLst>
              <a:gd name="adj" fmla="val 14950"/>
            </a:avLst>
          </a:prstGeom>
          <a:solidFill>
            <a:srgbClr val="E4E3F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قَرَأَتْ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فاتِنُ 17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مِنْ كِتابِها يَوْمَ السَّبْتِ، ثُمَّ قَرَأَتْ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صَفْحَةً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أُخْرَى يَوْمَ الأَحَدِ. 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الصَّفَحَاتِ الَّتي قَرَأَتْهَا فاتِنُ في الْيَوْمَيْنِ مَعاً؟ </a:t>
            </a:r>
            <a:endParaRPr lang="fr-M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F2E7FED1-F713-04FA-F3F5-1A829439DD74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47F0B13-9C19-EAB7-B2A0-2ABA3696224A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969802A0-BE09-1AC3-0F01-3E026A3017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AA6573E4-BE2F-A354-CDF3-8A595BC95FC8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90C824D-32E3-2D8C-E3FB-8D9F117F72D0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11B0494E-E22C-3F21-BE6F-657E74E6F2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88E544D6-1695-3B5A-EC91-34A8568560C0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02A1744-0B79-A09B-165B-DB89AF3CEE1F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BEEE69F-1C51-7F3A-B52E-562431C6B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E41728E-7634-68F5-530D-A0768F00228B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63205316-1E6C-1AEF-8FF4-E22401F27973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A5474F52-19DC-2CAA-988B-33B8BDBD78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30C07-93ED-5FA2-3003-24F25DE23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D4739B5-5508-3662-FA27-E4A498222AFF}"/>
              </a:ext>
            </a:extLst>
          </p:cNvPr>
          <p:cNvSpPr txBox="1"/>
          <p:nvPr/>
        </p:nvSpPr>
        <p:spPr>
          <a:xfrm>
            <a:off x="98604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معطيات المسألة على نموذج الأشرطة.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46F444-BA31-EC93-C926-7929BEBC8E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16">
            <a:extLst>
              <a:ext uri="{FF2B5EF4-FFF2-40B4-BE49-F238E27FC236}">
                <a16:creationId xmlns:a16="http://schemas.microsoft.com/office/drawing/2014/main" id="{87CA0FFD-2732-66AF-5B28-0C74E5B7A51E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9E97182-AF72-5E32-88D4-F6DDB155B752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D71FC12C-EEC9-6916-40B8-3C9712E57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5D8EBD57-CECC-2B1B-A47A-78E9D58AB576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FFFACD7-D602-AAB1-CFD5-052AA520EDDA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72CA09F-95C4-99FD-2D47-98FD1CA87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9B80983F-3F3F-A549-5E0E-B0757F93446A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049111C5-EF31-F8F7-A1A4-EE837A035703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64D2FCA4-03DF-BE08-8FB6-A312F5DFF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C6C44264-DCBF-B50C-529D-EE6C34D27F6C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E1F5303E-A610-467C-64AD-D0E6E96FDE10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2B3BCAF3-2281-E98A-5711-AA61DA28AA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4BF186-4736-619F-B03A-E470E7986C97}"/>
              </a:ext>
            </a:extLst>
          </p:cNvPr>
          <p:cNvSpPr/>
          <p:nvPr/>
        </p:nvSpPr>
        <p:spPr>
          <a:xfrm>
            <a:off x="2547257" y="3112472"/>
            <a:ext cx="3741576" cy="626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B4DFF-875A-0B12-10E6-9B9CAD7A134F}"/>
              </a:ext>
            </a:extLst>
          </p:cNvPr>
          <p:cNvSpPr/>
          <p:nvPr/>
        </p:nvSpPr>
        <p:spPr>
          <a:xfrm>
            <a:off x="2547257" y="3738639"/>
            <a:ext cx="2276670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78E08-3010-1685-07FB-FA3D3A3CDFBD}"/>
              </a:ext>
            </a:extLst>
          </p:cNvPr>
          <p:cNvSpPr/>
          <p:nvPr/>
        </p:nvSpPr>
        <p:spPr>
          <a:xfrm>
            <a:off x="4823927" y="3738639"/>
            <a:ext cx="1464906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37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79DE-75F2-93EA-B816-65ED05638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F097BE6-35F5-CAD2-9BC6-76725C94BDC5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99A490-B372-E287-4922-E665850F4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7D4EF1-DB2E-E0B6-4320-65401C558D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3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 : تَمثيلُ الأَجْزَاءِ عَلى نَموذَجِ الأَشرِطَة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9658A0-B0F0-78BF-7A24-30BB766E0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" y="1467516"/>
            <a:ext cx="8413366" cy="56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278C-2D72-81B3-D861-9FC548561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15739C-2981-E89E-3B7B-8EDE02E7478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5223-30BC-7662-A510-8C90832CC79D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EA7B3B-F0A1-FD7B-B9A3-9C5A07C2D8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225C6F-3391-D263-75CD-9AFD802A967B}"/>
              </a:ext>
            </a:extLst>
          </p:cNvPr>
          <p:cNvSpPr txBox="1"/>
          <p:nvPr/>
        </p:nvSpPr>
        <p:spPr>
          <a:xfrm>
            <a:off x="905243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B236C-55D0-4BEA-3651-5944E34AA229}"/>
              </a:ext>
            </a:extLst>
          </p:cNvPr>
          <p:cNvSpPr/>
          <p:nvPr/>
        </p:nvSpPr>
        <p:spPr>
          <a:xfrm>
            <a:off x="2547257" y="3112472"/>
            <a:ext cx="3741576" cy="626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F3AF1-3CF8-277A-93B1-49DF64CA9C86}"/>
              </a:ext>
            </a:extLst>
          </p:cNvPr>
          <p:cNvSpPr/>
          <p:nvPr/>
        </p:nvSpPr>
        <p:spPr>
          <a:xfrm>
            <a:off x="2547257" y="3738639"/>
            <a:ext cx="2276670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1EA56-C26F-E8A4-F5AC-89B92518FA91}"/>
              </a:ext>
            </a:extLst>
          </p:cNvPr>
          <p:cNvSpPr/>
          <p:nvPr/>
        </p:nvSpPr>
        <p:spPr>
          <a:xfrm>
            <a:off x="4823927" y="3738639"/>
            <a:ext cx="1464906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A76CB6-8402-336B-A140-42CBD5CF256E}"/>
              </a:ext>
            </a:extLst>
          </p:cNvPr>
          <p:cNvSpPr/>
          <p:nvPr/>
        </p:nvSpPr>
        <p:spPr>
          <a:xfrm>
            <a:off x="3051111" y="373863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صَفحَةً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A4A5A-8BAA-F4E4-67C2-3268497F1F39}"/>
              </a:ext>
            </a:extLst>
          </p:cNvPr>
          <p:cNvSpPr/>
          <p:nvPr/>
        </p:nvSpPr>
        <p:spPr>
          <a:xfrm>
            <a:off x="4823927" y="373863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صَفحَةً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5EC7A1-E164-78FA-A118-F3A42D4B9911}"/>
              </a:ext>
            </a:extLst>
          </p:cNvPr>
          <p:cNvSpPr/>
          <p:nvPr/>
        </p:nvSpPr>
        <p:spPr>
          <a:xfrm>
            <a:off x="2925982" y="3092748"/>
            <a:ext cx="2984125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8EC3F-B478-5DFD-2972-1BAEA3A92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399A817-F004-94C3-D31D-7209976ECC74}"/>
              </a:ext>
            </a:extLst>
          </p:cNvPr>
          <p:cNvSpPr txBox="1"/>
          <p:nvPr/>
        </p:nvSpPr>
        <p:spPr>
          <a:xfrm>
            <a:off x="986049" y="930431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86C2EA-B715-B6AA-C74C-B51AE24FF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030CDCBF-FC04-56B2-FC1B-FA826E108D68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3287197-2A2A-B650-50E4-186649BB4139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BC8CEE9D-8C29-5191-E526-9A58A686E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72C351E-DAF9-9FAB-B638-071BDEE91C49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7E8D0C80-E55A-A3A8-006D-78CB22C26666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138913D0-22DB-D85A-6521-F86662463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0E88DF04-1EBB-A87D-3913-59F121302455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803A2F-6C4B-2A94-9778-C2AD3B12984A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FE63560E-021B-B5A1-1300-96B534733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A856C34C-9540-C5FB-5CD7-B823C75C2772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D01E24E-1E9F-AF4F-638D-C35ADE14C651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F16DB2D-D65E-A354-075A-ED327EC780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B3D520F-B766-D6B8-D9A6-9D5C974B16D8}"/>
              </a:ext>
            </a:extLst>
          </p:cNvPr>
          <p:cNvSpPr/>
          <p:nvPr/>
        </p:nvSpPr>
        <p:spPr>
          <a:xfrm>
            <a:off x="2547257" y="3112472"/>
            <a:ext cx="3741576" cy="626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D33C1A-E507-7D59-F81A-80D1BC025E2C}"/>
              </a:ext>
            </a:extLst>
          </p:cNvPr>
          <p:cNvSpPr/>
          <p:nvPr/>
        </p:nvSpPr>
        <p:spPr>
          <a:xfrm>
            <a:off x="2547257" y="3738639"/>
            <a:ext cx="2276670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D7AC4C-9641-35E5-4A35-9660A20631B9}"/>
              </a:ext>
            </a:extLst>
          </p:cNvPr>
          <p:cNvSpPr/>
          <p:nvPr/>
        </p:nvSpPr>
        <p:spPr>
          <a:xfrm>
            <a:off x="4823927" y="3738639"/>
            <a:ext cx="1464906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DDE482-DA24-1431-9B5E-609EE8D7F9A7}"/>
              </a:ext>
            </a:extLst>
          </p:cNvPr>
          <p:cNvSpPr/>
          <p:nvPr/>
        </p:nvSpPr>
        <p:spPr>
          <a:xfrm>
            <a:off x="3051111" y="373863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صَفحَةً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5729BA-3155-F5DB-F6F9-10A588DDBCBC}"/>
              </a:ext>
            </a:extLst>
          </p:cNvPr>
          <p:cNvSpPr/>
          <p:nvPr/>
        </p:nvSpPr>
        <p:spPr>
          <a:xfrm>
            <a:off x="4823927" y="373863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صَفحَةً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8BCF78-BB5A-C761-BFA4-31A7497CE5AD}"/>
              </a:ext>
            </a:extLst>
          </p:cNvPr>
          <p:cNvSpPr/>
          <p:nvPr/>
        </p:nvSpPr>
        <p:spPr>
          <a:xfrm>
            <a:off x="2925982" y="3092748"/>
            <a:ext cx="2984125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A4385-1E8D-DFB0-B32E-589AA91A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288FBC7-820F-5A46-3BEB-9D4964A8CAAE}"/>
              </a:ext>
            </a:extLst>
          </p:cNvPr>
          <p:cNvSpPr txBox="1"/>
          <p:nvPr/>
        </p:nvSpPr>
        <p:spPr>
          <a:xfrm>
            <a:off x="993059" y="858759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العملية المناسبة لنموذج الأشرطة التالي.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4136A5-97A1-EC4E-5BC7-9A13B0524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7495B8-717B-B4B6-25EB-2368AAFC1D62}"/>
              </a:ext>
            </a:extLst>
          </p:cNvPr>
          <p:cNvSpPr/>
          <p:nvPr/>
        </p:nvSpPr>
        <p:spPr>
          <a:xfrm>
            <a:off x="2547257" y="3112472"/>
            <a:ext cx="3741576" cy="626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48E7C7-41CC-B10E-E89F-197C430A7CCC}"/>
              </a:ext>
            </a:extLst>
          </p:cNvPr>
          <p:cNvSpPr/>
          <p:nvPr/>
        </p:nvSpPr>
        <p:spPr>
          <a:xfrm>
            <a:off x="2547257" y="3738639"/>
            <a:ext cx="2276670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CD9E5E-DDC2-502B-B603-F09F1390139E}"/>
              </a:ext>
            </a:extLst>
          </p:cNvPr>
          <p:cNvSpPr/>
          <p:nvPr/>
        </p:nvSpPr>
        <p:spPr>
          <a:xfrm>
            <a:off x="4823927" y="3738639"/>
            <a:ext cx="1464906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007971-12E3-86D2-C9F5-F8118A94DB7A}"/>
              </a:ext>
            </a:extLst>
          </p:cNvPr>
          <p:cNvSpPr/>
          <p:nvPr/>
        </p:nvSpPr>
        <p:spPr>
          <a:xfrm>
            <a:off x="3051111" y="373863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صَفحَةً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5434D7-B6B4-3EE4-F4EC-F5F8C060C0A2}"/>
              </a:ext>
            </a:extLst>
          </p:cNvPr>
          <p:cNvSpPr/>
          <p:nvPr/>
        </p:nvSpPr>
        <p:spPr>
          <a:xfrm>
            <a:off x="4823927" y="373863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صَفحَةً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A392C6-D555-14C3-3007-C9656FB854AC}"/>
              </a:ext>
            </a:extLst>
          </p:cNvPr>
          <p:cNvSpPr/>
          <p:nvPr/>
        </p:nvSpPr>
        <p:spPr>
          <a:xfrm>
            <a:off x="2925982" y="3092748"/>
            <a:ext cx="2984125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EF367E40-5B62-9ADD-DA4A-B3BFC0109EFA}"/>
              </a:ext>
            </a:extLst>
          </p:cNvPr>
          <p:cNvGrpSpPr/>
          <p:nvPr/>
        </p:nvGrpSpPr>
        <p:grpSpPr>
          <a:xfrm>
            <a:off x="6767488" y="1931605"/>
            <a:ext cx="1796699" cy="432000"/>
            <a:chOff x="3748888" y="1919923"/>
            <a:chExt cx="2119324" cy="551406"/>
          </a:xfrm>
          <a:solidFill>
            <a:schemeClr val="bg1">
              <a:lumMod val="8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D939B4A4-79D6-A018-E02D-804D53B32CB9}"/>
                </a:ext>
              </a:extLst>
            </p:cNvPr>
            <p:cNvSpPr/>
            <p:nvPr/>
          </p:nvSpPr>
          <p:spPr>
            <a:xfrm>
              <a:off x="3748888" y="1919923"/>
              <a:ext cx="17410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الْمَسألَةَ وَأتَخَيَّلُهَا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23FA1175-C43D-E7D3-AE14-44E43F224F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D811FB32-436E-0BD1-0926-FA2436789D40}"/>
              </a:ext>
            </a:extLst>
          </p:cNvPr>
          <p:cNvGrpSpPr/>
          <p:nvPr/>
        </p:nvGrpSpPr>
        <p:grpSpPr>
          <a:xfrm>
            <a:off x="4252457" y="1931605"/>
            <a:ext cx="2496973" cy="432000"/>
            <a:chOff x="2922869" y="1919923"/>
            <a:chExt cx="2945343" cy="551406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A22455FC-3BC8-CAE2-3728-3B649B31BDD1}"/>
                </a:ext>
              </a:extLst>
            </p:cNvPr>
            <p:cNvSpPr/>
            <p:nvPr/>
          </p:nvSpPr>
          <p:spPr>
            <a:xfrm>
              <a:off x="2922869" y="1919923"/>
              <a:ext cx="256705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الْمُعْطَيَاتِ وَأُحَدِّدُ نَوْعَهَا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718703BF-861C-A5D9-CC3E-2C16C475D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E397CE76-9606-8884-EA6D-50EEBEF85648}"/>
              </a:ext>
            </a:extLst>
          </p:cNvPr>
          <p:cNvGrpSpPr/>
          <p:nvPr/>
        </p:nvGrpSpPr>
        <p:grpSpPr>
          <a:xfrm>
            <a:off x="2356724" y="1931605"/>
            <a:ext cx="1877674" cy="432000"/>
            <a:chOff x="3653373" y="1919923"/>
            <a:chExt cx="2214839" cy="551406"/>
          </a:xfrm>
          <a:solidFill>
            <a:schemeClr val="bg1">
              <a:lumMod val="75000"/>
            </a:schemeClr>
          </a:solidFill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EAC6C4E4-4871-CF57-551F-C7B75F7C3DA0}"/>
                </a:ext>
              </a:extLst>
            </p:cNvPr>
            <p:cNvSpPr/>
            <p:nvPr/>
          </p:nvSpPr>
          <p:spPr>
            <a:xfrm>
              <a:off x="3653373" y="1919923"/>
              <a:ext cx="1836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أَرسُمُ نَمُوذَجَ الْأَشرِطَةِ</a:t>
              </a: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6E463714-08EA-50BC-0D08-6316769FE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58B1CCA7-F7E9-FABD-9EEB-C6577A0749AA}"/>
              </a:ext>
            </a:extLst>
          </p:cNvPr>
          <p:cNvGrpSpPr/>
          <p:nvPr/>
        </p:nvGrpSpPr>
        <p:grpSpPr>
          <a:xfrm>
            <a:off x="384603" y="1931605"/>
            <a:ext cx="1954062" cy="432000"/>
            <a:chOff x="3563268" y="1919923"/>
            <a:chExt cx="2304944" cy="551406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B4088014-1E3C-40A0-B425-9DE53B5362D3}"/>
                </a:ext>
              </a:extLst>
            </p:cNvPr>
            <p:cNvSpPr/>
            <p:nvPr/>
          </p:nvSpPr>
          <p:spPr>
            <a:xfrm>
              <a:off x="3563268" y="1919923"/>
              <a:ext cx="1926658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الْعَمَلِيَّةَ الْمُنَاسِبَةَ</a:t>
              </a: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7A7B8AE1-6BEC-AA5E-27CD-AFFA6D7420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6033" y="1990989"/>
              <a:ext cx="382179" cy="3821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3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4C2CE-104C-3594-572B-4A6269E4F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CC17A98-B843-252E-22F4-46967E28D741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F7B0698-563E-A798-630D-58A241099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8B14A0-7A13-B771-4F12-41F1865E21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3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A5BE-0357-12E5-1EAA-69BAC44E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8820E9-18DF-982F-570F-03E4065DDA4F}"/>
              </a:ext>
            </a:extLst>
          </p:cNvPr>
          <p:cNvSpPr txBox="1"/>
          <p:nvPr/>
        </p:nvSpPr>
        <p:spPr>
          <a:xfrm>
            <a:off x="1187624" y="4579833"/>
            <a:ext cx="676875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25 + 17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90BFAB-94F8-045F-FA81-B9286D5BFD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A00A0C2-01D2-82C6-1B6B-E1DF64585B0F}"/>
              </a:ext>
            </a:extLst>
          </p:cNvPr>
          <p:cNvSpPr txBox="1"/>
          <p:nvPr/>
        </p:nvSpPr>
        <p:spPr>
          <a:xfrm>
            <a:off x="1003219" y="932863"/>
            <a:ext cx="65328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العملية المناسبة لنموذج الأشرطة هي: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97B8C-7B43-56B1-810C-37E4F5011516}"/>
              </a:ext>
            </a:extLst>
          </p:cNvPr>
          <p:cNvSpPr/>
          <p:nvPr/>
        </p:nvSpPr>
        <p:spPr>
          <a:xfrm>
            <a:off x="2547257" y="2366022"/>
            <a:ext cx="3741576" cy="626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27A25-5D02-A162-52C6-5344D505ED25}"/>
              </a:ext>
            </a:extLst>
          </p:cNvPr>
          <p:cNvSpPr/>
          <p:nvPr/>
        </p:nvSpPr>
        <p:spPr>
          <a:xfrm>
            <a:off x="2547257" y="2992189"/>
            <a:ext cx="2276670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43A800-D763-C57E-F198-78A0F53A5D48}"/>
              </a:ext>
            </a:extLst>
          </p:cNvPr>
          <p:cNvSpPr/>
          <p:nvPr/>
        </p:nvSpPr>
        <p:spPr>
          <a:xfrm>
            <a:off x="4823927" y="2992189"/>
            <a:ext cx="1464906" cy="626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D1189B-5C90-4515-4FA0-050E10CAF07C}"/>
              </a:ext>
            </a:extLst>
          </p:cNvPr>
          <p:cNvSpPr/>
          <p:nvPr/>
        </p:nvSpPr>
        <p:spPr>
          <a:xfrm>
            <a:off x="3051111" y="299218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صَفحَةً</a:t>
            </a:r>
            <a:endParaRPr lang="fr-M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DA2C2B-27E3-1134-8E55-FF17D045114A}"/>
              </a:ext>
            </a:extLst>
          </p:cNvPr>
          <p:cNvSpPr/>
          <p:nvPr/>
        </p:nvSpPr>
        <p:spPr>
          <a:xfrm>
            <a:off x="4823927" y="2992189"/>
            <a:ext cx="1371600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صَفحَةً</a:t>
            </a:r>
            <a:endParaRPr lang="fr-M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4C07A4-5B1A-EB36-C840-69F956833018}"/>
              </a:ext>
            </a:extLst>
          </p:cNvPr>
          <p:cNvSpPr/>
          <p:nvPr/>
        </p:nvSpPr>
        <p:spPr>
          <a:xfrm>
            <a:off x="2925982" y="2346298"/>
            <a:ext cx="2984125" cy="645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M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AEFC3-C20C-D6E9-2B73-DB4458C8B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084302-8B0E-3DDF-0423-937C318A132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280ACB6-B775-9886-C0DE-D088C15FDA07}"/>
              </a:ext>
            </a:extLst>
          </p:cNvPr>
          <p:cNvGrpSpPr/>
          <p:nvPr/>
        </p:nvGrpSpPr>
        <p:grpSpPr>
          <a:xfrm>
            <a:off x="2058851" y="2436266"/>
            <a:ext cx="4658201" cy="2598313"/>
            <a:chOff x="2086844" y="2436266"/>
            <a:chExt cx="4658201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A0BAA74-ABEA-336E-C665-7B66821E631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6A4F84D-2DAD-140D-C88C-178C539CC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3788027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E13A760-B229-7E26-F04A-4609BF8C75F1}"/>
                </a:ext>
              </a:extLst>
            </p:cNvPr>
            <p:cNvSpPr txBox="1"/>
            <p:nvPr/>
          </p:nvSpPr>
          <p:spPr>
            <a:xfrm>
              <a:off x="2116392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467BAC42-8F4B-5AB1-B697-A848F355F26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D182C2D-1032-6789-5006-F585B2729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6BF9392-F200-94BF-3A18-F283C17FFA92}"/>
                </a:ext>
              </a:extLst>
            </p:cNvPr>
            <p:cNvSpPr txBox="1"/>
            <p:nvPr/>
          </p:nvSpPr>
          <p:spPr>
            <a:xfrm>
              <a:off x="2223570" y="3846368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A7735B3-B665-476F-52C9-1E7A102FC13A}"/>
                </a:ext>
              </a:extLst>
            </p:cNvPr>
            <p:cNvSpPr txBox="1"/>
            <p:nvPr/>
          </p:nvSpPr>
          <p:spPr>
            <a:xfrm>
              <a:off x="2086844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444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9CA47-4F45-B3FF-A82C-8D4D6C63F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A059AC9-DAB9-6F24-D465-69D10B2EE263}"/>
              </a:ext>
            </a:extLst>
          </p:cNvPr>
          <p:cNvSpPr txBox="1"/>
          <p:nvPr/>
        </p:nvSpPr>
        <p:spPr>
          <a:xfrm>
            <a:off x="12609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1CAAD84-6605-61E2-BB53-50836F68A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E3AFCE-AE8F-2B15-B92B-9D02CD514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17BC-C6B1-C3D3-A4CA-B7E43694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D42F27-6437-D9B2-7B0C-AE96D9587074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998BD0-91B8-2C5A-5293-861B17EF1BA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C0798AE-CBA8-32AB-DB2F-5DB8F484DF69}"/>
              </a:ext>
            </a:extLst>
          </p:cNvPr>
          <p:cNvSpPr txBox="1"/>
          <p:nvPr/>
        </p:nvSpPr>
        <p:spPr>
          <a:xfrm>
            <a:off x="1252055" y="88792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يمثل العدد 78 في هذا النموذج؟ اكتبوا فقط كل أو جزء.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BD5DD8-43A3-D407-82BF-34237D2D38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1F9DFA-14B6-FEF9-97E1-B74EF63F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9" y="2658542"/>
            <a:ext cx="3047051" cy="1131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076969-EEE3-CA88-F679-B63930DD779F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980D0B-87F6-F874-9935-365433DF24EA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FC246-047D-01ED-843D-AD8320095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1AA6D4F-1249-2693-EDCA-586F019856CD}"/>
              </a:ext>
            </a:extLst>
          </p:cNvPr>
          <p:cNvSpPr txBox="1"/>
          <p:nvPr/>
        </p:nvSpPr>
        <p:spPr>
          <a:xfrm>
            <a:off x="1252057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1008A2-FEB7-FF71-7B36-89F97375A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4CD2B2-774B-6CF1-6B18-92F39CB057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EC176-EE33-D2B8-CBD6-5A55C1AFF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721AF2-19F0-7864-CCB6-E12DF91B1101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FD538-9F07-618F-060A-6F45F080B12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994072-110B-DC3D-903C-956FC54FD711}"/>
              </a:ext>
            </a:extLst>
          </p:cNvPr>
          <p:cNvSpPr txBox="1"/>
          <p:nvPr/>
        </p:nvSpPr>
        <p:spPr>
          <a:xfrm>
            <a:off x="3116864" y="1047601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1F8D98C-B79A-E3FA-E20B-D19109DC1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9032" y="629264"/>
            <a:ext cx="1131814" cy="946271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309D61-7C69-984E-B237-963018CE80DF}"/>
              </a:ext>
            </a:extLst>
          </p:cNvPr>
          <p:cNvSpPr txBox="1"/>
          <p:nvPr/>
        </p:nvSpPr>
        <p:spPr>
          <a:xfrm>
            <a:off x="1252057" y="77027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78، في هذا النموذج، يمثل "كل"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7E37E4-4A2B-58EC-6C44-4C612AA7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9" y="2658542"/>
            <a:ext cx="3047051" cy="11310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3F069D-E1D6-9322-FFF4-09E9CC7E2334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AA25C2-88D5-8D74-C613-EC3FD9B837E2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افتتاح الدرس: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نمذجة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ممارسة الموجهة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ممارسة المستقلة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اختتام </a:t>
            </a:r>
            <a:r>
              <a:rPr kumimoji="0" lang="ar-S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7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900" b="1" dirty="0">
                  <a:solidFill>
                    <a:srgbClr val="33878B"/>
                  </a:solidFill>
                  <a:latin typeface="Aptos" panose="02110004020202020204"/>
                </a:rPr>
                <a:t>30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6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F6CB-6BD4-3F0B-3421-85FA5FBD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AB25C2-297B-AB47-85F0-8B6F3011F7D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45F3B6-1CC3-43D3-1B41-0E282E1D40DD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37C954-B28C-DD15-82A6-70F548F67092}"/>
              </a:ext>
            </a:extLst>
          </p:cNvPr>
          <p:cNvSpPr txBox="1"/>
          <p:nvPr/>
        </p:nvSpPr>
        <p:spPr>
          <a:xfrm>
            <a:off x="1252055" y="88792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عماذا نبحث في هذا النموذج؟ اكتبوا فقط كل أو جزء.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882531-BC48-FE43-60C8-0546B56C14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FC39E5-C931-35F3-D9A0-1FE8D9CC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9" y="2658542"/>
            <a:ext cx="3047051" cy="1131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DF926C-BAA7-B073-0135-4E5C9C337267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4D9C9C-E0A0-4CCD-F67F-AEBD3290019F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38F19-F634-EAEB-63E1-49795A65A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87FE18-866A-AFDA-6CD4-6AE9632B0789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 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FEE7247-547F-6D4E-5DF2-E76A19ABC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616E50-1EC9-4E0C-9236-C4A981EDE6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3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ABF20-CDCC-DDC5-6D47-FD45D1BE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D5DC9C-2E6C-F051-8219-73A4EE77CC43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65C67-A700-1F31-B5FA-C41C4A5F8501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75ABAA-B56C-9944-AE49-D2A56A1764F0}"/>
              </a:ext>
            </a:extLst>
          </p:cNvPr>
          <p:cNvSpPr txBox="1"/>
          <p:nvPr/>
        </p:nvSpPr>
        <p:spPr>
          <a:xfrm>
            <a:off x="2979216" y="1047601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 1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E1816DE-9C1B-9FF3-EB20-7FD61DAD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9032" y="629264"/>
            <a:ext cx="1131814" cy="946271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9D4D20-C7DD-4ACB-3373-86B035C3110F}"/>
              </a:ext>
            </a:extLst>
          </p:cNvPr>
          <p:cNvSpPr txBox="1"/>
          <p:nvPr/>
        </p:nvSpPr>
        <p:spPr>
          <a:xfrm>
            <a:off x="1281553" y="77027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 هذا النموذج، نبحث عن "الجزء"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79F8AD-A0DA-001A-289F-0E8D2653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9" y="2658542"/>
            <a:ext cx="3047051" cy="11310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00439E7-57AE-7209-23AA-BAC1A432E0D2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58D105-C722-3B24-FB49-E3A4605DC064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F905B-B4FB-14ED-BDA2-50E12F864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58EA6-AD01-F871-70A7-351DE0B2C3F6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5AB6D-D376-2C44-D1AD-374D9C91F7C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DA27E7-BEB1-B3F2-C3BA-83638F8280AA}"/>
              </a:ext>
            </a:extLst>
          </p:cNvPr>
          <p:cNvSpPr txBox="1"/>
          <p:nvPr/>
        </p:nvSpPr>
        <p:spPr>
          <a:xfrm>
            <a:off x="1252057" y="88923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العملية المناسبة لإيجاد الجزء في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النموذج؟ اكتبوا فقط العملية دون حل.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190704-74FF-C230-DDD1-BB1888A186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6D0218-12BC-1F44-0DF2-182164AE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9" y="2658542"/>
            <a:ext cx="3047051" cy="113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C387E-9952-8604-5F96-B57DC4BC9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1E126A0-C296-86B2-ECD8-794300709B7F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78B6163-C70F-DD1D-F418-9B22B238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6F8E24-FC99-F9DA-243C-0C12380D2F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9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BE2A-CB3F-5AC3-3418-0FAE316EF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26A7D0-4F8E-83C7-8D10-54DD13BAACE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C04C5-E47C-08B5-8B5C-C056A3A234FC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8A8C29-3BC6-783F-9055-2A64521F7C9E}"/>
              </a:ext>
            </a:extLst>
          </p:cNvPr>
          <p:cNvSpPr txBox="1"/>
          <p:nvPr/>
        </p:nvSpPr>
        <p:spPr>
          <a:xfrm>
            <a:off x="3116864" y="1047601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 1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6FAB628-319E-E22E-A94D-FC2558368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9032" y="629264"/>
            <a:ext cx="1131814" cy="946271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0AED43-8064-910B-E4F7-E80B689E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9" y="2658542"/>
            <a:ext cx="3047051" cy="113100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29392D-BA23-1C40-0725-C4357ED3616F}"/>
              </a:ext>
            </a:extLst>
          </p:cNvPr>
          <p:cNvSpPr txBox="1"/>
          <p:nvPr/>
        </p:nvSpPr>
        <p:spPr>
          <a:xfrm>
            <a:off x="1691147" y="4576078"/>
            <a:ext cx="5624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78 - 28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A659C2-AE09-3D18-8686-B7836301DBDC}"/>
              </a:ext>
            </a:extLst>
          </p:cNvPr>
          <p:cNvSpPr txBox="1"/>
          <p:nvPr/>
        </p:nvSpPr>
        <p:spPr>
          <a:xfrm>
            <a:off x="1252057" y="76043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العملية المناسبة لإيجاد الجزء في ه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ذا النموذج هي: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67FC3-0097-ECE2-A709-E9791E3BB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4C87FB-76C7-2800-DF96-9657AA598E8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B7B1-0656-D64B-D275-F72A6836450B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B83CD33-E3A5-075B-85EF-27C9788C575E}"/>
              </a:ext>
            </a:extLst>
          </p:cNvPr>
          <p:cNvSpPr txBox="1"/>
          <p:nvPr/>
        </p:nvSpPr>
        <p:spPr>
          <a:xfrm>
            <a:off x="1252056" y="93745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يمثل العدد 132 في هذا النموذج؟ اكتبوا فقط كل أو جزء.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6E8496-199E-98C0-A25B-2D909701A8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245D92-5C9E-4CE8-F3BB-45A43FBE7C4B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1DB86E-649A-A8B9-1CEB-AEDA2A9054D4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الكُــلّ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DAC2F08-91CD-4D38-76FD-891BE7F5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7" y="2616710"/>
            <a:ext cx="3244596" cy="1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5B40-86FE-EA88-D116-FF9F3226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4C6368-5B52-8289-7BC4-8565C139E8DE}"/>
              </a:ext>
            </a:extLst>
          </p:cNvPr>
          <p:cNvSpPr txBox="1"/>
          <p:nvPr/>
        </p:nvSpPr>
        <p:spPr>
          <a:xfrm>
            <a:off x="1260964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4CE29D-BA5E-6E89-25A8-3003637B9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38D216-B071-46D2-ED7E-96DC5A349F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9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5994D-4E39-1E69-85D2-67857804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64F8FE-E424-4757-BBBD-7B2FFD75CAE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E80E6-30CD-79D1-2F0A-80977B9A95E8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DB6F13-0409-2195-A842-B39C49C3809D}"/>
              </a:ext>
            </a:extLst>
          </p:cNvPr>
          <p:cNvSpPr txBox="1"/>
          <p:nvPr/>
        </p:nvSpPr>
        <p:spPr>
          <a:xfrm>
            <a:off x="3116864" y="1047601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DBC3A08-582B-AA4E-8080-860702500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9032" y="629264"/>
            <a:ext cx="1131814" cy="946271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BF73935-D02B-FA38-C476-FFD3C57399FF}"/>
              </a:ext>
            </a:extLst>
          </p:cNvPr>
          <p:cNvSpPr txBox="1"/>
          <p:nvPr/>
        </p:nvSpPr>
        <p:spPr>
          <a:xfrm>
            <a:off x="1252057" y="77027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132، في هذا النموذج، يمثل "جزء"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9A4297-7C71-D7BF-3813-D5A7D4088593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الجُزْء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4345A9-4EC5-4D77-321B-89E0A896FF5A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الكُــلّ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085346-B9BE-0C24-02AD-607C3ECE9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7" y="2616710"/>
            <a:ext cx="3244596" cy="1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2DDBB-2C84-D5FF-327D-9AE06D82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F6E28C-5F69-CD34-09C8-C7FDF5EF97A5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EFC64-3CAE-3C3F-4CEE-D4027AB1516F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7C24CD5-8954-3293-0B6C-5EB7189F4AD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عماذا نبحث في هذا النموذج؟ اكتبوا فقط كل أو جزء.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6F16DF-7C82-F9C9-9E1F-6831BCBB9F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DA7ECE0-5D70-F76C-715D-FE6D33F130FE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الجُزْء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DEC1B5-35DF-B615-F3D4-93F355377D8E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الكُــلّ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BB719D-371D-CAFD-A7FF-7FE14D4C4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7" y="2616710"/>
            <a:ext cx="3244596" cy="1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تَمثيلِ الأَجْزَاءِ عَلى نَموذَجِ الأَشرِطَة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EA73A-E9CE-74EE-BBFE-DEA1B2379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0F17621-E925-B299-F693-BA31DD45668A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CE7E44-9694-2587-0DF0-E50EC75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A7B119-78DA-9B49-66EB-0AF8866260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0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3F028-0FBB-029E-C047-8685BCE3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0BC28-D1A6-ACB6-799A-BDB827EC24EB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627D3A-7264-55FF-6B7D-00B8B94A9168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9D54E5-657A-251A-2DB1-5451C659F724}"/>
              </a:ext>
            </a:extLst>
          </p:cNvPr>
          <p:cNvSpPr txBox="1"/>
          <p:nvPr/>
        </p:nvSpPr>
        <p:spPr>
          <a:xfrm>
            <a:off x="2979216" y="1047601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 1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9036361-DAC5-8C4E-1D9B-547EDE6B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9032" y="629264"/>
            <a:ext cx="1131814" cy="946271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2D7DE0-92C6-D3E6-B47B-F6359BA77784}"/>
              </a:ext>
            </a:extLst>
          </p:cNvPr>
          <p:cNvSpPr txBox="1"/>
          <p:nvPr/>
        </p:nvSpPr>
        <p:spPr>
          <a:xfrm>
            <a:off x="1281553" y="77027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 هذا النموذج، نبحث عن "الكل"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8AE974-A524-7B83-DF46-4CD4847C4547}"/>
              </a:ext>
            </a:extLst>
          </p:cNvPr>
          <p:cNvSpPr txBox="1"/>
          <p:nvPr/>
        </p:nvSpPr>
        <p:spPr>
          <a:xfrm>
            <a:off x="5486399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C79C14-79BB-534F-F0D6-B3590A81B494}"/>
              </a:ext>
            </a:extLst>
          </p:cNvPr>
          <p:cNvSpPr txBox="1"/>
          <p:nvPr/>
        </p:nvSpPr>
        <p:spPr>
          <a:xfrm>
            <a:off x="1691147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الكُــلّ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1F7118-E870-0EEF-73F9-F8E73F977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7" y="2616710"/>
            <a:ext cx="3244596" cy="1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4CFE3-D2DA-D9E9-6047-726DA5C1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0C834-3798-464A-77D0-18C83BB935B1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8DB09-F80E-135A-8B3A-F82FE2BE2082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C0CC61-AFEC-FFD9-74D1-7B290A734F8F}"/>
              </a:ext>
            </a:extLst>
          </p:cNvPr>
          <p:cNvSpPr txBox="1"/>
          <p:nvPr/>
        </p:nvSpPr>
        <p:spPr>
          <a:xfrm>
            <a:off x="125205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العملية المناسبة لإيجاد الكل في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النموذج؟ اكتبوا فقط العملية دون حل.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13483F-543F-47E2-4FA6-049D6F9FCD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28A45B-5AE7-4D27-2A96-2C1234B2E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7" y="2616710"/>
            <a:ext cx="3244596" cy="1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D857-F751-3E25-40DC-2FEFC88E5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FB1C0A6-C285-DEE2-1066-6F347EC36442}"/>
              </a:ext>
            </a:extLst>
          </p:cNvPr>
          <p:cNvSpPr txBox="1"/>
          <p:nvPr/>
        </p:nvSpPr>
        <p:spPr>
          <a:xfrm>
            <a:off x="1252057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360C21-DB0B-1F3A-7075-3B1016CD9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61499D-7354-C636-F0EE-B303FE0076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4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58F0-5B1D-4C98-E6A4-B216FFCF4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77569-941F-4ACF-D485-E94196DBAF08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DF367-B54A-6895-059A-C3CD4FAEE86A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6AB9D3-E47F-863D-6759-7DE47357C1B3}"/>
              </a:ext>
            </a:extLst>
          </p:cNvPr>
          <p:cNvSpPr txBox="1"/>
          <p:nvPr/>
        </p:nvSpPr>
        <p:spPr>
          <a:xfrm>
            <a:off x="3116864" y="1047601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 1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21EBECE-2B45-0AC0-D38C-10036AA5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79032" y="629264"/>
            <a:ext cx="1131814" cy="946271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802ED20-A637-F2A4-13CA-93699840C2F5}"/>
              </a:ext>
            </a:extLst>
          </p:cNvPr>
          <p:cNvSpPr txBox="1"/>
          <p:nvPr/>
        </p:nvSpPr>
        <p:spPr>
          <a:xfrm>
            <a:off x="1691147" y="4576078"/>
            <a:ext cx="5624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132 + 60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FFF544-26A3-EFE1-A178-8FF7C06D3083}"/>
              </a:ext>
            </a:extLst>
          </p:cNvPr>
          <p:cNvSpPr txBox="1"/>
          <p:nvPr/>
        </p:nvSpPr>
        <p:spPr>
          <a:xfrm>
            <a:off x="1252057" y="76043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العملية المناسبة لإيجاد الكل في ه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ذا النموذج هي: 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856EBC-FFD7-F9F2-AA62-ACEA5303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7" y="2616710"/>
            <a:ext cx="3244596" cy="1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0AD79-C94F-C0F2-638B-65AE135B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A566FA0-E56C-7A29-B05D-8E9EB149EFF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19DF15C-E6F5-D7E9-41BC-46C71D24AD7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1022BC-6EB6-7E0C-3E99-60EC925B4FC9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ED23987-C94E-D9A2-76B6-B107F142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68311" y="4368271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659DE0D-28EA-47D5-F9D1-B3392D33C847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EF041C46-056D-D91A-9F4E-ED48F63429F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1158152-91C1-F8AA-C3AB-A0221B295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82BC61-8A2F-FBDB-1666-20E8B4F33600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4978DA-2FD8-8162-ECC8-56045F0C833F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3125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00BF73-BAF2-297F-6F18-419682ACB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020" y="551045"/>
            <a:ext cx="10293060" cy="686203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46132" y="91942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572176" y="2072640"/>
            <a:ext cx="2827104" cy="2072640"/>
          </a:xfrm>
          <a:prstGeom prst="roundRect">
            <a:avLst>
              <a:gd name="adj" fmla="val 1325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5218" y="92752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9EDDB4-115C-71F0-F4CD-3D53F4BB7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C470CC-6E93-39C6-3FC7-DDC58C8DE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56" y="1882505"/>
            <a:ext cx="6792634" cy="460361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4288206" y="1782259"/>
            <a:ext cx="3514615" cy="513521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1991" y="9019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التمرين: معكم 3 دقائق؛ سأمر بين الصفوف لمساعدتكم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B5D01F-3009-A21B-03C5-FCD0431AD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38B023-B263-CA4A-2C37-4A07087DE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91" y="2028976"/>
            <a:ext cx="6002466" cy="40680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3924C6-26FA-014B-8DE1-3640752A0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53727" y="3110555"/>
            <a:ext cx="2092433" cy="209243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4A4B1BB-E844-E564-FFC0-501BE87FBCD1}"/>
              </a:ext>
            </a:extLst>
          </p:cNvPr>
          <p:cNvGrpSpPr/>
          <p:nvPr/>
        </p:nvGrpSpPr>
        <p:grpSpPr>
          <a:xfrm>
            <a:off x="394751" y="771692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CBAA47A-E4AC-282E-9A16-8B365896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E6500B0-E8CE-FBAD-9FFC-891B5DF0FF9F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900" b="1" dirty="0">
                  <a:solidFill>
                    <a:srgbClr val="33878B"/>
                  </a:solidFill>
                  <a:latin typeface="Aptos" panose="02110004020202020204"/>
                </a:rPr>
                <a:t>3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9019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ثنائيات: قارن إنجازك مع إنجاز زميلك.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D6610E-C51C-89B3-8947-BB3021FC6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464" y="2461426"/>
            <a:ext cx="2607072" cy="260707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B4C43A-0E83-F478-7708-D10F311D7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2070001" y="2019495"/>
            <a:ext cx="5003997" cy="2819009"/>
            <a:chOff x="2369471" y="2221113"/>
            <a:chExt cx="461224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6997" y="309239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9471" y="3158100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476649" y="398375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72564" y="91138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زميله. تأكدوا أنكم اتبعتم الخطوات بشكل سليم.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682AC9-0681-70E2-9874-FCC8B685D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3BE7BB-F1E2-D85A-D878-98D8C809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56" y="1882505"/>
            <a:ext cx="6792634" cy="460361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892EB3D-8BB8-8CBE-80F4-0C38FEED1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1AE5F5-3C1C-DBD0-590A-6016975B5293}"/>
              </a:ext>
            </a:extLst>
          </p:cNvPr>
          <p:cNvGrpSpPr/>
          <p:nvPr/>
        </p:nvGrpSpPr>
        <p:grpSpPr>
          <a:xfrm>
            <a:off x="394751" y="771692"/>
            <a:ext cx="614494" cy="688367"/>
            <a:chOff x="924143" y="3511073"/>
            <a:chExt cx="614494" cy="68836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A521CDB-C26F-B56A-DA6B-55658FDC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2123565-E817-4A03-4969-88EE45643A6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6877BF9-CD40-33EE-E4AA-4AEDDD755F0B}"/>
              </a:ext>
            </a:extLst>
          </p:cNvPr>
          <p:cNvCxnSpPr/>
          <p:nvPr/>
        </p:nvCxnSpPr>
        <p:spPr>
          <a:xfrm flipH="1">
            <a:off x="3569110" y="2920181"/>
            <a:ext cx="796413" cy="13273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E197318-6E9F-9218-AA2F-6F5A9143A8CE}"/>
              </a:ext>
            </a:extLst>
          </p:cNvPr>
          <p:cNvCxnSpPr>
            <a:cxnSpLocks/>
          </p:cNvCxnSpPr>
          <p:nvPr/>
        </p:nvCxnSpPr>
        <p:spPr>
          <a:xfrm flipH="1">
            <a:off x="3569110" y="4189266"/>
            <a:ext cx="796412" cy="15134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C6A6283-277D-1C8E-9BB8-DED994FAB8B3}"/>
              </a:ext>
            </a:extLst>
          </p:cNvPr>
          <p:cNvCxnSpPr>
            <a:cxnSpLocks/>
          </p:cNvCxnSpPr>
          <p:nvPr/>
        </p:nvCxnSpPr>
        <p:spPr>
          <a:xfrm flipH="1" flipV="1">
            <a:off x="3569109" y="2920181"/>
            <a:ext cx="787648" cy="27545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DEA6-88F7-C300-5956-4C26C673A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A01DA8-EE41-2169-E500-86B5C6CA9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11" y="772885"/>
            <a:ext cx="9801811" cy="6534540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47667C-397A-8E69-C603-1F660B3AAF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4355027-E7AC-92FF-E0B2-2E914B556202}"/>
              </a:ext>
            </a:extLst>
          </p:cNvPr>
          <p:cNvSpPr txBox="1"/>
          <p:nvPr/>
        </p:nvSpPr>
        <p:spPr>
          <a:xfrm>
            <a:off x="281181" y="77288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على الصفحة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6C42C16-CFD6-152E-6F8C-085403C8A53A}"/>
              </a:ext>
            </a:extLst>
          </p:cNvPr>
          <p:cNvSpPr/>
          <p:nvPr/>
        </p:nvSpPr>
        <p:spPr>
          <a:xfrm>
            <a:off x="1509366" y="4116355"/>
            <a:ext cx="2609121" cy="655051"/>
          </a:xfrm>
          <a:prstGeom prst="roundRect">
            <a:avLst>
              <a:gd name="adj" fmla="val 98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E72E25-56E3-A8AD-4B75-932E75AB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21" y="2886200"/>
            <a:ext cx="7802064" cy="19719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613363D-EFB4-7CA2-CB7D-FBFCA114F6D1}"/>
              </a:ext>
            </a:extLst>
          </p:cNvPr>
          <p:cNvSpPr txBox="1"/>
          <p:nvPr/>
        </p:nvSpPr>
        <p:spPr>
          <a:xfrm>
            <a:off x="899398" y="4357243"/>
            <a:ext cx="180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r-FR" sz="2000" b="1" dirty="0">
                <a:solidFill>
                  <a:srgbClr val="FF0000"/>
                </a:solidFill>
              </a:rPr>
              <a:t>126 - 56 =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93FB34-51A6-2AB0-3BA4-8732E283DCA3}"/>
              </a:ext>
            </a:extLst>
          </p:cNvPr>
          <p:cNvSpPr txBox="1"/>
          <p:nvPr/>
        </p:nvSpPr>
        <p:spPr>
          <a:xfrm>
            <a:off x="2756191" y="4357243"/>
            <a:ext cx="180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r-FR" sz="2000" b="1" dirty="0">
                <a:solidFill>
                  <a:srgbClr val="FF0000"/>
                </a:solidFill>
              </a:rPr>
              <a:t>126 + 56 =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245BA0-4BBB-FC09-3FE8-045AA684E1CA}"/>
              </a:ext>
            </a:extLst>
          </p:cNvPr>
          <p:cNvSpPr txBox="1"/>
          <p:nvPr/>
        </p:nvSpPr>
        <p:spPr>
          <a:xfrm>
            <a:off x="4606536" y="4357243"/>
            <a:ext cx="2105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r-FR" sz="2000" b="1" dirty="0">
                <a:solidFill>
                  <a:srgbClr val="FF0000"/>
                </a:solidFill>
              </a:rPr>
              <a:t>61 + 47 + 26 =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18DDC1-13C9-EC9B-7553-202721901A95}"/>
              </a:ext>
            </a:extLst>
          </p:cNvPr>
          <p:cNvSpPr txBox="1"/>
          <p:nvPr/>
        </p:nvSpPr>
        <p:spPr>
          <a:xfrm>
            <a:off x="6484096" y="4357243"/>
            <a:ext cx="2105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r-FR" sz="2000" b="1" dirty="0">
                <a:solidFill>
                  <a:srgbClr val="FF0000"/>
                </a:solidFill>
              </a:rPr>
              <a:t>126 - 61 - 47 = ? 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8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اختتام الدرس</a:t>
            </a:r>
            <a:endParaRPr kumimoji="0" lang="en-US" sz="38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758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29D937-E577-D62B-ED25-5C972F3BA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11" y="772886"/>
            <a:ext cx="9801811" cy="65345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كل الأنشطة المتبقية على الصفحتين: 26 و27. 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94C023-4BA9-22E2-ACA8-02FA8107B8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9E616B97-A751-D955-BB55-8F258B529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3047" y="2214054"/>
            <a:ext cx="2243200" cy="3582423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2D097722-E985-5ECB-4532-DCB9B350FB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633"/>
          <a:stretch>
            <a:fillRect/>
          </a:stretch>
        </p:blipFill>
        <p:spPr>
          <a:xfrm>
            <a:off x="2277753" y="2214054"/>
            <a:ext cx="2015113" cy="3488103"/>
          </a:xfrm>
          <a:prstGeom prst="rect">
            <a:avLst/>
          </a:prstGeom>
        </p:spPr>
      </p:pic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E3F1DA-0D6E-D264-C7E8-FFA46DEBAD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9329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سنتابع درسا جديدا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D7FE98-91DC-DA50-1150-607ADC45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28" y="544560"/>
            <a:ext cx="9979488" cy="6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A02DEF-35BF-1163-9054-498042FC3708}"/>
              </a:ext>
            </a:extLst>
          </p:cNvPr>
          <p:cNvSpPr txBox="1"/>
          <p:nvPr/>
        </p:nvSpPr>
        <p:spPr>
          <a:xfrm>
            <a:off x="1705476" y="926611"/>
            <a:ext cx="5733047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24 و25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61EA1E2-74FA-6086-AA4F-E7857AEB7B51}"/>
              </a:ext>
            </a:extLst>
          </p:cNvPr>
          <p:cNvSpPr/>
          <p:nvPr/>
        </p:nvSpPr>
        <p:spPr>
          <a:xfrm>
            <a:off x="1609558" y="5042544"/>
            <a:ext cx="2609912" cy="581076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322964-05B2-3935-7853-C31843A2552F}"/>
              </a:ext>
            </a:extLst>
          </p:cNvPr>
          <p:cNvSpPr/>
          <p:nvPr/>
        </p:nvSpPr>
        <p:spPr>
          <a:xfrm>
            <a:off x="4502088" y="4934384"/>
            <a:ext cx="2609912" cy="689236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173501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C79C245-C89A-45EB-95AE-2C9DB4FF4A5C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14379</TotalTime>
  <Words>1440</Words>
  <Application>Microsoft Office PowerPoint</Application>
  <PresentationFormat>Affichage à l'écran (4:3)</PresentationFormat>
  <Paragraphs>310</Paragraphs>
  <Slides>78</Slides>
  <Notes>8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78</vt:i4>
      </vt:variant>
    </vt:vector>
  </HeadingPairs>
  <TitlesOfParts>
    <vt:vector size="94" baseType="lpstr">
      <vt:lpstr>Aptos Display</vt:lpstr>
      <vt:lpstr>Effra CC Arbc</vt:lpstr>
      <vt:lpstr>Calibri</vt:lpstr>
      <vt:lpstr>Aptos</vt:lpstr>
      <vt:lpstr>Arial</vt:lpstr>
      <vt:lpstr>Dosis</vt:lpstr>
      <vt:lpstr>Chalkboard</vt:lpstr>
      <vt:lpstr>2_Conception personnalisée</vt:lpstr>
      <vt:lpstr>Page d'entree</vt:lpstr>
      <vt:lpstr>partie 1</vt:lpstr>
      <vt:lpstr>1_Page d'entree</vt:lpstr>
      <vt:lpstr>1_partie 1</vt:lpstr>
      <vt:lpstr>2_partie 1</vt:lpstr>
      <vt:lpstr>3_partie 1</vt:lpstr>
      <vt:lpstr>4_partie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Btihaj</dc:creator>
  <cp:lastModifiedBy>EL HAMDOUNI BTIHAJ</cp:lastModifiedBy>
  <cp:revision>133</cp:revision>
  <cp:lastPrinted>2025-08-13T10:11:39Z</cp:lastPrinted>
  <dcterms:created xsi:type="dcterms:W3CDTF">2025-08-01T12:31:49Z</dcterms:created>
  <dcterms:modified xsi:type="dcterms:W3CDTF">2025-11-07T18:57:37Z</dcterms:modified>
</cp:coreProperties>
</file>