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6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7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  <p:sldMasterId id="2147483902" r:id="rId4"/>
    <p:sldMasterId id="2147483909" r:id="rId5"/>
    <p:sldMasterId id="2147483912" r:id="rId6"/>
    <p:sldMasterId id="2147483916" r:id="rId7"/>
    <p:sldMasterId id="2147483923" r:id="rId8"/>
  </p:sldMasterIdLst>
  <p:notesMasterIdLst>
    <p:notesMasterId r:id="rId61"/>
  </p:notesMasterIdLst>
  <p:handoutMasterIdLst>
    <p:handoutMasterId r:id="rId62"/>
  </p:handoutMasterIdLst>
  <p:sldIdLst>
    <p:sldId id="982" r:id="rId9"/>
    <p:sldId id="998" r:id="rId10"/>
    <p:sldId id="738" r:id="rId11"/>
    <p:sldId id="780" r:id="rId12"/>
    <p:sldId id="2134806642" r:id="rId13"/>
    <p:sldId id="973" r:id="rId14"/>
    <p:sldId id="950" r:id="rId15"/>
    <p:sldId id="1013" r:id="rId16"/>
    <p:sldId id="2134806705" r:id="rId17"/>
    <p:sldId id="2134806706" r:id="rId18"/>
    <p:sldId id="2134806680" r:id="rId19"/>
    <p:sldId id="2134806695" r:id="rId20"/>
    <p:sldId id="2134806708" r:id="rId21"/>
    <p:sldId id="769" r:id="rId22"/>
    <p:sldId id="768" r:id="rId23"/>
    <p:sldId id="2134806678" r:id="rId24"/>
    <p:sldId id="787" r:id="rId25"/>
    <p:sldId id="2134806804" r:id="rId26"/>
    <p:sldId id="2134806750" r:id="rId27"/>
    <p:sldId id="2134806801" r:id="rId28"/>
    <p:sldId id="2134806753" r:id="rId29"/>
    <p:sldId id="2134806871" r:id="rId30"/>
    <p:sldId id="828" r:id="rId31"/>
    <p:sldId id="2134806872" r:id="rId32"/>
    <p:sldId id="2134806709" r:id="rId33"/>
    <p:sldId id="2134806710" r:id="rId34"/>
    <p:sldId id="2134806711" r:id="rId35"/>
    <p:sldId id="2134806873" r:id="rId36"/>
    <p:sldId id="2134806847" r:id="rId37"/>
    <p:sldId id="2134806848" r:id="rId38"/>
    <p:sldId id="2134806849" r:id="rId39"/>
    <p:sldId id="2134806850" r:id="rId40"/>
    <p:sldId id="2134806874" r:id="rId41"/>
    <p:sldId id="2134806828" r:id="rId42"/>
    <p:sldId id="2134806875" r:id="rId43"/>
    <p:sldId id="2134806719" r:id="rId44"/>
    <p:sldId id="2134806720" r:id="rId45"/>
    <p:sldId id="2134806721" r:id="rId46"/>
    <p:sldId id="2134806876" r:id="rId47"/>
    <p:sldId id="2134806791" r:id="rId48"/>
    <p:sldId id="2134806793" r:id="rId49"/>
    <p:sldId id="2134806745" r:id="rId50"/>
    <p:sldId id="2134806877" r:id="rId51"/>
    <p:sldId id="2134806838" r:id="rId52"/>
    <p:sldId id="2134806878" r:id="rId53"/>
    <p:sldId id="2134806746" r:id="rId54"/>
    <p:sldId id="2134806747" r:id="rId55"/>
    <p:sldId id="2134806748" r:id="rId56"/>
    <p:sldId id="985" r:id="rId57"/>
    <p:sldId id="2134806797" r:id="rId58"/>
    <p:sldId id="2134806798" r:id="rId59"/>
    <p:sldId id="980" r:id="rId60"/>
  </p:sldIdLst>
  <p:sldSz cx="9144000" cy="6858000" type="screen4x3"/>
  <p:notesSz cx="6735763" cy="9866313"/>
  <p:embeddedFontLst>
    <p:embeddedFont>
      <p:font typeface="DengXian" panose="02010600030101010101" pitchFamily="2" charset="-122"/>
      <p:regular r:id="rId63"/>
      <p:bold r:id="rId64"/>
    </p:embeddedFont>
    <p:embeddedFont>
      <p:font typeface="Dosis" pitchFamily="2" charset="0"/>
      <p:regular r:id="rId65"/>
      <p:bold r:id="rId66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06585"/>
    <a:srgbClr val="17AB98"/>
    <a:srgbClr val="104862"/>
    <a:srgbClr val="FC8D00"/>
    <a:srgbClr val="B2B3AE"/>
    <a:srgbClr val="E87D17"/>
    <a:srgbClr val="4B5050"/>
    <a:srgbClr val="FAE496"/>
    <a:srgbClr val="F6BB00"/>
    <a:srgbClr val="FFEF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54" autoAdjust="0"/>
    <p:restoredTop sz="94725" autoAdjust="0"/>
  </p:normalViewPr>
  <p:slideViewPr>
    <p:cSldViewPr snapToGrid="0">
      <p:cViewPr varScale="1">
        <p:scale>
          <a:sx n="75" d="100"/>
          <a:sy n="75" d="100"/>
        </p:scale>
        <p:origin x="862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font" Target="fonts/font1.fntdata"/><Relationship Id="rId68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font" Target="fonts/font4.fntdata"/><Relationship Id="rId5" Type="http://schemas.openxmlformats.org/officeDocument/2006/relationships/slideMaster" Target="slideMasters/slideMaster5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font" Target="fonts/font2.fntdata"/><Relationship Id="rId69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presProps" Target="pres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handoutMaster" Target="handoutMasters/handoutMaster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font" Target="fonts/font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121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270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28261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6578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965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666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9857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4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3576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5806" y="-13063"/>
            <a:ext cx="9178185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809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095FA5A-1E0B-2B99-9B72-E97E44AC0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5806" y="0"/>
            <a:ext cx="9178185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237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095FA5A-1E0B-2B99-9B72-E97E44AC0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777" y="0"/>
            <a:ext cx="9180128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5147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4" y="968"/>
            <a:ext cx="9142062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0943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241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289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5806" y="-13063"/>
            <a:ext cx="9178185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5670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095FA5A-1E0B-2B99-9B72-E97E44AC0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5806" y="0"/>
            <a:ext cx="9178185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79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1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9937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16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8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477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-13063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10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-13063"/>
            <a:ext cx="9181424" cy="688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59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05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51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92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6612B5A-6370-8635-7D3F-A7072DAC757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99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8111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6" r:id="rId3"/>
    <p:sldLayoutId id="214748390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A6F6C51-F874-31A5-B58E-98ED294393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721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135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0465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2452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7.png"/><Relationship Id="rId5" Type="http://schemas.openxmlformats.org/officeDocument/2006/relationships/image" Target="../media/image18.emf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6.emf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6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6.emf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6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6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6.emf"/><Relationship Id="rId4" Type="http://schemas.openxmlformats.org/officeDocument/2006/relationships/image" Target="../media/image2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6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5.mp4"/><Relationship Id="rId7" Type="http://schemas.openxmlformats.org/officeDocument/2006/relationships/image" Target="../media/image2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21.xml"/><Relationship Id="rId4" Type="http://schemas.openxmlformats.org/officeDocument/2006/relationships/video" Target="../media/media5.mp4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2.mp4"/><Relationship Id="rId7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5.xml"/><Relationship Id="rId4" Type="http://schemas.openxmlformats.org/officeDocument/2006/relationships/video" Target="../media/media2.mp4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920888" y="835345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1BDB8D89-C571-AB60-BA52-362E30D340A3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5F478A2-E58A-1BDE-D210-AA6DBC10E684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ea typeface="DengXian" panose="02010600030101010101" pitchFamily="2" charset="-122"/>
              </a:rPr>
              <a:t>3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D92F9033-0DEC-4565-2940-99E9F1492D28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E7436B40-B623-0999-F20B-2FFCD5783E96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6BB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cs typeface="Effra CC Arbc" panose="020B0503020203020204" pitchFamily="34" charset="-78"/>
                </a:rPr>
                <a:t>مراجعة</a:t>
              </a:r>
              <a:endParaRPr lang="fr-FR" sz="1400" b="1" dirty="0">
                <a:solidFill>
                  <a:schemeClr val="bg1"/>
                </a:solidFill>
                <a:cs typeface="Effra CC Arbc" panose="020B0503020203020204" pitchFamily="34" charset="-78"/>
              </a:endParaRP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1DB98E70-63DE-1953-E3A1-3A0D5DBC94C0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97212F3-E030-AEED-26DE-F2DD2E6630E7}"/>
              </a:ext>
            </a:extLst>
          </p:cNvPr>
          <p:cNvSpPr/>
          <p:nvPr/>
        </p:nvSpPr>
        <p:spPr>
          <a:xfrm>
            <a:off x="3992549" y="6005205"/>
            <a:ext cx="1124468" cy="28863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1D6075A-8D9C-27F1-CB27-32DC99EE0E14}"/>
              </a:ext>
            </a:extLst>
          </p:cNvPr>
          <p:cNvSpPr/>
          <p:nvPr/>
        </p:nvSpPr>
        <p:spPr>
          <a:xfrm>
            <a:off x="3999360" y="6020813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B54243B2-6848-E5AE-F6D3-5A399CACCC89}"/>
              </a:ext>
            </a:extLst>
          </p:cNvPr>
          <p:cNvGrpSpPr/>
          <p:nvPr/>
        </p:nvGrpSpPr>
        <p:grpSpPr>
          <a:xfrm>
            <a:off x="7208224" y="6021421"/>
            <a:ext cx="1124468" cy="288630"/>
            <a:chOff x="7208224" y="6021421"/>
            <a:chExt cx="1124468" cy="288630"/>
          </a:xfrm>
          <a:solidFill>
            <a:schemeClr val="bg1">
              <a:lumMod val="75000"/>
            </a:schemeClr>
          </a:solidFill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CA410A90-79A9-5202-428F-1A7E9C41E9F3}"/>
                </a:ext>
              </a:extLst>
            </p:cNvPr>
            <p:cNvSpPr/>
            <p:nvPr/>
          </p:nvSpPr>
          <p:spPr>
            <a:xfrm>
              <a:off x="7208224" y="6021421"/>
              <a:ext cx="1124468" cy="28863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81CD7625-DF9E-DD12-18D8-629A0204A464}"/>
                </a:ext>
              </a:extLst>
            </p:cNvPr>
            <p:cNvSpPr/>
            <p:nvPr/>
          </p:nvSpPr>
          <p:spPr>
            <a:xfrm>
              <a:off x="7210775" y="6038794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7B499E8A-7E3A-89C2-6734-FFF0695DE4F1}"/>
              </a:ext>
            </a:extLst>
          </p:cNvPr>
          <p:cNvGrpSpPr/>
          <p:nvPr/>
        </p:nvGrpSpPr>
        <p:grpSpPr>
          <a:xfrm>
            <a:off x="5611027" y="6031812"/>
            <a:ext cx="1131856" cy="288630"/>
            <a:chOff x="7200836" y="6021421"/>
            <a:chExt cx="1131856" cy="288630"/>
          </a:xfrm>
          <a:solidFill>
            <a:schemeClr val="bg1">
              <a:lumMod val="75000"/>
            </a:schemeClr>
          </a:solidFill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32D5283A-2C38-9B7B-9B74-538EE2263C3B}"/>
                </a:ext>
              </a:extLst>
            </p:cNvPr>
            <p:cNvSpPr/>
            <p:nvPr/>
          </p:nvSpPr>
          <p:spPr>
            <a:xfrm>
              <a:off x="7208224" y="6021421"/>
              <a:ext cx="1124468" cy="28863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17E56B07-9CE2-80B8-634E-ECB06508516A}"/>
                </a:ext>
              </a:extLst>
            </p:cNvPr>
            <p:cNvSpPr/>
            <p:nvPr/>
          </p:nvSpPr>
          <p:spPr>
            <a:xfrm>
              <a:off x="7200836" y="6038794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9E94548-53F0-9D75-35EF-F124E74865F8}"/>
              </a:ext>
            </a:extLst>
          </p:cNvPr>
          <p:cNvSpPr/>
          <p:nvPr/>
        </p:nvSpPr>
        <p:spPr>
          <a:xfrm>
            <a:off x="2418978" y="6012867"/>
            <a:ext cx="1124468" cy="28863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9D4F5F7C-289A-840E-8A40-8F37BB99F8B2}"/>
              </a:ext>
            </a:extLst>
          </p:cNvPr>
          <p:cNvSpPr/>
          <p:nvPr/>
        </p:nvSpPr>
        <p:spPr>
          <a:xfrm>
            <a:off x="2419597" y="6023456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4092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7F9F7-85DB-B502-CF03-C045F2680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96912D7-A89B-6CBE-C02B-7468F914DCA5}"/>
              </a:ext>
            </a:extLst>
          </p:cNvPr>
          <p:cNvSpPr txBox="1"/>
          <p:nvPr/>
        </p:nvSpPr>
        <p:spPr>
          <a:xfrm>
            <a:off x="1006949" y="926611"/>
            <a:ext cx="6498039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الكراسة،  ص 34، سنصحح تمارين الواجب المنزلي 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93AA579-FECE-9C53-EC69-F5A098E211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4257" y="612340"/>
            <a:ext cx="1008000" cy="1008000"/>
          </a:xfrm>
          <a:prstGeom prst="ellipse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F9CC2225-DEC9-1287-EC47-46E579642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158" y="1943384"/>
            <a:ext cx="6483683" cy="398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173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8869A1-E7AB-8259-CC39-DC0748614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EB4A84AF-0397-1F34-4205-51023685DD22}"/>
              </a:ext>
            </a:extLst>
          </p:cNvPr>
          <p:cNvSpPr txBox="1"/>
          <p:nvPr/>
        </p:nvSpPr>
        <p:spPr>
          <a:xfrm>
            <a:off x="1449056" y="926512"/>
            <a:ext cx="605852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التمرين 2 بسرعة، لديكم دقيقة واحدة.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9E5BDC1-CEBC-B531-0E18-64D1E7605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4257" y="612340"/>
            <a:ext cx="1008000" cy="1008000"/>
          </a:xfrm>
          <a:prstGeom prst="ellipse">
            <a:avLst/>
          </a:prstGeom>
        </p:spPr>
      </p:pic>
      <p:pic>
        <p:nvPicPr>
          <p:cNvPr id="5" name="Picture 4" descr="A screenshot of a math test&#10;&#10;Description automatically generated">
            <a:extLst>
              <a:ext uri="{FF2B5EF4-FFF2-40B4-BE49-F238E27FC236}">
                <a16:creationId xmlns:a16="http://schemas.microsoft.com/office/drawing/2014/main" id="{9E456F0F-CEF0-5D99-A778-713F0E1AB5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70" y="1954652"/>
            <a:ext cx="6813697" cy="415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91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70863" y="2239767"/>
            <a:ext cx="5075404" cy="2819009"/>
            <a:chOff x="2303654" y="2221113"/>
            <a:chExt cx="4678059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864744" y="3765089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03654" y="3228427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359668" y="3845594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755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BEED030-CB55-2CFB-47F0-F3208FD44391}"/>
              </a:ext>
            </a:extLst>
          </p:cNvPr>
          <p:cNvSpPr txBox="1"/>
          <p:nvPr/>
        </p:nvSpPr>
        <p:spPr>
          <a:xfrm>
            <a:off x="1179905" y="94542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ننتقل إلى نشاط الحساب الذهني. خذوا دفاتر البحث</a:t>
            </a: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28240FD-8A01-FB84-4908-2675984A9A2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190896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462116" y="927437"/>
            <a:ext cx="7075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لديكم دقيقة واحدة لإنجاز عمليات الجمع. دوّنوا النتيجة فقط في دفاتركم كما في المثال.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1921AD5-3176-F974-6954-F37A1EEEA040}"/>
              </a:ext>
            </a:extLst>
          </p:cNvPr>
          <p:cNvGrpSpPr/>
          <p:nvPr/>
        </p:nvGrpSpPr>
        <p:grpSpPr>
          <a:xfrm>
            <a:off x="1581931" y="2616985"/>
            <a:ext cx="5597012" cy="613155"/>
            <a:chOff x="1581931" y="2616985"/>
            <a:chExt cx="5597012" cy="613155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4FE8EC36-9FFE-6BC1-DC34-E3A98359CB37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F3EEC354-2DDD-0730-627C-2C069E64FD5A}"/>
                </a:ext>
              </a:extLst>
            </p:cNvPr>
            <p:cNvSpPr txBox="1"/>
            <p:nvPr/>
          </p:nvSpPr>
          <p:spPr>
            <a:xfrm>
              <a:off x="2160675" y="2689451"/>
              <a:ext cx="14991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25 + 6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=  ..</a:t>
              </a: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7ED6C027-0D08-0EF6-9603-D1094FD01DA0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2FDAD17-E160-8610-99FB-7B9539A7868F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023F1B6-9208-F418-F161-218457461693}"/>
                </a:ext>
              </a:extLst>
            </p:cNvPr>
            <p:cNvSpPr txBox="1"/>
            <p:nvPr/>
          </p:nvSpPr>
          <p:spPr>
            <a:xfrm>
              <a:off x="2519021" y="2768475"/>
              <a:ext cx="465992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مِ</a:t>
              </a:r>
              <a:r>
                <a:rPr kumimoji="0" lang="ar-MA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ثالٌ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: 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F1C08F30-F4EA-1342-CD19-41EB0B9463D7}"/>
              </a:ext>
            </a:extLst>
          </p:cNvPr>
          <p:cNvGrpSpPr/>
          <p:nvPr/>
        </p:nvGrpSpPr>
        <p:grpSpPr>
          <a:xfrm>
            <a:off x="2208522" y="3613351"/>
            <a:ext cx="5090686" cy="931210"/>
            <a:chOff x="2208522" y="3613351"/>
            <a:chExt cx="5090686" cy="931210"/>
          </a:xfrm>
        </p:grpSpPr>
        <p:pic>
          <p:nvPicPr>
            <p:cNvPr id="24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E91CEDC2-FBA2-D759-B7A9-5FF74E6F4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59FCB7F9-A045-AC19-8C12-ACB78DF9558C}"/>
                </a:ext>
              </a:extLst>
            </p:cNvPr>
            <p:cNvSpPr/>
            <p:nvPr/>
          </p:nvSpPr>
          <p:spPr>
            <a:xfrm>
              <a:off x="3426908" y="3799358"/>
              <a:ext cx="1736787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6EB45A0-9A0B-79E6-740C-548B853357BE}"/>
                </a:ext>
              </a:extLst>
            </p:cNvPr>
            <p:cNvSpPr txBox="1"/>
            <p:nvPr/>
          </p:nvSpPr>
          <p:spPr>
            <a:xfrm>
              <a:off x="3741187" y="3893660"/>
              <a:ext cx="1452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Chalkboard" panose="03050602040202020205" pitchFamily="66" charset="77"/>
                  <a:ea typeface="+mn-ea"/>
                  <a:cs typeface="JF Flat Bold" panose="02000500000000000000" pitchFamily="2" charset="-78"/>
                </a:rPr>
                <a:t>  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Chalkboard" panose="03050602040202020205" pitchFamily="66" charset="77"/>
                  <a:ea typeface="+mn-ea"/>
                  <a:cs typeface="JF Flat Bold" panose="02000500000000000000" pitchFamily="2" charset="-78"/>
                </a:rPr>
                <a:t>31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halkboard" panose="03050602040202020205" pitchFamily="66" charset="77"/>
                  <a:ea typeface="+mn-ea"/>
                  <a:cs typeface="JF Flat Bold" panose="02000500000000000000" pitchFamily="2" charset="-78"/>
                </a:rPr>
                <a:t> 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6932ACC-E9AD-38DF-C0B5-7CDE5E071BCD}"/>
                </a:ext>
              </a:extLst>
            </p:cNvPr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اُكْتُبواْ في دَفاتِرِكُمْ:</a:t>
              </a:r>
              <a:endPara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B337E72E-8527-75A0-0EFA-C84255C9408B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D8DCB309-3B71-0754-276A-461A3976226E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35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muniteur.mp4">
            <a:hlinkClick r:id="" action="ppaction://media"/>
            <a:extLst>
              <a:ext uri="{FF2B5EF4-FFF2-40B4-BE49-F238E27FC236}">
                <a16:creationId xmlns:a16="http://schemas.microsoft.com/office/drawing/2014/main" id="{16669BAB-87E8-3D7C-537F-1B3DCAEE0B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9412" y="2029556"/>
            <a:ext cx="7805176" cy="4390412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142031AB-22CD-2445-2CEA-FD0C9C19BAF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501" t="31859" r="19274" b="23915"/>
          <a:stretch>
            <a:fillRect/>
          </a:stretch>
        </p:blipFill>
        <p:spPr>
          <a:xfrm>
            <a:off x="7834179" y="842008"/>
            <a:ext cx="862304" cy="62288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837240" y="910593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عرض فيديو الحساب الذهني. </a:t>
            </a:r>
          </a:p>
        </p:txBody>
      </p:sp>
      <p:pic>
        <p:nvPicPr>
          <p:cNvPr id="41" name="Picture 40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BD363A32-2A1D-7F8E-CFFC-4CC7C0A452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91" y="2882971"/>
            <a:ext cx="7886084" cy="137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59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89062B6-B166-72E0-4B9E-A4912E382D31}"/>
              </a:ext>
            </a:extLst>
          </p:cNvPr>
          <p:cNvSpPr txBox="1"/>
          <p:nvPr/>
        </p:nvSpPr>
        <p:spPr>
          <a:xfrm>
            <a:off x="2857518" y="901505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صححوا، لديكم دقيقة واحدة.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5EC4B3D-4B42-F75F-B539-7B370559225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3" name="Picture 12" descr="A screenshot of a video game&#10;&#10;Description automatically generated">
            <a:extLst>
              <a:ext uri="{FF2B5EF4-FFF2-40B4-BE49-F238E27FC236}">
                <a16:creationId xmlns:a16="http://schemas.microsoft.com/office/drawing/2014/main" id="{AB9EFF7B-A4F6-7FB6-3607-662F6F6C2D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11" y="2967567"/>
            <a:ext cx="8052423" cy="141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37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D71E0A4-D646-052E-D875-1FB9FB2B846B}"/>
              </a:ext>
            </a:extLst>
          </p:cNvPr>
          <p:cNvSpPr/>
          <p:nvPr/>
        </p:nvSpPr>
        <p:spPr>
          <a:xfrm>
            <a:off x="2076450" y="3000990"/>
            <a:ext cx="4785052" cy="22255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71206F1A-3763-83DC-BB1A-D464934036A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106600" y="3726817"/>
            <a:ext cx="631873" cy="63187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BDE6BBD-9F78-162A-007A-23FA3E85817E}"/>
              </a:ext>
            </a:extLst>
          </p:cNvPr>
          <p:cNvSpPr txBox="1"/>
          <p:nvPr/>
        </p:nvSpPr>
        <p:spPr>
          <a:xfrm>
            <a:off x="1821731" y="3413019"/>
            <a:ext cx="43278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وَضعُ وَإِنجازُ عَمَلِيَّاتِ جَمْعٍ بِالِاحْتِفَاظِ؛</a:t>
            </a:r>
          </a:p>
        </p:txBody>
      </p:sp>
      <p:sp>
        <p:nvSpPr>
          <p:cNvPr id="6" name="Flowchart: Alternate Process 54">
            <a:extLst>
              <a:ext uri="{FF2B5EF4-FFF2-40B4-BE49-F238E27FC236}">
                <a16:creationId xmlns:a16="http://schemas.microsoft.com/office/drawing/2014/main" id="{F0CFDB3B-4499-532C-FACD-FB520E6C5F3B}"/>
              </a:ext>
            </a:extLst>
          </p:cNvPr>
          <p:cNvSpPr/>
          <p:nvPr/>
        </p:nvSpPr>
        <p:spPr>
          <a:xfrm>
            <a:off x="2826512" y="2620159"/>
            <a:ext cx="2966143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الدرس </a:t>
            </a:r>
            <a:r>
              <a:rPr lang="fr-F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F6F741DE-ED60-569D-F76B-15E14616A881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  <p:sp>
        <p:nvSpPr>
          <p:cNvPr id="2" name="ZoneTexte 4">
            <a:extLst>
              <a:ext uri="{FF2B5EF4-FFF2-40B4-BE49-F238E27FC236}">
                <a16:creationId xmlns:a16="http://schemas.microsoft.com/office/drawing/2014/main" id="{1502E184-B38B-7873-F1AE-C52A59132EF0}"/>
              </a:ext>
            </a:extLst>
          </p:cNvPr>
          <p:cNvSpPr txBox="1"/>
          <p:nvPr/>
        </p:nvSpPr>
        <p:spPr>
          <a:xfrm>
            <a:off x="1778761" y="3806236"/>
            <a:ext cx="43278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8" name="ZoneTexte 4">
            <a:extLst>
              <a:ext uri="{FF2B5EF4-FFF2-40B4-BE49-F238E27FC236}">
                <a16:creationId xmlns:a16="http://schemas.microsoft.com/office/drawing/2014/main" id="{3250D249-6C16-9ACF-4FCB-E42205362B7A}"/>
              </a:ext>
            </a:extLst>
          </p:cNvPr>
          <p:cNvSpPr txBox="1"/>
          <p:nvPr/>
        </p:nvSpPr>
        <p:spPr>
          <a:xfrm>
            <a:off x="1621513" y="4299531"/>
            <a:ext cx="4528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إعادة النمذجة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على السبورة</a:t>
            </a:r>
            <a:r>
              <a:rPr lang="ar-S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 نسبة أقل من 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" name="ZoneTexte 4">
            <a:extLst>
              <a:ext uri="{FF2B5EF4-FFF2-40B4-BE49-F238E27FC236}">
                <a16:creationId xmlns:a16="http://schemas.microsoft.com/office/drawing/2014/main" id="{2D65E454-F4BE-7607-F048-FB1DA254F30B}"/>
              </a:ext>
            </a:extLst>
          </p:cNvPr>
          <p:cNvSpPr txBox="1"/>
          <p:nvPr/>
        </p:nvSpPr>
        <p:spPr>
          <a:xfrm>
            <a:off x="1821731" y="4700493"/>
            <a:ext cx="4327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</p:spTree>
    <p:extLst>
      <p:ext uri="{BB962C8B-B14F-4D97-AF65-F5344CB8AC3E}">
        <p14:creationId xmlns:p14="http://schemas.microsoft.com/office/powerpoint/2010/main" val="172862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3CB67-161C-C895-D5A3-D2E489BCD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626AE4AD-740B-4F31-7B24-51242B2894B2}"/>
              </a:ext>
            </a:extLst>
          </p:cNvPr>
          <p:cNvSpPr txBox="1"/>
          <p:nvPr/>
        </p:nvSpPr>
        <p:spPr>
          <a:xfrm>
            <a:off x="1259268" y="89128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3D22240-96A0-6A62-D8E6-99784A270E3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3DFCAB9-F6C1-13C0-60E6-EE70A9F501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4257" y="625040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6533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BA3DB5-9F65-9C2E-DD3F-348CF1865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43431A1-9E15-56AA-F696-FDF26CC69EAB}"/>
              </a:ext>
            </a:extLst>
          </p:cNvPr>
          <p:cNvSpPr txBox="1"/>
          <p:nvPr/>
        </p:nvSpPr>
        <p:spPr>
          <a:xfrm>
            <a:off x="70567" y="944374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ضعوا وأنجزوا عملية الجمع التالية: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5BC230F-ADC1-DDF3-D42A-6F15860D86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4257" y="625040"/>
            <a:ext cx="1008000" cy="1008000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3772157-C72F-2F78-527E-84DA96157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3566" y="2700465"/>
            <a:ext cx="409686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0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2BE7035-CF2D-2BEA-662C-7BFDC3F504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82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5C87B-1DB0-3AD3-ED86-9E6880365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16C8568D-C169-83A7-253D-E03BA2215EF4}"/>
              </a:ext>
            </a:extLst>
          </p:cNvPr>
          <p:cNvSpPr txBox="1"/>
          <p:nvPr/>
        </p:nvSpPr>
        <p:spPr>
          <a:xfrm>
            <a:off x="1249841" y="910136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416DBF2-7DEF-D328-853E-8A45478F0A3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23B4352-78A5-94A5-C70F-001A7917D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4257" y="625040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8800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F4656-3041-FF67-FD2A-1824CD071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8147BBE-97A9-1BEB-EC88-B1AE3EA0C51C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  <a:r>
              <a:rPr lang="f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</a:t>
            </a:r>
            <a:endParaRPr lang="ar-S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يحتسب الأستاذ نسبة التحكم</a:t>
            </a:r>
            <a:r>
              <a:rPr lang="f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4B9B71C-06CA-8B83-F347-21BFD383C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4257" y="625040"/>
            <a:ext cx="1008000" cy="1008000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9D9C320-B9B1-8074-7ADC-59464B5FC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3566" y="1816468"/>
            <a:ext cx="4096867" cy="322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82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D71E0A4-D646-052E-D875-1FB9FB2B846B}"/>
              </a:ext>
            </a:extLst>
          </p:cNvPr>
          <p:cNvSpPr/>
          <p:nvPr/>
        </p:nvSpPr>
        <p:spPr>
          <a:xfrm>
            <a:off x="2076450" y="3000989"/>
            <a:ext cx="4785052" cy="244690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71206F1A-3763-83DC-BB1A-D464934036A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131321" y="4084325"/>
            <a:ext cx="631873" cy="63187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BDE6BBD-9F78-162A-007A-23FA3E85817E}"/>
              </a:ext>
            </a:extLst>
          </p:cNvPr>
          <p:cNvSpPr txBox="1"/>
          <p:nvPr/>
        </p:nvSpPr>
        <p:spPr>
          <a:xfrm>
            <a:off x="1821731" y="3413019"/>
            <a:ext cx="43278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وَضعُ وَإِنجازُ عَمَلِيَّاتِ جَمْعٍ بِالِاحْتِفَاظِ؛</a:t>
            </a:r>
          </a:p>
        </p:txBody>
      </p:sp>
      <p:sp>
        <p:nvSpPr>
          <p:cNvPr id="6" name="Flowchart: Alternate Process 54">
            <a:extLst>
              <a:ext uri="{FF2B5EF4-FFF2-40B4-BE49-F238E27FC236}">
                <a16:creationId xmlns:a16="http://schemas.microsoft.com/office/drawing/2014/main" id="{F0CFDB3B-4499-532C-FACD-FB520E6C5F3B}"/>
              </a:ext>
            </a:extLst>
          </p:cNvPr>
          <p:cNvSpPr/>
          <p:nvPr/>
        </p:nvSpPr>
        <p:spPr>
          <a:xfrm>
            <a:off x="2826512" y="2620159"/>
            <a:ext cx="2966143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الدرس </a:t>
            </a:r>
            <a:r>
              <a:rPr lang="fr-F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F6F741DE-ED60-569D-F76B-15E14616A881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  <p:sp>
        <p:nvSpPr>
          <p:cNvPr id="2" name="ZoneTexte 4">
            <a:extLst>
              <a:ext uri="{FF2B5EF4-FFF2-40B4-BE49-F238E27FC236}">
                <a16:creationId xmlns:a16="http://schemas.microsoft.com/office/drawing/2014/main" id="{1502E184-B38B-7873-F1AE-C52A59132EF0}"/>
              </a:ext>
            </a:extLst>
          </p:cNvPr>
          <p:cNvSpPr txBox="1"/>
          <p:nvPr/>
        </p:nvSpPr>
        <p:spPr>
          <a:xfrm>
            <a:off x="1778761" y="3806236"/>
            <a:ext cx="4327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8" name="ZoneTexte 4">
            <a:extLst>
              <a:ext uri="{FF2B5EF4-FFF2-40B4-BE49-F238E27FC236}">
                <a16:creationId xmlns:a16="http://schemas.microsoft.com/office/drawing/2014/main" id="{3250D249-6C16-9ACF-4FCB-E42205362B7A}"/>
              </a:ext>
            </a:extLst>
          </p:cNvPr>
          <p:cNvSpPr txBox="1"/>
          <p:nvPr/>
        </p:nvSpPr>
        <p:spPr>
          <a:xfrm>
            <a:off x="2480074" y="4165982"/>
            <a:ext cx="36694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إعادة النمذجة</a:t>
            </a:r>
            <a:r>
              <a:rPr lang="ar-MA" sz="2400" b="1" dirty="0">
                <a:solidFill>
                  <a:srgbClr val="FC8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على السبورة</a:t>
            </a:r>
            <a:r>
              <a:rPr lang="ar-SA" sz="2400" b="1" dirty="0">
                <a:solidFill>
                  <a:srgbClr val="FC8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 نسبة أقل من </a:t>
            </a:r>
            <a:r>
              <a:rPr lang="fr-FR" sz="2400" b="1" dirty="0">
                <a:solidFill>
                  <a:srgbClr val="FC8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sz="2400" b="1" dirty="0">
                <a:solidFill>
                  <a:srgbClr val="FC8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" name="ZoneTexte 4">
            <a:extLst>
              <a:ext uri="{FF2B5EF4-FFF2-40B4-BE49-F238E27FC236}">
                <a16:creationId xmlns:a16="http://schemas.microsoft.com/office/drawing/2014/main" id="{2D65E454-F4BE-7607-F048-FB1DA254F30B}"/>
              </a:ext>
            </a:extLst>
          </p:cNvPr>
          <p:cNvSpPr txBox="1"/>
          <p:nvPr/>
        </p:nvSpPr>
        <p:spPr>
          <a:xfrm>
            <a:off x="1878870" y="4987393"/>
            <a:ext cx="4327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</p:spTree>
    <p:extLst>
      <p:ext uri="{BB962C8B-B14F-4D97-AF65-F5344CB8AC3E}">
        <p14:creationId xmlns:p14="http://schemas.microsoft.com/office/powerpoint/2010/main" val="172558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D8552F28-30A2-0A1B-2C9E-714E92EE3069}"/>
              </a:ext>
            </a:extLst>
          </p:cNvPr>
          <p:cNvSpPr txBox="1"/>
          <p:nvPr/>
        </p:nvSpPr>
        <p:spPr>
          <a:xfrm>
            <a:off x="2813050" y="949325"/>
            <a:ext cx="4659313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إعادة نمذجة عملية على السبورة</a:t>
            </a:r>
          </a:p>
        </p:txBody>
      </p:sp>
      <p:pic>
        <p:nvPicPr>
          <p:cNvPr id="3" name="Image 2" descr="Une image contenant dessin humoristique, dessin, art, illustration&#10;&#10;Le contenu généré par l’IA peut être incorrect.">
            <a:extLst>
              <a:ext uri="{FF2B5EF4-FFF2-40B4-BE49-F238E27FC236}">
                <a16:creationId xmlns:a16="http://schemas.microsoft.com/office/drawing/2014/main" id="{B025EAF6-9ABB-5360-5B52-0ED316601D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699" y="507999"/>
            <a:ext cx="1028699" cy="102869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3B94F55-BD64-F886-8229-985A79CEADB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80633" y="2361531"/>
            <a:ext cx="5285863" cy="314019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D71E0A4-D646-052E-D875-1FB9FB2B846B}"/>
              </a:ext>
            </a:extLst>
          </p:cNvPr>
          <p:cNvSpPr/>
          <p:nvPr/>
        </p:nvSpPr>
        <p:spPr>
          <a:xfrm>
            <a:off x="2076450" y="3000990"/>
            <a:ext cx="4785052" cy="22255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71206F1A-3763-83DC-BB1A-D464934036A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106599" y="4561006"/>
            <a:ext cx="631873" cy="63187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BDE6BBD-9F78-162A-007A-23FA3E85817E}"/>
              </a:ext>
            </a:extLst>
          </p:cNvPr>
          <p:cNvSpPr txBox="1"/>
          <p:nvPr/>
        </p:nvSpPr>
        <p:spPr>
          <a:xfrm>
            <a:off x="1821731" y="3413019"/>
            <a:ext cx="43278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وَضعُ وَإِنجازُ عَمَلِيَّاتِ جَمْعٍ بِالِاحْتِفَاظِ؛</a:t>
            </a:r>
          </a:p>
        </p:txBody>
      </p:sp>
      <p:sp>
        <p:nvSpPr>
          <p:cNvPr id="6" name="Flowchart: Alternate Process 54">
            <a:extLst>
              <a:ext uri="{FF2B5EF4-FFF2-40B4-BE49-F238E27FC236}">
                <a16:creationId xmlns:a16="http://schemas.microsoft.com/office/drawing/2014/main" id="{F0CFDB3B-4499-532C-FACD-FB520E6C5F3B}"/>
              </a:ext>
            </a:extLst>
          </p:cNvPr>
          <p:cNvSpPr/>
          <p:nvPr/>
        </p:nvSpPr>
        <p:spPr>
          <a:xfrm>
            <a:off x="2751668" y="2620159"/>
            <a:ext cx="3040988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الدرس </a:t>
            </a:r>
            <a:r>
              <a:rPr lang="fr-F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11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F6F741DE-ED60-569D-F76B-15E14616A881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  <p:sp>
        <p:nvSpPr>
          <p:cNvPr id="2" name="ZoneTexte 4">
            <a:extLst>
              <a:ext uri="{FF2B5EF4-FFF2-40B4-BE49-F238E27FC236}">
                <a16:creationId xmlns:a16="http://schemas.microsoft.com/office/drawing/2014/main" id="{1502E184-B38B-7873-F1AE-C52A59132EF0}"/>
              </a:ext>
            </a:extLst>
          </p:cNvPr>
          <p:cNvSpPr txBox="1"/>
          <p:nvPr/>
        </p:nvSpPr>
        <p:spPr>
          <a:xfrm>
            <a:off x="1778761" y="3806236"/>
            <a:ext cx="4327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8" name="ZoneTexte 4">
            <a:extLst>
              <a:ext uri="{FF2B5EF4-FFF2-40B4-BE49-F238E27FC236}">
                <a16:creationId xmlns:a16="http://schemas.microsoft.com/office/drawing/2014/main" id="{3250D249-6C16-9ACF-4FCB-E42205362B7A}"/>
              </a:ext>
            </a:extLst>
          </p:cNvPr>
          <p:cNvSpPr txBox="1"/>
          <p:nvPr/>
        </p:nvSpPr>
        <p:spPr>
          <a:xfrm>
            <a:off x="1678652" y="4232437"/>
            <a:ext cx="4528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b="1" dirty="0">
                <a:solidFill>
                  <a:srgbClr val="B2B3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إعادة النمذجة ( نسبة أقل من </a:t>
            </a:r>
            <a:r>
              <a:rPr lang="fr-FR" b="1" dirty="0">
                <a:solidFill>
                  <a:srgbClr val="B2B3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b="1" dirty="0">
                <a:solidFill>
                  <a:srgbClr val="B2B3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" name="ZoneTexte 4">
            <a:extLst>
              <a:ext uri="{FF2B5EF4-FFF2-40B4-BE49-F238E27FC236}">
                <a16:creationId xmlns:a16="http://schemas.microsoft.com/office/drawing/2014/main" id="{2D65E454-F4BE-7607-F048-FB1DA254F30B}"/>
              </a:ext>
            </a:extLst>
          </p:cNvPr>
          <p:cNvSpPr txBox="1"/>
          <p:nvPr/>
        </p:nvSpPr>
        <p:spPr>
          <a:xfrm>
            <a:off x="1821731" y="4658638"/>
            <a:ext cx="43278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</p:spTree>
    <p:extLst>
      <p:ext uri="{BB962C8B-B14F-4D97-AF65-F5344CB8AC3E}">
        <p14:creationId xmlns:p14="http://schemas.microsoft.com/office/powerpoint/2010/main" val="272457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7AD24-272F-DBE3-A374-125442047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42A86E2-64E6-9B87-A50C-16ADE76AC83B}"/>
              </a:ext>
            </a:extLst>
          </p:cNvPr>
          <p:cNvSpPr txBox="1"/>
          <p:nvPr/>
        </p:nvSpPr>
        <p:spPr>
          <a:xfrm>
            <a:off x="1465006" y="943963"/>
            <a:ext cx="6059519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36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7F11D7C-F501-04BE-E1F2-711A11B6C1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4257" y="625040"/>
            <a:ext cx="1008000" cy="1008000"/>
          </a:xfrm>
          <a:prstGeom prst="ellipse">
            <a:avLst/>
          </a:prstGeom>
        </p:spPr>
      </p:pic>
      <p:pic>
        <p:nvPicPr>
          <p:cNvPr id="7" name="Picture 6" descr="An open book with writing on it&#10;&#10;Description automatically generated">
            <a:extLst>
              <a:ext uri="{FF2B5EF4-FFF2-40B4-BE49-F238E27FC236}">
                <a16:creationId xmlns:a16="http://schemas.microsoft.com/office/drawing/2014/main" id="{481B8070-A5ED-47E7-D7B6-0AFFA0C087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6331" y="625040"/>
            <a:ext cx="10182192" cy="678812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9766C8F-8C90-D1A3-B9E5-16D8F452AEBB}"/>
              </a:ext>
            </a:extLst>
          </p:cNvPr>
          <p:cNvSpPr/>
          <p:nvPr/>
        </p:nvSpPr>
        <p:spPr>
          <a:xfrm>
            <a:off x="4572000" y="2175309"/>
            <a:ext cx="2791326" cy="136678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389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9EC55-5B6B-F6E7-5739-1CD9DF278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B964D27-4F89-A657-A20A-02A3959BE35F}"/>
              </a:ext>
            </a:extLst>
          </p:cNvPr>
          <p:cNvSpPr txBox="1"/>
          <p:nvPr/>
        </p:nvSpPr>
        <p:spPr>
          <a:xfrm>
            <a:off x="367005" y="938768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دقائق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للإنجاز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سأمر بين الصفوف لمساعدتكم.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E3AAB80-44A4-E8C5-E9A4-5EE02CAEA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093" y="2698363"/>
            <a:ext cx="5908667" cy="282716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D74A17D-AFAC-79D3-D4C0-60AC1CA93E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606180" y="2946271"/>
            <a:ext cx="1947727" cy="1947727"/>
          </a:xfrm>
          <a:prstGeom prst="rect">
            <a:avLst/>
          </a:prstGeom>
        </p:spPr>
      </p:pic>
      <p:pic>
        <p:nvPicPr>
          <p:cNvPr id="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1B7E2E5-2B27-BE41-C6C0-E9D3BD751D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4257" y="625040"/>
            <a:ext cx="1008000" cy="1008000"/>
          </a:xfrm>
          <a:prstGeom prst="ellipse">
            <a:avLst/>
          </a:prstGeom>
        </p:spPr>
      </p:pic>
      <p:grpSp>
        <p:nvGrpSpPr>
          <p:cNvPr id="10" name="Groupe 7">
            <a:extLst>
              <a:ext uri="{FF2B5EF4-FFF2-40B4-BE49-F238E27FC236}">
                <a16:creationId xmlns:a16="http://schemas.microsoft.com/office/drawing/2014/main" id="{85621B39-88F9-3A50-EBD5-FD0A9D331715}"/>
              </a:ext>
            </a:extLst>
          </p:cNvPr>
          <p:cNvGrpSpPr/>
          <p:nvPr/>
        </p:nvGrpSpPr>
        <p:grpSpPr>
          <a:xfrm>
            <a:off x="557739" y="990735"/>
            <a:ext cx="614494" cy="688367"/>
            <a:chOff x="924143" y="3511073"/>
            <a:chExt cx="614494" cy="688367"/>
          </a:xfrm>
        </p:grpSpPr>
        <p:pic>
          <p:nvPicPr>
            <p:cNvPr id="11" name="Image 8">
              <a:extLst>
                <a:ext uri="{FF2B5EF4-FFF2-40B4-BE49-F238E27FC236}">
                  <a16:creationId xmlns:a16="http://schemas.microsoft.com/office/drawing/2014/main" id="{C86B89FA-DD12-79A2-F62E-C774328B3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2" name="ZoneTexte 9">
              <a:extLst>
                <a:ext uri="{FF2B5EF4-FFF2-40B4-BE49-F238E27FC236}">
                  <a16:creationId xmlns:a16="http://schemas.microsoft.com/office/drawing/2014/main" id="{2CECDD2B-E2AF-0ED4-0271-8C0242B77CF8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340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EFC21-D506-139F-6015-3C14A9840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D8D793C-A3B4-32C4-1CAE-32B2A4DEF066}"/>
              </a:ext>
            </a:extLst>
          </p:cNvPr>
          <p:cNvSpPr txBox="1"/>
          <p:nvPr/>
        </p:nvSpPr>
        <p:spPr>
          <a:xfrm>
            <a:off x="0" y="938768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لديكم دقيقة واحدة.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B64AEE3-30E3-DA2D-D9FE-968E969DF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4257" y="625040"/>
            <a:ext cx="1008000" cy="1008000"/>
          </a:xfrm>
          <a:prstGeom prst="ellipse">
            <a:avLst/>
          </a:prstGeom>
        </p:spPr>
      </p:pic>
      <p:pic>
        <p:nvPicPr>
          <p:cNvPr id="10" name="Picture 9" descr="A screenshot of a math exercise&#10;&#10;Description automatically generated">
            <a:extLst>
              <a:ext uri="{FF2B5EF4-FFF2-40B4-BE49-F238E27FC236}">
                <a16:creationId xmlns:a16="http://schemas.microsoft.com/office/drawing/2014/main" id="{7BF4B054-F068-77DC-C56F-310DF32B3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93" y="2264757"/>
            <a:ext cx="8051741" cy="3860876"/>
          </a:xfrm>
          <a:prstGeom prst="rect">
            <a:avLst/>
          </a:prstGeom>
        </p:spPr>
      </p:pic>
      <p:grpSp>
        <p:nvGrpSpPr>
          <p:cNvPr id="11" name="Groupe 7">
            <a:extLst>
              <a:ext uri="{FF2B5EF4-FFF2-40B4-BE49-F238E27FC236}">
                <a16:creationId xmlns:a16="http://schemas.microsoft.com/office/drawing/2014/main" id="{A5339964-3DA6-5F15-0504-CAE2F0C043AF}"/>
              </a:ext>
            </a:extLst>
          </p:cNvPr>
          <p:cNvGrpSpPr/>
          <p:nvPr/>
        </p:nvGrpSpPr>
        <p:grpSpPr>
          <a:xfrm>
            <a:off x="557739" y="990735"/>
            <a:ext cx="614494" cy="688367"/>
            <a:chOff x="924143" y="3511073"/>
            <a:chExt cx="614494" cy="688367"/>
          </a:xfrm>
        </p:grpSpPr>
        <p:pic>
          <p:nvPicPr>
            <p:cNvPr id="12" name="Image 8">
              <a:extLst>
                <a:ext uri="{FF2B5EF4-FFF2-40B4-BE49-F238E27FC236}">
                  <a16:creationId xmlns:a16="http://schemas.microsoft.com/office/drawing/2014/main" id="{308A4A90-3E8E-0BFD-15B9-F066F8B6C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3" name="ZoneTexte 9">
              <a:extLst>
                <a:ext uri="{FF2B5EF4-FFF2-40B4-BE49-F238E27FC236}">
                  <a16:creationId xmlns:a16="http://schemas.microsoft.com/office/drawing/2014/main" id="{AE008294-D981-70E9-BC9B-A19C13DEDE48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397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D71E0A4-D646-052E-D875-1FB9FB2B846B}"/>
              </a:ext>
            </a:extLst>
          </p:cNvPr>
          <p:cNvSpPr/>
          <p:nvPr/>
        </p:nvSpPr>
        <p:spPr>
          <a:xfrm>
            <a:off x="2076450" y="3000990"/>
            <a:ext cx="4785052" cy="22255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71206F1A-3763-83DC-BB1A-D464934036A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106600" y="3726817"/>
            <a:ext cx="631873" cy="63187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BDE6BBD-9F78-162A-007A-23FA3E85817E}"/>
              </a:ext>
            </a:extLst>
          </p:cNvPr>
          <p:cNvSpPr txBox="1"/>
          <p:nvPr/>
        </p:nvSpPr>
        <p:spPr>
          <a:xfrm>
            <a:off x="1821731" y="3413019"/>
            <a:ext cx="43278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وَضعُ وَإِنجازُ عَمَلِيَّاتِ طَرْحٍ بِمُبَادَلَةٍ وَاحِدَةٍ؛</a:t>
            </a:r>
          </a:p>
        </p:txBody>
      </p:sp>
      <p:sp>
        <p:nvSpPr>
          <p:cNvPr id="6" name="Flowchart: Alternate Process 54">
            <a:extLst>
              <a:ext uri="{FF2B5EF4-FFF2-40B4-BE49-F238E27FC236}">
                <a16:creationId xmlns:a16="http://schemas.microsoft.com/office/drawing/2014/main" id="{F0CFDB3B-4499-532C-FACD-FB520E6C5F3B}"/>
              </a:ext>
            </a:extLst>
          </p:cNvPr>
          <p:cNvSpPr/>
          <p:nvPr/>
        </p:nvSpPr>
        <p:spPr>
          <a:xfrm>
            <a:off x="2826512" y="2620159"/>
            <a:ext cx="2966143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الدرس </a:t>
            </a:r>
            <a:r>
              <a:rPr lang="fr-F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F6F741DE-ED60-569D-F76B-15E14616A881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2" name="ZoneTexte 4">
            <a:extLst>
              <a:ext uri="{FF2B5EF4-FFF2-40B4-BE49-F238E27FC236}">
                <a16:creationId xmlns:a16="http://schemas.microsoft.com/office/drawing/2014/main" id="{1502E184-B38B-7873-F1AE-C52A59132EF0}"/>
              </a:ext>
            </a:extLst>
          </p:cNvPr>
          <p:cNvSpPr txBox="1"/>
          <p:nvPr/>
        </p:nvSpPr>
        <p:spPr>
          <a:xfrm>
            <a:off x="1778761" y="3806236"/>
            <a:ext cx="43278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8" name="ZoneTexte 4">
            <a:extLst>
              <a:ext uri="{FF2B5EF4-FFF2-40B4-BE49-F238E27FC236}">
                <a16:creationId xmlns:a16="http://schemas.microsoft.com/office/drawing/2014/main" id="{3250D249-6C16-9ACF-4FCB-E42205362B7A}"/>
              </a:ext>
            </a:extLst>
          </p:cNvPr>
          <p:cNvSpPr txBox="1"/>
          <p:nvPr/>
        </p:nvSpPr>
        <p:spPr>
          <a:xfrm>
            <a:off x="1621513" y="4299531"/>
            <a:ext cx="4528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إعادة النمذجة ( نسبة أقل من 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" name="ZoneTexte 4">
            <a:extLst>
              <a:ext uri="{FF2B5EF4-FFF2-40B4-BE49-F238E27FC236}">
                <a16:creationId xmlns:a16="http://schemas.microsoft.com/office/drawing/2014/main" id="{2D65E454-F4BE-7607-F048-FB1DA254F30B}"/>
              </a:ext>
            </a:extLst>
          </p:cNvPr>
          <p:cNvSpPr txBox="1"/>
          <p:nvPr/>
        </p:nvSpPr>
        <p:spPr>
          <a:xfrm>
            <a:off x="1821731" y="4700493"/>
            <a:ext cx="4327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</p:spTree>
    <p:extLst>
      <p:ext uri="{BB962C8B-B14F-4D97-AF65-F5344CB8AC3E}">
        <p14:creationId xmlns:p14="http://schemas.microsoft.com/office/powerpoint/2010/main" val="244401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A7827-EACF-D08F-2A7F-1D5D90E36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17B4AB84-A48C-1ED1-F0DA-44B00F5A5CE2}"/>
              </a:ext>
            </a:extLst>
          </p:cNvPr>
          <p:cNvSpPr txBox="1"/>
          <p:nvPr/>
        </p:nvSpPr>
        <p:spPr>
          <a:xfrm>
            <a:off x="1201517" y="944374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C5C54A6-3C78-6873-52B3-4B236579459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8ABE1A5-90C7-D66D-01B9-654C471D44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4257" y="625040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6604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الثالث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BFE0C69-38E7-DDAD-FC91-FAD05845660E}"/>
              </a:ext>
            </a:extLst>
          </p:cNvPr>
          <p:cNvGrpSpPr/>
          <p:nvPr/>
        </p:nvGrpSpPr>
        <p:grpSpPr>
          <a:xfrm>
            <a:off x="392567" y="2475889"/>
            <a:ext cx="3780000" cy="1123837"/>
            <a:chOff x="415003" y="2475889"/>
            <a:chExt cx="3780000" cy="1123837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7C81966-C6B3-F7D1-9287-616A8C28EDA7}"/>
                </a:ext>
              </a:extLst>
            </p:cNvPr>
            <p:cNvSpPr/>
            <p:nvPr/>
          </p:nvSpPr>
          <p:spPr>
            <a:xfrm>
              <a:off x="415003" y="2722648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8" name="Organigramme : Terminateur 21">
              <a:extLst>
                <a:ext uri="{FF2B5EF4-FFF2-40B4-BE49-F238E27FC236}">
                  <a16:creationId xmlns:a16="http://schemas.microsoft.com/office/drawing/2014/main" id="{9FB35922-FF9D-02D1-C513-D8AE6CB30C8A}"/>
                </a:ext>
              </a:extLst>
            </p:cNvPr>
            <p:cNvSpPr/>
            <p:nvPr/>
          </p:nvSpPr>
          <p:spPr>
            <a:xfrm>
              <a:off x="2656573" y="2475889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</a:t>
              </a:r>
              <a:r>
                <a:rPr kumimoji="0" lang="fr-F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9" name="Espace réservé du texte 5">
              <a:extLst>
                <a:ext uri="{FF2B5EF4-FFF2-40B4-BE49-F238E27FC236}">
                  <a16:creationId xmlns:a16="http://schemas.microsoft.com/office/drawing/2014/main" id="{6AE66BB3-33A5-C801-F372-C8FCC6320002}"/>
                </a:ext>
              </a:extLst>
            </p:cNvPr>
            <p:cNvSpPr txBox="1">
              <a:spLocks/>
            </p:cNvSpPr>
            <p:nvPr/>
          </p:nvSpPr>
          <p:spPr>
            <a:xfrm>
              <a:off x="595003" y="2858113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defPPr>
                <a:defRPr lang="fr-FR"/>
              </a:defPPr>
              <a:lvl1pPr indent="0" algn="r" rtl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None/>
                <a:defRPr sz="1600" b="1" kern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685800" indent="-228600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757575"/>
                  </a:solidFill>
                  <a:latin typeface="Dosis SemiBold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474F71"/>
                  </a:solidFill>
                  <a:latin typeface="Dosis SemiBold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ar-MA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الطَّرْحُ في نِطاق الْأَعْدادِ مِنْ 0 إِلى 999 (1)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113893C-3996-0BB8-EC39-CCDCCF337219}"/>
              </a:ext>
            </a:extLst>
          </p:cNvPr>
          <p:cNvGrpSpPr/>
          <p:nvPr/>
        </p:nvGrpSpPr>
        <p:grpSpPr>
          <a:xfrm>
            <a:off x="4423967" y="2471052"/>
            <a:ext cx="3780000" cy="1123837"/>
            <a:chOff x="4423967" y="2471052"/>
            <a:chExt cx="3780000" cy="1123837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29D40F4D-751C-8593-FB38-864B9117CCE4}"/>
                </a:ext>
              </a:extLst>
            </p:cNvPr>
            <p:cNvSpPr/>
            <p:nvPr/>
          </p:nvSpPr>
          <p:spPr>
            <a:xfrm>
              <a:off x="4423967" y="2717811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9" name="Organigramme : Terminateur 21">
              <a:extLst>
                <a:ext uri="{FF2B5EF4-FFF2-40B4-BE49-F238E27FC236}">
                  <a16:creationId xmlns:a16="http://schemas.microsoft.com/office/drawing/2014/main" id="{E65D0AC4-1110-15B5-60EE-18BFB6BF000F}"/>
                </a:ext>
              </a:extLst>
            </p:cNvPr>
            <p:cNvSpPr/>
            <p:nvPr/>
          </p:nvSpPr>
          <p:spPr>
            <a:xfrm>
              <a:off x="6665537" y="2471052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11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0" name="Espace réservé du texte 5">
              <a:extLst>
                <a:ext uri="{FF2B5EF4-FFF2-40B4-BE49-F238E27FC236}">
                  <a16:creationId xmlns:a16="http://schemas.microsoft.com/office/drawing/2014/main" id="{FFB4C9B3-E09A-1D96-45D0-9103463568D1}"/>
                </a:ext>
              </a:extLst>
            </p:cNvPr>
            <p:cNvSpPr txBox="1">
              <a:spLocks/>
            </p:cNvSpPr>
            <p:nvPr/>
          </p:nvSpPr>
          <p:spPr>
            <a:xfrm>
              <a:off x="4603967" y="2853276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defPPr>
                <a:defRPr lang="fr-FR"/>
              </a:defPPr>
              <a:lvl1pPr indent="0" algn="r" rtl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None/>
                <a:defRPr sz="1600" b="1" kern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685800" indent="-228600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757575"/>
                  </a:solidFill>
                  <a:latin typeface="Dosis SemiBold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474F71"/>
                  </a:solidFill>
                  <a:latin typeface="Dosis SemiBold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ar-MA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الجَمْعُ في نِطاقِ الْأَعْدادِ مِنْ 0 إِلى 999</a:t>
              </a:r>
              <a:endParaRPr kumimoji="0" lang="fr-MA" sz="16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833517E-9130-5D5E-96FF-15CB5DCF43AF}"/>
              </a:ext>
            </a:extLst>
          </p:cNvPr>
          <p:cNvGrpSpPr/>
          <p:nvPr/>
        </p:nvGrpSpPr>
        <p:grpSpPr>
          <a:xfrm>
            <a:off x="392567" y="3897880"/>
            <a:ext cx="3780000" cy="1123837"/>
            <a:chOff x="370132" y="3897880"/>
            <a:chExt cx="3780000" cy="1123837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9C73262-6EDD-081A-C026-11A95728A9AC}"/>
                </a:ext>
              </a:extLst>
            </p:cNvPr>
            <p:cNvSpPr/>
            <p:nvPr/>
          </p:nvSpPr>
          <p:spPr>
            <a:xfrm>
              <a:off x="370132" y="4144639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fr-MA" dirty="0">
                <a:solidFill>
                  <a:srgbClr val="FFFFFF"/>
                </a:solidFill>
                <a:latin typeface="Aptos" panose="02110004020202020204"/>
              </a:endParaRPr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B8528A7D-CC01-7599-0846-FC2E2041C809}"/>
                </a:ext>
              </a:extLst>
            </p:cNvPr>
            <p:cNvSpPr/>
            <p:nvPr/>
          </p:nvSpPr>
          <p:spPr>
            <a:xfrm>
              <a:off x="2611702" y="3897880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b="1" dirty="0">
                  <a:solidFill>
                    <a:srgbClr val="FFFFFF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14</a:t>
              </a:r>
              <a:endParaRPr lang="fr-FR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32BBFDE1-E352-522F-DC6A-73F4154EBB52}"/>
                </a:ext>
              </a:extLst>
            </p:cNvPr>
            <p:cNvSpPr txBox="1">
              <a:spLocks/>
            </p:cNvSpPr>
            <p:nvPr/>
          </p:nvSpPr>
          <p:spPr>
            <a:xfrm>
              <a:off x="550132" y="4280104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defPPr>
                <a:defRPr lang="fr-FR"/>
              </a:defPPr>
              <a:lvl1pPr marR="0" lvl="0" indent="0" algn="r" rtl="1" fontAlgn="auto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 kumimoji="0" sz="1600" b="1" i="0" u="none" strike="noStrike" kern="0" cap="none" spc="0" normalizeH="0" baseline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685800" indent="-228600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757575"/>
                  </a:solidFill>
                  <a:latin typeface="Dosis SemiBold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474F71"/>
                  </a:solidFill>
                  <a:latin typeface="Dosis SemiBold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ar-MA" dirty="0"/>
                <a:t>حَلُّ المَسائِل : البَحثُ عَنِ الْكُلِّ أَوِ الْجُزْءِ 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A474386-CF7A-4827-2B42-2F9615CB8AAD}"/>
              </a:ext>
            </a:extLst>
          </p:cNvPr>
          <p:cNvGrpSpPr/>
          <p:nvPr/>
        </p:nvGrpSpPr>
        <p:grpSpPr>
          <a:xfrm>
            <a:off x="4405078" y="3851322"/>
            <a:ext cx="3780000" cy="1123837"/>
            <a:chOff x="4405078" y="3851322"/>
            <a:chExt cx="3780000" cy="1123837"/>
          </a:xfrm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5A2F114-D2FF-43A5-1BC5-C728126D6DED}"/>
                </a:ext>
              </a:extLst>
            </p:cNvPr>
            <p:cNvSpPr/>
            <p:nvPr/>
          </p:nvSpPr>
          <p:spPr>
            <a:xfrm>
              <a:off x="4405078" y="4098081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id="{09DF9E9A-581D-14F9-24EC-3567A55C3816}"/>
                </a:ext>
              </a:extLst>
            </p:cNvPr>
            <p:cNvSpPr/>
            <p:nvPr/>
          </p:nvSpPr>
          <p:spPr>
            <a:xfrm>
              <a:off x="6646648" y="3851322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13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4" name="Espace réservé du texte 5">
              <a:extLst>
                <a:ext uri="{FF2B5EF4-FFF2-40B4-BE49-F238E27FC236}">
                  <a16:creationId xmlns:a16="http://schemas.microsoft.com/office/drawing/2014/main" id="{94D48129-9BCD-EF1D-897A-44B36367D037}"/>
                </a:ext>
              </a:extLst>
            </p:cNvPr>
            <p:cNvSpPr txBox="1">
              <a:spLocks/>
            </p:cNvSpPr>
            <p:nvPr/>
          </p:nvSpPr>
          <p:spPr>
            <a:xfrm>
              <a:off x="4585078" y="4233546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defPPr>
                <a:defRPr lang="fr-FR"/>
              </a:defPPr>
              <a:lvl1pPr indent="0" algn="r" rtl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None/>
                <a:defRPr sz="1600" b="1" kern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685800" indent="-228600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757575"/>
                  </a:solidFill>
                  <a:latin typeface="Dosis SemiBold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474F71"/>
                  </a:solidFill>
                  <a:latin typeface="Dosis SemiBold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ar-MA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الطَّرْحُ في نِطاق الْأَعْدادِ مِنْ 0 إِلى 999 (2)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pic>
        <p:nvPicPr>
          <p:cNvPr id="13" name="Image 2">
            <a:extLst>
              <a:ext uri="{FF2B5EF4-FFF2-40B4-BE49-F238E27FC236}">
                <a16:creationId xmlns:a16="http://schemas.microsoft.com/office/drawing/2014/main" id="{3D9D8384-63DA-6E98-0AC1-0DD2EE5E2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7142" y="5404933"/>
            <a:ext cx="3938021" cy="940822"/>
          </a:xfrm>
          <a:prstGeom prst="rect">
            <a:avLst/>
          </a:prstGeom>
        </p:spPr>
      </p:pic>
      <p:sp>
        <p:nvSpPr>
          <p:cNvPr id="14" name="Organigramme : Terminateur 21">
            <a:extLst>
              <a:ext uri="{FF2B5EF4-FFF2-40B4-BE49-F238E27FC236}">
                <a16:creationId xmlns:a16="http://schemas.microsoft.com/office/drawing/2014/main" id="{AF639BA7-CDDF-A51B-D403-E485E3FB1A86}"/>
              </a:ext>
            </a:extLst>
          </p:cNvPr>
          <p:cNvSpPr/>
          <p:nvPr/>
        </p:nvSpPr>
        <p:spPr>
          <a:xfrm>
            <a:off x="4667116" y="5168043"/>
            <a:ext cx="1267620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S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</a:t>
            </a:r>
            <a:endParaRPr lang="fr-FR" sz="18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ZoneTexte 4">
            <a:extLst>
              <a:ext uri="{FF2B5EF4-FFF2-40B4-BE49-F238E27FC236}">
                <a16:creationId xmlns:a16="http://schemas.microsoft.com/office/drawing/2014/main" id="{0EE789EF-ACB7-FC18-3805-6F28E621085C}"/>
              </a:ext>
            </a:extLst>
          </p:cNvPr>
          <p:cNvSpPr txBox="1"/>
          <p:nvPr/>
        </p:nvSpPr>
        <p:spPr>
          <a:xfrm>
            <a:off x="2427659" y="5690678"/>
            <a:ext cx="34449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457200" rtl="1">
              <a:defRPr/>
            </a:pPr>
            <a:r>
              <a:rPr lang="ar-SA" b="1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مراجعة وتثبيت دروس الأسبوع</a:t>
            </a:r>
            <a:endParaRPr lang="ar-MA" b="1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9BDD9-0910-776C-B2A2-600892B98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B1FE9CE-086C-367D-9A06-33D8DE9EEEAF}"/>
              </a:ext>
            </a:extLst>
          </p:cNvPr>
          <p:cNvSpPr txBox="1"/>
          <p:nvPr/>
        </p:nvSpPr>
        <p:spPr>
          <a:xfrm>
            <a:off x="64217" y="909098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ضعوا وأنجزوا عملية الطرح التالية: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0FF3407-47AB-B407-0DC0-AA46361741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4257" y="625040"/>
            <a:ext cx="1008000" cy="1008000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C709B4E-C119-52F1-35E0-7E8B51592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3566" y="2700465"/>
            <a:ext cx="409686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89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B4EA40-46AA-492B-7DE3-490994695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DF8F9AAE-02D2-120A-8761-4581C5755E1C}"/>
              </a:ext>
            </a:extLst>
          </p:cNvPr>
          <p:cNvSpPr txBox="1"/>
          <p:nvPr/>
        </p:nvSpPr>
        <p:spPr>
          <a:xfrm>
            <a:off x="1249841" y="910136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4705E7F-4C26-022E-C9DF-2B433606BBF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2B88874-F094-5FF1-C87F-FEFE8DF28F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4257" y="625040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2400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DE6125-C100-91AB-1140-5C717CB2B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B37DC51-2E0D-3AB1-41BD-DD219DF767B3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  <a:r>
              <a:rPr lang="f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</a:t>
            </a:r>
            <a:endParaRPr lang="ar-S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يحتسب الأستاذ نسبة التحكم</a:t>
            </a:r>
            <a:r>
              <a:rPr lang="f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9F40CEC-BB45-D339-EEF9-0FD9C14FE9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4257" y="625040"/>
            <a:ext cx="1008000" cy="1008000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9F8A9C3-F0D1-CAE1-81D9-AB6439D6B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3566" y="1801227"/>
            <a:ext cx="4096867" cy="32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59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D71E0A4-D646-052E-D875-1FB9FB2B846B}"/>
              </a:ext>
            </a:extLst>
          </p:cNvPr>
          <p:cNvSpPr/>
          <p:nvPr/>
        </p:nvSpPr>
        <p:spPr>
          <a:xfrm>
            <a:off x="2076450" y="3000989"/>
            <a:ext cx="4785052" cy="244690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71206F1A-3763-83DC-BB1A-D464934036A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131321" y="4084325"/>
            <a:ext cx="631873" cy="63187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BDE6BBD-9F78-162A-007A-23FA3E85817E}"/>
              </a:ext>
            </a:extLst>
          </p:cNvPr>
          <p:cNvSpPr txBox="1"/>
          <p:nvPr/>
        </p:nvSpPr>
        <p:spPr>
          <a:xfrm>
            <a:off x="1821731" y="3413019"/>
            <a:ext cx="43278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وَضعُ وَإِنجازُ عَمَلِيَّاتِ طَرْحٍ بِمُبَادَلَةٍ وَاحِدَةٍ؛</a:t>
            </a:r>
          </a:p>
        </p:txBody>
      </p:sp>
      <p:sp>
        <p:nvSpPr>
          <p:cNvPr id="6" name="Flowchart: Alternate Process 54">
            <a:extLst>
              <a:ext uri="{FF2B5EF4-FFF2-40B4-BE49-F238E27FC236}">
                <a16:creationId xmlns:a16="http://schemas.microsoft.com/office/drawing/2014/main" id="{F0CFDB3B-4499-532C-FACD-FB520E6C5F3B}"/>
              </a:ext>
            </a:extLst>
          </p:cNvPr>
          <p:cNvSpPr/>
          <p:nvPr/>
        </p:nvSpPr>
        <p:spPr>
          <a:xfrm>
            <a:off x="2826512" y="2620159"/>
            <a:ext cx="2966143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الدرس </a:t>
            </a:r>
            <a:r>
              <a:rPr lang="fr-F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F6F741DE-ED60-569D-F76B-15E14616A881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2" name="ZoneTexte 4">
            <a:extLst>
              <a:ext uri="{FF2B5EF4-FFF2-40B4-BE49-F238E27FC236}">
                <a16:creationId xmlns:a16="http://schemas.microsoft.com/office/drawing/2014/main" id="{1502E184-B38B-7873-F1AE-C52A59132EF0}"/>
              </a:ext>
            </a:extLst>
          </p:cNvPr>
          <p:cNvSpPr txBox="1"/>
          <p:nvPr/>
        </p:nvSpPr>
        <p:spPr>
          <a:xfrm>
            <a:off x="1778761" y="3806236"/>
            <a:ext cx="4327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8" name="ZoneTexte 4">
            <a:extLst>
              <a:ext uri="{FF2B5EF4-FFF2-40B4-BE49-F238E27FC236}">
                <a16:creationId xmlns:a16="http://schemas.microsoft.com/office/drawing/2014/main" id="{3250D249-6C16-9ACF-4FCB-E42205362B7A}"/>
              </a:ext>
            </a:extLst>
          </p:cNvPr>
          <p:cNvSpPr txBox="1"/>
          <p:nvPr/>
        </p:nvSpPr>
        <p:spPr>
          <a:xfrm>
            <a:off x="2480074" y="4165982"/>
            <a:ext cx="36694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إعادة النمذجة ( نسبة أقل من </a:t>
            </a:r>
            <a:r>
              <a:rPr lang="fr-FR" sz="2400" b="1" dirty="0">
                <a:solidFill>
                  <a:srgbClr val="FC8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sz="2400" b="1" dirty="0">
                <a:solidFill>
                  <a:srgbClr val="FC8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" name="ZoneTexte 4">
            <a:extLst>
              <a:ext uri="{FF2B5EF4-FFF2-40B4-BE49-F238E27FC236}">
                <a16:creationId xmlns:a16="http://schemas.microsoft.com/office/drawing/2014/main" id="{2D65E454-F4BE-7607-F048-FB1DA254F30B}"/>
              </a:ext>
            </a:extLst>
          </p:cNvPr>
          <p:cNvSpPr txBox="1"/>
          <p:nvPr/>
        </p:nvSpPr>
        <p:spPr>
          <a:xfrm>
            <a:off x="1878870" y="4987393"/>
            <a:ext cx="4327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</p:spTree>
    <p:extLst>
      <p:ext uri="{BB962C8B-B14F-4D97-AF65-F5344CB8AC3E}">
        <p14:creationId xmlns:p14="http://schemas.microsoft.com/office/powerpoint/2010/main" val="347978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9C488D-55A2-0939-884D-16E823107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68F976DA-33A4-B743-7008-E489A9B219FA}"/>
              </a:ext>
            </a:extLst>
          </p:cNvPr>
          <p:cNvSpPr txBox="1"/>
          <p:nvPr/>
        </p:nvSpPr>
        <p:spPr>
          <a:xfrm>
            <a:off x="403522" y="925413"/>
            <a:ext cx="7181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في حالة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إذا كانت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نسبة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تحكم تقل عن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يعيد الأستاذ النمذجة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على السبورة.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35A062D-5F6F-E30F-7FDF-F5B023935A1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14500" y="2437732"/>
            <a:ext cx="5298563" cy="3147739"/>
          </a:xfrm>
          <a:prstGeom prst="rect">
            <a:avLst/>
          </a:prstGeom>
        </p:spPr>
      </p:pic>
      <p:pic>
        <p:nvPicPr>
          <p:cNvPr id="3" name="Image 2" descr="Une image contenant dessin humoristique, dessin, art, illustration&#10;&#10;Le contenu généré par l’IA peut être incorrect.">
            <a:extLst>
              <a:ext uri="{FF2B5EF4-FFF2-40B4-BE49-F238E27FC236}">
                <a16:creationId xmlns:a16="http://schemas.microsoft.com/office/drawing/2014/main" id="{12F6C326-E28D-F15F-B547-77A431E1E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699" y="507999"/>
            <a:ext cx="1028699" cy="102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81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D71E0A4-D646-052E-D875-1FB9FB2B846B}"/>
              </a:ext>
            </a:extLst>
          </p:cNvPr>
          <p:cNvSpPr/>
          <p:nvPr/>
        </p:nvSpPr>
        <p:spPr>
          <a:xfrm>
            <a:off x="2076450" y="3000990"/>
            <a:ext cx="4785052" cy="22255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71206F1A-3763-83DC-BB1A-D464934036A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106599" y="4561006"/>
            <a:ext cx="631873" cy="63187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BDE6BBD-9F78-162A-007A-23FA3E85817E}"/>
              </a:ext>
            </a:extLst>
          </p:cNvPr>
          <p:cNvSpPr txBox="1"/>
          <p:nvPr/>
        </p:nvSpPr>
        <p:spPr>
          <a:xfrm>
            <a:off x="1821731" y="3413019"/>
            <a:ext cx="43278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وَضعُ وَإِنجازُ عَمَلِيَّاتِ طَرْحٍ بِمُبَادَلَةٍ وَاحِدَةٍ؛</a:t>
            </a:r>
          </a:p>
        </p:txBody>
      </p:sp>
      <p:sp>
        <p:nvSpPr>
          <p:cNvPr id="6" name="Flowchart: Alternate Process 54">
            <a:extLst>
              <a:ext uri="{FF2B5EF4-FFF2-40B4-BE49-F238E27FC236}">
                <a16:creationId xmlns:a16="http://schemas.microsoft.com/office/drawing/2014/main" id="{F0CFDB3B-4499-532C-FACD-FB520E6C5F3B}"/>
              </a:ext>
            </a:extLst>
          </p:cNvPr>
          <p:cNvSpPr/>
          <p:nvPr/>
        </p:nvSpPr>
        <p:spPr>
          <a:xfrm>
            <a:off x="2751668" y="2620159"/>
            <a:ext cx="3040988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الدرس </a:t>
            </a:r>
            <a:r>
              <a:rPr lang="fr-F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12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F6F741DE-ED60-569D-F76B-15E14616A881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2" name="ZoneTexte 4">
            <a:extLst>
              <a:ext uri="{FF2B5EF4-FFF2-40B4-BE49-F238E27FC236}">
                <a16:creationId xmlns:a16="http://schemas.microsoft.com/office/drawing/2014/main" id="{1502E184-B38B-7873-F1AE-C52A59132EF0}"/>
              </a:ext>
            </a:extLst>
          </p:cNvPr>
          <p:cNvSpPr txBox="1"/>
          <p:nvPr/>
        </p:nvSpPr>
        <p:spPr>
          <a:xfrm>
            <a:off x="1778761" y="3806236"/>
            <a:ext cx="4327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8" name="ZoneTexte 4">
            <a:extLst>
              <a:ext uri="{FF2B5EF4-FFF2-40B4-BE49-F238E27FC236}">
                <a16:creationId xmlns:a16="http://schemas.microsoft.com/office/drawing/2014/main" id="{3250D249-6C16-9ACF-4FCB-E42205362B7A}"/>
              </a:ext>
            </a:extLst>
          </p:cNvPr>
          <p:cNvSpPr txBox="1"/>
          <p:nvPr/>
        </p:nvSpPr>
        <p:spPr>
          <a:xfrm>
            <a:off x="1678652" y="4232437"/>
            <a:ext cx="4528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b="1" dirty="0">
                <a:solidFill>
                  <a:srgbClr val="B2B3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إعادة النمذجة ( نسبة أقل من </a:t>
            </a:r>
            <a:r>
              <a:rPr lang="fr-FR" b="1" dirty="0">
                <a:solidFill>
                  <a:srgbClr val="B2B3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b="1" dirty="0">
                <a:solidFill>
                  <a:srgbClr val="B2B3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" name="ZoneTexte 4">
            <a:extLst>
              <a:ext uri="{FF2B5EF4-FFF2-40B4-BE49-F238E27FC236}">
                <a16:creationId xmlns:a16="http://schemas.microsoft.com/office/drawing/2014/main" id="{2D65E454-F4BE-7607-F048-FB1DA254F30B}"/>
              </a:ext>
            </a:extLst>
          </p:cNvPr>
          <p:cNvSpPr txBox="1"/>
          <p:nvPr/>
        </p:nvSpPr>
        <p:spPr>
          <a:xfrm>
            <a:off x="1821731" y="4658638"/>
            <a:ext cx="43278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</p:spTree>
    <p:extLst>
      <p:ext uri="{BB962C8B-B14F-4D97-AF65-F5344CB8AC3E}">
        <p14:creationId xmlns:p14="http://schemas.microsoft.com/office/powerpoint/2010/main" val="366612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5D624-D996-91EE-247B-237B1B498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n open book with writing on it&#10;&#10;Description automatically generated">
            <a:extLst>
              <a:ext uri="{FF2B5EF4-FFF2-40B4-BE49-F238E27FC236}">
                <a16:creationId xmlns:a16="http://schemas.microsoft.com/office/drawing/2014/main" id="{1B008196-726D-AF3D-C83D-F5351EE80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12" y="1130834"/>
            <a:ext cx="8872288" cy="591485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9523FB5-1397-FA81-60D6-C8817FAA4F40}"/>
              </a:ext>
            </a:extLst>
          </p:cNvPr>
          <p:cNvSpPr txBox="1"/>
          <p:nvPr/>
        </p:nvSpPr>
        <p:spPr>
          <a:xfrm>
            <a:off x="1452929" y="926189"/>
            <a:ext cx="6059519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36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8F2048C-C74F-E64E-A613-7E28CC5DE7F0}"/>
              </a:ext>
            </a:extLst>
          </p:cNvPr>
          <p:cNvSpPr/>
          <p:nvPr/>
        </p:nvSpPr>
        <p:spPr>
          <a:xfrm flipH="1">
            <a:off x="4811939" y="3628724"/>
            <a:ext cx="2492043" cy="1087656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ACEC9C8-17AF-2D4C-7374-FE06CAEB1A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4257" y="625040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0020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DBAF88-AC51-ED6E-3AD4-78C6E46CD2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DEB49BD-C98E-6BC5-EFE5-941DE4B57223}"/>
              </a:ext>
            </a:extLst>
          </p:cNvPr>
          <p:cNvSpPr txBox="1"/>
          <p:nvPr/>
        </p:nvSpPr>
        <p:spPr>
          <a:xfrm>
            <a:off x="406144" y="944374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دقائق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للإنجاز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سأمر بين الصفوف لمساعدتكم.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A35CB69-2B4D-4E71-0D78-F1771E839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144" y="2712954"/>
            <a:ext cx="6079323" cy="287349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75753D4-5E30-68A4-2D75-57E173BB0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722523" y="3091574"/>
            <a:ext cx="1963027" cy="1963027"/>
          </a:xfrm>
          <a:prstGeom prst="rect">
            <a:avLst/>
          </a:prstGeom>
        </p:spPr>
      </p:pic>
      <p:pic>
        <p:nvPicPr>
          <p:cNvPr id="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DF36071-8500-8320-AFCD-2EA39913E7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4257" y="625040"/>
            <a:ext cx="1008000" cy="1008000"/>
          </a:xfrm>
          <a:prstGeom prst="ellipse">
            <a:avLst/>
          </a:prstGeom>
        </p:spPr>
      </p:pic>
      <p:grpSp>
        <p:nvGrpSpPr>
          <p:cNvPr id="10" name="Groupe 7">
            <a:extLst>
              <a:ext uri="{FF2B5EF4-FFF2-40B4-BE49-F238E27FC236}">
                <a16:creationId xmlns:a16="http://schemas.microsoft.com/office/drawing/2014/main" id="{CDF0278C-E552-D196-D9EA-F7B03B37CE36}"/>
              </a:ext>
            </a:extLst>
          </p:cNvPr>
          <p:cNvGrpSpPr/>
          <p:nvPr/>
        </p:nvGrpSpPr>
        <p:grpSpPr>
          <a:xfrm>
            <a:off x="557739" y="990735"/>
            <a:ext cx="614494" cy="688367"/>
            <a:chOff x="924143" y="3511073"/>
            <a:chExt cx="614494" cy="688367"/>
          </a:xfrm>
        </p:grpSpPr>
        <p:pic>
          <p:nvPicPr>
            <p:cNvPr id="11" name="Image 8">
              <a:extLst>
                <a:ext uri="{FF2B5EF4-FFF2-40B4-BE49-F238E27FC236}">
                  <a16:creationId xmlns:a16="http://schemas.microsoft.com/office/drawing/2014/main" id="{5CCE56B5-2C8E-4E05-D152-9C96D896C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2" name="ZoneTexte 9">
              <a:extLst>
                <a:ext uri="{FF2B5EF4-FFF2-40B4-BE49-F238E27FC236}">
                  <a16:creationId xmlns:a16="http://schemas.microsoft.com/office/drawing/2014/main" id="{C9B72F20-0EBE-FEDF-DD69-56FBE5BF2B80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933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0B1087-CFA9-1F4E-6DC1-0B1260B3C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EF1BED2-4F96-D101-D8DE-432C9EC278DC}"/>
              </a:ext>
            </a:extLst>
          </p:cNvPr>
          <p:cNvSpPr txBox="1"/>
          <p:nvPr/>
        </p:nvSpPr>
        <p:spPr>
          <a:xfrm>
            <a:off x="0" y="951095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لديكم دقيقة واحدة.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9ED603B-87B5-276C-8B08-C68CB1C3F4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4257" y="625040"/>
            <a:ext cx="1008000" cy="1008000"/>
          </a:xfrm>
          <a:prstGeom prst="ellipse">
            <a:avLst/>
          </a:prstGeom>
        </p:spPr>
      </p:pic>
      <p:pic>
        <p:nvPicPr>
          <p:cNvPr id="10" name="Picture 9" descr="A screenshot of a math exercise&#10;&#10;Description automatically generated">
            <a:extLst>
              <a:ext uri="{FF2B5EF4-FFF2-40B4-BE49-F238E27FC236}">
                <a16:creationId xmlns:a16="http://schemas.microsoft.com/office/drawing/2014/main" id="{14AF39E1-73DA-A462-10DD-40536CF2CF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52" y="2108199"/>
            <a:ext cx="8203348" cy="3869267"/>
          </a:xfrm>
          <a:prstGeom prst="rect">
            <a:avLst/>
          </a:prstGeom>
        </p:spPr>
      </p:pic>
      <p:grpSp>
        <p:nvGrpSpPr>
          <p:cNvPr id="14" name="Groupe 7">
            <a:extLst>
              <a:ext uri="{FF2B5EF4-FFF2-40B4-BE49-F238E27FC236}">
                <a16:creationId xmlns:a16="http://schemas.microsoft.com/office/drawing/2014/main" id="{EFE5E960-4640-5241-89C3-18605644F2B4}"/>
              </a:ext>
            </a:extLst>
          </p:cNvPr>
          <p:cNvGrpSpPr/>
          <p:nvPr/>
        </p:nvGrpSpPr>
        <p:grpSpPr>
          <a:xfrm>
            <a:off x="557739" y="990735"/>
            <a:ext cx="614494" cy="688367"/>
            <a:chOff x="924143" y="3511073"/>
            <a:chExt cx="614494" cy="688367"/>
          </a:xfrm>
        </p:grpSpPr>
        <p:pic>
          <p:nvPicPr>
            <p:cNvPr id="15" name="Image 8">
              <a:extLst>
                <a:ext uri="{FF2B5EF4-FFF2-40B4-BE49-F238E27FC236}">
                  <a16:creationId xmlns:a16="http://schemas.microsoft.com/office/drawing/2014/main" id="{36897963-70E5-A3C6-A843-AA73A3394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6" name="ZoneTexte 9">
              <a:extLst>
                <a:ext uri="{FF2B5EF4-FFF2-40B4-BE49-F238E27FC236}">
                  <a16:creationId xmlns:a16="http://schemas.microsoft.com/office/drawing/2014/main" id="{EBCFD982-B765-491F-7A58-4215D3AC483D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024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D71E0A4-D646-052E-D875-1FB9FB2B846B}"/>
              </a:ext>
            </a:extLst>
          </p:cNvPr>
          <p:cNvSpPr/>
          <p:nvPr/>
        </p:nvSpPr>
        <p:spPr>
          <a:xfrm>
            <a:off x="2076450" y="3000990"/>
            <a:ext cx="4785052" cy="22255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71206F1A-3763-83DC-BB1A-D464934036A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106600" y="3726817"/>
            <a:ext cx="631873" cy="63187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BDE6BBD-9F78-162A-007A-23FA3E85817E}"/>
              </a:ext>
            </a:extLst>
          </p:cNvPr>
          <p:cNvSpPr txBox="1"/>
          <p:nvPr/>
        </p:nvSpPr>
        <p:spPr>
          <a:xfrm>
            <a:off x="1611973" y="3415813"/>
            <a:ext cx="51265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MA" sz="1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حَلُّ مَسَائِلِ الْبَحْثِ عَنِ الْكُلِّ أَوِ الْجُزْءِ بِاسْتِعْمَالِ نَمُوذَجِ الْأَشْرِطَةِ؛</a:t>
            </a:r>
          </a:p>
        </p:txBody>
      </p:sp>
      <p:sp>
        <p:nvSpPr>
          <p:cNvPr id="6" name="Flowchart: Alternate Process 54">
            <a:extLst>
              <a:ext uri="{FF2B5EF4-FFF2-40B4-BE49-F238E27FC236}">
                <a16:creationId xmlns:a16="http://schemas.microsoft.com/office/drawing/2014/main" id="{F0CFDB3B-4499-532C-FACD-FB520E6C5F3B}"/>
              </a:ext>
            </a:extLst>
          </p:cNvPr>
          <p:cNvSpPr/>
          <p:nvPr/>
        </p:nvSpPr>
        <p:spPr>
          <a:xfrm>
            <a:off x="2826512" y="2620159"/>
            <a:ext cx="2966143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الدرس </a:t>
            </a:r>
            <a:r>
              <a:rPr lang="fr-F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F6F741DE-ED60-569D-F76B-15E14616A881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5</a:t>
            </a:r>
          </a:p>
        </p:txBody>
      </p:sp>
      <p:sp>
        <p:nvSpPr>
          <p:cNvPr id="2" name="ZoneTexte 4">
            <a:extLst>
              <a:ext uri="{FF2B5EF4-FFF2-40B4-BE49-F238E27FC236}">
                <a16:creationId xmlns:a16="http://schemas.microsoft.com/office/drawing/2014/main" id="{1502E184-B38B-7873-F1AE-C52A59132EF0}"/>
              </a:ext>
            </a:extLst>
          </p:cNvPr>
          <p:cNvSpPr txBox="1"/>
          <p:nvPr/>
        </p:nvSpPr>
        <p:spPr>
          <a:xfrm>
            <a:off x="1778761" y="3806236"/>
            <a:ext cx="43278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8" name="ZoneTexte 4">
            <a:extLst>
              <a:ext uri="{FF2B5EF4-FFF2-40B4-BE49-F238E27FC236}">
                <a16:creationId xmlns:a16="http://schemas.microsoft.com/office/drawing/2014/main" id="{3250D249-6C16-9ACF-4FCB-E42205362B7A}"/>
              </a:ext>
            </a:extLst>
          </p:cNvPr>
          <p:cNvSpPr txBox="1"/>
          <p:nvPr/>
        </p:nvSpPr>
        <p:spPr>
          <a:xfrm>
            <a:off x="1621513" y="4299531"/>
            <a:ext cx="4528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إعادة النمذجة ( نسبة أقل من 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" name="ZoneTexte 4">
            <a:extLst>
              <a:ext uri="{FF2B5EF4-FFF2-40B4-BE49-F238E27FC236}">
                <a16:creationId xmlns:a16="http://schemas.microsoft.com/office/drawing/2014/main" id="{2D65E454-F4BE-7607-F048-FB1DA254F30B}"/>
              </a:ext>
            </a:extLst>
          </p:cNvPr>
          <p:cNvSpPr txBox="1"/>
          <p:nvPr/>
        </p:nvSpPr>
        <p:spPr>
          <a:xfrm>
            <a:off x="1821731" y="4700493"/>
            <a:ext cx="4327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</p:spTree>
    <p:extLst>
      <p:ext uri="{BB962C8B-B14F-4D97-AF65-F5344CB8AC3E}">
        <p14:creationId xmlns:p14="http://schemas.microsoft.com/office/powerpoint/2010/main" val="370967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n open book with writing on it&#10;&#10;Description automatically generated">
            <a:extLst>
              <a:ext uri="{FF2B5EF4-FFF2-40B4-BE49-F238E27FC236}">
                <a16:creationId xmlns:a16="http://schemas.microsoft.com/office/drawing/2014/main" id="{40D2A17E-0D9D-5BB3-1416-9B1B84AACC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88" y="1574893"/>
            <a:ext cx="8178799" cy="545253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54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2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F6BB00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61767" y="1462495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3795AF"/>
              </a:solidFill>
              <a:effectLst/>
              <a:uLnTx/>
              <a:uFillTx/>
              <a:latin typeface="Dosis" pitchFamily="2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771525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حل المسائل : تَمثيلُ الأَجْزَاءِ عَلى نَموذَجِ الأَشرِطَة 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C1E30-2296-473C-E753-2C9A29267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C626D93-C647-68F5-FF7F-E68E5A6A3ED3}"/>
              </a:ext>
            </a:extLst>
          </p:cNvPr>
          <p:cNvSpPr txBox="1"/>
          <p:nvPr/>
        </p:nvSpPr>
        <p:spPr>
          <a:xfrm>
            <a:off x="1226480" y="9553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دفاتر البحث</a:t>
            </a:r>
            <a:r>
              <a:rPr lang="f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C3B910B-2F5A-A3C8-DBEB-D34C925D5DE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4673503-8F92-2948-8D44-7DA3ABA0F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907" y="616993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3578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77492-07D9-38EA-C745-4C0E88A42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44D89C1D-ED65-4FAE-A399-07117C8CF9DD}"/>
              </a:ext>
            </a:extLst>
          </p:cNvPr>
          <p:cNvSpPr txBox="1"/>
          <p:nvPr/>
        </p:nvSpPr>
        <p:spPr>
          <a:xfrm>
            <a:off x="1231973" y="938768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قوموا بحل المسألة التالية، لديكم 5 دقائق.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8FC624E-E20B-636E-D015-2D0C48774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004" y="2255279"/>
            <a:ext cx="6866021" cy="3138860"/>
          </a:xfrm>
          <a:prstGeom prst="rect">
            <a:avLst/>
          </a:prstGeom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3551A06-5C99-7A26-F5A9-62386B2B48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907" y="616993"/>
            <a:ext cx="1008000" cy="1008000"/>
          </a:xfrm>
          <a:prstGeom prst="ellipse">
            <a:avLst/>
          </a:prstGeom>
        </p:spPr>
      </p:pic>
      <p:grpSp>
        <p:nvGrpSpPr>
          <p:cNvPr id="5" name="Groupe 7">
            <a:extLst>
              <a:ext uri="{FF2B5EF4-FFF2-40B4-BE49-F238E27FC236}">
                <a16:creationId xmlns:a16="http://schemas.microsoft.com/office/drawing/2014/main" id="{DBB43568-ED8E-A882-0476-1046895DA326}"/>
              </a:ext>
            </a:extLst>
          </p:cNvPr>
          <p:cNvGrpSpPr/>
          <p:nvPr/>
        </p:nvGrpSpPr>
        <p:grpSpPr>
          <a:xfrm>
            <a:off x="557739" y="990735"/>
            <a:ext cx="614494" cy="688367"/>
            <a:chOff x="924143" y="3511073"/>
            <a:chExt cx="614494" cy="688367"/>
          </a:xfrm>
        </p:grpSpPr>
        <p:pic>
          <p:nvPicPr>
            <p:cNvPr id="6" name="Image 8">
              <a:extLst>
                <a:ext uri="{FF2B5EF4-FFF2-40B4-BE49-F238E27FC236}">
                  <a16:creationId xmlns:a16="http://schemas.microsoft.com/office/drawing/2014/main" id="{A11C5F1E-543F-42A3-DE49-DF69C16CA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7" name="ZoneTexte 9">
              <a:extLst>
                <a:ext uri="{FF2B5EF4-FFF2-40B4-BE49-F238E27FC236}">
                  <a16:creationId xmlns:a16="http://schemas.microsoft.com/office/drawing/2014/main" id="{AE27E8AA-4A71-3985-9FF5-28C886CAA648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781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11C492-8F9A-A412-FE56-97A2FE4C6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5E421C86-8054-C07A-BE0F-5F97BB177DF5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الجواب الصحيح هو :</a:t>
            </a:r>
          </a:p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يحتسب الأستاذ نسبة التحكم</a:t>
            </a:r>
            <a:r>
              <a:rPr lang="f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629B52E-AE6E-14F5-815C-63D483F64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907" y="616993"/>
            <a:ext cx="1008000" cy="1008000"/>
          </a:xfrm>
          <a:prstGeom prst="ellipse">
            <a:avLst/>
          </a:prstGeom>
        </p:spPr>
      </p:pic>
      <p:pic>
        <p:nvPicPr>
          <p:cNvPr id="13" name="Picture 12" descr="A screenshot of a math test&#10;&#10;Description automatically generated">
            <a:extLst>
              <a:ext uri="{FF2B5EF4-FFF2-40B4-BE49-F238E27FC236}">
                <a16:creationId xmlns:a16="http://schemas.microsoft.com/office/drawing/2014/main" id="{3073767E-74CA-755A-A3F3-74B564D7E1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40" y="1964031"/>
            <a:ext cx="8159627" cy="376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6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D71E0A4-D646-052E-D875-1FB9FB2B846B}"/>
              </a:ext>
            </a:extLst>
          </p:cNvPr>
          <p:cNvSpPr/>
          <p:nvPr/>
        </p:nvSpPr>
        <p:spPr>
          <a:xfrm>
            <a:off x="2076450" y="3000989"/>
            <a:ext cx="4785052" cy="244690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71206F1A-3763-83DC-BB1A-D464934036A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131321" y="4084325"/>
            <a:ext cx="631873" cy="63187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BDE6BBD-9F78-162A-007A-23FA3E85817E}"/>
              </a:ext>
            </a:extLst>
          </p:cNvPr>
          <p:cNvSpPr txBox="1"/>
          <p:nvPr/>
        </p:nvSpPr>
        <p:spPr>
          <a:xfrm>
            <a:off x="1003092" y="3414209"/>
            <a:ext cx="57770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MA" sz="1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حَلُّ مَسَائِلِ الْبَحْثِ عَنِ الْكُلِّ أَوِ الْجُزْءِ بِاسْتِعْمَالِ نَمُوذَجِ الْأَشْرِطَةِ؛</a:t>
            </a:r>
          </a:p>
        </p:txBody>
      </p:sp>
      <p:sp>
        <p:nvSpPr>
          <p:cNvPr id="6" name="Flowchart: Alternate Process 54">
            <a:extLst>
              <a:ext uri="{FF2B5EF4-FFF2-40B4-BE49-F238E27FC236}">
                <a16:creationId xmlns:a16="http://schemas.microsoft.com/office/drawing/2014/main" id="{F0CFDB3B-4499-532C-FACD-FB520E6C5F3B}"/>
              </a:ext>
            </a:extLst>
          </p:cNvPr>
          <p:cNvSpPr/>
          <p:nvPr/>
        </p:nvSpPr>
        <p:spPr>
          <a:xfrm>
            <a:off x="2826512" y="2620159"/>
            <a:ext cx="2966143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الدرس </a:t>
            </a:r>
            <a:r>
              <a:rPr lang="fr-F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F6F741DE-ED60-569D-F76B-15E14616A881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5</a:t>
            </a:r>
          </a:p>
        </p:txBody>
      </p:sp>
      <p:sp>
        <p:nvSpPr>
          <p:cNvPr id="2" name="ZoneTexte 4">
            <a:extLst>
              <a:ext uri="{FF2B5EF4-FFF2-40B4-BE49-F238E27FC236}">
                <a16:creationId xmlns:a16="http://schemas.microsoft.com/office/drawing/2014/main" id="{1502E184-B38B-7873-F1AE-C52A59132EF0}"/>
              </a:ext>
            </a:extLst>
          </p:cNvPr>
          <p:cNvSpPr txBox="1"/>
          <p:nvPr/>
        </p:nvSpPr>
        <p:spPr>
          <a:xfrm>
            <a:off x="1778761" y="3806236"/>
            <a:ext cx="4327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8" name="ZoneTexte 4">
            <a:extLst>
              <a:ext uri="{FF2B5EF4-FFF2-40B4-BE49-F238E27FC236}">
                <a16:creationId xmlns:a16="http://schemas.microsoft.com/office/drawing/2014/main" id="{3250D249-6C16-9ACF-4FCB-E42205362B7A}"/>
              </a:ext>
            </a:extLst>
          </p:cNvPr>
          <p:cNvSpPr txBox="1"/>
          <p:nvPr/>
        </p:nvSpPr>
        <p:spPr>
          <a:xfrm>
            <a:off x="2480074" y="4165982"/>
            <a:ext cx="36694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إعادة عرض شريط النمذجة ( نسبة أقل من </a:t>
            </a:r>
            <a:r>
              <a:rPr lang="fr-FR" sz="2400" b="1" dirty="0">
                <a:solidFill>
                  <a:srgbClr val="FC8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sz="2400" b="1" dirty="0">
                <a:solidFill>
                  <a:srgbClr val="FC8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" name="ZoneTexte 4">
            <a:extLst>
              <a:ext uri="{FF2B5EF4-FFF2-40B4-BE49-F238E27FC236}">
                <a16:creationId xmlns:a16="http://schemas.microsoft.com/office/drawing/2014/main" id="{2D65E454-F4BE-7607-F048-FB1DA254F30B}"/>
              </a:ext>
            </a:extLst>
          </p:cNvPr>
          <p:cNvSpPr txBox="1"/>
          <p:nvPr/>
        </p:nvSpPr>
        <p:spPr>
          <a:xfrm>
            <a:off x="1878870" y="4987393"/>
            <a:ext cx="4327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</p:spTree>
    <p:extLst>
      <p:ext uri="{BB962C8B-B14F-4D97-AF65-F5344CB8AC3E}">
        <p14:creationId xmlns:p14="http://schemas.microsoft.com/office/powerpoint/2010/main" val="160579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194CD-5543-4568-1990-32BE078B8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6AE50FEC-2E1C-0542-5EAC-B6510B988CF6}"/>
              </a:ext>
            </a:extLst>
          </p:cNvPr>
          <p:cNvSpPr txBox="1"/>
          <p:nvPr/>
        </p:nvSpPr>
        <p:spPr>
          <a:xfrm>
            <a:off x="403522" y="925413"/>
            <a:ext cx="7181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في حالة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إذا كانت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نسبة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تحكم تقل عن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يعيد الأستاذ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نمذجة الحل على السبورة.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2302054-C8A1-618E-4895-CE35881F3DA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311" y="2060965"/>
            <a:ext cx="6919419" cy="4110648"/>
          </a:xfrm>
          <a:prstGeom prst="rect">
            <a:avLst/>
          </a:prstGeom>
        </p:spPr>
      </p:pic>
      <p:pic>
        <p:nvPicPr>
          <p:cNvPr id="3" name="Image 2" descr="Une image contenant dessin humoristique, dessin, art, illustration&#10;&#10;Le contenu généré par l’IA peut être incorrect.">
            <a:extLst>
              <a:ext uri="{FF2B5EF4-FFF2-40B4-BE49-F238E27FC236}">
                <a16:creationId xmlns:a16="http://schemas.microsoft.com/office/drawing/2014/main" id="{930BD761-64FF-285A-2914-0B29FC03E3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699" y="507999"/>
            <a:ext cx="1028699" cy="102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04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D71E0A4-D646-052E-D875-1FB9FB2B846B}"/>
              </a:ext>
            </a:extLst>
          </p:cNvPr>
          <p:cNvSpPr/>
          <p:nvPr/>
        </p:nvSpPr>
        <p:spPr>
          <a:xfrm>
            <a:off x="2076450" y="3000990"/>
            <a:ext cx="4785052" cy="22255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71206F1A-3763-83DC-BB1A-D464934036A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106599" y="4561006"/>
            <a:ext cx="631873" cy="63187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BDE6BBD-9F78-162A-007A-23FA3E85817E}"/>
              </a:ext>
            </a:extLst>
          </p:cNvPr>
          <p:cNvSpPr txBox="1"/>
          <p:nvPr/>
        </p:nvSpPr>
        <p:spPr>
          <a:xfrm>
            <a:off x="1465466" y="3403382"/>
            <a:ext cx="53960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MA" sz="1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حَلُّ مَسَائِلِ الْبَحْثِ عَنِ الْكُلِّ أَوِ الْجُزْءِ بِاسْتِعْمَالِ نَمُوذَجِ الْأَشْرِطَةِ؛</a:t>
            </a:r>
          </a:p>
        </p:txBody>
      </p:sp>
      <p:sp>
        <p:nvSpPr>
          <p:cNvPr id="6" name="Flowchart: Alternate Process 54">
            <a:extLst>
              <a:ext uri="{FF2B5EF4-FFF2-40B4-BE49-F238E27FC236}">
                <a16:creationId xmlns:a16="http://schemas.microsoft.com/office/drawing/2014/main" id="{F0CFDB3B-4499-532C-FACD-FB520E6C5F3B}"/>
              </a:ext>
            </a:extLst>
          </p:cNvPr>
          <p:cNvSpPr/>
          <p:nvPr/>
        </p:nvSpPr>
        <p:spPr>
          <a:xfrm>
            <a:off x="2751668" y="2620159"/>
            <a:ext cx="3040988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الدرس </a:t>
            </a:r>
            <a:r>
              <a:rPr lang="fr-F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14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F6F741DE-ED60-569D-F76B-15E14616A881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5</a:t>
            </a:r>
          </a:p>
        </p:txBody>
      </p:sp>
      <p:sp>
        <p:nvSpPr>
          <p:cNvPr id="2" name="ZoneTexte 4">
            <a:extLst>
              <a:ext uri="{FF2B5EF4-FFF2-40B4-BE49-F238E27FC236}">
                <a16:creationId xmlns:a16="http://schemas.microsoft.com/office/drawing/2014/main" id="{1502E184-B38B-7873-F1AE-C52A59132EF0}"/>
              </a:ext>
            </a:extLst>
          </p:cNvPr>
          <p:cNvSpPr txBox="1"/>
          <p:nvPr/>
        </p:nvSpPr>
        <p:spPr>
          <a:xfrm>
            <a:off x="1778761" y="3806236"/>
            <a:ext cx="4327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8" name="ZoneTexte 4">
            <a:extLst>
              <a:ext uri="{FF2B5EF4-FFF2-40B4-BE49-F238E27FC236}">
                <a16:creationId xmlns:a16="http://schemas.microsoft.com/office/drawing/2014/main" id="{3250D249-6C16-9ACF-4FCB-E42205362B7A}"/>
              </a:ext>
            </a:extLst>
          </p:cNvPr>
          <p:cNvSpPr txBox="1"/>
          <p:nvPr/>
        </p:nvSpPr>
        <p:spPr>
          <a:xfrm>
            <a:off x="1678652" y="4232437"/>
            <a:ext cx="4528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b="1" dirty="0">
                <a:solidFill>
                  <a:srgbClr val="B2B3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إعادة النمذجة ( نسبة أقل من </a:t>
            </a:r>
            <a:r>
              <a:rPr lang="fr-FR" b="1" dirty="0">
                <a:solidFill>
                  <a:srgbClr val="B2B3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b="1" dirty="0">
                <a:solidFill>
                  <a:srgbClr val="B2B3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" name="ZoneTexte 4">
            <a:extLst>
              <a:ext uri="{FF2B5EF4-FFF2-40B4-BE49-F238E27FC236}">
                <a16:creationId xmlns:a16="http://schemas.microsoft.com/office/drawing/2014/main" id="{2D65E454-F4BE-7607-F048-FB1DA254F30B}"/>
              </a:ext>
            </a:extLst>
          </p:cNvPr>
          <p:cNvSpPr txBox="1"/>
          <p:nvPr/>
        </p:nvSpPr>
        <p:spPr>
          <a:xfrm>
            <a:off x="1821731" y="4658638"/>
            <a:ext cx="43278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</p:spTree>
    <p:extLst>
      <p:ext uri="{BB962C8B-B14F-4D97-AF65-F5344CB8AC3E}">
        <p14:creationId xmlns:p14="http://schemas.microsoft.com/office/powerpoint/2010/main" val="108769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61132-D723-EBFF-3C6E-A5C0DE9C3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n open book with writing on it&#10;&#10;Description automatically generated">
            <a:extLst>
              <a:ext uri="{FF2B5EF4-FFF2-40B4-BE49-F238E27FC236}">
                <a16:creationId xmlns:a16="http://schemas.microsoft.com/office/drawing/2014/main" id="{D3BF09DF-7D8F-0916-EB71-4C3AD9011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265" y="672926"/>
            <a:ext cx="9363265" cy="624217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DEAD64E-907B-219B-802D-9930169D5BE8}"/>
              </a:ext>
            </a:extLst>
          </p:cNvPr>
          <p:cNvSpPr txBox="1"/>
          <p:nvPr/>
        </p:nvSpPr>
        <p:spPr>
          <a:xfrm>
            <a:off x="1465006" y="943963"/>
            <a:ext cx="6059519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37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6DBB914-5589-42E6-3213-ABBE42572A9D}"/>
              </a:ext>
            </a:extLst>
          </p:cNvPr>
          <p:cNvSpPr/>
          <p:nvPr/>
        </p:nvSpPr>
        <p:spPr>
          <a:xfrm>
            <a:off x="1859834" y="2120512"/>
            <a:ext cx="2451256" cy="1119646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F5B1F9E-160C-E6DD-EF5B-B1968A98BE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907" y="629693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6076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DCD19-4942-CA14-64BF-2B06FC2CE5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E45A1F6-A8C5-F1B9-41B7-4FE38EB48F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19E9618-14A8-C960-1A04-6877931F502E}"/>
              </a:ext>
            </a:extLst>
          </p:cNvPr>
          <p:cNvSpPr txBox="1"/>
          <p:nvPr/>
        </p:nvSpPr>
        <p:spPr>
          <a:xfrm>
            <a:off x="383202" y="93828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دقائق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لحل هذه المسألة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سأمر بين الصفوف لمساعدتكم.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94282BA-6AF5-D9D3-472D-BCE8A490EF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54"/>
          <a:stretch>
            <a:fillRect/>
          </a:stretch>
        </p:blipFill>
        <p:spPr>
          <a:xfrm>
            <a:off x="355324" y="2536305"/>
            <a:ext cx="5857405" cy="275468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B983C7E-D7EF-E62F-7A9E-C21319A3C9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01347" y="2523347"/>
            <a:ext cx="2396356" cy="2396356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9D42DBE9-E48E-6312-52A4-CBBA69402B26}"/>
              </a:ext>
            </a:extLst>
          </p:cNvPr>
          <p:cNvGrpSpPr/>
          <p:nvPr/>
        </p:nvGrpSpPr>
        <p:grpSpPr>
          <a:xfrm>
            <a:off x="557739" y="990735"/>
            <a:ext cx="614494" cy="688367"/>
            <a:chOff x="924143" y="3511073"/>
            <a:chExt cx="614494" cy="688367"/>
          </a:xfrm>
        </p:grpSpPr>
        <p:pic>
          <p:nvPicPr>
            <p:cNvPr id="10" name="Image 8">
              <a:extLst>
                <a:ext uri="{FF2B5EF4-FFF2-40B4-BE49-F238E27FC236}">
                  <a16:creationId xmlns:a16="http://schemas.microsoft.com/office/drawing/2014/main" id="{280224A6-DD32-B32B-0A31-069F04336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1" name="ZoneTexte 9">
              <a:extLst>
                <a:ext uri="{FF2B5EF4-FFF2-40B4-BE49-F238E27FC236}">
                  <a16:creationId xmlns:a16="http://schemas.microsoft.com/office/drawing/2014/main" id="{BFC5F84C-C0B8-2BE6-A27F-19B85D244E2E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853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F18CE-E8C9-A2AC-69F1-64F7F9631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3C503A1-427D-398D-5E19-53D304E27F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361723D-03BD-3F23-775C-E578A73B3668}"/>
              </a:ext>
            </a:extLst>
          </p:cNvPr>
          <p:cNvSpPr txBox="1"/>
          <p:nvPr/>
        </p:nvSpPr>
        <p:spPr>
          <a:xfrm>
            <a:off x="0" y="948865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لديكم دقيقتان.</a:t>
            </a:r>
          </a:p>
        </p:txBody>
      </p:sp>
      <p:pic>
        <p:nvPicPr>
          <p:cNvPr id="15" name="Picture 14" descr="A screenshot of a math test&#10;&#10;Description automatically generated">
            <a:extLst>
              <a:ext uri="{FF2B5EF4-FFF2-40B4-BE49-F238E27FC236}">
                <a16:creationId xmlns:a16="http://schemas.microsoft.com/office/drawing/2014/main" id="{E612892B-008F-7523-8A0A-15A43D2C7D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29" y="2091844"/>
            <a:ext cx="8148738" cy="3855989"/>
          </a:xfrm>
          <a:prstGeom prst="rect">
            <a:avLst/>
          </a:prstGeom>
        </p:spPr>
      </p:pic>
      <p:grpSp>
        <p:nvGrpSpPr>
          <p:cNvPr id="16" name="Groupe 7">
            <a:extLst>
              <a:ext uri="{FF2B5EF4-FFF2-40B4-BE49-F238E27FC236}">
                <a16:creationId xmlns:a16="http://schemas.microsoft.com/office/drawing/2014/main" id="{66B6D009-8B74-744B-8537-6775D9CDD4E0}"/>
              </a:ext>
            </a:extLst>
          </p:cNvPr>
          <p:cNvGrpSpPr/>
          <p:nvPr/>
        </p:nvGrpSpPr>
        <p:grpSpPr>
          <a:xfrm>
            <a:off x="557739" y="990735"/>
            <a:ext cx="614494" cy="688367"/>
            <a:chOff x="924143" y="3511073"/>
            <a:chExt cx="614494" cy="688367"/>
          </a:xfrm>
        </p:grpSpPr>
        <p:pic>
          <p:nvPicPr>
            <p:cNvPr id="17" name="Image 8">
              <a:extLst>
                <a:ext uri="{FF2B5EF4-FFF2-40B4-BE49-F238E27FC236}">
                  <a16:creationId xmlns:a16="http://schemas.microsoft.com/office/drawing/2014/main" id="{2D2EB90B-1433-3FC2-06CA-A31BB3FCC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8" name="ZoneTexte 9">
              <a:extLst>
                <a:ext uri="{FF2B5EF4-FFF2-40B4-BE49-F238E27FC236}">
                  <a16:creationId xmlns:a16="http://schemas.microsoft.com/office/drawing/2014/main" id="{A978CECA-565F-3294-9101-421FA945C4DE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951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8DAF6-86DD-668C-DA36-87DC6ADD0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222B699-DCEE-8AFF-5AC2-47769F2100E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Flowchart: Alternate Process 54">
            <a:extLst>
              <a:ext uri="{FF2B5EF4-FFF2-40B4-BE49-F238E27FC236}">
                <a16:creationId xmlns:a16="http://schemas.microsoft.com/office/drawing/2014/main" id="{5BFD1820-17F2-2B71-7DF5-E9A7E5662AEA}"/>
              </a:ext>
            </a:extLst>
          </p:cNvPr>
          <p:cNvSpPr/>
          <p:nvPr/>
        </p:nvSpPr>
        <p:spPr>
          <a:xfrm>
            <a:off x="2911697" y="3270851"/>
            <a:ext cx="3762541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ar-MA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B29F04A7-6857-294C-37B5-D1AF47690DAE}"/>
              </a:ext>
            </a:extLst>
          </p:cNvPr>
          <p:cNvSpPr>
            <a:spLocks noChangeAspect="1"/>
          </p:cNvSpPr>
          <p:nvPr/>
        </p:nvSpPr>
        <p:spPr>
          <a:xfrm>
            <a:off x="6232304" y="3323038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6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823210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152E2F4-0005-67B2-C3A3-C8D958858418}"/>
              </a:ext>
            </a:extLst>
          </p:cNvPr>
          <p:cNvSpPr/>
          <p:nvPr/>
        </p:nvSpPr>
        <p:spPr>
          <a:xfrm>
            <a:off x="1341117" y="4670799"/>
            <a:ext cx="5867406" cy="48454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273440" y="967510"/>
            <a:ext cx="4597120" cy="689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C8E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تدابير حصة مراجعة  دروس  الأسبوع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7BDF481-24DF-73A8-8BE5-FC29185B7CE4}"/>
              </a:ext>
            </a:extLst>
          </p:cNvPr>
          <p:cNvSpPr txBox="1"/>
          <p:nvPr/>
        </p:nvSpPr>
        <p:spPr>
          <a:xfrm>
            <a:off x="3915918" y="1817870"/>
            <a:ext cx="47411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مراجعة كل درس تتم عبر المراحل التالية :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2A1A7D4-1F3A-33D5-2A69-13D012577AE1}"/>
              </a:ext>
            </a:extLst>
          </p:cNvPr>
          <p:cNvSpPr txBox="1"/>
          <p:nvPr/>
        </p:nvSpPr>
        <p:spPr>
          <a:xfrm>
            <a:off x="3090672" y="2457154"/>
            <a:ext cx="2423160" cy="646331"/>
          </a:xfrm>
          <a:prstGeom prst="rect">
            <a:avLst/>
          </a:prstGeom>
          <a:solidFill>
            <a:srgbClr val="106585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رائز التحقق من الهدف الرئيسي للدرس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FE77C61-2A43-C935-2A52-F7BFD8CE35A1}"/>
              </a:ext>
            </a:extLst>
          </p:cNvPr>
          <p:cNvSpPr txBox="1"/>
          <p:nvPr/>
        </p:nvSpPr>
        <p:spPr>
          <a:xfrm>
            <a:off x="3063240" y="3373437"/>
            <a:ext cx="2423160" cy="369332"/>
          </a:xfrm>
          <a:prstGeom prst="rect">
            <a:avLst/>
          </a:prstGeom>
          <a:solidFill>
            <a:srgbClr val="106585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احتساب نسبة التحكم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BE8599C-D294-5A13-5FFB-B590F06921B7}"/>
              </a:ext>
            </a:extLst>
          </p:cNvPr>
          <p:cNvSpPr txBox="1"/>
          <p:nvPr/>
        </p:nvSpPr>
        <p:spPr>
          <a:xfrm>
            <a:off x="5249043" y="4042651"/>
            <a:ext cx="1417320" cy="369332"/>
          </a:xfrm>
          <a:prstGeom prst="rect">
            <a:avLst/>
          </a:prstGeom>
          <a:solidFill>
            <a:srgbClr val="00AB9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أقل من 80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%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C2B1D31-DD98-EA1F-F6F7-2C8284B277B0}"/>
              </a:ext>
            </a:extLst>
          </p:cNvPr>
          <p:cNvSpPr txBox="1"/>
          <p:nvPr/>
        </p:nvSpPr>
        <p:spPr>
          <a:xfrm>
            <a:off x="1913837" y="4013395"/>
            <a:ext cx="1417320" cy="369332"/>
          </a:xfrm>
          <a:prstGeom prst="rect">
            <a:avLst/>
          </a:prstGeom>
          <a:solidFill>
            <a:srgbClr val="00AB9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أكبر من 80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%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4AB49DC-51FE-59E3-026F-D8F421CE4D1C}"/>
              </a:ext>
            </a:extLst>
          </p:cNvPr>
          <p:cNvSpPr txBox="1"/>
          <p:nvPr/>
        </p:nvSpPr>
        <p:spPr>
          <a:xfrm>
            <a:off x="4689846" y="4726195"/>
            <a:ext cx="242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إعادة عرض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شريط النمذجة 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19FC51E-9EE7-8C8A-E962-725062247CA4}"/>
              </a:ext>
            </a:extLst>
          </p:cNvPr>
          <p:cNvSpPr txBox="1"/>
          <p:nvPr/>
        </p:nvSpPr>
        <p:spPr>
          <a:xfrm>
            <a:off x="977116" y="4726195"/>
            <a:ext cx="3660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المرور مباشرة للتدرب على الكراسة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94C859B-83A4-093A-2DC6-F3D3B8C25215}"/>
              </a:ext>
            </a:extLst>
          </p:cNvPr>
          <p:cNvSpPr txBox="1"/>
          <p:nvPr/>
        </p:nvSpPr>
        <p:spPr>
          <a:xfrm>
            <a:off x="2622497" y="5521158"/>
            <a:ext cx="375175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إنجاز نشاط مراجعة الدرس على الكراسة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95E01103-7B4A-34F4-4187-3C5C490FF0B5}"/>
              </a:ext>
            </a:extLst>
          </p:cNvPr>
          <p:cNvCxnSpPr/>
          <p:nvPr/>
        </p:nvCxnSpPr>
        <p:spPr>
          <a:xfrm>
            <a:off x="4274820" y="3103485"/>
            <a:ext cx="0" cy="243219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82493CEC-C033-BF6D-5F4D-7C0D4A6A2678}"/>
              </a:ext>
            </a:extLst>
          </p:cNvPr>
          <p:cNvCxnSpPr/>
          <p:nvPr/>
        </p:nvCxnSpPr>
        <p:spPr>
          <a:xfrm>
            <a:off x="2651033" y="4381655"/>
            <a:ext cx="0" cy="243219"/>
          </a:xfrm>
          <a:prstGeom prst="straightConnector1">
            <a:avLst/>
          </a:prstGeom>
          <a:ln w="28575">
            <a:solidFill>
              <a:srgbClr val="00AB9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D1DB0B46-1CAB-2BEB-78BF-A33A05F7FF72}"/>
              </a:ext>
            </a:extLst>
          </p:cNvPr>
          <p:cNvCxnSpPr/>
          <p:nvPr/>
        </p:nvCxnSpPr>
        <p:spPr>
          <a:xfrm>
            <a:off x="5981700" y="4414581"/>
            <a:ext cx="0" cy="243219"/>
          </a:xfrm>
          <a:prstGeom prst="straightConnector1">
            <a:avLst/>
          </a:prstGeom>
          <a:ln w="28575">
            <a:solidFill>
              <a:srgbClr val="00AB9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CC70DD30-1FDA-D1D3-4778-EACF7F68BA71}"/>
              </a:ext>
            </a:extLst>
          </p:cNvPr>
          <p:cNvCxnSpPr>
            <a:cxnSpLocks/>
          </p:cNvCxnSpPr>
          <p:nvPr/>
        </p:nvCxnSpPr>
        <p:spPr>
          <a:xfrm>
            <a:off x="4402836" y="5155348"/>
            <a:ext cx="0" cy="34324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Connecteur en angle 23">
            <a:extLst>
              <a:ext uri="{FF2B5EF4-FFF2-40B4-BE49-F238E27FC236}">
                <a16:creationId xmlns:a16="http://schemas.microsoft.com/office/drawing/2014/main" id="{70D53161-0C53-2AAC-1BDF-D2043F3FB22F}"/>
              </a:ext>
            </a:extLst>
          </p:cNvPr>
          <p:cNvCxnSpPr>
            <a:cxnSpLocks/>
            <a:stCxn id="11" idx="1"/>
          </p:cNvCxnSpPr>
          <p:nvPr/>
        </p:nvCxnSpPr>
        <p:spPr>
          <a:xfrm rot="10800000" flipV="1">
            <a:off x="2655120" y="3558102"/>
            <a:ext cx="408120" cy="433971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en angle 27">
            <a:extLst>
              <a:ext uri="{FF2B5EF4-FFF2-40B4-BE49-F238E27FC236}">
                <a16:creationId xmlns:a16="http://schemas.microsoft.com/office/drawing/2014/main" id="{23E2DFE3-E3FF-86F6-676E-E0AF548291C4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5199888" y="3558102"/>
            <a:ext cx="757815" cy="484549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47054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E0284-13AB-8715-42D5-EC702AB57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5D60967-4A90-8D2F-3AB9-ADB3F5233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D0B337F-E3DB-9CC4-6473-F573BC99ED6C}"/>
              </a:ext>
            </a:extLst>
          </p:cNvPr>
          <p:cNvSpPr txBox="1"/>
          <p:nvPr/>
        </p:nvSpPr>
        <p:spPr>
          <a:xfrm>
            <a:off x="255698" y="955377"/>
            <a:ext cx="7310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انتبهوا جيدا! أكملوا في المنزل الأنشطة التي لم نقم بإنجازها في  الصفحتين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37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 descr="An open book with writing on it&#10;&#10;Description automatically generated">
            <a:extLst>
              <a:ext uri="{FF2B5EF4-FFF2-40B4-BE49-F238E27FC236}">
                <a16:creationId xmlns:a16="http://schemas.microsoft.com/office/drawing/2014/main" id="{B732A702-5F16-EB88-38D8-A4E69BE017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51" y="742056"/>
            <a:ext cx="9345502" cy="623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4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F4ADE-EE9E-BFC6-B525-6019BAE4C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275ED8D-1D0E-17A9-7EA3-F9CA87920D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EAF275C-02C8-B105-9127-0337C89F4208}"/>
              </a:ext>
            </a:extLst>
          </p:cNvPr>
          <p:cNvSpPr txBox="1"/>
          <p:nvPr/>
        </p:nvSpPr>
        <p:spPr>
          <a:xfrm>
            <a:off x="367005" y="955377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6" name="Nada-Wave">
            <a:hlinkClick r:id="" action="ppaction://media"/>
            <a:extLst>
              <a:ext uri="{FF2B5EF4-FFF2-40B4-BE49-F238E27FC236}">
                <a16:creationId xmlns:a16="http://schemas.microsoft.com/office/drawing/2014/main" id="{901C3976-3ED4-7493-9BD1-2DBD572B3A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CEF3220F-43FB-0E51-04AD-DB913DEAC21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84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3ADF6B39-7AFF-94FC-6476-22DB20CC04F6}"/>
              </a:ext>
            </a:extLst>
          </p:cNvPr>
          <p:cNvSpPr/>
          <p:nvPr/>
        </p:nvSpPr>
        <p:spPr>
          <a:xfrm>
            <a:off x="2836678" y="3537378"/>
            <a:ext cx="5297867" cy="1455017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33BF844-6611-0309-7ABA-0D4DE74596E9}"/>
              </a:ext>
            </a:extLst>
          </p:cNvPr>
          <p:cNvSpPr txBox="1"/>
          <p:nvPr/>
        </p:nvSpPr>
        <p:spPr>
          <a:xfrm>
            <a:off x="3032213" y="3664332"/>
            <a:ext cx="45648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4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تقديرك لنسبة التحكم في هدف الدرس؟ </a:t>
            </a:r>
            <a:endParaRPr lang="fr-FR" sz="2400" b="1" dirty="0">
              <a:solidFill>
                <a:srgbClr val="FC8D00"/>
              </a:solidFill>
              <a:latin typeface="Dosis" pitchFamily="2" charset="0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1A3214BD-465E-3B2F-B865-971D7B57A3DA}"/>
              </a:ext>
            </a:extLst>
          </p:cNvPr>
          <p:cNvSpPr txBox="1"/>
          <p:nvPr/>
        </p:nvSpPr>
        <p:spPr>
          <a:xfrm>
            <a:off x="2858683" y="2814542"/>
            <a:ext cx="4939415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34BFA38E-27F2-4D1E-F510-E5BA92D9D014}"/>
              </a:ext>
            </a:extLst>
          </p:cNvPr>
          <p:cNvSpPr txBox="1"/>
          <p:nvPr/>
        </p:nvSpPr>
        <p:spPr>
          <a:xfrm>
            <a:off x="3071473" y="4356523"/>
            <a:ext cx="4682407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933271B-08DD-B329-D00F-58D68C66CB00}"/>
              </a:ext>
            </a:extLst>
          </p:cNvPr>
          <p:cNvGrpSpPr/>
          <p:nvPr/>
        </p:nvGrpSpPr>
        <p:grpSpPr>
          <a:xfrm>
            <a:off x="7642410" y="3664331"/>
            <a:ext cx="920678" cy="780961"/>
            <a:chOff x="7018463" y="3273195"/>
            <a:chExt cx="1249561" cy="1172098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0CE149B8-90F7-2ACC-CF51-25AB03C48576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8" name="Ellipse 7">
                <a:extLst>
                  <a:ext uri="{FF2B5EF4-FFF2-40B4-BE49-F238E27FC236}">
                    <a16:creationId xmlns:a16="http://schemas.microsoft.com/office/drawing/2014/main" id="{B1F6162B-0B93-E0D4-96D6-2CB732A6B665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6B78707D-AA50-FB9F-AF88-2C9DF5A2CDE8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54CA6A38-41AB-D684-0343-4C8B493B2361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5" name="Chevron 4">
                <a:extLst>
                  <a:ext uri="{FF2B5EF4-FFF2-40B4-BE49-F238E27FC236}">
                    <a16:creationId xmlns:a16="http://schemas.microsoft.com/office/drawing/2014/main" id="{07ED648F-0848-698D-921F-25F0F32A1B9C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6" name="Connecteur droit 5">
                <a:extLst>
                  <a:ext uri="{FF2B5EF4-FFF2-40B4-BE49-F238E27FC236}">
                    <a16:creationId xmlns:a16="http://schemas.microsoft.com/office/drawing/2014/main" id="{7AC490CB-BBB4-E397-A85E-3332A813CCD0}"/>
                  </a:ext>
                </a:extLst>
              </p:cNvPr>
              <p:cNvCxnSpPr>
                <a:cxnSpLocks/>
                <a:stCxn id="5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B7FF6392-B4B9-2483-D50E-D7EB1EA97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45" y="2334414"/>
            <a:ext cx="2102555" cy="286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7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re 1">
            <a:extLst>
              <a:ext uri="{FF2B5EF4-FFF2-40B4-BE49-F238E27FC236}">
                <a16:creationId xmlns:a16="http://schemas.microsoft.com/office/drawing/2014/main" id="{CFD874A7-5DAB-37AF-D28F-DCCF6F4E379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59" name="TextBox 6">
            <a:extLst>
              <a:ext uri="{FF2B5EF4-FFF2-40B4-BE49-F238E27FC236}">
                <a16:creationId xmlns:a16="http://schemas.microsoft.com/office/drawing/2014/main" id="{131D6496-DE71-B731-84BF-27ABB34A3A3F}"/>
              </a:ext>
            </a:extLst>
          </p:cNvPr>
          <p:cNvSpPr txBox="1"/>
          <p:nvPr/>
        </p:nvSpPr>
        <p:spPr>
          <a:xfrm>
            <a:off x="1086100" y="128793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FC8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65" name="Oval 81">
            <a:extLst>
              <a:ext uri="{FF2B5EF4-FFF2-40B4-BE49-F238E27FC236}">
                <a16:creationId xmlns:a16="http://schemas.microsoft.com/office/drawing/2014/main" id="{BB8FF84E-0EF7-1641-6663-66FDCD3335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10764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53750F5-8EBB-CD62-1F35-D796169A409B}"/>
              </a:ext>
            </a:extLst>
          </p:cNvPr>
          <p:cNvGrpSpPr/>
          <p:nvPr/>
        </p:nvGrpSpPr>
        <p:grpSpPr>
          <a:xfrm>
            <a:off x="1581863" y="1888847"/>
            <a:ext cx="6242750" cy="656743"/>
            <a:chOff x="1581863" y="2489217"/>
            <a:chExt cx="6242750" cy="656743"/>
          </a:xfrm>
        </p:grpSpPr>
        <p:sp>
          <p:nvSpPr>
            <p:cNvPr id="61" name="Flowchart: Alternate Process 54">
              <a:extLst>
                <a:ext uri="{FF2B5EF4-FFF2-40B4-BE49-F238E27FC236}">
                  <a16:creationId xmlns:a16="http://schemas.microsoft.com/office/drawing/2014/main" id="{7FAF5551-4665-9401-EB75-4DF8AECA50E0}"/>
                </a:ext>
              </a:extLst>
            </p:cNvPr>
            <p:cNvSpPr/>
            <p:nvPr/>
          </p:nvSpPr>
          <p:spPr>
            <a:xfrm>
              <a:off x="1891337" y="2539488"/>
              <a:ext cx="5649219" cy="558588"/>
            </a:xfrm>
            <a:prstGeom prst="flowChartAlternateProcess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  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افتتاح الدرس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6" name="Oval 81">
              <a:extLst>
                <a:ext uri="{FF2B5EF4-FFF2-40B4-BE49-F238E27FC236}">
                  <a16:creationId xmlns:a16="http://schemas.microsoft.com/office/drawing/2014/main" id="{88E5AC89-4C51-C065-553C-2CA4A5BD766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1863" y="2489217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0" name="Corde 69">
              <a:extLst>
                <a:ext uri="{FF2B5EF4-FFF2-40B4-BE49-F238E27FC236}">
                  <a16:creationId xmlns:a16="http://schemas.microsoft.com/office/drawing/2014/main" id="{D564ADB3-885C-5476-F776-C7EC6F8DBEF5}"/>
                </a:ext>
              </a:extLst>
            </p:cNvPr>
            <p:cNvSpPr/>
            <p:nvPr/>
          </p:nvSpPr>
          <p:spPr>
            <a:xfrm flipH="1">
              <a:off x="1638440" y="2558424"/>
              <a:ext cx="558587" cy="515383"/>
            </a:xfrm>
            <a:prstGeom prst="chord">
              <a:avLst>
                <a:gd name="adj1" fmla="val 5378143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1" name="Oval 81">
              <a:extLst>
                <a:ext uri="{FF2B5EF4-FFF2-40B4-BE49-F238E27FC236}">
                  <a16:creationId xmlns:a16="http://schemas.microsoft.com/office/drawing/2014/main" id="{27BB9BD1-6512-F21C-4A29-AC4E92536D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6026" y="255023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grpSp>
          <p:nvGrpSpPr>
            <p:cNvPr id="7" name="Groupe 4">
              <a:extLst>
                <a:ext uri="{FF2B5EF4-FFF2-40B4-BE49-F238E27FC236}">
                  <a16:creationId xmlns:a16="http://schemas.microsoft.com/office/drawing/2014/main" id="{1C4E7230-B804-FCED-545E-EC5EF6340DD6}"/>
                </a:ext>
              </a:extLst>
            </p:cNvPr>
            <p:cNvGrpSpPr/>
            <p:nvPr/>
          </p:nvGrpSpPr>
          <p:grpSpPr>
            <a:xfrm>
              <a:off x="1644617" y="2494424"/>
              <a:ext cx="533987" cy="598182"/>
              <a:chOff x="924143" y="3511073"/>
              <a:chExt cx="614494" cy="688367"/>
            </a:xfrm>
          </p:grpSpPr>
          <p:pic>
            <p:nvPicPr>
              <p:cNvPr id="8" name="Image 8">
                <a:extLst>
                  <a:ext uri="{FF2B5EF4-FFF2-40B4-BE49-F238E27FC236}">
                    <a16:creationId xmlns:a16="http://schemas.microsoft.com/office/drawing/2014/main" id="{0A169501-E023-0A6B-7385-9531E2925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9" name="ZoneTexte 19">
                <a:extLst>
                  <a:ext uri="{FF2B5EF4-FFF2-40B4-BE49-F238E27FC236}">
                    <a16:creationId xmlns:a16="http://schemas.microsoft.com/office/drawing/2014/main" id="{04C5D7D8-4E6E-62D6-D16A-CE0A32D22732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878B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5</a:t>
                </a:r>
              </a:p>
            </p:txBody>
          </p:sp>
        </p:grp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1844E52C-1807-9ACC-A92B-440F969D8F26}"/>
              </a:ext>
            </a:extLst>
          </p:cNvPr>
          <p:cNvGrpSpPr/>
          <p:nvPr/>
        </p:nvGrpSpPr>
        <p:grpSpPr>
          <a:xfrm>
            <a:off x="1581863" y="5494052"/>
            <a:ext cx="6205216" cy="656743"/>
            <a:chOff x="1589361" y="4686332"/>
            <a:chExt cx="6205216" cy="656743"/>
          </a:xfrm>
        </p:grpSpPr>
        <p:sp>
          <p:nvSpPr>
            <p:cNvPr id="60" name="Rectangle: Rounded Corners 55">
              <a:extLst>
                <a:ext uri="{FF2B5EF4-FFF2-40B4-BE49-F238E27FC236}">
                  <a16:creationId xmlns:a16="http://schemas.microsoft.com/office/drawing/2014/main" id="{667A8E1F-C5D5-2066-84D2-B92579C10A57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   اختتام </a:t>
              </a: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</a:t>
              </a:r>
              <a:endParaRPr kumimoji="0" lang="fr-MA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9" name="Oval 81">
              <a:extLst>
                <a:ext uri="{FF2B5EF4-FFF2-40B4-BE49-F238E27FC236}">
                  <a16:creationId xmlns:a16="http://schemas.microsoft.com/office/drawing/2014/main" id="{CE48E797-AA96-38C7-237B-14A000B66D0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5" name="Oval 81">
              <a:extLst>
                <a:ext uri="{FF2B5EF4-FFF2-40B4-BE49-F238E27FC236}">
                  <a16:creationId xmlns:a16="http://schemas.microsoft.com/office/drawing/2014/main" id="{C515DC1A-0B9A-AE54-3DBF-515A5D65A0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6</a:t>
              </a:r>
            </a:p>
          </p:txBody>
        </p:sp>
        <p:grpSp>
          <p:nvGrpSpPr>
            <p:cNvPr id="20" name="Groupe 4">
              <a:extLst>
                <a:ext uri="{FF2B5EF4-FFF2-40B4-BE49-F238E27FC236}">
                  <a16:creationId xmlns:a16="http://schemas.microsoft.com/office/drawing/2014/main" id="{0279B547-CB47-3431-A768-8D7C4F278E57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1" name="Image 8">
                <a:extLst>
                  <a:ext uri="{FF2B5EF4-FFF2-40B4-BE49-F238E27FC236}">
                    <a16:creationId xmlns:a16="http://schemas.microsoft.com/office/drawing/2014/main" id="{655E9944-906D-4017-6761-BDDECDD88C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2" name="ZoneTexte 19">
                <a:extLst>
                  <a:ext uri="{FF2B5EF4-FFF2-40B4-BE49-F238E27FC236}">
                    <a16:creationId xmlns:a16="http://schemas.microsoft.com/office/drawing/2014/main" id="{27E11F47-B963-F226-9E0B-A1B37F0F1CD7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878B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5</a:t>
                </a:r>
              </a:p>
            </p:txBody>
          </p:sp>
        </p:grp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3BDDBAC7-9EE0-0DB5-76DB-58375D7389CA}"/>
              </a:ext>
            </a:extLst>
          </p:cNvPr>
          <p:cNvGrpSpPr/>
          <p:nvPr/>
        </p:nvGrpSpPr>
        <p:grpSpPr>
          <a:xfrm>
            <a:off x="1581863" y="2609888"/>
            <a:ext cx="6205216" cy="656743"/>
            <a:chOff x="1589361" y="4686332"/>
            <a:chExt cx="6205216" cy="656743"/>
          </a:xfrm>
        </p:grpSpPr>
        <p:sp>
          <p:nvSpPr>
            <p:cNvPr id="13" name="Rectangle: Rounded Corners 55">
              <a:extLst>
                <a:ext uri="{FF2B5EF4-FFF2-40B4-BE49-F238E27FC236}">
                  <a16:creationId xmlns:a16="http://schemas.microsoft.com/office/drawing/2014/main" id="{D2C3B9BE-E962-5295-DE0B-470CDACF1824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1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مراجعة الدرس 11</a:t>
              </a:r>
              <a:endParaRPr kumimoji="0" lang="fr-MA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" name="Oval 81">
              <a:extLst>
                <a:ext uri="{FF2B5EF4-FFF2-40B4-BE49-F238E27FC236}">
                  <a16:creationId xmlns:a16="http://schemas.microsoft.com/office/drawing/2014/main" id="{F59B0FB2-47AD-AED4-F4AE-EA1B9D9D400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5" name="Oval 81">
              <a:extLst>
                <a:ext uri="{FF2B5EF4-FFF2-40B4-BE49-F238E27FC236}">
                  <a16:creationId xmlns:a16="http://schemas.microsoft.com/office/drawing/2014/main" id="{571BA6A6-CC82-13B9-E652-0E02844994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</a:p>
          </p:txBody>
        </p:sp>
        <p:grpSp>
          <p:nvGrpSpPr>
            <p:cNvPr id="23" name="Groupe 4">
              <a:extLst>
                <a:ext uri="{FF2B5EF4-FFF2-40B4-BE49-F238E27FC236}">
                  <a16:creationId xmlns:a16="http://schemas.microsoft.com/office/drawing/2014/main" id="{41A8D8D6-67F0-9CE5-8A83-6107D22F3310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4" name="Image 8">
                <a:extLst>
                  <a:ext uri="{FF2B5EF4-FFF2-40B4-BE49-F238E27FC236}">
                    <a16:creationId xmlns:a16="http://schemas.microsoft.com/office/drawing/2014/main" id="{B44ACDFE-9B69-9E35-5BE9-D7CC1221CD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5" name="ZoneTexte 19">
                <a:extLst>
                  <a:ext uri="{FF2B5EF4-FFF2-40B4-BE49-F238E27FC236}">
                    <a16:creationId xmlns:a16="http://schemas.microsoft.com/office/drawing/2014/main" id="{55D8D999-B912-AF9A-A314-86383AEE18B0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878B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10</a:t>
                </a:r>
              </a:p>
            </p:txBody>
          </p:sp>
        </p:grp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1E35AE44-3E5E-6A5E-C619-F934FEEE8C6D}"/>
              </a:ext>
            </a:extLst>
          </p:cNvPr>
          <p:cNvGrpSpPr/>
          <p:nvPr/>
        </p:nvGrpSpPr>
        <p:grpSpPr>
          <a:xfrm>
            <a:off x="1581863" y="3330929"/>
            <a:ext cx="6205216" cy="656743"/>
            <a:chOff x="1589361" y="4686332"/>
            <a:chExt cx="6205216" cy="656743"/>
          </a:xfrm>
        </p:grpSpPr>
        <p:sp>
          <p:nvSpPr>
            <p:cNvPr id="28" name="Rectangle: Rounded Corners 55">
              <a:extLst>
                <a:ext uri="{FF2B5EF4-FFF2-40B4-BE49-F238E27FC236}">
                  <a16:creationId xmlns:a16="http://schemas.microsoft.com/office/drawing/2014/main" id="{051F4C24-227B-234A-79BE-AC1D0B9DDDC1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1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مراجعة الدرس 12</a:t>
              </a:r>
              <a:endParaRPr kumimoji="0" lang="fr-MA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9" name="Oval 81">
              <a:extLst>
                <a:ext uri="{FF2B5EF4-FFF2-40B4-BE49-F238E27FC236}">
                  <a16:creationId xmlns:a16="http://schemas.microsoft.com/office/drawing/2014/main" id="{DBEA5FBD-2C9E-87C2-6486-E22A80FDBD3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0" name="Oval 81">
              <a:extLst>
                <a:ext uri="{FF2B5EF4-FFF2-40B4-BE49-F238E27FC236}">
                  <a16:creationId xmlns:a16="http://schemas.microsoft.com/office/drawing/2014/main" id="{59358F02-F521-739E-3C33-993E2BCB32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</a:p>
          </p:txBody>
        </p:sp>
        <p:grpSp>
          <p:nvGrpSpPr>
            <p:cNvPr id="31" name="Groupe 4">
              <a:extLst>
                <a:ext uri="{FF2B5EF4-FFF2-40B4-BE49-F238E27FC236}">
                  <a16:creationId xmlns:a16="http://schemas.microsoft.com/office/drawing/2014/main" id="{A7AD7287-4B10-5429-3F02-48BD691E807C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32" name="Image 8">
                <a:extLst>
                  <a:ext uri="{FF2B5EF4-FFF2-40B4-BE49-F238E27FC236}">
                    <a16:creationId xmlns:a16="http://schemas.microsoft.com/office/drawing/2014/main" id="{B6061DAD-A0F3-7511-7554-E8F43DC37E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33" name="ZoneTexte 19">
                <a:extLst>
                  <a:ext uri="{FF2B5EF4-FFF2-40B4-BE49-F238E27FC236}">
                    <a16:creationId xmlns:a16="http://schemas.microsoft.com/office/drawing/2014/main" id="{5C82E929-AEB1-4006-BA54-976968BFE4EA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878B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10</a:t>
                </a:r>
              </a:p>
            </p:txBody>
          </p:sp>
        </p:grp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BB4D61E0-2ACC-7925-5602-1253BD09248A}"/>
              </a:ext>
            </a:extLst>
          </p:cNvPr>
          <p:cNvGrpSpPr/>
          <p:nvPr/>
        </p:nvGrpSpPr>
        <p:grpSpPr>
          <a:xfrm>
            <a:off x="1581863" y="4051970"/>
            <a:ext cx="6205216" cy="656743"/>
            <a:chOff x="1589361" y="4686332"/>
            <a:chExt cx="6205216" cy="656743"/>
          </a:xfrm>
        </p:grpSpPr>
        <p:sp>
          <p:nvSpPr>
            <p:cNvPr id="35" name="Rectangle: Rounded Corners 55">
              <a:extLst>
                <a:ext uri="{FF2B5EF4-FFF2-40B4-BE49-F238E27FC236}">
                  <a16:creationId xmlns:a16="http://schemas.microsoft.com/office/drawing/2014/main" id="{C39533AB-3915-7553-79C6-3E86D5AABBF4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1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مراجعة الدرس 13</a:t>
              </a:r>
              <a:endParaRPr kumimoji="0" lang="fr-MA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6" name="Oval 81">
              <a:extLst>
                <a:ext uri="{FF2B5EF4-FFF2-40B4-BE49-F238E27FC236}">
                  <a16:creationId xmlns:a16="http://schemas.microsoft.com/office/drawing/2014/main" id="{8BAB9C87-5FE1-177A-4604-10D2064F7AD1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7" name="Oval 81">
              <a:extLst>
                <a:ext uri="{FF2B5EF4-FFF2-40B4-BE49-F238E27FC236}">
                  <a16:creationId xmlns:a16="http://schemas.microsoft.com/office/drawing/2014/main" id="{02649003-F955-A796-5F96-F33B632853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</a:t>
              </a:r>
            </a:p>
          </p:txBody>
        </p:sp>
        <p:grpSp>
          <p:nvGrpSpPr>
            <p:cNvPr id="38" name="Groupe 4">
              <a:extLst>
                <a:ext uri="{FF2B5EF4-FFF2-40B4-BE49-F238E27FC236}">
                  <a16:creationId xmlns:a16="http://schemas.microsoft.com/office/drawing/2014/main" id="{FD244F52-99DE-A349-682B-EFD7EEFB1C41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39" name="Image 8">
                <a:extLst>
                  <a:ext uri="{FF2B5EF4-FFF2-40B4-BE49-F238E27FC236}">
                    <a16:creationId xmlns:a16="http://schemas.microsoft.com/office/drawing/2014/main" id="{10DC2710-9439-2A21-0B4B-9DC1564417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40" name="ZoneTexte 19">
                <a:extLst>
                  <a:ext uri="{FF2B5EF4-FFF2-40B4-BE49-F238E27FC236}">
                    <a16:creationId xmlns:a16="http://schemas.microsoft.com/office/drawing/2014/main" id="{C710567E-5A0B-E136-9B43-4CDECD70A630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878B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10</a:t>
                </a:r>
              </a:p>
            </p:txBody>
          </p:sp>
        </p:grp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7D51FBA9-A398-6E92-54CC-C422455CA4DF}"/>
              </a:ext>
            </a:extLst>
          </p:cNvPr>
          <p:cNvGrpSpPr/>
          <p:nvPr/>
        </p:nvGrpSpPr>
        <p:grpSpPr>
          <a:xfrm>
            <a:off x="1581863" y="4773011"/>
            <a:ext cx="6205216" cy="656743"/>
            <a:chOff x="1589361" y="4686332"/>
            <a:chExt cx="6205216" cy="656743"/>
          </a:xfrm>
        </p:grpSpPr>
        <p:sp>
          <p:nvSpPr>
            <p:cNvPr id="42" name="Rectangle: Rounded Corners 55">
              <a:extLst>
                <a:ext uri="{FF2B5EF4-FFF2-40B4-BE49-F238E27FC236}">
                  <a16:creationId xmlns:a16="http://schemas.microsoft.com/office/drawing/2014/main" id="{66472540-FEA9-DD99-FE0E-30294E0A8453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1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مراجعة الدرس 14</a:t>
              </a:r>
              <a:endParaRPr kumimoji="0" lang="fr-MA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3" name="Oval 81">
              <a:extLst>
                <a:ext uri="{FF2B5EF4-FFF2-40B4-BE49-F238E27FC236}">
                  <a16:creationId xmlns:a16="http://schemas.microsoft.com/office/drawing/2014/main" id="{CBD65715-C29C-110F-DA8A-D0483E0B1FE3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44" name="Oval 81">
              <a:extLst>
                <a:ext uri="{FF2B5EF4-FFF2-40B4-BE49-F238E27FC236}">
                  <a16:creationId xmlns:a16="http://schemas.microsoft.com/office/drawing/2014/main" id="{8D1E762D-9E1A-A836-7006-A5DD2A1B6C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5</a:t>
              </a:r>
            </a:p>
          </p:txBody>
        </p:sp>
        <p:grpSp>
          <p:nvGrpSpPr>
            <p:cNvPr id="45" name="Groupe 4">
              <a:extLst>
                <a:ext uri="{FF2B5EF4-FFF2-40B4-BE49-F238E27FC236}">
                  <a16:creationId xmlns:a16="http://schemas.microsoft.com/office/drawing/2014/main" id="{E617BAFB-940F-1212-41F8-4CD26845E4A7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46" name="Image 8">
                <a:extLst>
                  <a:ext uri="{FF2B5EF4-FFF2-40B4-BE49-F238E27FC236}">
                    <a16:creationId xmlns:a16="http://schemas.microsoft.com/office/drawing/2014/main" id="{11C10B9A-037F-5B9B-05B0-0611B4B935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47" name="ZoneTexte 19">
                <a:extLst>
                  <a:ext uri="{FF2B5EF4-FFF2-40B4-BE49-F238E27FC236}">
                    <a16:creationId xmlns:a16="http://schemas.microsoft.com/office/drawing/2014/main" id="{86770B1B-809E-2E32-A14D-9B7C3AAC842E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878B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15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3923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2429E1FE-B643-1999-C373-B275F694C228}"/>
              </a:ext>
            </a:extLst>
          </p:cNvPr>
          <p:cNvSpPr/>
          <p:nvPr/>
        </p:nvSpPr>
        <p:spPr>
          <a:xfrm>
            <a:off x="726377" y="3126124"/>
            <a:ext cx="6564862" cy="187508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4A668F6-1F9D-3985-2903-98C5EDAF0C05}"/>
              </a:ext>
            </a:extLst>
          </p:cNvPr>
          <p:cNvSpPr txBox="1"/>
          <p:nvPr/>
        </p:nvSpPr>
        <p:spPr>
          <a:xfrm>
            <a:off x="285787" y="3272537"/>
            <a:ext cx="6632478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وَضعِ وَإِنجازِ عَمَلِيَّاتِ جَمْعٍ بِالِاحْتِفَاظِ؛</a:t>
            </a:r>
            <a:endParaRPr lang="ar-MA" sz="20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وَضعِ وَإِنجازِ </a:t>
            </a: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عَمَلِيَّاتِ طَرْحٍ بِمُبَادَلَةٍ وَاحِدَةٍ</a:t>
            </a: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؛</a:t>
            </a:r>
            <a:endParaRPr lang="ar-MA" sz="20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r" rtl="1">
              <a:spcAft>
                <a:spcPts val="600"/>
              </a:spcAft>
              <a:buSzPct val="120000"/>
              <a:buFont typeface="Arial" panose="020B0604020202020204" pitchFamily="34" charset="0"/>
              <a:buChar char="•"/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إِنجازِ عَمَلِيَّةَ </a:t>
            </a: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طَرْحٍ بِأَكْثَرَ مِنْ مُبَادَلَةٍ</a:t>
            </a: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؛</a:t>
            </a:r>
          </a:p>
          <a:p>
            <a:pPr marL="342900" lvl="0" indent="-342900" algn="r" rtl="1">
              <a:spcAft>
                <a:spcPts val="600"/>
              </a:spcAft>
              <a:buSzPct val="120000"/>
              <a:buFont typeface="Arial" panose="020B0604020202020204" pitchFamily="34" charset="0"/>
              <a:buChar char="•"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حَ</a:t>
            </a: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ل</a:t>
            </a: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ِّ</a:t>
            </a: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مَسَائِل</a:t>
            </a: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ِ</a:t>
            </a: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الْبَحْثِ عَنِ الْكُلِّ أَوِ الْجُزْءِ بِاسْتِعْمَالِ نَمُوذَجِ الْأَشْرِطَةِ؛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FE568FF-055A-0740-C531-DDA2D589F9CA}"/>
              </a:ext>
            </a:extLst>
          </p:cNvPr>
          <p:cNvGrpSpPr/>
          <p:nvPr/>
        </p:nvGrpSpPr>
        <p:grpSpPr>
          <a:xfrm>
            <a:off x="1569588" y="1661923"/>
            <a:ext cx="5721651" cy="891492"/>
            <a:chOff x="1711174" y="2035893"/>
            <a:chExt cx="5721651" cy="89149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E438BBA-A74D-922F-852D-7DDA0F2C5653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75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0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عند نهاية </a:t>
              </a:r>
              <a:r>
                <a:rPr kumimoji="0" lang="ar-S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الحصة</a:t>
              </a:r>
              <a:endPara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3494BA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14B0A57-07CA-6392-28F9-B1AC486E5CAD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على الأقل </a:t>
              </a:r>
              <a:r>
                <a:rPr kumimoji="0" lang="fr-FR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C8D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80%</a:t>
              </a: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C8D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من المتعلمين </a:t>
              </a: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سيكونون قادرين على</a:t>
              </a:r>
              <a:r>
                <a:rPr kumimoji="0" lang="en-GB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</a:t>
              </a:r>
              <a:endPara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8E44EA23-669E-1875-02B5-39E9A4FD8D62}"/>
              </a:ext>
            </a:extLst>
          </p:cNvPr>
          <p:cNvGrpSpPr/>
          <p:nvPr/>
        </p:nvGrpSpPr>
        <p:grpSpPr>
          <a:xfrm>
            <a:off x="6918265" y="3034038"/>
            <a:ext cx="1249561" cy="1172098"/>
            <a:chOff x="7018463" y="3273195"/>
            <a:chExt cx="1249561" cy="1172098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3EEF2828-A9E0-51AB-B785-62441DFD2E0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988A17AF-E8F5-F820-CA02-7C2365D300BE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9F9C101B-6EBC-22E6-2065-2DB963FCBAE6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E4AE2991-68D6-E100-B0EF-D2D31143CCAA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14" name="Chevron 13">
                <a:extLst>
                  <a:ext uri="{FF2B5EF4-FFF2-40B4-BE49-F238E27FC236}">
                    <a16:creationId xmlns:a16="http://schemas.microsoft.com/office/drawing/2014/main" id="{F3F0E1CA-BF41-F6A2-AACF-7D681BF9AF40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8175F682-83C7-A0B8-6F15-6D928C0A5ECC}"/>
                  </a:ext>
                </a:extLst>
              </p:cNvPr>
              <p:cNvCxnSpPr>
                <a:cxnSpLocks/>
                <a:stCxn id="14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000013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70863" y="2239767"/>
            <a:ext cx="5075404" cy="2819009"/>
            <a:chOff x="2303654" y="2221113"/>
            <a:chExt cx="4678059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864744" y="3153619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03654" y="3228427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359668" y="3845594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514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78051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مرحباً سنراجع دروس الأسبوع مع مجد وندى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4257" y="612340"/>
            <a:ext cx="1008000" cy="1008000"/>
          </a:xfrm>
          <a:prstGeom prst="ellipse">
            <a:avLst/>
          </a:prstGeom>
        </p:spPr>
      </p:pic>
      <p:pic>
        <p:nvPicPr>
          <p:cNvPr id="2" name="Nada-Wave">
            <a:hlinkClick r:id="" action="ppaction://media"/>
            <a:extLst>
              <a:ext uri="{FF2B5EF4-FFF2-40B4-BE49-F238E27FC236}">
                <a16:creationId xmlns:a16="http://schemas.microsoft.com/office/drawing/2014/main" id="{45408D55-ECA6-9870-7012-5437E560A9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3" name="majd_wave">
            <a:hlinkClick r:id="" action="ppaction://media"/>
            <a:extLst>
              <a:ext uri="{FF2B5EF4-FFF2-40B4-BE49-F238E27FC236}">
                <a16:creationId xmlns:a16="http://schemas.microsoft.com/office/drawing/2014/main" id="{35A1C823-B3EF-1EAB-51EA-2124ED9720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27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2_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4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2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3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14358</TotalTime>
  <Words>961</Words>
  <Application>Microsoft Office PowerPoint</Application>
  <PresentationFormat>Affichage à l'écran (4:3)</PresentationFormat>
  <Paragraphs>212</Paragraphs>
  <Slides>52</Slides>
  <Notes>7</Notes>
  <HiddenSlides>0</HiddenSlides>
  <MMClips>5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52</vt:i4>
      </vt:variant>
    </vt:vector>
  </HeadingPairs>
  <TitlesOfParts>
    <vt:vector size="69" baseType="lpstr">
      <vt:lpstr>Chalkboard</vt:lpstr>
      <vt:lpstr>Effra CC Arbc</vt:lpstr>
      <vt:lpstr>Aptos Display</vt:lpstr>
      <vt:lpstr>Calibri</vt:lpstr>
      <vt:lpstr>Wingdings</vt:lpstr>
      <vt:lpstr>DengXian</vt:lpstr>
      <vt:lpstr>Arial</vt:lpstr>
      <vt:lpstr>Aptos</vt:lpstr>
      <vt:lpstr>Dosis</vt:lpstr>
      <vt:lpstr>2_Conception personnalisée</vt:lpstr>
      <vt:lpstr>Page d'entree</vt:lpstr>
      <vt:lpstr>partie 1</vt:lpstr>
      <vt:lpstr>1_partie 1</vt:lpstr>
      <vt:lpstr>2_Page d'entree</vt:lpstr>
      <vt:lpstr>4_Conception personnalisée</vt:lpstr>
      <vt:lpstr>2_partie 1</vt:lpstr>
      <vt:lpstr>3_partie 1</vt:lpstr>
      <vt:lpstr>Présentation PowerPoint</vt:lpstr>
      <vt:lpstr>Présentation PowerPoint</vt:lpstr>
      <vt:lpstr>برمجة الأسبوع الثالث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Btihaj</dc:creator>
  <cp:lastModifiedBy>EL HAMDOUNI BTIHAJ</cp:lastModifiedBy>
  <cp:revision>11</cp:revision>
  <cp:lastPrinted>2025-08-13T10:11:39Z</cp:lastPrinted>
  <dcterms:created xsi:type="dcterms:W3CDTF">2025-08-01T12:31:49Z</dcterms:created>
  <dcterms:modified xsi:type="dcterms:W3CDTF">2025-11-13T17:52:54Z</dcterms:modified>
</cp:coreProperties>
</file>