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  <p:sldMasterId id="2147483918" r:id="rId7"/>
  </p:sldMasterIdLst>
  <p:notesMasterIdLst>
    <p:notesMasterId r:id="rId79"/>
  </p:notesMasterIdLst>
  <p:handoutMasterIdLst>
    <p:handoutMasterId r:id="rId80"/>
  </p:handoutMasterIdLst>
  <p:sldIdLst>
    <p:sldId id="779" r:id="rId8"/>
    <p:sldId id="972" r:id="rId9"/>
    <p:sldId id="2134807023" r:id="rId10"/>
    <p:sldId id="780" r:id="rId11"/>
    <p:sldId id="1032" r:id="rId12"/>
    <p:sldId id="1248" r:id="rId13"/>
    <p:sldId id="1033" r:id="rId14"/>
    <p:sldId id="746" r:id="rId15"/>
    <p:sldId id="914" r:id="rId16"/>
    <p:sldId id="2134806637" r:id="rId17"/>
    <p:sldId id="1034" r:id="rId18"/>
    <p:sldId id="2134806708" r:id="rId19"/>
    <p:sldId id="769" r:id="rId20"/>
    <p:sldId id="768" r:id="rId21"/>
    <p:sldId id="870" r:id="rId22"/>
    <p:sldId id="1249" r:id="rId23"/>
    <p:sldId id="751" r:id="rId24"/>
    <p:sldId id="871" r:id="rId25"/>
    <p:sldId id="2134806711" r:id="rId26"/>
    <p:sldId id="1250" r:id="rId27"/>
    <p:sldId id="2134806700" r:id="rId28"/>
    <p:sldId id="2134806722" r:id="rId29"/>
    <p:sldId id="898" r:id="rId30"/>
    <p:sldId id="977" r:id="rId31"/>
    <p:sldId id="2134806707" r:id="rId32"/>
    <p:sldId id="850" r:id="rId33"/>
    <p:sldId id="899" r:id="rId34"/>
    <p:sldId id="984" r:id="rId35"/>
    <p:sldId id="978" r:id="rId36"/>
    <p:sldId id="2134807038" r:id="rId37"/>
    <p:sldId id="2134807039" r:id="rId38"/>
    <p:sldId id="2134807040" r:id="rId39"/>
    <p:sldId id="2134807041" r:id="rId40"/>
    <p:sldId id="2134807042" r:id="rId41"/>
    <p:sldId id="2134807043" r:id="rId42"/>
    <p:sldId id="2134807044" r:id="rId43"/>
    <p:sldId id="2134807045" r:id="rId44"/>
    <p:sldId id="919" r:id="rId45"/>
    <p:sldId id="979" r:id="rId46"/>
    <p:sldId id="942" r:id="rId47"/>
    <p:sldId id="920" r:id="rId48"/>
    <p:sldId id="2134807036" r:id="rId49"/>
    <p:sldId id="2134807046" r:id="rId50"/>
    <p:sldId id="943" r:id="rId51"/>
    <p:sldId id="2134807047" r:id="rId52"/>
    <p:sldId id="1251" r:id="rId53"/>
    <p:sldId id="2134806665" r:id="rId54"/>
    <p:sldId id="2134806664" r:id="rId55"/>
    <p:sldId id="2134807014" r:id="rId56"/>
    <p:sldId id="2134807015" r:id="rId57"/>
    <p:sldId id="2134807016" r:id="rId58"/>
    <p:sldId id="2134807048" r:id="rId59"/>
    <p:sldId id="2134807049" r:id="rId60"/>
    <p:sldId id="2134807050" r:id="rId61"/>
    <p:sldId id="2134807051" r:id="rId62"/>
    <p:sldId id="2134807052" r:id="rId63"/>
    <p:sldId id="2134807053" r:id="rId64"/>
    <p:sldId id="1252" r:id="rId65"/>
    <p:sldId id="848" r:id="rId66"/>
    <p:sldId id="921" r:id="rId67"/>
    <p:sldId id="922" r:id="rId68"/>
    <p:sldId id="924" r:id="rId69"/>
    <p:sldId id="925" r:id="rId70"/>
    <p:sldId id="849" r:id="rId71"/>
    <p:sldId id="1253" r:id="rId72"/>
    <p:sldId id="2134806706" r:id="rId73"/>
    <p:sldId id="858" r:id="rId74"/>
    <p:sldId id="1254" r:id="rId75"/>
    <p:sldId id="869" r:id="rId76"/>
    <p:sldId id="764" r:id="rId77"/>
    <p:sldId id="949" r:id="rId78"/>
  </p:sldIdLst>
  <p:sldSz cx="9144000" cy="6858000" type="screen4x3"/>
  <p:notesSz cx="6735763" cy="9866313"/>
  <p:embeddedFontLst>
    <p:embeddedFont>
      <p:font typeface="Dosis" pitchFamily="2" charset="0"/>
      <p:regular r:id="rId81"/>
      <p:bold r:id="rId8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060"/>
    <a:srgbClr val="FFFFFF"/>
    <a:srgbClr val="084F6A"/>
    <a:srgbClr val="A6A6A6"/>
    <a:srgbClr val="FC8D00"/>
    <a:srgbClr val="3A8F98"/>
    <a:srgbClr val="CF1F3C"/>
    <a:srgbClr val="F2F2F2"/>
    <a:srgbClr val="F9B233"/>
    <a:srgbClr val="17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BF9949-60B7-4ED1-917A-CF4DD4DA7E63}" v="61" dt="2025-11-17T22:57:28.6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47" autoAdjust="0"/>
    <p:restoredTop sz="93557" autoAdjust="0"/>
  </p:normalViewPr>
  <p:slideViewPr>
    <p:cSldViewPr snapToGrid="0">
      <p:cViewPr varScale="1">
        <p:scale>
          <a:sx n="75" d="100"/>
          <a:sy n="75" d="100"/>
        </p:scale>
        <p:origin x="69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viewProps" Target="view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handoutMaster" Target="handoutMasters/handoutMaster1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presProps" Target="presProps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font" Target="fonts/font1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microsoft.com/office/2015/10/relationships/revisionInfo" Target="revisionInfo.xml"/><Relationship Id="rId61" Type="http://schemas.openxmlformats.org/officeDocument/2006/relationships/slide" Target="slides/slide54.xml"/><Relationship Id="rId82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20/11/2025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2E370B-06BE-4F05-4919-D590E4486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97976A-80EE-93C1-A6BD-1D08BB06E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C5B95-ED89-EA8A-44E2-33520653A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C02BD7-C0D1-9DFB-88A9-1E4F321C8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20/11/2025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20/11/2025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16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gif"/><Relationship Id="rId5" Type="http://schemas.openxmlformats.org/officeDocument/2006/relationships/image" Target="../media/image10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10.emf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emf"/><Relationship Id="rId4" Type="http://schemas.openxmlformats.org/officeDocument/2006/relationships/image" Target="../media/image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4"/><Relationship Id="rId7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6.mp4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ar-M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grpSp>
        <p:nvGrpSpPr>
          <p:cNvPr id="3" name="Groupe 6">
            <a:extLst>
              <a:ext uri="{FF2B5EF4-FFF2-40B4-BE49-F238E27FC236}">
                <a16:creationId xmlns:a16="http://schemas.microsoft.com/office/drawing/2014/main" id="{5CDAA5CD-8DAB-9BD7-1E3E-24A1E6618B2A}"/>
              </a:ext>
            </a:extLst>
          </p:cNvPr>
          <p:cNvGrpSpPr/>
          <p:nvPr/>
        </p:nvGrpSpPr>
        <p:grpSpPr>
          <a:xfrm>
            <a:off x="7282430" y="5937471"/>
            <a:ext cx="1124468" cy="288630"/>
            <a:chOff x="5350328" y="5877672"/>
            <a:chExt cx="1124468" cy="288630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8">
              <a:extLst>
                <a:ext uri="{FF2B5EF4-FFF2-40B4-BE49-F238E27FC236}">
                  <a16:creationId xmlns:a16="http://schemas.microsoft.com/office/drawing/2014/main" id="{F8E65168-805A-44B3-178E-F2267041D884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6" name="Ellipse 9">
              <a:extLst>
                <a:ext uri="{FF2B5EF4-FFF2-40B4-BE49-F238E27FC236}">
                  <a16:creationId xmlns:a16="http://schemas.microsoft.com/office/drawing/2014/main" id="{3419366F-FEE3-82AD-0BE8-3C7DDC87EA15}"/>
                </a:ext>
              </a:extLst>
            </p:cNvPr>
            <p:cNvSpPr/>
            <p:nvPr/>
          </p:nvSpPr>
          <p:spPr>
            <a:xfrm>
              <a:off x="5350328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3" name="Groupe 13">
            <a:extLst>
              <a:ext uri="{FF2B5EF4-FFF2-40B4-BE49-F238E27FC236}">
                <a16:creationId xmlns:a16="http://schemas.microsoft.com/office/drawing/2014/main" id="{DCCBB87E-2C56-A0C1-1291-EA272ECEEC84}"/>
              </a:ext>
            </a:extLst>
          </p:cNvPr>
          <p:cNvGrpSpPr/>
          <p:nvPr/>
        </p:nvGrpSpPr>
        <p:grpSpPr>
          <a:xfrm>
            <a:off x="2430209" y="5953687"/>
            <a:ext cx="1124468" cy="288630"/>
            <a:chOff x="5372100" y="5877672"/>
            <a:chExt cx="1124468" cy="288630"/>
          </a:xfrm>
        </p:grpSpPr>
        <p:sp>
          <p:nvSpPr>
            <p:cNvPr id="24" name="Rectangle : coins arrondis 14">
              <a:extLst>
                <a:ext uri="{FF2B5EF4-FFF2-40B4-BE49-F238E27FC236}">
                  <a16:creationId xmlns:a16="http://schemas.microsoft.com/office/drawing/2014/main" id="{FC12CEAA-6C49-DEE2-399F-A8E84A45A16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26" name="Ellipse 15">
              <a:extLst>
                <a:ext uri="{FF2B5EF4-FFF2-40B4-BE49-F238E27FC236}">
                  <a16:creationId xmlns:a16="http://schemas.microsoft.com/office/drawing/2014/main" id="{3D0EDED3-572A-0CAA-05F6-700EB80D182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16">
            <a:extLst>
              <a:ext uri="{FF2B5EF4-FFF2-40B4-BE49-F238E27FC236}">
                <a16:creationId xmlns:a16="http://schemas.microsoft.com/office/drawing/2014/main" id="{449CC6F0-B8AC-1865-AFED-2A0F4CE8111B}"/>
              </a:ext>
            </a:extLst>
          </p:cNvPr>
          <p:cNvGrpSpPr/>
          <p:nvPr/>
        </p:nvGrpSpPr>
        <p:grpSpPr>
          <a:xfrm>
            <a:off x="816191" y="5953687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17">
              <a:extLst>
                <a:ext uri="{FF2B5EF4-FFF2-40B4-BE49-F238E27FC236}">
                  <a16:creationId xmlns:a16="http://schemas.microsoft.com/office/drawing/2014/main" id="{F841A1A7-B99A-9CF1-8E7C-18709F42C49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18">
              <a:extLst>
                <a:ext uri="{FF2B5EF4-FFF2-40B4-BE49-F238E27FC236}">
                  <a16:creationId xmlns:a16="http://schemas.microsoft.com/office/drawing/2014/main" id="{BE60928F-E739-FBAD-40EB-14465B4D8A8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1ACFF7-E928-7942-8052-C6883FBBC41D}"/>
              </a:ext>
            </a:extLst>
          </p:cNvPr>
          <p:cNvGrpSpPr/>
          <p:nvPr/>
        </p:nvGrpSpPr>
        <p:grpSpPr>
          <a:xfrm>
            <a:off x="5658245" y="5919798"/>
            <a:ext cx="1134635" cy="288630"/>
            <a:chOff x="5691183" y="5936732"/>
            <a:chExt cx="1134635" cy="288630"/>
          </a:xfrm>
        </p:grpSpPr>
        <p:sp>
          <p:nvSpPr>
            <p:cNvPr id="31" name="Rectangle : coins arrondis 1">
              <a:extLst>
                <a:ext uri="{FF2B5EF4-FFF2-40B4-BE49-F238E27FC236}">
                  <a16:creationId xmlns:a16="http://schemas.microsoft.com/office/drawing/2014/main" id="{528CE348-4018-37C3-B48D-3D5409A5E219}"/>
                </a:ext>
              </a:extLst>
            </p:cNvPr>
            <p:cNvSpPr/>
            <p:nvPr/>
          </p:nvSpPr>
          <p:spPr>
            <a:xfrm>
              <a:off x="5701350" y="593673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32" name="Ellipse 4">
              <a:extLst>
                <a:ext uri="{FF2B5EF4-FFF2-40B4-BE49-F238E27FC236}">
                  <a16:creationId xmlns:a16="http://schemas.microsoft.com/office/drawing/2014/main" id="{20845EE9-779B-12EF-98CC-280C2C609B22}"/>
                </a:ext>
              </a:extLst>
            </p:cNvPr>
            <p:cNvSpPr/>
            <p:nvPr/>
          </p:nvSpPr>
          <p:spPr>
            <a:xfrm>
              <a:off x="5691183" y="595249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8F874D-29C2-F54D-7338-B9C5FA5687ED}"/>
              </a:ext>
            </a:extLst>
          </p:cNvPr>
          <p:cNvGrpSpPr/>
          <p:nvPr/>
        </p:nvGrpSpPr>
        <p:grpSpPr>
          <a:xfrm>
            <a:off x="4044227" y="5938386"/>
            <a:ext cx="1124468" cy="288630"/>
            <a:chOff x="3980349" y="5955320"/>
            <a:chExt cx="1124468" cy="288630"/>
          </a:xfrm>
        </p:grpSpPr>
        <p:sp>
          <p:nvSpPr>
            <p:cNvPr id="34" name="Rectangle : coins arrondis 5">
              <a:extLst>
                <a:ext uri="{FF2B5EF4-FFF2-40B4-BE49-F238E27FC236}">
                  <a16:creationId xmlns:a16="http://schemas.microsoft.com/office/drawing/2014/main" id="{CBAD7E71-66BB-09E0-FB26-D99CA737B6FE}"/>
                </a:ext>
              </a:extLst>
            </p:cNvPr>
            <p:cNvSpPr/>
            <p:nvPr/>
          </p:nvSpPr>
          <p:spPr>
            <a:xfrm>
              <a:off x="3980349" y="5955320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17 </a:t>
              </a:r>
            </a:p>
          </p:txBody>
        </p:sp>
        <p:sp>
          <p:nvSpPr>
            <p:cNvPr id="35" name="Ellipse 19">
              <a:extLst>
                <a:ext uri="{FF2B5EF4-FFF2-40B4-BE49-F238E27FC236}">
                  <a16:creationId xmlns:a16="http://schemas.microsoft.com/office/drawing/2014/main" id="{4F77E45E-68D4-FC7C-522F-EF163C56430B}"/>
                </a:ext>
              </a:extLst>
            </p:cNvPr>
            <p:cNvSpPr/>
            <p:nvPr/>
          </p:nvSpPr>
          <p:spPr>
            <a:xfrm>
              <a:off x="3982904" y="5971079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41">
            <a:extLst>
              <a:ext uri="{FF2B5EF4-FFF2-40B4-BE49-F238E27FC236}">
                <a16:creationId xmlns:a16="http://schemas.microsoft.com/office/drawing/2014/main" id="{B991D211-E795-24C9-F455-9F764D6EE2AB}"/>
              </a:ext>
            </a:extLst>
          </p:cNvPr>
          <p:cNvSpPr txBox="1"/>
          <p:nvPr/>
        </p:nvSpPr>
        <p:spPr>
          <a:xfrm>
            <a:off x="1028851" y="93294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6 بسرعة، لديكم دقيقة واحدة.</a:t>
            </a:r>
          </a:p>
        </p:txBody>
      </p:sp>
      <p:pic>
        <p:nvPicPr>
          <p:cNvPr id="4" name="Picture 3" descr="A math exercise with numbers and lines&#10;&#10;Description automatically generated">
            <a:extLst>
              <a:ext uri="{FF2B5EF4-FFF2-40B4-BE49-F238E27FC236}">
                <a16:creationId xmlns:a16="http://schemas.microsoft.com/office/drawing/2014/main" id="{147371CB-11D4-F05F-BBDB-77838A83F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22" y="2354877"/>
            <a:ext cx="6948556" cy="3120047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3AA73D-0611-533A-BA17-D63A48432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3611"/>
            <a:ext cx="1008000" cy="1008000"/>
          </a:xfrm>
          <a:prstGeom prst="ellipse">
            <a:avLst/>
          </a:prstGeom>
        </p:spPr>
      </p:pic>
      <p:grpSp>
        <p:nvGrpSpPr>
          <p:cNvPr id="6" name="Groupe 2">
            <a:extLst>
              <a:ext uri="{FF2B5EF4-FFF2-40B4-BE49-F238E27FC236}">
                <a16:creationId xmlns:a16="http://schemas.microsoft.com/office/drawing/2014/main" id="{E444B7CE-6BC4-22D7-9F5F-E192748AE6AA}"/>
              </a:ext>
            </a:extLst>
          </p:cNvPr>
          <p:cNvGrpSpPr/>
          <p:nvPr/>
        </p:nvGrpSpPr>
        <p:grpSpPr>
          <a:xfrm>
            <a:off x="486539" y="951263"/>
            <a:ext cx="614494" cy="688367"/>
            <a:chOff x="924143" y="3511073"/>
            <a:chExt cx="614494" cy="688367"/>
          </a:xfrm>
        </p:grpSpPr>
        <p:pic>
          <p:nvPicPr>
            <p:cNvPr id="7" name="Image 3">
              <a:extLst>
                <a:ext uri="{FF2B5EF4-FFF2-40B4-BE49-F238E27FC236}">
                  <a16:creationId xmlns:a16="http://schemas.microsoft.com/office/drawing/2014/main" id="{034F6062-F719-7B8F-B260-C7F43761E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4">
              <a:extLst>
                <a:ext uri="{FF2B5EF4-FFF2-40B4-BE49-F238E27FC236}">
                  <a16:creationId xmlns:a16="http://schemas.microsoft.com/office/drawing/2014/main" id="{73483757-F251-BA4A-FD84-50633220A3C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553908"/>
            <a:chOff x="2306080" y="2221113"/>
            <a:chExt cx="4675633" cy="235396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5"/>
              <a:ext cx="4476261" cy="197313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54517" y="368698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247216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06080" y="3761795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8240FD-8A01-FB84-4908-2675984A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BEDAE97-E03B-68E8-C7FE-01E127D7F9DF}"/>
              </a:ext>
            </a:extLst>
          </p:cNvPr>
          <p:cNvSpPr txBox="1"/>
          <p:nvPr/>
        </p:nvSpPr>
        <p:spPr>
          <a:xfrm>
            <a:off x="1003451" y="945429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ننتقل إلى نشاط الحساب الذهني. خذوا دفاتر البحث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55602" y="9329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في دفاتركم.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4064994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3815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17 + 16  = 10 + 10 + 7 + 6 = ..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847491" y="388350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  33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اُكْتُبواْ في دَفاتِرِكُمْ: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3ACAC9-0B86-5847-734C-CAE365500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361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niteur.mp4">
            <a:hlinkClick r:id="" action="ppaction://media"/>
            <a:extLst>
              <a:ext uri="{FF2B5EF4-FFF2-40B4-BE49-F238E27FC236}">
                <a16:creationId xmlns:a16="http://schemas.microsoft.com/office/drawing/2014/main" id="{A51AEA40-D120-2B44-E24C-EEA0853F4C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1914053"/>
            <a:ext cx="7805176" cy="43904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52775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19539" y="91991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2D2CFBAD-2F76-1109-D97B-37ECD5F21E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1" y="2744579"/>
            <a:ext cx="7888855" cy="1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DCF51B1-0DD6-6D1E-D675-4CC34FF479EC}"/>
              </a:ext>
            </a:extLst>
          </p:cNvPr>
          <p:cNvSpPr txBox="1"/>
          <p:nvPr/>
        </p:nvSpPr>
        <p:spPr>
          <a:xfrm>
            <a:off x="2862332" y="9380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00CC5DF-CBA6-C5E5-71DB-A13237CCC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3611"/>
            <a:ext cx="1008000" cy="10080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BB7D4-D91D-009E-D4DE-41FF6D3D7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031" y="2746258"/>
            <a:ext cx="7888855" cy="136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61896" y="3415204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987536" y="3310542"/>
              <a:ext cx="3555109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حَلُّ المَسَائِلِ (البَحْثُ عَنِ الكُلِّ أَوِ الجُزْءِ) 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3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4CFF38D-CB5A-4331-B649-6CB7F68B13F8}"/>
              </a:ext>
            </a:extLst>
          </p:cNvPr>
          <p:cNvSpPr txBox="1"/>
          <p:nvPr/>
        </p:nvSpPr>
        <p:spPr>
          <a:xfrm>
            <a:off x="743379" y="923006"/>
            <a:ext cx="6802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مرحباً، سنتعلم حل مسائل الجزء والكل، باستعمال نموذج الأشرطة، مع مجد وندى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45FE4C-E585-45D1-708F-709D051AD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33489"/>
            <a:ext cx="1008000" cy="1008000"/>
          </a:xfrm>
          <a:prstGeom prst="ellipse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24A563AA-12DF-BDF0-918A-947A1F55BF28}"/>
              </a:ext>
            </a:extLst>
          </p:cNvPr>
          <p:cNvGrpSpPr/>
          <p:nvPr/>
        </p:nvGrpSpPr>
        <p:grpSpPr>
          <a:xfrm>
            <a:off x="344878" y="1849438"/>
            <a:ext cx="8230313" cy="4633362"/>
            <a:chOff x="344878" y="1849438"/>
            <a:chExt cx="8230313" cy="463336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883B97C-9B8E-E212-AED4-CA241A640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878" y="1849438"/>
              <a:ext cx="8230313" cy="463336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08339B-A5E3-D22A-291E-FAAD5896C72F}"/>
                </a:ext>
              </a:extLst>
            </p:cNvPr>
            <p:cNvSpPr/>
            <p:nvPr/>
          </p:nvSpPr>
          <p:spPr>
            <a:xfrm>
              <a:off x="2547257" y="2332653"/>
              <a:ext cx="3890865" cy="37882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62714"/>
            <a:ext cx="862304" cy="6228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54052EF-09DB-46DB-B8E5-EB40001F291E}"/>
              </a:ext>
            </a:extLst>
          </p:cNvPr>
          <p:cNvSpPr txBox="1"/>
          <p:nvPr/>
        </p:nvSpPr>
        <p:spPr>
          <a:xfrm>
            <a:off x="2847178" y="92985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N3_P1_S4_L4">
            <a:hlinkClick r:id="" action="ppaction://media"/>
            <a:extLst>
              <a:ext uri="{FF2B5EF4-FFF2-40B4-BE49-F238E27FC236}">
                <a16:creationId xmlns:a16="http://schemas.microsoft.com/office/drawing/2014/main" id="{F15D7AA2-7C78-3F2C-EC68-F07197546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054" y="1855188"/>
            <a:ext cx="8229952" cy="46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499A8A4-9961-1BAE-46D5-35E0B3364ACE}"/>
              </a:ext>
            </a:extLst>
          </p:cNvPr>
          <p:cNvSpPr txBox="1"/>
          <p:nvPr/>
        </p:nvSpPr>
        <p:spPr>
          <a:xfrm>
            <a:off x="2847179" y="95537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لنتذكر ما تعلمناه مع مجد وندى؛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DF221B-87C0-CE85-49C7-0C775726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33489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EEA4C1-6563-8445-61BC-4A2021EF6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45" y="1991439"/>
            <a:ext cx="6944725" cy="41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6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4468CED-1942-C634-6600-E8CE93E1EF2A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456 رَاكِبًا. نَزَلَ مِنْهُمْ 134 رَاكِبًا.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9BA79D-E68B-BC93-9E2F-CC85F4242EC8}"/>
              </a:ext>
            </a:extLst>
          </p:cNvPr>
          <p:cNvSpPr txBox="1"/>
          <p:nvPr/>
        </p:nvSpPr>
        <p:spPr>
          <a:xfrm>
            <a:off x="347510" y="917898"/>
            <a:ext cx="7182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سنحل المسألة التالية، باستعمال نموذج الأشرطة، خُطْوَةً خطوة مثل مجد وندى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72F8D8-578A-CD93-C311-43189C7D9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1BAFEE1-3F77-AB9A-FA41-F6FCCE8F70FB}"/>
              </a:ext>
            </a:extLst>
          </p:cNvPr>
          <p:cNvSpPr txBox="1"/>
          <p:nvPr/>
        </p:nvSpPr>
        <p:spPr>
          <a:xfrm>
            <a:off x="2811840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EBD3530-771F-0A72-68BB-F1A5A0F39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9077D-FED8-E425-5658-0B66482A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>
            <a:extLst>
              <a:ext uri="{FF2B5EF4-FFF2-40B4-BE49-F238E27FC236}">
                <a16:creationId xmlns:a16="http://schemas.microsoft.com/office/drawing/2014/main" id="{DA761865-9564-9F3E-1070-6855D6FCDC5B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933BE6E2-BB7C-E5EA-E9C9-EAA8AF72C352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FD7BBF5C-903F-0BA1-6BC1-4648E5F18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id="{4E2D62C9-DDFF-4417-870B-D3253160C362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4DA19A3-A55B-DA2F-F0E0-007CE490F4A0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1CAF433-1FBF-E7A1-B40B-C8CDFF7D85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4CE9B108-C1C6-3CA0-0DE2-5503F0384970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53B81E0-26F2-6079-E698-82267D523EFF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DA94AF56-DE63-D5F9-3141-9BC979AFB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48BA33-D9EB-CF18-7557-09A68EEA9BF0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BA35CF3-87A2-3012-38B1-26365AA6F1FA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D9749FB1-B9CF-A4D6-DAFC-1525EFC62B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22CBA8FA-A35B-9A4F-9272-785E33FCC270}"/>
              </a:ext>
            </a:extLst>
          </p:cNvPr>
          <p:cNvSpPr txBox="1"/>
          <p:nvPr/>
        </p:nvSpPr>
        <p:spPr>
          <a:xfrm>
            <a:off x="2884653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pic>
        <p:nvPicPr>
          <p:cNvPr id="1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35C6D1-5F14-A33A-22C5-D694C4B02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sp>
        <p:nvSpPr>
          <p:cNvPr id="18" name="Rectangle : coins arrondis 2">
            <a:extLst>
              <a:ext uri="{FF2B5EF4-FFF2-40B4-BE49-F238E27FC236}">
                <a16:creationId xmlns:a16="http://schemas.microsoft.com/office/drawing/2014/main" id="{51AF134F-8BF3-593A-DA35-8553DF673E20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456 رَاكِبًا. نَزَلَ مِنْهُمْ 134 رَاكِبًا.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105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9393D-F324-99C3-A97E-1460FC3FA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02C6CF6-CF0D-4820-10CA-BC4EAF23B5B0}"/>
              </a:ext>
            </a:extLst>
          </p:cNvPr>
          <p:cNvSpPr txBox="1"/>
          <p:nvPr/>
        </p:nvSpPr>
        <p:spPr>
          <a:xfrm>
            <a:off x="1092636" y="917898"/>
            <a:ext cx="639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اقرأوا المسألة، ثم أغمضوا أعينكم وتخيلوا أحداثها ثم حددوا المطلوب.</a:t>
            </a:r>
          </a:p>
        </p:txBody>
      </p:sp>
      <p:pic>
        <p:nvPicPr>
          <p:cNvPr id="1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F6568C-8314-D50F-2FEB-8A5D2FBA7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18" name="Group 12">
            <a:extLst>
              <a:ext uri="{FF2B5EF4-FFF2-40B4-BE49-F238E27FC236}">
                <a16:creationId xmlns:a16="http://schemas.microsoft.com/office/drawing/2014/main" id="{EB746A96-5765-63C5-0765-C577D88BD585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</p:grpSpPr>
        <p:sp>
          <p:nvSpPr>
            <p:cNvPr id="19" name="Rectangle : coins arrondis 3">
              <a:extLst>
                <a:ext uri="{FF2B5EF4-FFF2-40B4-BE49-F238E27FC236}">
                  <a16:creationId xmlns:a16="http://schemas.microsoft.com/office/drawing/2014/main" id="{8E85F7C1-F9FE-034D-08BD-9A05A18799D8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1AC9FE2B-FC97-DF54-228B-A6C12D673B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21C5E644-3A16-F569-5FAB-38F914607EDE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</p:grpSpPr>
        <p:sp>
          <p:nvSpPr>
            <p:cNvPr id="22" name="Rectangle : coins arrondis 6">
              <a:extLst>
                <a:ext uri="{FF2B5EF4-FFF2-40B4-BE49-F238E27FC236}">
                  <a16:creationId xmlns:a16="http://schemas.microsoft.com/office/drawing/2014/main" id="{6E4D006A-3DCA-7B80-D0B1-EA87B335C096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0C0D803D-76A4-1607-DE00-1FB9EDF4D8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6207B580-0756-2CB4-2308-6E6C91D31EE9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25" name="Rectangle : coins arrondis 10">
              <a:extLst>
                <a:ext uri="{FF2B5EF4-FFF2-40B4-BE49-F238E27FC236}">
                  <a16:creationId xmlns:a16="http://schemas.microsoft.com/office/drawing/2014/main" id="{75B491E8-A061-A284-4C88-021CBBA8BA4B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08E154D9-108B-9F26-963F-4B48CD180A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FFFF24-134A-A0FF-B991-294096D68282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28" name="Rectangle : coins arrondis 13">
              <a:extLst>
                <a:ext uri="{FF2B5EF4-FFF2-40B4-BE49-F238E27FC236}">
                  <a16:creationId xmlns:a16="http://schemas.microsoft.com/office/drawing/2014/main" id="{831B5D89-B70F-E8E5-A0F5-98959BBE25AB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188C9EE0-A39F-702E-2253-46E03D3B54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ectangle : coins arrondis 2">
            <a:extLst>
              <a:ext uri="{FF2B5EF4-FFF2-40B4-BE49-F238E27FC236}">
                <a16:creationId xmlns:a16="http://schemas.microsoft.com/office/drawing/2014/main" id="{D6CF2869-4880-3DA1-9BB3-41CE364F77A5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456 رَاكِبًا. نَزَلَ مِنْهُمْ 134 رَاكِبًا.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42899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EBA8F-427F-0991-706C-A0AAC0871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CFDA29C-C00A-5A81-5D8C-A560B68B645B}"/>
              </a:ext>
            </a:extLst>
          </p:cNvPr>
          <p:cNvSpPr txBox="1"/>
          <p:nvPr/>
        </p:nvSpPr>
        <p:spPr>
          <a:xfrm>
            <a:off x="2884653" y="89249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المطلوب؟</a:t>
            </a:r>
          </a:p>
        </p:txBody>
      </p:sp>
      <p:grpSp>
        <p:nvGrpSpPr>
          <p:cNvPr id="18" name="Group 12">
            <a:extLst>
              <a:ext uri="{FF2B5EF4-FFF2-40B4-BE49-F238E27FC236}">
                <a16:creationId xmlns:a16="http://schemas.microsoft.com/office/drawing/2014/main" id="{EF3519F1-AA7D-D151-4D07-426037077EAD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</p:grpSpPr>
        <p:sp>
          <p:nvSpPr>
            <p:cNvPr id="19" name="Rectangle : coins arrondis 3">
              <a:extLst>
                <a:ext uri="{FF2B5EF4-FFF2-40B4-BE49-F238E27FC236}">
                  <a16:creationId xmlns:a16="http://schemas.microsoft.com/office/drawing/2014/main" id="{2C663E8C-4E2F-5281-C047-654D14A8386F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63939B7C-DFE5-16C3-1731-CB0E0F2F07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2A52664B-74B0-80D9-460C-C03EE6D5A119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</p:grpSpPr>
        <p:sp>
          <p:nvSpPr>
            <p:cNvPr id="22" name="Rectangle : coins arrondis 6">
              <a:extLst>
                <a:ext uri="{FF2B5EF4-FFF2-40B4-BE49-F238E27FC236}">
                  <a16:creationId xmlns:a16="http://schemas.microsoft.com/office/drawing/2014/main" id="{19CAB8FD-CED2-B50D-BA66-051A6EE46796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9A307506-684D-3FDC-7341-474A895D2E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813FE8FA-3EC2-336A-0793-A7594EBF89FC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25" name="Rectangle : coins arrondis 10">
              <a:extLst>
                <a:ext uri="{FF2B5EF4-FFF2-40B4-BE49-F238E27FC236}">
                  <a16:creationId xmlns:a16="http://schemas.microsoft.com/office/drawing/2014/main" id="{9DA273CB-D1FE-D425-77CA-6354BE692621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F64DBD79-DF41-0855-A07E-F5C693537D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315AC7-FD60-39F8-2158-71389F8701CB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28" name="Rectangle : coins arrondis 13">
              <a:extLst>
                <a:ext uri="{FF2B5EF4-FFF2-40B4-BE49-F238E27FC236}">
                  <a16:creationId xmlns:a16="http://schemas.microsoft.com/office/drawing/2014/main" id="{25F34B6A-8F3F-1D18-01DD-779747705764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5977E2BB-DFCB-9A07-76C3-A3B040486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ectangle : coins arrondis 2">
            <a:extLst>
              <a:ext uri="{FF2B5EF4-FFF2-40B4-BE49-F238E27FC236}">
                <a16:creationId xmlns:a16="http://schemas.microsoft.com/office/drawing/2014/main" id="{46AA810B-23FA-CBB0-310B-BFF68298AC1F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456 رَاكِبًا. نَزَلَ مِنْهُمْ 134 رَاكِبًا.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  <p:pic>
        <p:nvPicPr>
          <p:cNvPr id="31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2E4B90D-8773-67BF-C205-B85DCEEF3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19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ACE3C-CBB5-3EBD-7671-4BD19E1DA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DD8A5FAA-B8EC-AD24-3FE2-7629427BC318}"/>
              </a:ext>
            </a:extLst>
          </p:cNvPr>
          <p:cNvSpPr txBox="1"/>
          <p:nvPr/>
        </p:nvSpPr>
        <p:spPr>
          <a:xfrm>
            <a:off x="2422751" y="917898"/>
            <a:ext cx="5121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المطلوب هو حساب عدد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الركاب الذين تبقوا على متن القطار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F001ABE-D5B4-05BC-5D90-B7F5FF9BE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18" name="Group 12">
            <a:extLst>
              <a:ext uri="{FF2B5EF4-FFF2-40B4-BE49-F238E27FC236}">
                <a16:creationId xmlns:a16="http://schemas.microsoft.com/office/drawing/2014/main" id="{B73B9043-9B59-8C88-CA91-1ED867DB600E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</p:grpSpPr>
        <p:sp>
          <p:nvSpPr>
            <p:cNvPr id="19" name="Rectangle : coins arrondis 3">
              <a:extLst>
                <a:ext uri="{FF2B5EF4-FFF2-40B4-BE49-F238E27FC236}">
                  <a16:creationId xmlns:a16="http://schemas.microsoft.com/office/drawing/2014/main" id="{94938BD2-12B9-8AFE-9147-77E364A93B7A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E8897B06-D920-D5D8-92F6-EF15B2EC0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A865ECB0-E08F-BD4D-BF63-1D2CD7FE89FB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</p:grpSpPr>
        <p:sp>
          <p:nvSpPr>
            <p:cNvPr id="22" name="Rectangle : coins arrondis 6">
              <a:extLst>
                <a:ext uri="{FF2B5EF4-FFF2-40B4-BE49-F238E27FC236}">
                  <a16:creationId xmlns:a16="http://schemas.microsoft.com/office/drawing/2014/main" id="{2E888B4D-05A1-9AB8-BF27-F33B1DA7DB65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F361B6BD-1C8F-14AB-D72B-3FE8F78FDE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F2B8D2C4-AA4E-27A2-DCA0-55AFEAE0A842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25" name="Rectangle : coins arrondis 10">
              <a:extLst>
                <a:ext uri="{FF2B5EF4-FFF2-40B4-BE49-F238E27FC236}">
                  <a16:creationId xmlns:a16="http://schemas.microsoft.com/office/drawing/2014/main" id="{57D6F651-1D0F-575F-576A-A017E86EDCDD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507229A1-B10F-4CF3-A3B6-93A0A22A0C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BDD287-AA86-688C-3B9F-951C0FB3EBBC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28" name="Rectangle : coins arrondis 13">
              <a:extLst>
                <a:ext uri="{FF2B5EF4-FFF2-40B4-BE49-F238E27FC236}">
                  <a16:creationId xmlns:a16="http://schemas.microsoft.com/office/drawing/2014/main" id="{EDF238E6-1D1B-F593-A8D4-F1E658850140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13E6CC4F-8DB5-6460-B07A-F12F765419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ectangle : coins arrondis 2">
            <a:extLst>
              <a:ext uri="{FF2B5EF4-FFF2-40B4-BE49-F238E27FC236}">
                <a16:creationId xmlns:a16="http://schemas.microsoft.com/office/drawing/2014/main" id="{82EC0726-1831-A212-02C6-5234346020DB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456 رَاكِبًا. نَزَلَ مِنْهُمْ 134 رَاكِبًا.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25751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124E6-5F80-05AF-65E6-28397B26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755384D3-F142-3EB5-BD2A-E625657BE3F1}"/>
              </a:ext>
            </a:extLst>
          </p:cNvPr>
          <p:cNvSpPr txBox="1"/>
          <p:nvPr/>
        </p:nvSpPr>
        <p:spPr>
          <a:xfrm>
            <a:off x="2854703" y="935922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2839AB-F80F-F054-CCCB-7616F84CC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16" name="Group 12">
            <a:extLst>
              <a:ext uri="{FF2B5EF4-FFF2-40B4-BE49-F238E27FC236}">
                <a16:creationId xmlns:a16="http://schemas.microsoft.com/office/drawing/2014/main" id="{9B3B0786-1C9C-7652-7366-199AE281AC8F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3">
              <a:extLst>
                <a:ext uri="{FF2B5EF4-FFF2-40B4-BE49-F238E27FC236}">
                  <a16:creationId xmlns:a16="http://schemas.microsoft.com/office/drawing/2014/main" id="{F255A59D-D466-E520-8176-4970C41C1104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F1CFA7F2-42EA-954A-4281-43957351D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51E805CA-C236-4A01-55B4-7273C41DC913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rgbClr val="084F6A"/>
          </a:solidFill>
        </p:grpSpPr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351022C6-B235-4D54-C531-E602895064AF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E67089D5-0322-ADE5-A6D0-0F4123CEC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6B0316D2-B5CE-D616-9BCA-6F7178523A59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26" name="Rectangle : coins arrondis 10">
              <a:extLst>
                <a:ext uri="{FF2B5EF4-FFF2-40B4-BE49-F238E27FC236}">
                  <a16:creationId xmlns:a16="http://schemas.microsoft.com/office/drawing/2014/main" id="{72FD5B18-E4F3-1DCA-61EA-665C53FEDD3E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851B5F90-9E53-9684-8AF5-6FB6E7AC25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16BA77-A4A9-3B67-FD66-FA6421CCA7E9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29" name="Rectangle : coins arrondis 13">
              <a:extLst>
                <a:ext uri="{FF2B5EF4-FFF2-40B4-BE49-F238E27FC236}">
                  <a16:creationId xmlns:a16="http://schemas.microsoft.com/office/drawing/2014/main" id="{876C63F8-42FC-2A9E-E069-B88E14E0BE57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88F15B59-C7C7-2410-D566-BAA2E8322E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Rectangle : coins arrondis 2">
            <a:extLst>
              <a:ext uri="{FF2B5EF4-FFF2-40B4-BE49-F238E27FC236}">
                <a16:creationId xmlns:a16="http://schemas.microsoft.com/office/drawing/2014/main" id="{6C4F118F-6B35-7B5D-4482-57BEE1032665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456 رَاكِبًا. نَزَلَ مِنْهُمْ 134 رَاكِبًا.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42072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B7244-46D1-821C-188E-B4F189577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DD01BB7-ADAE-4F61-69D5-D4140677A6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5809F3A-BDEA-EDBA-60D9-EE8EC1F8D57D}"/>
              </a:ext>
            </a:extLst>
          </p:cNvPr>
          <p:cNvSpPr txBox="1"/>
          <p:nvPr/>
        </p:nvSpPr>
        <p:spPr>
          <a:xfrm>
            <a:off x="2794267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B74BD69-3273-A56A-ED02-7E2EF50DE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63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C157B-8609-4294-1012-382199A3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>
            <a:extLst>
              <a:ext uri="{FF2B5EF4-FFF2-40B4-BE49-F238E27FC236}">
                <a16:creationId xmlns:a16="http://schemas.microsoft.com/office/drawing/2014/main" id="{499C76EF-02FD-CFF5-C723-348DAEDEB68F}"/>
              </a:ext>
            </a:extLst>
          </p:cNvPr>
          <p:cNvSpPr txBox="1"/>
          <p:nvPr/>
        </p:nvSpPr>
        <p:spPr>
          <a:xfrm>
            <a:off x="5642040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31E50F3-C4E1-CF08-8201-B588853B750B}"/>
              </a:ext>
            </a:extLst>
          </p:cNvPr>
          <p:cNvSpPr txBox="1"/>
          <p:nvPr/>
        </p:nvSpPr>
        <p:spPr>
          <a:xfrm>
            <a:off x="1846788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7D63426-ABFE-E344-9ABD-9C8A6E00BA20}"/>
              </a:ext>
            </a:extLst>
          </p:cNvPr>
          <p:cNvSpPr txBox="1"/>
          <p:nvPr/>
        </p:nvSpPr>
        <p:spPr>
          <a:xfrm>
            <a:off x="2884653" y="929976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حددوا نوع المعطى: اكتبوا فقط كُلّ أو جُزء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CC044E-147C-DDAC-5912-B6389E69B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4" name="Group 12">
            <a:extLst>
              <a:ext uri="{FF2B5EF4-FFF2-40B4-BE49-F238E27FC236}">
                <a16:creationId xmlns:a16="http://schemas.microsoft.com/office/drawing/2014/main" id="{CC81E070-B884-230D-A52F-B7736B8ACC21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3">
              <a:extLst>
                <a:ext uri="{FF2B5EF4-FFF2-40B4-BE49-F238E27FC236}">
                  <a16:creationId xmlns:a16="http://schemas.microsoft.com/office/drawing/2014/main" id="{7CC6ADC6-33AE-378F-64EB-CFD69DEF157E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E143F601-432B-7AE2-2251-5A88DFBA5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63312A93-E30D-2115-50BE-9A350A93348E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rgbClr val="084F6A"/>
          </a:solidFill>
        </p:grpSpPr>
        <p:sp>
          <p:nvSpPr>
            <p:cNvPr id="8" name="Rectangle : coins arrondis 6">
              <a:extLst>
                <a:ext uri="{FF2B5EF4-FFF2-40B4-BE49-F238E27FC236}">
                  <a16:creationId xmlns:a16="http://schemas.microsoft.com/office/drawing/2014/main" id="{68A0D698-77BF-33D6-3523-9836E73EAB58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4D315F66-3701-D9DB-1428-720243F61C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65018B04-54A2-4921-E78E-1A9AB1B3D80C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2D73FF4-B2CD-36C8-F700-807495743613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4206127B-8831-0C35-7AEA-01F7060D20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7012A1-1F79-63E4-6C5F-1B328C02177A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10EF746A-091F-0217-84E0-5355F1FAD0EC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AF2809CD-A1EF-C145-C34D-9131FE8055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Rectangle : coins arrondis 2">
            <a:extLst>
              <a:ext uri="{FF2B5EF4-FFF2-40B4-BE49-F238E27FC236}">
                <a16:creationId xmlns:a16="http://schemas.microsoft.com/office/drawing/2014/main" id="{8201D165-04D8-7716-D175-FF365CF54382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</a:t>
            </a:r>
            <a:r>
              <a:rPr kumimoji="0" lang="ar-MA" sz="2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456 رَاكِبًا</a:t>
            </a: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نَزَلَ مِنْهُمْ 134 رَاكِبًا.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5525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3" name="Groupe 33">
            <a:extLst>
              <a:ext uri="{FF2B5EF4-FFF2-40B4-BE49-F238E27FC236}">
                <a16:creationId xmlns:a16="http://schemas.microsoft.com/office/drawing/2014/main" id="{E3AD393F-8E00-97AF-38DD-5976000060F9}"/>
              </a:ext>
            </a:extLst>
          </p:cNvPr>
          <p:cNvGrpSpPr/>
          <p:nvPr/>
        </p:nvGrpSpPr>
        <p:grpSpPr>
          <a:xfrm>
            <a:off x="478596" y="247236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34">
              <a:extLst>
                <a:ext uri="{FF2B5EF4-FFF2-40B4-BE49-F238E27FC236}">
                  <a16:creationId xmlns:a16="http://schemas.microsoft.com/office/drawing/2014/main" id="{F3E8A0B9-D1F1-E3B3-751B-CD086B792D0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2" name="Organigramme : Terminateur 21">
              <a:extLst>
                <a:ext uri="{FF2B5EF4-FFF2-40B4-BE49-F238E27FC236}">
                  <a16:creationId xmlns:a16="http://schemas.microsoft.com/office/drawing/2014/main" id="{85F9A3CC-CB36-F950-DAAA-ABAD704A79C5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space réservé du texte 5">
              <a:extLst>
                <a:ext uri="{FF2B5EF4-FFF2-40B4-BE49-F238E27FC236}">
                  <a16:creationId xmlns:a16="http://schemas.microsoft.com/office/drawing/2014/main" id="{CB33B65F-CB3E-D814-3EB5-8249496EEA6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تَمثيلُ عَدَدٍ كَسرِيٍّ عَلى المُستَقيمٍ العَدَدِيٍّ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e 41">
            <a:extLst>
              <a:ext uri="{FF2B5EF4-FFF2-40B4-BE49-F238E27FC236}">
                <a16:creationId xmlns:a16="http://schemas.microsoft.com/office/drawing/2014/main" id="{1DD8AE60-CCE3-8056-4570-E3146E108786}"/>
              </a:ext>
            </a:extLst>
          </p:cNvPr>
          <p:cNvGrpSpPr/>
          <p:nvPr/>
        </p:nvGrpSpPr>
        <p:grpSpPr>
          <a:xfrm>
            <a:off x="4461436" y="386632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42">
              <a:extLst>
                <a:ext uri="{FF2B5EF4-FFF2-40B4-BE49-F238E27FC236}">
                  <a16:creationId xmlns:a16="http://schemas.microsoft.com/office/drawing/2014/main" id="{858E1EFD-26CF-7E5C-9205-9808C765D8C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6" name="Organigramme : Terminateur 21">
              <a:extLst>
                <a:ext uri="{FF2B5EF4-FFF2-40B4-BE49-F238E27FC236}">
                  <a16:creationId xmlns:a16="http://schemas.microsoft.com/office/drawing/2014/main" id="{391501AF-8FE1-8549-52D0-89DE62CF6AD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17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space réservé du texte 5">
              <a:extLst>
                <a:ext uri="{FF2B5EF4-FFF2-40B4-BE49-F238E27FC236}">
                  <a16:creationId xmlns:a16="http://schemas.microsoft.com/office/drawing/2014/main" id="{EA0A1280-69BD-E9D3-6DFD-B7FCC4B818E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64918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تَحدِيدُ الوَحدَةِ عَلَى مُستَقِيمٍ عَدَدِيٍّ لِتَمثِيلِ أَعدَادٍ كَسرِيَّةٍ</a:t>
              </a:r>
            </a:p>
          </p:txBody>
        </p:sp>
      </p:grpSp>
      <p:grpSp>
        <p:nvGrpSpPr>
          <p:cNvPr id="21" name="Groupe 45">
            <a:extLst>
              <a:ext uri="{FF2B5EF4-FFF2-40B4-BE49-F238E27FC236}">
                <a16:creationId xmlns:a16="http://schemas.microsoft.com/office/drawing/2014/main" id="{8A680B2C-A48F-2918-2682-EA5A7BC3BF6C}"/>
              </a:ext>
            </a:extLst>
          </p:cNvPr>
          <p:cNvGrpSpPr/>
          <p:nvPr/>
        </p:nvGrpSpPr>
        <p:grpSpPr>
          <a:xfrm>
            <a:off x="4457787" y="247236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" name="Rectangle : coins arrondis 46">
              <a:extLst>
                <a:ext uri="{FF2B5EF4-FFF2-40B4-BE49-F238E27FC236}">
                  <a16:creationId xmlns:a16="http://schemas.microsoft.com/office/drawing/2014/main" id="{FC4B7046-BB0A-03B1-0726-EFFD4FE93FC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3" name="Organigramme : Terminateur 21">
              <a:extLst>
                <a:ext uri="{FF2B5EF4-FFF2-40B4-BE49-F238E27FC236}">
                  <a16:creationId xmlns:a16="http://schemas.microsoft.com/office/drawing/2014/main" id="{104051C0-B802-BEDE-6CF5-42E16F42E62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 </a:t>
              </a:r>
            </a:p>
          </p:txBody>
        </p:sp>
        <p:sp>
          <p:nvSpPr>
            <p:cNvPr id="24" name="Espace réservé du texte 5">
              <a:extLst>
                <a:ext uri="{FF2B5EF4-FFF2-40B4-BE49-F238E27FC236}">
                  <a16:creationId xmlns:a16="http://schemas.microsoft.com/office/drawing/2014/main" id="{8EF97CB8-701B-0C4F-D79A-2C099D2127E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الأَعدادُ الكَسرِيَةُ: تَمثيلٌ وَقِراءَةٌ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640945-96E0-4321-22DB-6831A3480CE6}"/>
              </a:ext>
            </a:extLst>
          </p:cNvPr>
          <p:cNvGrpSpPr/>
          <p:nvPr/>
        </p:nvGrpSpPr>
        <p:grpSpPr>
          <a:xfrm>
            <a:off x="499907" y="3849261"/>
            <a:ext cx="3765568" cy="1157973"/>
            <a:chOff x="403657" y="3834777"/>
            <a:chExt cx="3765568" cy="1157973"/>
          </a:xfrm>
        </p:grpSpPr>
        <p:pic>
          <p:nvPicPr>
            <p:cNvPr id="26" name="Image 14">
              <a:extLst>
                <a:ext uri="{FF2B5EF4-FFF2-40B4-BE49-F238E27FC236}">
                  <a16:creationId xmlns:a16="http://schemas.microsoft.com/office/drawing/2014/main" id="{58098E64-10F9-46F9-446F-2E65D085D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657" y="4062756"/>
              <a:ext cx="3765568" cy="929994"/>
            </a:xfrm>
            <a:prstGeom prst="rect">
              <a:avLst/>
            </a:prstGeom>
          </p:spPr>
        </p:pic>
        <p:sp>
          <p:nvSpPr>
            <p:cNvPr id="27" name="Organigramme : Terminateur 21">
              <a:extLst>
                <a:ext uri="{FF2B5EF4-FFF2-40B4-BE49-F238E27FC236}">
                  <a16:creationId xmlns:a16="http://schemas.microsoft.com/office/drawing/2014/main" id="{306C25CA-DDE4-CBB4-B26A-54475CA47BD5}"/>
                </a:ext>
              </a:extLst>
            </p:cNvPr>
            <p:cNvSpPr/>
            <p:nvPr/>
          </p:nvSpPr>
          <p:spPr>
            <a:xfrm>
              <a:off x="2586886" y="3834777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ZoneTexte 1">
              <a:extLst>
                <a:ext uri="{FF2B5EF4-FFF2-40B4-BE49-F238E27FC236}">
                  <a16:creationId xmlns:a16="http://schemas.microsoft.com/office/drawing/2014/main" id="{0BAA4FFB-A9F5-6D59-9848-F24D3321991C}"/>
                </a:ext>
              </a:extLst>
            </p:cNvPr>
            <p:cNvSpPr txBox="1"/>
            <p:nvPr/>
          </p:nvSpPr>
          <p:spPr>
            <a:xfrm>
              <a:off x="656172" y="4360140"/>
              <a:ext cx="32277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MA" b="1" dirty="0">
                  <a:latin typeface="Calibri" panose="020F0502020204030204" pitchFamily="34" charset="0"/>
                  <a:cs typeface="Calibri" panose="020F0502020204030204" pitchFamily="34" charset="0"/>
                </a:rPr>
                <a:t>حَلُّ المَسائِل : البَحثُ عَنِ الكُلِّ أَوِ الجُزءِ </a:t>
              </a:r>
            </a:p>
          </p:txBody>
        </p:sp>
      </p:grpSp>
      <p:grpSp>
        <p:nvGrpSpPr>
          <p:cNvPr id="40" name="Groupe 4">
            <a:extLst>
              <a:ext uri="{FF2B5EF4-FFF2-40B4-BE49-F238E27FC236}">
                <a16:creationId xmlns:a16="http://schemas.microsoft.com/office/drawing/2014/main" id="{328216A8-8B36-CB5B-774F-A09AF086E35C}"/>
              </a:ext>
            </a:extLst>
          </p:cNvPr>
          <p:cNvGrpSpPr/>
          <p:nvPr/>
        </p:nvGrpSpPr>
        <p:grpSpPr>
          <a:xfrm>
            <a:off x="253581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1" name="Rectangle : coins arrondis 6">
              <a:extLst>
                <a:ext uri="{FF2B5EF4-FFF2-40B4-BE49-F238E27FC236}">
                  <a16:creationId xmlns:a16="http://schemas.microsoft.com/office/drawing/2014/main" id="{0D130FCC-1FBE-67A8-92FC-ACABB17300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2" name="Organigramme : Terminateur 21">
              <a:extLst>
                <a:ext uri="{FF2B5EF4-FFF2-40B4-BE49-F238E27FC236}">
                  <a16:creationId xmlns:a16="http://schemas.microsoft.com/office/drawing/2014/main" id="{10A339E6-AA94-62FF-3193-E29A9909B0D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Espace réservé du texte 5">
              <a:extLst>
                <a:ext uri="{FF2B5EF4-FFF2-40B4-BE49-F238E27FC236}">
                  <a16:creationId xmlns:a16="http://schemas.microsoft.com/office/drawing/2014/main" id="{13ABFDA8-3504-60C2-2B4C-0A27147CAAF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مُراجَعَةُ دُروسِ الأُسبوعِ الرّابِعِ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9E021-AA82-0A80-1B37-013E6A2D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C4B2CD-10E0-BDBA-0596-E1390A7C86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9D3ED1-0A9F-4FAE-7D19-A84736BB395C}"/>
              </a:ext>
            </a:extLst>
          </p:cNvPr>
          <p:cNvSpPr txBox="1"/>
          <p:nvPr/>
        </p:nvSpPr>
        <p:spPr>
          <a:xfrm>
            <a:off x="2862000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65C262D-5C62-7479-59B4-E1D010F2C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05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7E075-DD56-F83B-76B1-E25FCBE38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56CC37F-8DD4-8793-6532-46C42E358B05}"/>
              </a:ext>
            </a:extLst>
          </p:cNvPr>
          <p:cNvSpPr txBox="1"/>
          <p:nvPr/>
        </p:nvSpPr>
        <p:spPr>
          <a:xfrm>
            <a:off x="2884653" y="9215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456 رَاكِبًا في المسألة، تمثل كُلّ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18B07D-9997-4E92-A31D-0330A9659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sp>
        <p:nvSpPr>
          <p:cNvPr id="6" name="ZoneTexte 42">
            <a:extLst>
              <a:ext uri="{FF2B5EF4-FFF2-40B4-BE49-F238E27FC236}">
                <a16:creationId xmlns:a16="http://schemas.microsoft.com/office/drawing/2014/main" id="{EB77A112-E30F-1BBC-2E8E-96302A3284CE}"/>
              </a:ext>
            </a:extLst>
          </p:cNvPr>
          <p:cNvSpPr txBox="1"/>
          <p:nvPr/>
        </p:nvSpPr>
        <p:spPr>
          <a:xfrm>
            <a:off x="5642040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43">
            <a:extLst>
              <a:ext uri="{FF2B5EF4-FFF2-40B4-BE49-F238E27FC236}">
                <a16:creationId xmlns:a16="http://schemas.microsoft.com/office/drawing/2014/main" id="{6A5208C9-D535-F4C1-6F0E-402DCBE64CC2}"/>
              </a:ext>
            </a:extLst>
          </p:cNvPr>
          <p:cNvSpPr txBox="1"/>
          <p:nvPr/>
        </p:nvSpPr>
        <p:spPr>
          <a:xfrm>
            <a:off x="1846788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0235931B-2BF9-8746-DD30-107629C35D7D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13" name="Rectangle : coins arrondis 3">
              <a:extLst>
                <a:ext uri="{FF2B5EF4-FFF2-40B4-BE49-F238E27FC236}">
                  <a16:creationId xmlns:a16="http://schemas.microsoft.com/office/drawing/2014/main" id="{D65310AA-1676-2C93-057E-7245168FE38B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7241CA8F-206B-46AF-1149-742E039D54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6823FFF5-73E8-393D-8DBE-E3C77BD25815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rgbClr val="084F6A"/>
          </a:solidFill>
        </p:grpSpPr>
        <p:sp>
          <p:nvSpPr>
            <p:cNvPr id="16" name="Rectangle : coins arrondis 6">
              <a:extLst>
                <a:ext uri="{FF2B5EF4-FFF2-40B4-BE49-F238E27FC236}">
                  <a16:creationId xmlns:a16="http://schemas.microsoft.com/office/drawing/2014/main" id="{D8F9E6A4-7C9D-048D-81B7-1744AADFB916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D7D64607-678E-BA6D-E2DB-8E3292367C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A411AA63-25FD-7BD2-DB30-AA7DD5E399B1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20" name="Rectangle : coins arrondis 10">
              <a:extLst>
                <a:ext uri="{FF2B5EF4-FFF2-40B4-BE49-F238E27FC236}">
                  <a16:creationId xmlns:a16="http://schemas.microsoft.com/office/drawing/2014/main" id="{114F4574-DE0D-EEE7-AD36-4B0251D01F63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890EEE24-4405-B9E0-2884-FDFD02D8F1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73B66-9F7E-704A-BFBE-A6C0EB3EE207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32" name="Rectangle : coins arrondis 13">
              <a:extLst>
                <a:ext uri="{FF2B5EF4-FFF2-40B4-BE49-F238E27FC236}">
                  <a16:creationId xmlns:a16="http://schemas.microsoft.com/office/drawing/2014/main" id="{272B5453-2087-0C2A-3C16-FCFE209F4E30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0B56D7F8-3155-791C-BEE4-E6BD75A9C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ectangle : coins arrondis 2">
            <a:extLst>
              <a:ext uri="{FF2B5EF4-FFF2-40B4-BE49-F238E27FC236}">
                <a16:creationId xmlns:a16="http://schemas.microsoft.com/office/drawing/2014/main" id="{CC76008C-E53A-1BFD-A1D4-2648D897F057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</a:t>
            </a:r>
            <a:r>
              <a:rPr kumimoji="0" lang="ar-MA" sz="2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456 رَاكِبًا</a:t>
            </a: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نَزَلَ مِنْهُمْ 134 رَاكِبًا.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264107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21F00-A7A6-8735-A7E4-5A5CC881D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B0E057-7628-E7CA-A773-A7787F028DA3}"/>
              </a:ext>
            </a:extLst>
          </p:cNvPr>
          <p:cNvSpPr txBox="1"/>
          <p:nvPr/>
        </p:nvSpPr>
        <p:spPr>
          <a:xfrm>
            <a:off x="2884653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حددوا نوع المعطى: اكتبوا فقط كُلّ أو جُزء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CDBB852-376B-1F44-525B-1CDDD62B3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sp>
        <p:nvSpPr>
          <p:cNvPr id="5" name="ZoneTexte 42">
            <a:extLst>
              <a:ext uri="{FF2B5EF4-FFF2-40B4-BE49-F238E27FC236}">
                <a16:creationId xmlns:a16="http://schemas.microsoft.com/office/drawing/2014/main" id="{5DDC6E7D-4300-4853-B9B0-CD00651FC8FB}"/>
              </a:ext>
            </a:extLst>
          </p:cNvPr>
          <p:cNvSpPr txBox="1"/>
          <p:nvPr/>
        </p:nvSpPr>
        <p:spPr>
          <a:xfrm>
            <a:off x="5642040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43">
            <a:extLst>
              <a:ext uri="{FF2B5EF4-FFF2-40B4-BE49-F238E27FC236}">
                <a16:creationId xmlns:a16="http://schemas.microsoft.com/office/drawing/2014/main" id="{F6575F36-7A8E-832F-4A80-74B5AADAE4B5}"/>
              </a:ext>
            </a:extLst>
          </p:cNvPr>
          <p:cNvSpPr txBox="1"/>
          <p:nvPr/>
        </p:nvSpPr>
        <p:spPr>
          <a:xfrm>
            <a:off x="1846788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8ABE5A52-8B14-AD1F-BF53-1BFA2CB572EC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3">
              <a:extLst>
                <a:ext uri="{FF2B5EF4-FFF2-40B4-BE49-F238E27FC236}">
                  <a16:creationId xmlns:a16="http://schemas.microsoft.com/office/drawing/2014/main" id="{842ED13A-7418-7BC3-954E-AE006643C619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4A44AEA2-C650-B1B9-5137-45F82DC8E1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6ED4AA51-D5D1-443B-CB21-8E60C0D1B251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rgbClr val="084F6A"/>
          </a:solidFill>
        </p:grpSpPr>
        <p:sp>
          <p:nvSpPr>
            <p:cNvPr id="11" name="Rectangle : coins arrondis 6">
              <a:extLst>
                <a:ext uri="{FF2B5EF4-FFF2-40B4-BE49-F238E27FC236}">
                  <a16:creationId xmlns:a16="http://schemas.microsoft.com/office/drawing/2014/main" id="{0BED2C87-4A8B-BACA-9443-95E4FD7D9C65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79ED35F4-3CA1-DA23-10DE-85E691E882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4AD408-DEEA-1BAB-F3B3-7FCD8D215412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6056FEB2-A816-CD57-07A0-025FC2AEFF3D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14BBDD98-B012-BE9E-663D-025A240122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20EB68-702B-C0E9-FA47-4443A7218BDD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18" name="Rectangle : coins arrondis 13">
              <a:extLst>
                <a:ext uri="{FF2B5EF4-FFF2-40B4-BE49-F238E27FC236}">
                  <a16:creationId xmlns:a16="http://schemas.microsoft.com/office/drawing/2014/main" id="{5B0C6853-576A-E6EB-360E-8F6646D5532B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C5F3CDC8-DB4B-0900-2537-08DECC921A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Rectangle : coins arrondis 2">
            <a:extLst>
              <a:ext uri="{FF2B5EF4-FFF2-40B4-BE49-F238E27FC236}">
                <a16:creationId xmlns:a16="http://schemas.microsoft.com/office/drawing/2014/main" id="{9ADA807A-2D0E-4B81-F619-6D7AADC2593F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</a:t>
            </a:r>
            <a:r>
              <a:rPr kumimoji="0" lang="ar-MA" sz="2800" i="0" u="none" strike="noStrike" kern="1200" cap="none" spc="0" normalizeH="0" baseline="0" noProof="0" dirty="0">
                <a:ln w="0"/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456 رَاكِبًا</a:t>
            </a: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نَزَلَ مِنْهُمْ </a:t>
            </a:r>
            <a:r>
              <a:rPr kumimoji="0" lang="ar-MA" sz="2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134 رَاكِبًا</a:t>
            </a: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33434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9EF86-9281-C7BB-6619-950C1713B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F38D867-6086-9FE3-4C69-A2B9EE39B36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E89AED6-0C2F-7617-540B-F6DABB31AAE3}"/>
              </a:ext>
            </a:extLst>
          </p:cNvPr>
          <p:cNvSpPr txBox="1"/>
          <p:nvPr/>
        </p:nvSpPr>
        <p:spPr>
          <a:xfrm>
            <a:off x="2862000" y="929976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9B92A7-3C9A-DEDB-03E3-B07A70373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59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0A89D-AAFE-D3DE-C000-D49CFDCDA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32E136A-EBE0-743F-9128-BF4D87A8B34C}"/>
              </a:ext>
            </a:extLst>
          </p:cNvPr>
          <p:cNvSpPr txBox="1"/>
          <p:nvPr/>
        </p:nvSpPr>
        <p:spPr>
          <a:xfrm>
            <a:off x="2820306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"134 رَاكِبًا " في المسألة، تمثل جُزءاً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B9F482A-A37C-3DFA-249C-4751E9CCD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sp>
        <p:nvSpPr>
          <p:cNvPr id="6" name="ZoneTexte 42">
            <a:extLst>
              <a:ext uri="{FF2B5EF4-FFF2-40B4-BE49-F238E27FC236}">
                <a16:creationId xmlns:a16="http://schemas.microsoft.com/office/drawing/2014/main" id="{E2EAC73B-2151-B082-F4FD-246485DFD7AD}"/>
              </a:ext>
            </a:extLst>
          </p:cNvPr>
          <p:cNvSpPr txBox="1"/>
          <p:nvPr/>
        </p:nvSpPr>
        <p:spPr>
          <a:xfrm>
            <a:off x="5642040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43">
            <a:extLst>
              <a:ext uri="{FF2B5EF4-FFF2-40B4-BE49-F238E27FC236}">
                <a16:creationId xmlns:a16="http://schemas.microsoft.com/office/drawing/2014/main" id="{5DE2D5F4-2D88-6A4A-D65E-1F31827E8291}"/>
              </a:ext>
            </a:extLst>
          </p:cNvPr>
          <p:cNvSpPr txBox="1"/>
          <p:nvPr/>
        </p:nvSpPr>
        <p:spPr>
          <a:xfrm>
            <a:off x="1846788" y="5077522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530BF652-9E87-8176-D7C5-E51C618C586C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13" name="Rectangle : coins arrondis 3">
              <a:extLst>
                <a:ext uri="{FF2B5EF4-FFF2-40B4-BE49-F238E27FC236}">
                  <a16:creationId xmlns:a16="http://schemas.microsoft.com/office/drawing/2014/main" id="{338BEF67-78DE-524F-9F0F-ABECB594BF2F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2B2445B4-55B8-3983-C787-E175149334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C8238301-2F5E-8AB5-2C5B-34AEEE7F6FBF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rgbClr val="084F6A"/>
          </a:solidFill>
        </p:grpSpPr>
        <p:sp>
          <p:nvSpPr>
            <p:cNvPr id="16" name="Rectangle : coins arrondis 6">
              <a:extLst>
                <a:ext uri="{FF2B5EF4-FFF2-40B4-BE49-F238E27FC236}">
                  <a16:creationId xmlns:a16="http://schemas.microsoft.com/office/drawing/2014/main" id="{96B5BDDD-77D9-1F09-5ED8-2B3545FCCE07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04931312-B5BC-8240-9154-5307386EE8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2ACF7B-DBD1-944F-C57B-16D4CF912D83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20" name="Rectangle : coins arrondis 10">
              <a:extLst>
                <a:ext uri="{FF2B5EF4-FFF2-40B4-BE49-F238E27FC236}">
                  <a16:creationId xmlns:a16="http://schemas.microsoft.com/office/drawing/2014/main" id="{8FEBACBA-0B2F-2500-CBC9-ACF370298518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DB9BB501-DC28-89B4-967C-C10D4DA8B1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108560-D9A6-787C-48CD-A96C4E45BBCB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32" name="Rectangle : coins arrondis 13">
              <a:extLst>
                <a:ext uri="{FF2B5EF4-FFF2-40B4-BE49-F238E27FC236}">
                  <a16:creationId xmlns:a16="http://schemas.microsoft.com/office/drawing/2014/main" id="{02A1E51C-9A95-F8CF-3448-9B924B8BFCC2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8DF9EC6E-00FA-3A9C-EEF1-463BC0155A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ectangle : coins arrondis 2">
            <a:extLst>
              <a:ext uri="{FF2B5EF4-FFF2-40B4-BE49-F238E27FC236}">
                <a16:creationId xmlns:a16="http://schemas.microsoft.com/office/drawing/2014/main" id="{492DF025-5646-8C52-CBB8-430ACCF24C5A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</a:t>
            </a:r>
            <a:r>
              <a:rPr kumimoji="0" lang="ar-MA" sz="2800" i="0" u="none" strike="noStrike" kern="1200" cap="none" spc="0" normalizeH="0" baseline="0" noProof="0" dirty="0">
                <a:ln w="0"/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456 رَاكِبًا</a:t>
            </a: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نَزَلَ مِنْهُمْ </a:t>
            </a:r>
            <a:r>
              <a:rPr kumimoji="0" lang="ar-MA" sz="2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134 رَاكِبًا</a:t>
            </a: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19758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20A33-7F39-F281-11D5-E07750B4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E004736-9EA7-C595-376A-1C00E5994651}"/>
              </a:ext>
            </a:extLst>
          </p:cNvPr>
          <p:cNvSpPr txBox="1"/>
          <p:nvPr/>
        </p:nvSpPr>
        <p:spPr>
          <a:xfrm>
            <a:off x="1560903" y="917898"/>
            <a:ext cx="5983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ارسموا نموذج الأشرطة، ثم مثلوا عليه معطيات المسألة.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29C7AC-7013-BB5B-F428-E62B6B5DC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1D53090E-EBA4-2DB5-2166-C59B46B07445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3">
              <a:extLst>
                <a:ext uri="{FF2B5EF4-FFF2-40B4-BE49-F238E27FC236}">
                  <a16:creationId xmlns:a16="http://schemas.microsoft.com/office/drawing/2014/main" id="{784ABEEB-E7CC-C896-B24A-699D51288A03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93343FD7-9AEF-87E5-6338-FEE881176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98020F11-B505-4505-D680-B970B3833C38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rgbClr val="084F6A"/>
          </a:solidFill>
        </p:grpSpPr>
        <p:sp>
          <p:nvSpPr>
            <p:cNvPr id="13" name="Rectangle : coins arrondis 6">
              <a:extLst>
                <a:ext uri="{FF2B5EF4-FFF2-40B4-BE49-F238E27FC236}">
                  <a16:creationId xmlns:a16="http://schemas.microsoft.com/office/drawing/2014/main" id="{EE47F112-D167-D84E-9C5B-6FFA7A5BCE95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AB0808A3-8C80-77C5-A2E8-4B81A73AC1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546554-B648-EEAF-2FFC-A6F66C810BDE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16" name="Rectangle : coins arrondis 10">
              <a:extLst>
                <a:ext uri="{FF2B5EF4-FFF2-40B4-BE49-F238E27FC236}">
                  <a16:creationId xmlns:a16="http://schemas.microsoft.com/office/drawing/2014/main" id="{51A8D82E-9AEB-FBCB-3E72-8CBD983C84A6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C720967A-54EE-A080-D063-A4CB590AE9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F04C61-B970-3A91-CA05-630D063AD0FD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20" name="Rectangle : coins arrondis 13">
              <a:extLst>
                <a:ext uri="{FF2B5EF4-FFF2-40B4-BE49-F238E27FC236}">
                  <a16:creationId xmlns:a16="http://schemas.microsoft.com/office/drawing/2014/main" id="{830A0440-08F6-2828-5C3C-7855690C4699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57D58379-B57B-D7D6-D4CC-62CB0EE8C3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Rectangle : coins arrondis 2">
            <a:extLst>
              <a:ext uri="{FF2B5EF4-FFF2-40B4-BE49-F238E27FC236}">
                <a16:creationId xmlns:a16="http://schemas.microsoft.com/office/drawing/2014/main" id="{F5645F18-7ACD-8441-F6DC-4F34628D9F16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</a:t>
            </a:r>
            <a:r>
              <a:rPr kumimoji="0" lang="ar-MA" sz="2800" i="0" u="none" strike="noStrike" kern="1200" cap="none" spc="0" normalizeH="0" baseline="0" noProof="0" dirty="0">
                <a:ln w="0"/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456 رَاكِبًا</a:t>
            </a: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نَزَلَ مِنْهُمْ </a:t>
            </a:r>
            <a:r>
              <a:rPr kumimoji="0" lang="ar-MA" sz="2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134 رَاكِبًا</a:t>
            </a: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37126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5F39B-2463-632F-9CD4-5AE549F69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41FFA44-E355-962D-85A3-804C04BB14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5F6FC1-4C47-593D-B691-79B6217DB430}"/>
              </a:ext>
            </a:extLst>
          </p:cNvPr>
          <p:cNvSpPr txBox="1"/>
          <p:nvPr/>
        </p:nvSpPr>
        <p:spPr>
          <a:xfrm>
            <a:off x="2862000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A165D6-7C41-61FF-C331-E56F83BAC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5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86EF8-8B8C-3A3C-3990-7ECAF9B45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80DE1178-0C89-B766-9DE4-626C46BEAA36}"/>
              </a:ext>
            </a:extLst>
          </p:cNvPr>
          <p:cNvGrpSpPr/>
          <p:nvPr/>
        </p:nvGrpSpPr>
        <p:grpSpPr>
          <a:xfrm>
            <a:off x="2736835" y="4994533"/>
            <a:ext cx="3658665" cy="1004752"/>
            <a:chOff x="2857748" y="4994533"/>
            <a:chExt cx="3658665" cy="10047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D365B2-3DEF-5CF2-AF5A-5E27CF179261}"/>
                </a:ext>
              </a:extLst>
            </p:cNvPr>
            <p:cNvSpPr/>
            <p:nvPr/>
          </p:nvSpPr>
          <p:spPr>
            <a:xfrm>
              <a:off x="2857749" y="5496910"/>
              <a:ext cx="1587062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ar-MA" sz="24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134 رَاكِبًا</a:t>
              </a:r>
              <a:endParaRPr lang="fr-FR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B9E82D-870D-C76D-82E9-4A8B7D4B54B5}"/>
                </a:ext>
              </a:extLst>
            </p:cNvPr>
            <p:cNvSpPr/>
            <p:nvPr/>
          </p:nvSpPr>
          <p:spPr>
            <a:xfrm>
              <a:off x="4444810" y="5496909"/>
              <a:ext cx="2071603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3200" b="1" dirty="0">
                  <a:solidFill>
                    <a:srgbClr val="C00000"/>
                  </a:solidFill>
                </a:rPr>
                <a:t>؟</a:t>
              </a:r>
              <a:endParaRPr lang="fr-FR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06D04B-FE91-49BA-B1FB-7080939818DA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0D14904C-DDC1-8125-EC0E-7DD2447B74A7}"/>
              </a:ext>
            </a:extLst>
          </p:cNvPr>
          <p:cNvSpPr txBox="1"/>
          <p:nvPr/>
        </p:nvSpPr>
        <p:spPr>
          <a:xfrm>
            <a:off x="2884653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ليشرح كيف حصلنا على التمثيل؟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3462EF-5DB2-5AC4-572F-ED8DFEA0F0BB}"/>
              </a:ext>
            </a:extLst>
          </p:cNvPr>
          <p:cNvSpPr txBox="1"/>
          <p:nvPr/>
        </p:nvSpPr>
        <p:spPr>
          <a:xfrm>
            <a:off x="2736835" y="5019014"/>
            <a:ext cx="3658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ln w="0"/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456 رَاكِبًا</a:t>
            </a:r>
            <a:endParaRPr lang="fr-FR" sz="2400" dirty="0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1E15AB-F4F8-0EA1-8661-F39E01CEA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2C0883A8-02E3-16DC-F835-DD86FE7A68AD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AFBB2E88-5D53-561B-668C-4481DB51AB72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2B136BD-D148-1578-902E-F7AAC64923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D026599C-FCD0-ABED-3EE4-80C4C8D004DB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rgbClr val="084F6A"/>
          </a:solidFill>
        </p:grpSpPr>
        <p:sp>
          <p:nvSpPr>
            <p:cNvPr id="18" name="Rectangle : coins arrondis 6">
              <a:extLst>
                <a:ext uri="{FF2B5EF4-FFF2-40B4-BE49-F238E27FC236}">
                  <a16:creationId xmlns:a16="http://schemas.microsoft.com/office/drawing/2014/main" id="{1E0BBD16-F64F-5AF2-148C-49A2C7810716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36F038B7-1CD5-7E86-31F0-31C47984C8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D78E9-D8B6-D153-63B9-1599941DD28A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21" name="Rectangle : coins arrondis 10">
              <a:extLst>
                <a:ext uri="{FF2B5EF4-FFF2-40B4-BE49-F238E27FC236}">
                  <a16:creationId xmlns:a16="http://schemas.microsoft.com/office/drawing/2014/main" id="{183395E1-CBBD-0037-5E9F-40A6D4926A84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DBE05863-0073-4BDD-48FA-EA5E07AFF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983EE8-88DA-0AC5-94E5-34C1B8B9F730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33" name="Rectangle : coins arrondis 13">
              <a:extLst>
                <a:ext uri="{FF2B5EF4-FFF2-40B4-BE49-F238E27FC236}">
                  <a16:creationId xmlns:a16="http://schemas.microsoft.com/office/drawing/2014/main" id="{994E812F-A363-9134-A998-CA4F89C25D10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92704449-C5A6-8684-CC84-BBBD43BE6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 : coins arrondis 2">
            <a:extLst>
              <a:ext uri="{FF2B5EF4-FFF2-40B4-BE49-F238E27FC236}">
                <a16:creationId xmlns:a16="http://schemas.microsoft.com/office/drawing/2014/main" id="{B601701A-21DC-33DA-D86E-509C14AB357E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</a:t>
            </a:r>
            <a:r>
              <a:rPr kumimoji="0" lang="ar-MA" sz="2800" i="0" u="none" strike="noStrike" kern="1200" cap="none" spc="0" normalizeH="0" baseline="0" noProof="0" dirty="0">
                <a:ln w="0"/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456 رَاكِبًا</a:t>
            </a: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نَزَلَ مِنْهُمْ </a:t>
            </a:r>
            <a:r>
              <a:rPr kumimoji="0" lang="ar-MA" sz="2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134 رَاكِبًا</a:t>
            </a: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23008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2826C-5834-84D1-E1F9-A07EBB6E8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5D0B9640-5250-0B46-7827-671DE779F819}"/>
              </a:ext>
            </a:extLst>
          </p:cNvPr>
          <p:cNvSpPr txBox="1"/>
          <p:nvPr/>
        </p:nvSpPr>
        <p:spPr>
          <a:xfrm>
            <a:off x="2872345" y="92351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5B21B9E-8004-8551-0C66-A3AAE1506FC8}"/>
              </a:ext>
            </a:extLst>
          </p:cNvPr>
          <p:cNvGrpSpPr/>
          <p:nvPr/>
        </p:nvGrpSpPr>
        <p:grpSpPr>
          <a:xfrm>
            <a:off x="2736835" y="3060635"/>
            <a:ext cx="3658665" cy="1004752"/>
            <a:chOff x="2857748" y="4994533"/>
            <a:chExt cx="3658665" cy="100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E01F75-9A23-B3FD-B42D-02B03289DAA0}"/>
                </a:ext>
              </a:extLst>
            </p:cNvPr>
            <p:cNvSpPr/>
            <p:nvPr/>
          </p:nvSpPr>
          <p:spPr>
            <a:xfrm>
              <a:off x="2857749" y="5496910"/>
              <a:ext cx="1587062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ar-MA" sz="2400" b="1" i="0" u="none" strike="noStrike" kern="1200" cap="none" spc="0" normalizeH="0" baseline="0" noProof="0" dirty="0">
                  <a:ln w="0"/>
                  <a:solidFill>
                    <a:srgbClr val="084F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134 رَاكِبًا</a:t>
              </a:r>
              <a:endParaRPr lang="fr-FR" sz="1600" b="1" dirty="0">
                <a:solidFill>
                  <a:srgbClr val="084F6A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3351CD-2B6A-FE00-35D8-CB82847259D9}"/>
                </a:ext>
              </a:extLst>
            </p:cNvPr>
            <p:cNvSpPr/>
            <p:nvPr/>
          </p:nvSpPr>
          <p:spPr>
            <a:xfrm>
              <a:off x="4444810" y="5496909"/>
              <a:ext cx="2071603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3200" b="1" dirty="0">
                  <a:solidFill>
                    <a:srgbClr val="084F6A"/>
                  </a:solidFill>
                </a:rPr>
                <a:t>؟</a:t>
              </a:r>
              <a:endParaRPr lang="fr-FR" sz="1600" b="1" dirty="0">
                <a:solidFill>
                  <a:srgbClr val="084F6A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17B0B0-D6F6-35B0-588B-BCDC988AC510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3E9E96E1-26D6-B3E1-F8D8-352EB2FC920E}"/>
              </a:ext>
            </a:extLst>
          </p:cNvPr>
          <p:cNvSpPr txBox="1"/>
          <p:nvPr/>
        </p:nvSpPr>
        <p:spPr>
          <a:xfrm>
            <a:off x="2736835" y="3085116"/>
            <a:ext cx="3658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ln w="0"/>
                <a:solidFill>
                  <a:srgbClr val="084F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456 رَاكِبًا</a:t>
            </a:r>
            <a:endParaRPr lang="fr-FR" sz="2400" dirty="0">
              <a:solidFill>
                <a:srgbClr val="084F6A"/>
              </a:solidFill>
            </a:endParaRP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BA68B6-7932-866B-6948-5008D7F38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20" name="Group 12">
            <a:extLst>
              <a:ext uri="{FF2B5EF4-FFF2-40B4-BE49-F238E27FC236}">
                <a16:creationId xmlns:a16="http://schemas.microsoft.com/office/drawing/2014/main" id="{782A6379-3CC2-4DB3-5D0D-E29FFE78FE5C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21" name="Rectangle : coins arrondis 3">
              <a:extLst>
                <a:ext uri="{FF2B5EF4-FFF2-40B4-BE49-F238E27FC236}">
                  <a16:creationId xmlns:a16="http://schemas.microsoft.com/office/drawing/2014/main" id="{BFBCA3B2-AC14-07A4-5E76-7F01887486C5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C9FCB9EF-DEB7-BB23-671D-BAE3A5B05A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7B52F2AF-9FC4-B350-8B1E-AE0A1B45B51A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rgbClr val="A6A6A6"/>
          </a:solidFill>
        </p:grpSpPr>
        <p:sp>
          <p:nvSpPr>
            <p:cNvPr id="24" name="Rectangle : coins arrondis 6">
              <a:extLst>
                <a:ext uri="{FF2B5EF4-FFF2-40B4-BE49-F238E27FC236}">
                  <a16:creationId xmlns:a16="http://schemas.microsoft.com/office/drawing/2014/main" id="{D19350B3-5BE6-E087-D128-B68201265BE9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68E9C086-E874-66B3-3991-DEE085E97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56E17F-6E72-0717-7E6D-4CA7F0BF877C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  <a:solidFill>
            <a:srgbClr val="084F6A"/>
          </a:solidFill>
        </p:grpSpPr>
        <p:sp>
          <p:nvSpPr>
            <p:cNvPr id="28" name="Rectangle : coins arrondis 10">
              <a:extLst>
                <a:ext uri="{FF2B5EF4-FFF2-40B4-BE49-F238E27FC236}">
                  <a16:creationId xmlns:a16="http://schemas.microsoft.com/office/drawing/2014/main" id="{DFB7FA4C-3EC9-6F3C-E7CA-F1132494A470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7976CC20-A0E4-EA6B-1893-FC59F49862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1144CEA-8697-3153-CB4F-053EBF486783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31" name="Rectangle : coins arrondis 13">
              <a:extLst>
                <a:ext uri="{FF2B5EF4-FFF2-40B4-BE49-F238E27FC236}">
                  <a16:creationId xmlns:a16="http://schemas.microsoft.com/office/drawing/2014/main" id="{4DE5D815-C2DC-5C78-9ABC-4169E0326D9F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F7865EEF-400C-4924-E285-1CC33AED77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70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57EE1-2E13-E869-D681-39A3BD62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9320A76F-950B-D8F7-7B4C-3075D171C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650" y="5577840"/>
            <a:ext cx="4260640" cy="712427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E01F13B-6D13-90B9-3744-279F2187D28D}"/>
              </a:ext>
            </a:extLst>
          </p:cNvPr>
          <p:cNvSpPr txBox="1"/>
          <p:nvPr/>
        </p:nvSpPr>
        <p:spPr>
          <a:xfrm>
            <a:off x="2884653" y="95537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، اكتبوا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متساوية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المناسبة لنموذج الأشرطة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B90A7D9-9799-B974-00C0-2EF32E37BE79}"/>
              </a:ext>
            </a:extLst>
          </p:cNvPr>
          <p:cNvGrpSpPr/>
          <p:nvPr/>
        </p:nvGrpSpPr>
        <p:grpSpPr>
          <a:xfrm>
            <a:off x="2736835" y="3060635"/>
            <a:ext cx="3658665" cy="1004752"/>
            <a:chOff x="2857748" y="4994533"/>
            <a:chExt cx="3658665" cy="100475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C04A5E-FC49-4330-CFF3-85103330BB76}"/>
                </a:ext>
              </a:extLst>
            </p:cNvPr>
            <p:cNvSpPr/>
            <p:nvPr/>
          </p:nvSpPr>
          <p:spPr>
            <a:xfrm>
              <a:off x="2857749" y="5496910"/>
              <a:ext cx="1587062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ar-MA" sz="2400" b="1" i="0" u="none" strike="noStrike" kern="1200" cap="none" spc="0" normalizeH="0" baseline="0" noProof="0" dirty="0">
                  <a:ln w="0"/>
                  <a:solidFill>
                    <a:srgbClr val="084F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134 رَاكِبًا</a:t>
              </a:r>
              <a:endParaRPr lang="fr-FR" sz="1600" b="1" dirty="0">
                <a:solidFill>
                  <a:srgbClr val="084F6A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D68CB6-7957-C557-85F6-0BD58A368863}"/>
                </a:ext>
              </a:extLst>
            </p:cNvPr>
            <p:cNvSpPr/>
            <p:nvPr/>
          </p:nvSpPr>
          <p:spPr>
            <a:xfrm>
              <a:off x="4444810" y="5496909"/>
              <a:ext cx="2071603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3200" b="1" dirty="0">
                  <a:solidFill>
                    <a:srgbClr val="084F6A"/>
                  </a:solidFill>
                </a:rPr>
                <a:t>؟</a:t>
              </a:r>
              <a:endParaRPr lang="fr-FR" sz="1600" b="1" dirty="0">
                <a:solidFill>
                  <a:srgbClr val="084F6A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5274BC-6D36-D9DC-4951-3A9922E84808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3CA6E6C0-5790-6893-2167-1D507D8BE128}"/>
              </a:ext>
            </a:extLst>
          </p:cNvPr>
          <p:cNvSpPr txBox="1"/>
          <p:nvPr/>
        </p:nvSpPr>
        <p:spPr>
          <a:xfrm>
            <a:off x="2736835" y="3085116"/>
            <a:ext cx="3658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ln w="0"/>
                <a:solidFill>
                  <a:srgbClr val="084F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456 رَاكِبًا</a:t>
            </a:r>
            <a:endParaRPr lang="fr-FR" sz="2400" dirty="0">
              <a:solidFill>
                <a:srgbClr val="084F6A"/>
              </a:solidFill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E80EB61-CE6D-9841-943A-2ED959650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0C25260D-1727-BCC4-8C29-14E000D509EA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D6F97C9F-880D-1358-DF91-30FC564BF248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48C56F2F-D93E-BEFE-FF9B-DE08AE9EC3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id="{32B9D393-462A-EFDB-BA72-2FA60C1B3C19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rgbClr val="A6A6A6"/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1D9E232-3AFB-B33B-5AE7-B2B47B40E229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369F7759-8B97-E47C-75E7-E31F668074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76F2A3-1FDD-EC7D-2EA2-61797EE35B06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  <a:solidFill>
            <a:srgbClr val="084F6A"/>
          </a:solidFill>
        </p:grpSpPr>
        <p:sp>
          <p:nvSpPr>
            <p:cNvPr id="15" name="Rectangle : coins arrondis 10">
              <a:extLst>
                <a:ext uri="{FF2B5EF4-FFF2-40B4-BE49-F238E27FC236}">
                  <a16:creationId xmlns:a16="http://schemas.microsoft.com/office/drawing/2014/main" id="{093961C8-B421-1704-2C4A-79EEB99FD9FC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5C605DF3-4F18-2874-3A68-ADE9BC7D4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21FB0EC-D25C-62AA-60DD-B55956ACBE41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</p:grpSpPr>
        <p:sp>
          <p:nvSpPr>
            <p:cNvPr id="30" name="Rectangle : coins arrondis 13">
              <a:extLst>
                <a:ext uri="{FF2B5EF4-FFF2-40B4-BE49-F238E27FC236}">
                  <a16:creationId xmlns:a16="http://schemas.microsoft.com/office/drawing/2014/main" id="{704ABA30-A450-56E8-E28F-8DD2ABD4F3FE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D6D256ED-3E07-FA65-ED1C-591F95621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9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4737E61B-A5AB-274C-4D65-4CE06C4EA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8" y="1423104"/>
            <a:ext cx="8876244" cy="59174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379037" y="1174999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0" y="1467515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084F6A"/>
                </a:solidFill>
                <a:latin typeface="Dosis" pitchFamily="2" charset="0"/>
                <a:cs typeface="Calibri" panose="020F0502020204030204" pitchFamily="34" charset="0"/>
              </a:rPr>
              <a:t>حَلُّ المَسَائِلِ (البَحْثُ عَنِ الكُلِّ أَوِ الجُزْءِ) (2)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199BCC-34B1-95B0-ECCB-E8C5B53B4C73}"/>
              </a:ext>
            </a:extLst>
          </p:cNvPr>
          <p:cNvSpPr txBox="1"/>
          <p:nvPr/>
        </p:nvSpPr>
        <p:spPr>
          <a:xfrm>
            <a:off x="2862000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A0E968-452E-AB0B-CCA4-FD1811494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94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B8072-64EF-4359-C112-576C09797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866FA395-9CD2-1DD9-CFE7-2FBCE547F025}"/>
              </a:ext>
            </a:extLst>
          </p:cNvPr>
          <p:cNvSpPr/>
          <p:nvPr/>
        </p:nvSpPr>
        <p:spPr>
          <a:xfrm>
            <a:off x="2760564" y="3981474"/>
            <a:ext cx="3331781" cy="770207"/>
          </a:xfrm>
          <a:prstGeom prst="roundRect">
            <a:avLst>
              <a:gd name="adj" fmla="val 22160"/>
            </a:avLst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456 – 134 = 322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57AF921-7516-78CA-7EE5-E4024719D983}"/>
              </a:ext>
            </a:extLst>
          </p:cNvPr>
          <p:cNvSpPr txBox="1"/>
          <p:nvPr/>
        </p:nvSpPr>
        <p:spPr>
          <a:xfrm>
            <a:off x="1543696" y="917898"/>
            <a:ext cx="6004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المتساوية المناسبة لنموذج الأشرطة هي: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456 – 134 = 322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3EEB9F3-E25B-746D-264C-2AEAD88D3760}"/>
              </a:ext>
            </a:extLst>
          </p:cNvPr>
          <p:cNvGrpSpPr/>
          <p:nvPr/>
        </p:nvGrpSpPr>
        <p:grpSpPr>
          <a:xfrm>
            <a:off x="2617566" y="2176053"/>
            <a:ext cx="3658665" cy="1004752"/>
            <a:chOff x="2857748" y="4994533"/>
            <a:chExt cx="3658665" cy="100475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43F783-13C1-9929-59BD-74BD63A4DCB1}"/>
                </a:ext>
              </a:extLst>
            </p:cNvPr>
            <p:cNvSpPr/>
            <p:nvPr/>
          </p:nvSpPr>
          <p:spPr>
            <a:xfrm>
              <a:off x="2857749" y="5496910"/>
              <a:ext cx="1587062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ar-MA" sz="2400" b="1" i="0" u="none" strike="noStrike" kern="1200" cap="none" spc="0" normalizeH="0" baseline="0" noProof="0" dirty="0">
                  <a:ln w="0"/>
                  <a:solidFill>
                    <a:srgbClr val="084F6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134 رَاكِبًا</a:t>
              </a:r>
              <a:endParaRPr lang="fr-FR" sz="1600" b="1" dirty="0">
                <a:solidFill>
                  <a:srgbClr val="084F6A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9342BE-26EB-616C-5579-2E4C67F035E6}"/>
                </a:ext>
              </a:extLst>
            </p:cNvPr>
            <p:cNvSpPr/>
            <p:nvPr/>
          </p:nvSpPr>
          <p:spPr>
            <a:xfrm>
              <a:off x="4444810" y="5496909"/>
              <a:ext cx="2071603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3200" b="1" dirty="0">
                  <a:solidFill>
                    <a:srgbClr val="084F6A"/>
                  </a:solidFill>
                </a:rPr>
                <a:t>؟</a:t>
              </a:r>
              <a:endParaRPr lang="fr-FR" sz="1600" b="1" dirty="0">
                <a:solidFill>
                  <a:srgbClr val="084F6A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44F5D9-A5E4-8FBF-6BB2-48B6D68A2CE0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A4A718A3-4998-74F8-7702-737F3D956152}"/>
              </a:ext>
            </a:extLst>
          </p:cNvPr>
          <p:cNvSpPr txBox="1"/>
          <p:nvPr/>
        </p:nvSpPr>
        <p:spPr>
          <a:xfrm>
            <a:off x="2617566" y="2200534"/>
            <a:ext cx="3658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ln w="0"/>
                <a:solidFill>
                  <a:srgbClr val="084F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456 رَاكِبًا</a:t>
            </a:r>
            <a:endParaRPr lang="fr-FR" sz="2400" dirty="0">
              <a:solidFill>
                <a:srgbClr val="084F6A"/>
              </a:solidFill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AEE8C6-EB38-2E82-C9CD-AA1A3DB76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9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C12DD-E4F5-2FCE-EF57-61E07F496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oneTexte 40">
            <a:extLst>
              <a:ext uri="{FF2B5EF4-FFF2-40B4-BE49-F238E27FC236}">
                <a16:creationId xmlns:a16="http://schemas.microsoft.com/office/drawing/2014/main" id="{179B98A6-DB0D-801C-0C6C-68982B127E82}"/>
              </a:ext>
            </a:extLst>
          </p:cNvPr>
          <p:cNvSpPr txBox="1"/>
          <p:nvPr/>
        </p:nvSpPr>
        <p:spPr>
          <a:xfrm>
            <a:off x="2781405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BB989CD-8173-F629-5175-8021EF2087F0}"/>
              </a:ext>
            </a:extLst>
          </p:cNvPr>
          <p:cNvSpPr/>
          <p:nvPr/>
        </p:nvSpPr>
        <p:spPr>
          <a:xfrm>
            <a:off x="2879833" y="4866056"/>
            <a:ext cx="3331781" cy="770207"/>
          </a:xfrm>
          <a:prstGeom prst="roundRect">
            <a:avLst>
              <a:gd name="adj" fmla="val 221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456 – 134 = 322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34A4CA-6555-DC15-2740-4F8450E3F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E1FB7942-B4B1-C15F-8A7C-16841FE760D7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3">
              <a:extLst>
                <a:ext uri="{FF2B5EF4-FFF2-40B4-BE49-F238E27FC236}">
                  <a16:creationId xmlns:a16="http://schemas.microsoft.com/office/drawing/2014/main" id="{AD69C93F-798E-022A-7EFA-82B9A94D7DC9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C2A8D056-F02F-640E-3A33-84E3F4FCFD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164A99B-ED6B-5177-07AD-6394BFA7DBEF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6">
              <a:extLst>
                <a:ext uri="{FF2B5EF4-FFF2-40B4-BE49-F238E27FC236}">
                  <a16:creationId xmlns:a16="http://schemas.microsoft.com/office/drawing/2014/main" id="{7C74F811-B262-4FB3-5EAC-DDA99BDBF153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68F514A1-38C4-04F4-AE45-B4A02E3E5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ED9C0493-4520-DE91-D527-5EDEE69F61C5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18" name="Rectangle : coins arrondis 10">
              <a:extLst>
                <a:ext uri="{FF2B5EF4-FFF2-40B4-BE49-F238E27FC236}">
                  <a16:creationId xmlns:a16="http://schemas.microsoft.com/office/drawing/2014/main" id="{84C1B30D-EA3F-3322-C7DD-D59B05BA83CF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911A6C30-E208-D4C7-7555-DC83FD7958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38DAA5-1C19-3EE5-0238-7397450FA508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  <a:solidFill>
            <a:srgbClr val="084F6A"/>
          </a:solidFill>
        </p:grpSpPr>
        <p:sp>
          <p:nvSpPr>
            <p:cNvPr id="23" name="Rectangle : coins arrondis 13">
              <a:extLst>
                <a:ext uri="{FF2B5EF4-FFF2-40B4-BE49-F238E27FC236}">
                  <a16:creationId xmlns:a16="http://schemas.microsoft.com/office/drawing/2014/main" id="{BE21EE79-61B4-8C34-9843-44604F19FF29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184BCD90-289A-773B-A457-EC67406F17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 : coins arrondis 2">
            <a:extLst>
              <a:ext uri="{FF2B5EF4-FFF2-40B4-BE49-F238E27FC236}">
                <a16:creationId xmlns:a16="http://schemas.microsoft.com/office/drawing/2014/main" id="{A4E0680F-73CB-4C8C-8A97-07069D1D6099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456 رَاكِبًا. نَزَلَ مِنْهُمْ 134 رَاكِبًا.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255065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5D97-E3B4-5880-747D-901A3190C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73533D-0456-9635-3A1F-DEF4108DDF66}"/>
              </a:ext>
            </a:extLst>
          </p:cNvPr>
          <p:cNvSpPr txBox="1"/>
          <p:nvPr/>
        </p:nvSpPr>
        <p:spPr>
          <a:xfrm>
            <a:off x="2781405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اكتبوا، على ألواحكم، عبارة الحل المناسبة للمسألة.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4127B60-E763-392F-818A-0CDF02BAB7FF}"/>
              </a:ext>
            </a:extLst>
          </p:cNvPr>
          <p:cNvSpPr/>
          <p:nvPr/>
        </p:nvSpPr>
        <p:spPr>
          <a:xfrm>
            <a:off x="2879833" y="4866056"/>
            <a:ext cx="3331781" cy="770207"/>
          </a:xfrm>
          <a:prstGeom prst="roundRect">
            <a:avLst>
              <a:gd name="adj" fmla="val 221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456 – 134 = 322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01D812-2F22-99B2-D577-F668B4C45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22219FCE-B443-47D6-07F3-5C2BA02BAA6F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4D01FC48-7BC1-082C-5B7E-60B1ADA0832B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B68FAF6-CFF7-D428-BAB5-A4CC45433F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CEF733ED-58C1-EE6D-E7DB-FA8A94DE8762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6">
              <a:extLst>
                <a:ext uri="{FF2B5EF4-FFF2-40B4-BE49-F238E27FC236}">
                  <a16:creationId xmlns:a16="http://schemas.microsoft.com/office/drawing/2014/main" id="{B007D6D7-38AA-58BF-6444-35B0D28C14A7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5FBAD324-ED72-4E0C-21CC-BDFDEE9DC4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6AB06156-4B41-0705-260F-6B74178D7957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19" name="Rectangle : coins arrondis 10">
              <a:extLst>
                <a:ext uri="{FF2B5EF4-FFF2-40B4-BE49-F238E27FC236}">
                  <a16:creationId xmlns:a16="http://schemas.microsoft.com/office/drawing/2014/main" id="{CA713D53-D721-08CA-57B6-493B2DDEA9F7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BA85D154-F5CC-5D57-B1A2-E2B3E1459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2D7E50-9DFB-8B67-8958-0AA03231A216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  <a:solidFill>
            <a:srgbClr val="084F6A"/>
          </a:solidFill>
        </p:grpSpPr>
        <p:sp>
          <p:nvSpPr>
            <p:cNvPr id="24" name="Rectangle : coins arrondis 13">
              <a:extLst>
                <a:ext uri="{FF2B5EF4-FFF2-40B4-BE49-F238E27FC236}">
                  <a16:creationId xmlns:a16="http://schemas.microsoft.com/office/drawing/2014/main" id="{A7FC0963-97E4-2C60-92ED-5017F426E985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E021A5B3-788A-CFE9-5D89-D1A1ED7B49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Rectangle : coins arrondis 2">
            <a:extLst>
              <a:ext uri="{FF2B5EF4-FFF2-40B4-BE49-F238E27FC236}">
                <a16:creationId xmlns:a16="http://schemas.microsoft.com/office/drawing/2014/main" id="{AEAABFFC-0442-7C3C-A0A8-0AE8934DA451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456 رَاكِبًا. نَزَلَ مِنْهُمْ 134 رَاكِبًا.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10870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CC3490A-76C6-A2AC-D486-04DB8696FA6D}"/>
              </a:ext>
            </a:extLst>
          </p:cNvPr>
          <p:cNvSpPr txBox="1"/>
          <p:nvPr/>
        </p:nvSpPr>
        <p:spPr>
          <a:xfrm>
            <a:off x="2862000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C79C6B-8D56-097F-0D10-B4B9F3B3F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38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1EFBF-9642-DAFD-4B01-AB37BBD8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CA26DF1-803C-7178-64EF-B8BE33A2F363}"/>
              </a:ext>
            </a:extLst>
          </p:cNvPr>
          <p:cNvSpPr/>
          <p:nvPr/>
        </p:nvSpPr>
        <p:spPr>
          <a:xfrm>
            <a:off x="517048" y="4871057"/>
            <a:ext cx="7855526" cy="770207"/>
          </a:xfrm>
          <a:prstGeom prst="roundRect">
            <a:avLst>
              <a:gd name="adj" fmla="val 22160"/>
            </a:avLst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الرُّكّابِ الَّذينَ تَبَقَّوا عَلى مَتنِ الْقِطارِ هُوَ: 322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DF88A6-2200-0EB3-09E0-3E857E890394}"/>
              </a:ext>
            </a:extLst>
          </p:cNvPr>
          <p:cNvSpPr txBox="1"/>
          <p:nvPr/>
        </p:nvSpPr>
        <p:spPr>
          <a:xfrm>
            <a:off x="2820307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عبارة الحل المناسبة للمسألة هي: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7E8349-2091-416F-B26A-C173BE714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77A80D81-C8D3-A53B-4BD1-8CF47879C16D}"/>
              </a:ext>
            </a:extLst>
          </p:cNvPr>
          <p:cNvGrpSpPr/>
          <p:nvPr/>
        </p:nvGrpSpPr>
        <p:grpSpPr>
          <a:xfrm>
            <a:off x="6924705" y="1975225"/>
            <a:ext cx="1575904" cy="551406"/>
            <a:chOff x="6878165" y="1914188"/>
            <a:chExt cx="1522689" cy="551406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A01D2C13-88C1-5D7E-7054-5072B1AAA54F}"/>
                </a:ext>
              </a:extLst>
            </p:cNvPr>
            <p:cNvSpPr/>
            <p:nvPr/>
          </p:nvSpPr>
          <p:spPr>
            <a:xfrm>
              <a:off x="6878165" y="1914188"/>
              <a:ext cx="1073514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61CDF7FA-A737-3165-E50E-68952BC39D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8236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DA4F3151-A201-D84A-45C4-759E35752507}"/>
              </a:ext>
            </a:extLst>
          </p:cNvPr>
          <p:cNvGrpSpPr/>
          <p:nvPr/>
        </p:nvGrpSpPr>
        <p:grpSpPr>
          <a:xfrm>
            <a:off x="4578262" y="1975225"/>
            <a:ext cx="2129336" cy="551406"/>
            <a:chOff x="6246147" y="1914188"/>
            <a:chExt cx="2129336" cy="551406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6">
              <a:extLst>
                <a:ext uri="{FF2B5EF4-FFF2-40B4-BE49-F238E27FC236}">
                  <a16:creationId xmlns:a16="http://schemas.microsoft.com/office/drawing/2014/main" id="{923BD031-3B93-9ED5-F3F8-EA08EAB93E92}"/>
                </a:ext>
              </a:extLst>
            </p:cNvPr>
            <p:cNvSpPr/>
            <p:nvPr/>
          </p:nvSpPr>
          <p:spPr>
            <a:xfrm>
              <a:off x="6246147" y="1914188"/>
              <a:ext cx="1686865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EA160EA-0FEB-BF72-5F5F-55F301437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B5E4BC57-41C8-789C-BE37-C937C9C25635}"/>
              </a:ext>
            </a:extLst>
          </p:cNvPr>
          <p:cNvGrpSpPr/>
          <p:nvPr/>
        </p:nvGrpSpPr>
        <p:grpSpPr>
          <a:xfrm>
            <a:off x="2311685" y="1975225"/>
            <a:ext cx="2049471" cy="551406"/>
            <a:chOff x="6326012" y="1914188"/>
            <a:chExt cx="2049471" cy="551406"/>
          </a:xfrm>
        </p:grpSpPr>
        <p:sp>
          <p:nvSpPr>
            <p:cNvPr id="19" name="Rectangle : coins arrondis 10">
              <a:extLst>
                <a:ext uri="{FF2B5EF4-FFF2-40B4-BE49-F238E27FC236}">
                  <a16:creationId xmlns:a16="http://schemas.microsoft.com/office/drawing/2014/main" id="{7929A65B-8766-919F-6D0D-57846D92B6FF}"/>
                </a:ext>
              </a:extLst>
            </p:cNvPr>
            <p:cNvSpPr/>
            <p:nvPr/>
          </p:nvSpPr>
          <p:spPr>
            <a:xfrm>
              <a:off x="6326012" y="1914188"/>
              <a:ext cx="1607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89F637E3-A8E8-B01F-CCED-C08892E4D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1FD2B0-40EE-DD12-0274-F7BBFE39AB00}"/>
              </a:ext>
            </a:extLst>
          </p:cNvPr>
          <p:cNvGrpSpPr/>
          <p:nvPr/>
        </p:nvGrpSpPr>
        <p:grpSpPr>
          <a:xfrm>
            <a:off x="364067" y="1975225"/>
            <a:ext cx="1730512" cy="551406"/>
            <a:chOff x="6507319" y="1914188"/>
            <a:chExt cx="1730512" cy="551406"/>
          </a:xfrm>
          <a:solidFill>
            <a:srgbClr val="084F6A"/>
          </a:solidFill>
        </p:grpSpPr>
        <p:sp>
          <p:nvSpPr>
            <p:cNvPr id="24" name="Rectangle : coins arrondis 13">
              <a:extLst>
                <a:ext uri="{FF2B5EF4-FFF2-40B4-BE49-F238E27FC236}">
                  <a16:creationId xmlns:a16="http://schemas.microsoft.com/office/drawing/2014/main" id="{AFFEA9CD-AF7B-F895-4C2F-E8B13E533EA8}"/>
                </a:ext>
              </a:extLst>
            </p:cNvPr>
            <p:cNvSpPr/>
            <p:nvPr/>
          </p:nvSpPr>
          <p:spPr>
            <a:xfrm>
              <a:off x="6507319" y="1914188"/>
              <a:ext cx="128519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20807749-A6D0-209C-2A35-7D07003D07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5213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Rectangle : coins arrondis 2">
            <a:extLst>
              <a:ext uri="{FF2B5EF4-FFF2-40B4-BE49-F238E27FC236}">
                <a16:creationId xmlns:a16="http://schemas.microsoft.com/office/drawing/2014/main" id="{E19EC894-3CCC-53CD-E2E7-C90CF3E53E2F}"/>
              </a:ext>
            </a:extLst>
          </p:cNvPr>
          <p:cNvSpPr/>
          <p:nvPr/>
        </p:nvSpPr>
        <p:spPr>
          <a:xfrm>
            <a:off x="1717842" y="2961845"/>
            <a:ext cx="5708316" cy="1484353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عَلَى مَتْنِ قِطَارٍ 456 رَاكِبًا. نَزَلَ مِنْهُمْ 134 رَاكِبًا.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رَاكِبًا بَقِيَ عَلَى مَتْنِ القِطَارِ؟</a:t>
            </a:r>
          </a:p>
        </p:txBody>
      </p:sp>
    </p:spTree>
    <p:extLst>
      <p:ext uri="{BB962C8B-B14F-4D97-AF65-F5344CB8AC3E}">
        <p14:creationId xmlns:p14="http://schemas.microsoft.com/office/powerpoint/2010/main" val="99996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4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386B49-AFDE-1BE4-F482-BAF89883221E}"/>
              </a:ext>
            </a:extLst>
          </p:cNvPr>
          <p:cNvSpPr txBox="1"/>
          <p:nvPr/>
        </p:nvSpPr>
        <p:spPr>
          <a:xfrm>
            <a:off x="2871107" y="887335"/>
            <a:ext cx="465928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ليقرأ المسألة التالية؟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B348996-F510-12AB-4784-8CB833C47E45}"/>
              </a:ext>
            </a:extLst>
          </p:cNvPr>
          <p:cNvSpPr/>
          <p:nvPr/>
        </p:nvSpPr>
        <p:spPr>
          <a:xfrm>
            <a:off x="517048" y="2614922"/>
            <a:ext cx="7855526" cy="1782907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i="0" u="none" strike="noStrike" kern="1200" cap="none" spc="0" normalizeH="0" baseline="0" noProof="0" dirty="0">
                <a:ln w="0"/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يَمْلِكُ إِدْرِيسُ 180 دِرْهَماً أَعْطَى مِنْهَا 50 دِرْهَماً لِأُخْتِهِ.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i="0" u="none" strike="noStrike" kern="1200" cap="none" spc="0" normalizeH="0" baseline="0" noProof="0" dirty="0">
                <a:ln w="0"/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دِرْهَماً بَقِيَ لَدَى إِدْرِيسَ؟</a:t>
            </a:r>
          </a:p>
        </p:txBody>
      </p:sp>
      <p:pic>
        <p:nvPicPr>
          <p:cNvPr id="4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A3FCFE3-E15A-9DD0-CBC6-49970F384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34C9E1-E4C8-619F-F69A-A18DF40E75B2}"/>
              </a:ext>
            </a:extLst>
          </p:cNvPr>
          <p:cNvSpPr txBox="1"/>
          <p:nvPr/>
        </p:nvSpPr>
        <p:spPr>
          <a:xfrm>
            <a:off x="2824540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أغمضوا أعينكم ثم تخيلوا شريط أحداث المسألة.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763A551-3A02-3711-5CB1-C4D873E9030B}"/>
              </a:ext>
            </a:extLst>
          </p:cNvPr>
          <p:cNvSpPr/>
          <p:nvPr/>
        </p:nvSpPr>
        <p:spPr>
          <a:xfrm>
            <a:off x="517048" y="2614922"/>
            <a:ext cx="7855526" cy="1782907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i="0" u="none" strike="noStrike" kern="1200" cap="none" spc="0" normalizeH="0" baseline="0" noProof="0" dirty="0">
                <a:ln w="0"/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يَمْلِكُ إِدْرِيسُ 180 دِرْهَماً أَعْطَى مِنْهَا 50 دِرْهَماً لِأُخْتِهِ.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i="0" u="none" strike="noStrike" kern="1200" cap="none" spc="0" normalizeH="0" baseline="0" noProof="0" dirty="0">
                <a:ln w="0"/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دِرْهَماً بَقِيَ لَدَى إِدْرِيسَ؟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18EC31-B97A-EC90-BC6D-E39A079F6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8D05E-280F-E981-1F28-C8EDFFDB4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1230B9-DF7C-8702-5ADC-D8A600A3D7EF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917EC9-CFDB-54BC-5D23-C63EE0B231D4}"/>
              </a:ext>
            </a:extLst>
          </p:cNvPr>
          <p:cNvSpPr txBox="1"/>
          <p:nvPr/>
        </p:nvSpPr>
        <p:spPr>
          <a:xfrm>
            <a:off x="1680332" y="917898"/>
            <a:ext cx="5783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على ألواحكم نوع المطلوب في المسألة: أكتبوا فقط جزء أو كل. </a:t>
            </a:r>
            <a:endParaRPr lang="ar-MA" sz="1867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9B2D198-4C1A-7F06-8FB7-94B9830448CA}"/>
              </a:ext>
            </a:extLst>
          </p:cNvPr>
          <p:cNvSpPr/>
          <p:nvPr/>
        </p:nvSpPr>
        <p:spPr>
          <a:xfrm>
            <a:off x="517048" y="2614922"/>
            <a:ext cx="7855526" cy="1782907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i="0" u="none" strike="noStrike" kern="1200" cap="none" spc="0" normalizeH="0" baseline="0" noProof="0" dirty="0">
                <a:ln w="0"/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يَمْلِكُ إِدْرِيسُ 180 دِرْهَماً أَعْطَى مِنْهَا 50 دِرْهَماً لِأُخْتِهِ.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دِرْهَماً بَقِيَ لَدَى إِدْرِيسَ؟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4FF274-6FAA-37E7-7044-716280CD5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23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46A3D-D017-FB13-BC5C-6AFB99ADF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76F2935-0E94-2280-04E3-C5EB6CD92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6F87517-CB39-09C1-3A24-ECABBAC5F78E}"/>
              </a:ext>
            </a:extLst>
          </p:cNvPr>
          <p:cNvSpPr txBox="1"/>
          <p:nvPr/>
        </p:nvSpPr>
        <p:spPr>
          <a:xfrm>
            <a:off x="2854174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2588BB2-29FB-39BE-B1E8-404951C92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25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1CB56-5BE0-07B5-B73A-0ADAA12BD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851BA87-E846-38F4-E337-7B41332A5208}"/>
              </a:ext>
            </a:extLst>
          </p:cNvPr>
          <p:cNvSpPr/>
          <p:nvPr/>
        </p:nvSpPr>
        <p:spPr>
          <a:xfrm>
            <a:off x="3023138" y="4838702"/>
            <a:ext cx="3086059" cy="605657"/>
          </a:xfrm>
          <a:prstGeom prst="roundRect">
            <a:avLst>
              <a:gd name="adj" fmla="val 22160"/>
            </a:avLst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جــــزء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64D543D-1DD1-C87D-9781-DBFD3CB42C49}"/>
              </a:ext>
            </a:extLst>
          </p:cNvPr>
          <p:cNvSpPr txBox="1"/>
          <p:nvPr/>
        </p:nvSpPr>
        <p:spPr>
          <a:xfrm>
            <a:off x="582451" y="930231"/>
            <a:ext cx="6939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نوع المطوب هو جزء. من يقوم إلى السبورة ليشرح لنا كيف توصل إلى الجواب؟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514302F-ADAD-CC8B-C723-FAABE072D7FC}"/>
              </a:ext>
            </a:extLst>
          </p:cNvPr>
          <p:cNvSpPr/>
          <p:nvPr/>
        </p:nvSpPr>
        <p:spPr>
          <a:xfrm>
            <a:off x="517048" y="2614922"/>
            <a:ext cx="7855526" cy="1782907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i="0" u="none" strike="noStrike" kern="1200" cap="none" spc="0" normalizeH="0" baseline="0" noProof="0" dirty="0">
                <a:ln w="0"/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يَمْلِكُ إِدْرِيسُ 180 دِرْهَماً أَعْطَى مِنْهَا 50 دِرْهَماً لِأُخْتِهِ.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دِرْهَماً بَقِيَ لَدَى إِدْرِيسَ؟</a:t>
            </a:r>
          </a:p>
        </p:txBody>
      </p:sp>
      <p:pic>
        <p:nvPicPr>
          <p:cNvPr id="5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E68AABF-7D55-9DCB-9854-7101F0BCDB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86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D7D11-7CD1-B39C-632E-289788109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BC8E9140-10FC-DE22-0A21-1F0FE68112F2}"/>
              </a:ext>
            </a:extLst>
          </p:cNvPr>
          <p:cNvGrpSpPr/>
          <p:nvPr/>
        </p:nvGrpSpPr>
        <p:grpSpPr>
          <a:xfrm>
            <a:off x="2742667" y="4784636"/>
            <a:ext cx="3658665" cy="1004752"/>
            <a:chOff x="2857748" y="4994533"/>
            <a:chExt cx="3658665" cy="10047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0BBB6A-5CC6-9E1E-DEE0-062F98DCFAA1}"/>
                </a:ext>
              </a:extLst>
            </p:cNvPr>
            <p:cNvSpPr/>
            <p:nvPr/>
          </p:nvSpPr>
          <p:spPr>
            <a:xfrm>
              <a:off x="2857749" y="5496910"/>
              <a:ext cx="1587062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>
                  <a:solidFill>
                    <a:schemeClr val="tx1"/>
                  </a:solidFill>
                </a:rPr>
                <a:t>...............</a:t>
              </a:r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201DFB-6728-1764-7943-C2920156D67C}"/>
                </a:ext>
              </a:extLst>
            </p:cNvPr>
            <p:cNvSpPr/>
            <p:nvPr/>
          </p:nvSpPr>
          <p:spPr>
            <a:xfrm>
              <a:off x="4444810" y="5496909"/>
              <a:ext cx="2071603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؟</a:t>
              </a:r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BF8093-1F64-B297-6683-DF51311FAE02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dirty="0">
                  <a:solidFill>
                    <a:schemeClr val="tx1"/>
                  </a:solidFill>
                </a:rPr>
                <a:t>...............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44D7BE3-B7E2-6A82-CE4E-6ECC419090ED}"/>
              </a:ext>
            </a:extLst>
          </p:cNvPr>
          <p:cNvSpPr txBox="1"/>
          <p:nvPr/>
        </p:nvSpPr>
        <p:spPr>
          <a:xfrm>
            <a:off x="172047" y="917898"/>
            <a:ext cx="7420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أتموا، على ألواحكم، كتابة معطيات المسألة على نموذج الأشرطة. تذكروا أن المطلوب هو الجزء. </a:t>
            </a:r>
            <a:endParaRPr lang="ar-MA" sz="1867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1860B78-9270-F95D-CD10-24A30A4FA88B}"/>
              </a:ext>
            </a:extLst>
          </p:cNvPr>
          <p:cNvSpPr/>
          <p:nvPr/>
        </p:nvSpPr>
        <p:spPr>
          <a:xfrm>
            <a:off x="517048" y="2614922"/>
            <a:ext cx="7855526" cy="1782907"/>
          </a:xfrm>
          <a:prstGeom prst="roundRect">
            <a:avLst>
              <a:gd name="adj" fmla="val 9801"/>
            </a:avLst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i="0" u="none" strike="noStrike" kern="1200" cap="none" spc="0" normalizeH="0" baseline="0" noProof="0" dirty="0">
                <a:ln w="0"/>
                <a:solidFill>
                  <a:schemeClr val="tx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يَمْلِكُ إِدْرِيسُ 180 دِرْهَماً أَعْطَى مِنْهَا 50 دِرْهَماً لِأُخْتِهِ.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كَمْ دِرْهَماً بَقِيَ لَدَى إِدْرِيسَ؟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46F53E-6DDE-463F-10A0-D6E806A94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88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8C143-4D2F-B131-0F11-4D0F4B764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2A46578-C2C0-EF52-16A3-B66300A34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E656CF9-26F1-FD36-41B8-3BCED0062939}"/>
              </a:ext>
            </a:extLst>
          </p:cNvPr>
          <p:cNvSpPr txBox="1"/>
          <p:nvPr/>
        </p:nvSpPr>
        <p:spPr>
          <a:xfrm>
            <a:off x="2828774" y="9380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340F8DF-0E8E-D334-85B0-E5634B16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3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E8178-6BE7-7F80-D6A7-9E78DC1E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8AB3E32F-B452-E8DA-4AFF-94DA223DF22A}"/>
              </a:ext>
            </a:extLst>
          </p:cNvPr>
          <p:cNvGrpSpPr/>
          <p:nvPr/>
        </p:nvGrpSpPr>
        <p:grpSpPr>
          <a:xfrm>
            <a:off x="2742667" y="2759350"/>
            <a:ext cx="3658665" cy="1004752"/>
            <a:chOff x="2857748" y="4994533"/>
            <a:chExt cx="3658665" cy="10047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9D853E-1013-0394-328B-2D716DDF9055}"/>
                </a:ext>
              </a:extLst>
            </p:cNvPr>
            <p:cNvSpPr/>
            <p:nvPr/>
          </p:nvSpPr>
          <p:spPr>
            <a:xfrm>
              <a:off x="2857749" y="5496910"/>
              <a:ext cx="1587062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 درهما</a:t>
              </a:r>
              <a:endPara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872E39-9DA3-CFD5-04BD-C7D3CF3EA6DF}"/>
                </a:ext>
              </a:extLst>
            </p:cNvPr>
            <p:cNvSpPr/>
            <p:nvPr/>
          </p:nvSpPr>
          <p:spPr>
            <a:xfrm>
              <a:off x="4444810" y="5496909"/>
              <a:ext cx="2071603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؟</a:t>
              </a:r>
              <a:endParaRPr lang="fr-FR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1B6010-10AA-D6C6-9231-6F76EEF50620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180</a:t>
              </a:r>
              <a:endPara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BCF407F2-707D-71BD-054A-D0759DC1C4D4}"/>
              </a:ext>
            </a:extLst>
          </p:cNvPr>
          <p:cNvSpPr txBox="1"/>
          <p:nvPr/>
        </p:nvSpPr>
        <p:spPr>
          <a:xfrm>
            <a:off x="1955217" y="900964"/>
            <a:ext cx="558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 من يقوم إلى السبورة ليشرح لنا كيف توصل إلى الجواب؟</a:t>
            </a:r>
          </a:p>
        </p:txBody>
      </p:sp>
      <p:pic>
        <p:nvPicPr>
          <p:cNvPr id="11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5D44A4B-CBF8-3F4C-6705-98520125C9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35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69C9-9D8A-4076-651F-234BC9149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B2FDB2B-6F28-228E-31E7-533D4BCD44A9}"/>
              </a:ext>
            </a:extLst>
          </p:cNvPr>
          <p:cNvSpPr txBox="1"/>
          <p:nvPr/>
        </p:nvSpPr>
        <p:spPr>
          <a:xfrm>
            <a:off x="2837240" y="9380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اكتبوا، على ألواحكم، المتساوية المناسبة لنموذج الأشرطة. </a:t>
            </a:r>
            <a:endParaRPr lang="ar-MA" sz="1867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B4350C-F738-BE06-615C-C451911D3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C9AA26A-2236-9263-886D-0FA67CC8F363}"/>
              </a:ext>
            </a:extLst>
          </p:cNvPr>
          <p:cNvGrpSpPr/>
          <p:nvPr/>
        </p:nvGrpSpPr>
        <p:grpSpPr>
          <a:xfrm>
            <a:off x="2742667" y="2759350"/>
            <a:ext cx="3658665" cy="1004752"/>
            <a:chOff x="2857748" y="4994533"/>
            <a:chExt cx="3658665" cy="100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D92A9B0-5A5F-C9DC-E311-99E1DBCC1883}"/>
                </a:ext>
              </a:extLst>
            </p:cNvPr>
            <p:cNvSpPr/>
            <p:nvPr/>
          </p:nvSpPr>
          <p:spPr>
            <a:xfrm>
              <a:off x="2857749" y="5496910"/>
              <a:ext cx="1587062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 درهما</a:t>
              </a:r>
              <a:endPara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B78B8F-DCC8-B444-EAAC-B3F5AE27BDFA}"/>
                </a:ext>
              </a:extLst>
            </p:cNvPr>
            <p:cNvSpPr/>
            <p:nvPr/>
          </p:nvSpPr>
          <p:spPr>
            <a:xfrm>
              <a:off x="4444810" y="5496909"/>
              <a:ext cx="2071603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؟</a:t>
              </a:r>
              <a:endParaRPr lang="fr-FR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4EF4CD-D67B-9145-AF60-E23DBD718708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180</a:t>
              </a:r>
              <a:endPara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9A6ED-58FD-DC35-6964-D7424CE5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B2651DC-B90A-931A-31AA-32EAB74C5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9737EA-0DFD-5565-E1BC-F8E027B18F51}"/>
              </a:ext>
            </a:extLst>
          </p:cNvPr>
          <p:cNvSpPr txBox="1"/>
          <p:nvPr/>
        </p:nvSpPr>
        <p:spPr>
          <a:xfrm>
            <a:off x="2837240" y="9380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53834A-0258-E8A0-F3CD-32B6E774B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14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6DE70-F1CE-3338-7ABD-E9921CCF3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0C43953-ECC4-CFD1-4F00-D5B686A552A7}"/>
              </a:ext>
            </a:extLst>
          </p:cNvPr>
          <p:cNvSpPr/>
          <p:nvPr/>
        </p:nvSpPr>
        <p:spPr>
          <a:xfrm>
            <a:off x="2949147" y="4695034"/>
            <a:ext cx="3245704" cy="721271"/>
          </a:xfrm>
          <a:prstGeom prst="roundRect">
            <a:avLst>
              <a:gd name="adj" fmla="val 22160"/>
            </a:avLst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180 – 50 = 130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A0E76A-E15B-1AFA-C860-80413DCA5700}"/>
              </a:ext>
            </a:extLst>
          </p:cNvPr>
          <p:cNvSpPr txBox="1"/>
          <p:nvPr/>
        </p:nvSpPr>
        <p:spPr>
          <a:xfrm>
            <a:off x="1873469" y="930231"/>
            <a:ext cx="5699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 من يقوم إلى السبورة ليشرح لنا كيف توصل إلى الجواب؟</a:t>
            </a:r>
          </a:p>
        </p:txBody>
      </p:sp>
      <p:pic>
        <p:nvPicPr>
          <p:cNvPr id="4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ED6E2C6-DCA7-3F2B-C267-B4CF143621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2FC2B31-BB2E-515B-EDCC-C84E59F95AFB}"/>
              </a:ext>
            </a:extLst>
          </p:cNvPr>
          <p:cNvGrpSpPr/>
          <p:nvPr/>
        </p:nvGrpSpPr>
        <p:grpSpPr>
          <a:xfrm>
            <a:off x="2742667" y="2759350"/>
            <a:ext cx="3658665" cy="1004752"/>
            <a:chOff x="2857748" y="4994533"/>
            <a:chExt cx="3658665" cy="10047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189E49-E3EB-F9DA-CF9A-E9B003B49897}"/>
                </a:ext>
              </a:extLst>
            </p:cNvPr>
            <p:cNvSpPr/>
            <p:nvPr/>
          </p:nvSpPr>
          <p:spPr>
            <a:xfrm>
              <a:off x="2857749" y="5496910"/>
              <a:ext cx="1587062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 درهما</a:t>
              </a:r>
              <a:endPara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8E1E08-89FD-5677-1907-B2E4BF7CA87B}"/>
                </a:ext>
              </a:extLst>
            </p:cNvPr>
            <p:cNvSpPr/>
            <p:nvPr/>
          </p:nvSpPr>
          <p:spPr>
            <a:xfrm>
              <a:off x="4444810" y="5496909"/>
              <a:ext cx="2071603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؟</a:t>
              </a:r>
              <a:endParaRPr lang="fr-FR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1C9275-92A2-1DB1-907E-84C7501E14C4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180</a:t>
              </a:r>
              <a:endParaRPr lang="fr-F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61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93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2754D7C2-058C-FA39-E7F0-26A2DCFB4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04" y="757961"/>
            <a:ext cx="9616409" cy="6410939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869249" y="3540034"/>
            <a:ext cx="2580401" cy="1234593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CA0C11-89B7-711E-BAA7-F835176E4677}"/>
              </a:ext>
            </a:extLst>
          </p:cNvPr>
          <p:cNvSpPr txBox="1"/>
          <p:nvPr/>
        </p:nvSpPr>
        <p:spPr>
          <a:xfrm>
            <a:off x="2803315" y="94542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افتحوا كراساتكم على الصفحة 45.</a:t>
            </a: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4D71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905584" y="3855453"/>
            <a:ext cx="662260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حَلِّ مَسَائِلِ الكُلِّ أَوِ الجُزْءِ بِاسْتِعْمَالِ نَمُوذَجِ الأَشرِطَةِ</a:t>
            </a:r>
            <a:r>
              <a:rPr lang="fr-FR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2600" b="1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21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DA20255-742C-747D-0CBD-E1F58A71A6E6}"/>
              </a:ext>
            </a:extLst>
          </p:cNvPr>
          <p:cNvSpPr txBox="1"/>
          <p:nvPr/>
        </p:nvSpPr>
        <p:spPr>
          <a:xfrm>
            <a:off x="1112052" y="917898"/>
            <a:ext cx="639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سنطبق نفس الخطوات في هذا النشاط؛ سأشرح التعليمة، انتظروا الانطلاقة.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C0393B-F23B-52D3-24A7-11713D9C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60" y="2274973"/>
            <a:ext cx="6620630" cy="3085732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857E1E-4860-36C2-3873-2BA414491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3E4002B-C2D6-79D7-756E-7B9128E90716}"/>
              </a:ext>
            </a:extLst>
          </p:cNvPr>
          <p:cNvSpPr txBox="1"/>
          <p:nvPr/>
        </p:nvSpPr>
        <p:spPr>
          <a:xfrm>
            <a:off x="2820306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4 دقائق للإنجاز؛ سأمر بين الصفوف لمساعدتكم؛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336728-AA88-A1BF-A724-A2690877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91" y="2559885"/>
            <a:ext cx="5443393" cy="25370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229943" y="2777628"/>
            <a:ext cx="2094026" cy="20940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7D071-6440-109B-613D-0704858F5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grpSp>
        <p:nvGrpSpPr>
          <p:cNvPr id="8" name="Groupe 2">
            <a:extLst>
              <a:ext uri="{FF2B5EF4-FFF2-40B4-BE49-F238E27FC236}">
                <a16:creationId xmlns:a16="http://schemas.microsoft.com/office/drawing/2014/main" id="{D1944379-FCDD-47C8-6EEA-FF5831935EEB}"/>
              </a:ext>
            </a:extLst>
          </p:cNvPr>
          <p:cNvGrpSpPr/>
          <p:nvPr/>
        </p:nvGrpSpPr>
        <p:grpSpPr>
          <a:xfrm>
            <a:off x="486539" y="951263"/>
            <a:ext cx="614494" cy="688367"/>
            <a:chOff x="924143" y="3511073"/>
            <a:chExt cx="614494" cy="688367"/>
          </a:xfrm>
        </p:grpSpPr>
        <p:pic>
          <p:nvPicPr>
            <p:cNvPr id="9" name="Image 3">
              <a:extLst>
                <a:ext uri="{FF2B5EF4-FFF2-40B4-BE49-F238E27FC236}">
                  <a16:creationId xmlns:a16="http://schemas.microsoft.com/office/drawing/2014/main" id="{EC5E39B2-2280-AD2B-2420-0EF3D97BE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4">
              <a:extLst>
                <a:ext uri="{FF2B5EF4-FFF2-40B4-BE49-F238E27FC236}">
                  <a16:creationId xmlns:a16="http://schemas.microsoft.com/office/drawing/2014/main" id="{67036958-163A-70F6-243A-9BA5FBBFF55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216B7F9-1D44-E415-06B7-7B857DD8B414}"/>
              </a:ext>
            </a:extLst>
          </p:cNvPr>
          <p:cNvSpPr txBox="1"/>
          <p:nvPr/>
        </p:nvSpPr>
        <p:spPr>
          <a:xfrm>
            <a:off x="2820306" y="9380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ستشتغلون في ثنائيات.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F6BEF4-560A-DF9C-BF89-5743EF190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B681A1E-F3F9-19AE-BA5E-36EF909F5AD7}"/>
              </a:ext>
            </a:extLst>
          </p:cNvPr>
          <p:cNvSpPr txBox="1"/>
          <p:nvPr/>
        </p:nvSpPr>
        <p:spPr>
          <a:xfrm>
            <a:off x="893379" y="917898"/>
            <a:ext cx="6603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5663309-ACDF-D9F5-3FBA-685C319F6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C9A1EE-1EAC-A166-560D-03366CE3B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45" y="1991439"/>
            <a:ext cx="6944725" cy="41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5C17F9F1-2D12-1BC0-68AD-4030CF459294}"/>
              </a:ext>
            </a:extLst>
          </p:cNvPr>
          <p:cNvSpPr txBox="1"/>
          <p:nvPr/>
        </p:nvSpPr>
        <p:spPr>
          <a:xfrm>
            <a:off x="2837240" y="9178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F584D4-356A-5033-70DF-B684878A9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564"/>
            <a:ext cx="1008000" cy="1008000"/>
          </a:xfrm>
          <a:prstGeom prst="ellipse">
            <a:avLst/>
          </a:prstGeom>
        </p:spPr>
      </p:pic>
      <p:pic>
        <p:nvPicPr>
          <p:cNvPr id="11" name="Picture 10" descr="A screenshot of a math test&#10;&#10;Description automatically generated">
            <a:extLst>
              <a:ext uri="{FF2B5EF4-FFF2-40B4-BE49-F238E27FC236}">
                <a16:creationId xmlns:a16="http://schemas.microsoft.com/office/drawing/2014/main" id="{92D89F4E-E64B-4E7E-CD47-D423A787F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87" y="2347844"/>
            <a:ext cx="6844426" cy="33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04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347510" y="79952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5.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396180-FA96-7395-60B4-E4353EFD3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3965"/>
            <a:ext cx="1008000" cy="1008000"/>
          </a:xfrm>
          <a:prstGeom prst="ellipse">
            <a:avLst/>
          </a:prstGeom>
        </p:spPr>
      </p:pic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DFB1E77F-6F6D-9FB3-2427-74F725724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0" y="2524521"/>
            <a:ext cx="6558296" cy="2809479"/>
          </a:xfrm>
          <a:prstGeom prst="rect">
            <a:avLst/>
          </a:prstGeom>
        </p:spPr>
      </p:pic>
      <p:pic>
        <p:nvPicPr>
          <p:cNvPr id="8" name="Image 5">
            <a:extLst>
              <a:ext uri="{FF2B5EF4-FFF2-40B4-BE49-F238E27FC236}">
                <a16:creationId xmlns:a16="http://schemas.microsoft.com/office/drawing/2014/main" id="{18FE2CAC-70E0-F43F-930D-97F320B14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45696" y="3034647"/>
            <a:ext cx="1905653" cy="19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>
            <a:extLst>
              <a:ext uri="{FF2B5EF4-FFF2-40B4-BE49-F238E27FC236}">
                <a16:creationId xmlns:a16="http://schemas.microsoft.com/office/drawing/2014/main" id="{4C13304E-35B7-A981-87BA-5348B74A15FA}"/>
              </a:ext>
            </a:extLst>
          </p:cNvPr>
          <p:cNvSpPr txBox="1"/>
          <p:nvPr/>
        </p:nvSpPr>
        <p:spPr>
          <a:xfrm>
            <a:off x="2828773" y="94329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E0E014-20D2-FA88-BED7-4EF0D40D3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3965"/>
            <a:ext cx="1008000" cy="1008000"/>
          </a:xfrm>
          <a:prstGeom prst="ellipse">
            <a:avLst/>
          </a:prstGeom>
        </p:spPr>
      </p:pic>
      <p:pic>
        <p:nvPicPr>
          <p:cNvPr id="8" name="Picture 7" descr="A screenshot of a math test&#10;&#10;Description automatically generated">
            <a:extLst>
              <a:ext uri="{FF2B5EF4-FFF2-40B4-BE49-F238E27FC236}">
                <a16:creationId xmlns:a16="http://schemas.microsoft.com/office/drawing/2014/main" id="{50E30A3B-ECBC-B7E6-8643-366FCA9C4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04" y="2299657"/>
            <a:ext cx="7722810" cy="324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384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5FB40AB-40AE-E512-258F-88B280F33831}"/>
              </a:ext>
            </a:extLst>
          </p:cNvPr>
          <p:cNvSpPr txBox="1"/>
          <p:nvPr/>
        </p:nvSpPr>
        <p:spPr>
          <a:xfrm>
            <a:off x="998483" y="943299"/>
            <a:ext cx="6498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المنزل، ستنجزون كل الأنشطة المتبقية على الصفحتين: 44 وَ45.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2D9EBAF-0A07-38A1-E7C9-7D3001243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3965"/>
            <a:ext cx="1008000" cy="1008000"/>
          </a:xfrm>
          <a:prstGeom prst="ellipse">
            <a:avLst/>
          </a:prstGeom>
        </p:spPr>
      </p:pic>
      <p:pic>
        <p:nvPicPr>
          <p:cNvPr id="5" name="Picture 4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D1D73BD8-7EE8-5F6B-057E-445B6711C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931" y="730878"/>
            <a:ext cx="9616409" cy="64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650889"/>
            <a:chOff x="2306080" y="2221113"/>
            <a:chExt cx="4675633" cy="244335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5"/>
              <a:ext cx="4476261" cy="20625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2011" y="309039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8" y="3760378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387731-0597-BA02-E318-6FB19E084FEC}"/>
              </a:ext>
            </a:extLst>
          </p:cNvPr>
          <p:cNvSpPr txBox="1"/>
          <p:nvPr/>
        </p:nvSpPr>
        <p:spPr>
          <a:xfrm>
            <a:off x="1008993" y="938025"/>
            <a:ext cx="6487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660D829-7BCC-C7B3-2D74-579DA5B772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39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361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colorful writing on it&#10;&#10;Description automatically generated">
            <a:extLst>
              <a:ext uri="{FF2B5EF4-FFF2-40B4-BE49-F238E27FC236}">
                <a16:creationId xmlns:a16="http://schemas.microsoft.com/office/drawing/2014/main" id="{D1CB3905-3305-EEC2-7491-378FCF6E0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53" y="862060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2780576" y="92153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43 – سنصحح تمارين الواجب المنزلي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872418" y="4492975"/>
            <a:ext cx="2599829" cy="1056925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740F753-D0F0-3A21-A0AF-38D723B72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361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15024</TotalTime>
  <Words>1480</Words>
  <Application>Microsoft Office PowerPoint</Application>
  <PresentationFormat>Affichage à l'écran (4:3)</PresentationFormat>
  <Paragraphs>381</Paragraphs>
  <Slides>71</Slides>
  <Notes>7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71</vt:i4>
      </vt:variant>
    </vt:vector>
  </HeadingPairs>
  <TitlesOfParts>
    <vt:vector size="86" baseType="lpstr">
      <vt:lpstr>Effra CC Arbc</vt:lpstr>
      <vt:lpstr>Aptos Display</vt:lpstr>
      <vt:lpstr>Calibri</vt:lpstr>
      <vt:lpstr>Wingdings</vt:lpstr>
      <vt:lpstr>Dosis</vt:lpstr>
      <vt:lpstr>Arial</vt:lpstr>
      <vt:lpstr>Chalkboard</vt:lpstr>
      <vt:lpstr>Aptos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2_partie 1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127</cp:revision>
  <cp:lastPrinted>2025-08-13T10:11:39Z</cp:lastPrinted>
  <dcterms:created xsi:type="dcterms:W3CDTF">2025-08-01T12:31:49Z</dcterms:created>
  <dcterms:modified xsi:type="dcterms:W3CDTF">2025-11-20T17:44:02Z</dcterms:modified>
</cp:coreProperties>
</file>