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  <p:sldMasterId id="2147483919" r:id="rId4"/>
    <p:sldMasterId id="2147483926" r:id="rId5"/>
  </p:sldMasterIdLst>
  <p:notesMasterIdLst>
    <p:notesMasterId r:id="rId31"/>
  </p:notesMasterIdLst>
  <p:handoutMasterIdLst>
    <p:handoutMasterId r:id="rId32"/>
  </p:handoutMasterIdLst>
  <p:sldIdLst>
    <p:sldId id="735" r:id="rId6"/>
    <p:sldId id="738" r:id="rId7"/>
    <p:sldId id="835" r:id="rId8"/>
    <p:sldId id="2134806702" r:id="rId9"/>
    <p:sldId id="2134806699" r:id="rId10"/>
    <p:sldId id="2134806650" r:id="rId11"/>
    <p:sldId id="2134806707" r:id="rId12"/>
    <p:sldId id="2134806700" r:id="rId13"/>
    <p:sldId id="2134806708" r:id="rId14"/>
    <p:sldId id="2134806709" r:id="rId15"/>
    <p:sldId id="2134806710" r:id="rId16"/>
    <p:sldId id="2134806711" r:id="rId17"/>
    <p:sldId id="2134806712" r:id="rId18"/>
    <p:sldId id="2134806713" r:id="rId19"/>
    <p:sldId id="2134806714" r:id="rId20"/>
    <p:sldId id="2134806715" r:id="rId21"/>
    <p:sldId id="2134806717" r:id="rId22"/>
    <p:sldId id="2134806718" r:id="rId23"/>
    <p:sldId id="2134806719" r:id="rId24"/>
    <p:sldId id="2134806720" r:id="rId25"/>
    <p:sldId id="2134806721" r:id="rId26"/>
    <p:sldId id="2134806716" r:id="rId27"/>
    <p:sldId id="2134806722" r:id="rId28"/>
    <p:sldId id="2134806705" r:id="rId29"/>
    <p:sldId id="2134806706" r:id="rId30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E00"/>
    <a:srgbClr val="00545E"/>
    <a:srgbClr val="3A8F98"/>
    <a:srgbClr val="B3D9CE"/>
    <a:srgbClr val="81C3BE"/>
    <a:srgbClr val="008B8D"/>
    <a:srgbClr val="FFDA6D"/>
    <a:srgbClr val="E98301"/>
    <a:srgbClr val="00AB9B"/>
    <a:srgbClr val="2B7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463F48-6F8A-4152-891D-6765C866CED4}" v="330" dt="2025-12-03T18:15:09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14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2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8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8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3" r:id="rId6"/>
    <p:sldLayoutId id="214748390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0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6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3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ruler-geometry-school-mathematics-1023726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ommons.wikimedia.org/wiki/Category:BIC_Ballpens" TargetMode="External"/><Relationship Id="rId5" Type="http://schemas.openxmlformats.org/officeDocument/2006/relationships/image" Target="../media/image20.jpeg"/><Relationship Id="rId10" Type="http://schemas.openxmlformats.org/officeDocument/2006/relationships/hyperlink" Target="https://pixabay.com/fr/crayon-dessin-outil-830087/" TargetMode="External"/><Relationship Id="rId4" Type="http://schemas.openxmlformats.org/officeDocument/2006/relationships/hyperlink" Target="https://mathix.org/linux/archives/12827" TargetMode="Externa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rgbClr val="81C3B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>
                <a:ea typeface="DengXian" panose="02010600030101010101" pitchFamily="2" charset="-122"/>
              </a:rPr>
              <a:t>6</a:t>
            </a:r>
            <a:endParaRPr lang="fr-FR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24468" cy="288630"/>
            <a:chOff x="5303276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المراجعة </a:t>
              </a:r>
              <a:r>
                <a:rPr lang="ar-MA" sz="1200" b="1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5322446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24468" cy="288630"/>
            <a:chOff x="5303276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>
                  <a:solidFill>
                    <a:schemeClr val="bg1"/>
                  </a:solidFill>
                  <a:cs typeface="Effra CC Arbc" panose="020B0503020203020204" pitchFamily="34" charset="-78"/>
                </a:rPr>
                <a:t>المراجعة 3</a:t>
              </a:r>
              <a:endParaRPr lang="fr-FR" sz="1400" b="1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5313111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endParaRPr lang="fr-FR" sz="1400" b="1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124468" cy="288630"/>
            <a:chOff x="5368593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>
                  <a:solidFill>
                    <a:schemeClr val="bg1"/>
                  </a:solidFill>
                  <a:cs typeface="Effra CC Arbc" panose="020B0503020203020204" pitchFamily="34" charset="-78"/>
                </a:rPr>
                <a:t>تمرير الرائز</a:t>
              </a:r>
              <a:endParaRPr lang="fr-FR" sz="1400" b="1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5378423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24468" cy="288630"/>
            <a:chOff x="5313108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>
                  <a:solidFill>
                    <a:schemeClr val="bg1"/>
                  </a:solidFill>
                  <a:cs typeface="Effra CC Arbc" panose="020B0503020203020204" pitchFamily="34" charset="-78"/>
                </a:rPr>
                <a:t>المراجعة 1</a:t>
              </a:r>
              <a:endParaRPr lang="fr-FR" sz="1400" b="1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5331773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4C477-747C-10C1-0E12-B4A3C9EB5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7EA1C426-C48E-C772-8BEC-DD820E64A87B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F23020-4DB1-9217-F1FD-B0B60B8D1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FD988329-56F0-EFC4-2002-1ADC08E3C5AE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360A5F7A-BC62-D00F-7162-D526405D6DA0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0B36FBA-7D91-45B6-05F5-9C900096623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7D7F90-0DB9-9E1C-616D-3F9BE89BC8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80C7B7F2-D02D-F393-11C2-0C861C0562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156468F-1F8A-5CB7-A918-EFF803FCB8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FD0A0FE2-2799-EA80-E86A-F06C1B3C2C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4B2602B-1517-4D9F-20A6-E63D065B8B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1B9FF166-A3AB-1EAC-D3D7-555765A1D3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E0B3B61-85D8-016F-23D8-E7754F936B84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F32FE95-12D0-95FB-67E6-709C89E98DBF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1D01D2-27CF-DC45-DBEB-755CA0B8D905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2، لديكم دقيقة واحدة،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FEC3C-B3F4-E9BA-A96B-C8565E09EF14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AE41C2-E1D2-DE66-622C-95B273E78FF6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8B60E8-4918-82E3-7693-057DD8544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4" y="1940442"/>
            <a:ext cx="7660341" cy="594370"/>
          </a:xfrm>
          <a:prstGeom prst="rect">
            <a:avLst/>
          </a:prstGeom>
        </p:spPr>
      </p:pic>
      <p:pic>
        <p:nvPicPr>
          <p:cNvPr id="10" name="Graphique 9" descr="Badge contour">
            <a:extLst>
              <a:ext uri="{FF2B5EF4-FFF2-40B4-BE49-F238E27FC236}">
                <a16:creationId xmlns:a16="http://schemas.microsoft.com/office/drawing/2014/main" id="{D73492C0-2842-353D-B3F2-4997000FC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7734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8D7B8-18B5-80A9-52F6-B0C5112A0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F728B0A3-0890-6CDA-752A-991642E89FF7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36AF90-8E59-1324-B7A5-09DB6EE1C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0DAAFBA-5494-ACCC-19AB-EF82666F27AC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A3E767C4-30E0-6B7E-F720-D051E916D374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13E7C2E-8C41-D50D-C900-F21507EDC2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EF1FB0-4BE6-C0C5-CD96-B03AF563E9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2D91767F-9A5D-AC88-78C4-0FCA9B1668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FAB282A-C4DA-6115-6F27-C587971446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9FBADE43-C29A-CFFC-5D24-0364409566E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209D0B7-0924-7598-D8B2-B6AE312A2B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8C611212-7329-7F85-30F2-924FB8470A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68D42E5-E8A6-E2E7-2186-82893E916158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86882CE-7777-DAC8-A09F-DFDAB3115B50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68DE36-18F7-64BE-A2B4-8D07CDFA443B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4، لديكم دقيقة واحدة،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9C00B3-F84B-C784-5018-5CD3D2FB3DB8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4381DC-007D-E315-6537-60931FED9F10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C46312-846A-34D8-FB26-91FDCCDD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4" y="1940442"/>
            <a:ext cx="7660341" cy="594370"/>
          </a:xfrm>
          <a:prstGeom prst="rect">
            <a:avLst/>
          </a:prstGeom>
        </p:spPr>
      </p:pic>
      <p:pic>
        <p:nvPicPr>
          <p:cNvPr id="9" name="Graphique 8" descr="Badge 3 contour">
            <a:extLst>
              <a:ext uri="{FF2B5EF4-FFF2-40B4-BE49-F238E27FC236}">
                <a16:creationId xmlns:a16="http://schemas.microsoft.com/office/drawing/2014/main" id="{8BAFF294-0AE7-EA65-079A-5DFDAFDD4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0659" y="26131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CB81B-A64E-0C33-FFB8-71416B7E2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C841EB0B-3999-C970-F7F2-1D71A58513C5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3D079C-1B10-4CF6-B33C-A2F1332A1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CC49896-AC92-0A0D-F6F7-E025DD886336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8264B943-CC94-B033-9B69-BF6CC0774274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C6875E6-92F6-A618-4CBC-F773A2E00E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6561E3E-FCCB-67CC-FBAD-8BFF079FF2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7AF4D2B2-0851-2462-B7BB-AFFB9106ED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50D8821-BB60-EC4C-ABFE-E1927C7CF3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9D2EEFF2-C416-0FA8-7FC2-96B68582B8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C2FF763-1711-C09C-E96C-93ED9F2970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C4E367EB-9E79-4AA4-B793-7F392F334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C836780-A693-8605-016E-78486ED70092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5DE74F1-3BF3-E320-F9C1-2F86860E8950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F7384E-C82F-FB05-9A06-65F90B377748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5، لديكم دقيقتان، ثم ننتقل جميعا لإنجاز النشاط الموالي.</a:t>
            </a:r>
            <a:endParaRPr lang="fr-FR" b="1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3E982B-DC61-4E0A-6700-547CC1397090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AFD35-B4E3-C0C4-5E3C-6A17A2B3115C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D085AE-32E2-E31B-F4FE-04322032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4" y="1940442"/>
            <a:ext cx="7660341" cy="594370"/>
          </a:xfrm>
          <a:prstGeom prst="rect">
            <a:avLst/>
          </a:prstGeom>
        </p:spPr>
      </p:pic>
      <p:pic>
        <p:nvPicPr>
          <p:cNvPr id="8" name="Graphique 7" descr="Badge 4 contour">
            <a:extLst>
              <a:ext uri="{FF2B5EF4-FFF2-40B4-BE49-F238E27FC236}">
                <a16:creationId xmlns:a16="http://schemas.microsoft.com/office/drawing/2014/main" id="{9A1C24F9-7866-95FC-2D44-D305A8364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3129" y="25746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56C1B-E569-5B4E-2529-9250A8598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5F5FD262-7EFA-650E-E7DC-7D6402CD57AB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68EC55-37BA-4CE7-EFE8-47D3E35CF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831643F-4147-3FE2-4C89-15CEE74D2A65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6، لديكم دقيقتان، ثم ننتقل جميعا لإنجاز النشاط الموالي.</a:t>
            </a:r>
            <a:endParaRPr lang="fr-FR" b="1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392689F-56AA-BB4B-C5F5-A62892C0506E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64CE4B63-0C4A-A9F4-C3EB-0F6ED34872C2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E3F0AF3-1D5E-1C6E-BFF9-EA047A20B3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CF27726-816E-983F-6177-9C9CB0354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4706DAED-89A7-ECCE-4885-D7C043D3BA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B2F3A7B-730D-4896-4FBC-5569650BC7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F1BC332F-1300-12E8-8FB6-326973F9B1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A5E0775-4AB5-AE31-764D-6EF127F93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18866E9C-2C27-D9CB-A836-CCDB8D3BC82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C60871-E9B1-C76B-6CE3-D3302C97FD61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1CDC156-BBC6-5D19-F8C3-3B7135D4BE59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5CC5E-AE57-D7A1-CA31-CB1E45DECEE7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702F7-7EE9-A6C2-11A5-C094D87C2995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8BD52F-BC13-7F0B-B05A-2455EAFB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4" y="1940442"/>
            <a:ext cx="7660341" cy="594370"/>
          </a:xfrm>
          <a:prstGeom prst="rect">
            <a:avLst/>
          </a:prstGeom>
        </p:spPr>
      </p:pic>
      <p:pic>
        <p:nvPicPr>
          <p:cNvPr id="8" name="Graphique 7" descr="Badge 5 contour">
            <a:extLst>
              <a:ext uri="{FF2B5EF4-FFF2-40B4-BE49-F238E27FC236}">
                <a16:creationId xmlns:a16="http://schemas.microsoft.com/office/drawing/2014/main" id="{7A21B030-B05F-CDC5-80C6-F7679E318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6401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BBA0E-F288-377A-73FD-32DBF8FE4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02F25E2C-2B24-C0F2-CEED-055B2AB6D37A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0AB5D9-664B-D661-FE09-9F6AFAF8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78F1CFB9-C676-E36C-22A4-13D64BAB32E4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4D96507F-125E-F8FF-21D4-0A0A46016D98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733D144-2ECE-BDB0-5336-98D208B534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E351F59-0400-0D03-04CA-E1F68040E9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A430230F-BB61-C4CF-E650-61F66DFB711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C50FC7E-B434-2707-2F9D-99AFE956E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FD146CA0-1F82-B152-0769-7B49C3D7FC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C47FE58-10A5-66C6-2C2F-3D7C351A45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3D982D11-301B-8528-C150-08F66B52DB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DD292B-6F0A-128F-2E77-0187566D4049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9E48632-105E-841F-6997-BFDFE99E536C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E90349-5077-6CC4-5F50-F0C9A1F7F265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1، الكفاية الموالية </a:t>
            </a: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10 دقائق،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715803-8B57-3D64-A374-282482856A9C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D1A61-40FA-7BEC-8B57-6D98CD94BFEB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874E33-3421-A242-3BBA-A61DDE5E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8" y="1849975"/>
            <a:ext cx="7893424" cy="603423"/>
          </a:xfrm>
          <a:prstGeom prst="rect">
            <a:avLst/>
          </a:prstGeom>
        </p:spPr>
      </p:pic>
      <p:pic>
        <p:nvPicPr>
          <p:cNvPr id="9" name="Graphique 8" descr="Badge 1 contour">
            <a:extLst>
              <a:ext uri="{FF2B5EF4-FFF2-40B4-BE49-F238E27FC236}">
                <a16:creationId xmlns:a16="http://schemas.microsoft.com/office/drawing/2014/main" id="{95174C78-9490-41CF-2CE4-44B15EB36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4533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00326-A16F-9912-5C09-819F63B3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FB83BFD0-9B2B-71A2-F82F-B34F27D1E6BD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856704-A982-7C53-9168-29721A089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1A0932BC-4BF4-1FCC-6AAC-ECB2A4FDC162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2B01015-6EF1-D72D-54A5-85B655F37AFD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4926B8A-41FE-133D-C259-63AE111D17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21E701F-A883-8A55-903B-D8A0B89F36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603A7E7D-3A97-2357-4EBD-31941667A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1BC1EB2-D728-B981-30E5-FBD213E80B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54F29D7C-3A56-465E-0355-72C10372D74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B76B4A3-5AE0-E6BE-863E-1E5F36FC5B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6F3DD492-AD2F-2FE7-D09C-682B1603C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0974C29-6E1F-EBF3-5893-B8188929AEE8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08FFBA1-D717-8C87-1D9A-26E668874862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57532E-0FBB-4404-2846-73521A06C50E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نمر إلى الكفاية الموالية،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8FC1FA-B2CE-6B50-61F5-690830C33EEF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4BDA77-891E-6238-79B9-DFD7AAEE54EA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DBA149-3F3A-9DC1-4E31-4D9662BE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9" y="1900601"/>
            <a:ext cx="7460878" cy="642983"/>
          </a:xfrm>
          <a:prstGeom prst="rect">
            <a:avLst/>
          </a:prstGeom>
        </p:spPr>
      </p:pic>
      <p:pic>
        <p:nvPicPr>
          <p:cNvPr id="11" name="Graphique 10" descr="Badge 1 contour">
            <a:extLst>
              <a:ext uri="{FF2B5EF4-FFF2-40B4-BE49-F238E27FC236}">
                <a16:creationId xmlns:a16="http://schemas.microsoft.com/office/drawing/2014/main" id="{BA6BDCAD-D512-338F-DFDA-03B709F39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4533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68074-FED5-050A-D0C0-7471A2925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07FB86E7-E9B4-7006-E2B5-02A80DC5E665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E3BA1C-237C-093B-8F1D-7C9E1EBB7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9A67CF3-CCC9-D9C8-C9A5-BDFD531EB6EB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6A20381B-245B-274B-54C6-216B37219BDC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F699311-784C-02FE-82E8-6AA1F142E85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AD41F25-BF48-30E2-5E84-9EEBA31DED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9528092E-5CE9-186A-0B3A-3032D3A2EE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4125032-8EE1-0D9E-DFF9-8550BA7EDC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EC624A13-D50F-503E-5C7A-143E6B00CD4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9667756-1017-A44F-8E61-6D527C04CA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9D09D4A8-8318-9F56-3190-3AEB1EA922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D6D786-C95D-3470-6DD5-3110827B7E9D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061095E-393F-BFE4-8362-63B1042EC978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8D5B25-CDB7-5E67-A5D6-2C265B083A0B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9، لديكم دقيقتان،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AF6EE6-E77E-5247-C075-996903B24F49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BBD27-976E-A314-7A4C-7B93FF17E91F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AA0B42-7978-51C5-D306-7DA2B2AC8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9" y="1900601"/>
            <a:ext cx="7460878" cy="642983"/>
          </a:xfrm>
          <a:prstGeom prst="rect">
            <a:avLst/>
          </a:prstGeom>
        </p:spPr>
      </p:pic>
      <p:pic>
        <p:nvPicPr>
          <p:cNvPr id="10" name="Graphique 9" descr="Badge contour">
            <a:extLst>
              <a:ext uri="{FF2B5EF4-FFF2-40B4-BE49-F238E27FC236}">
                <a16:creationId xmlns:a16="http://schemas.microsoft.com/office/drawing/2014/main" id="{1B6F75DA-B2B2-41A6-E052-E6069C2E3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7734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9ED99-C53E-7E92-71D3-25998B4D0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F7249E2A-036B-79CC-98A8-D8594619ADFE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07146C-AF22-28CC-EEB0-91C12344A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3EC93AE-BF15-F8E7-CC23-E0592F2467FD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10، لديكم دقيقة واحدة،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69DC962-458A-509A-F81F-AC7C9999517A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A537124A-915A-C702-BF87-A08EDBF85FF7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317C3D-67E2-C67A-8244-244E303806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809A46E-DC0D-491C-0154-7D5792A8E0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760987E0-F933-5423-C2B2-E258A1CF664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7B9FDE5-318B-BC27-EB52-70BAABCEB0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4B8D6E05-C33A-F83F-550B-C7D9A21B2E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6DB1253-6A21-FBDF-E447-045E7ECB1A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5FFC0CF1-0CDF-F4FB-F46E-AC723BD4E4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C133DF0-9331-2FC3-44DC-728EDF32166B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4209DE4-C89C-F122-0FED-E0AB4277526D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3E3861-D88F-CA31-C942-11CE963CAC7E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4D9BDC-C916-EC77-1B2C-0F4EF3C60AAA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916ED6-5696-791A-E71D-0FBAC7F5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9" y="1900601"/>
            <a:ext cx="7460878" cy="642983"/>
          </a:xfrm>
          <a:prstGeom prst="rect">
            <a:avLst/>
          </a:prstGeom>
        </p:spPr>
      </p:pic>
      <p:pic>
        <p:nvPicPr>
          <p:cNvPr id="6" name="Graphique 5" descr="Badge 3 contour">
            <a:extLst>
              <a:ext uri="{FF2B5EF4-FFF2-40B4-BE49-F238E27FC236}">
                <a16:creationId xmlns:a16="http://schemas.microsoft.com/office/drawing/2014/main" id="{BA36C0A9-333F-3E8B-00F1-064ACCD5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0659" y="26131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4766-23A8-F659-C919-AF8D0C175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A05BB405-5FF6-12A7-7A81-3F6F80608F07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FB8D56-B8D9-EF15-2A7F-095D52EE9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292762B5-9542-FDFA-B89A-86009DB3C32F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D70E1D4B-DBB4-7FBD-1928-C878AFE7E4B0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DA9699C-F9C3-B8B6-293A-EC3D4622E7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110862B-A377-C91B-5683-9AD305E8B9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AF39D750-E3D4-9A63-EC73-A74E272174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CA4BA0D-2005-7D01-F274-5EA76F2BCA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C7FDCB9F-8E48-793D-74F8-19D8B488329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6A34947-5C0F-28E2-B75B-F98A0B1A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C34DF1AC-242B-A500-B32D-CA6A9819E9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FCF1640-8239-7A46-C334-D22AE4A7D8EA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05DFF55-2B62-2B79-04F5-5535E2832736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4C6999-3719-67DB-76AF-48DA28D27148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11، لديكم دقيقة واحدة،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F8DE26-F158-B865-E842-0571861DD158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0DFBE-4364-41A3-A249-4919935071ED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8C4E85-9C20-E969-452C-718BCCF3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9" y="1900601"/>
            <a:ext cx="7460878" cy="642983"/>
          </a:xfrm>
          <a:prstGeom prst="rect">
            <a:avLst/>
          </a:prstGeom>
        </p:spPr>
      </p:pic>
      <p:pic>
        <p:nvPicPr>
          <p:cNvPr id="8" name="Graphique 7" descr="Badge 4 contour">
            <a:extLst>
              <a:ext uri="{FF2B5EF4-FFF2-40B4-BE49-F238E27FC236}">
                <a16:creationId xmlns:a16="http://schemas.microsoft.com/office/drawing/2014/main" id="{2B21024D-7316-2DCF-2B5A-1901F1691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3129" y="25746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7B2BD-A567-81DB-E8E2-84B9D699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92AE9250-12A4-429F-2BFA-B8784AF21DF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014227-CBDE-68F2-EF97-50C74857E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FD56F971-2F86-27A9-D7E0-87A11C762E9B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20327D4-7179-7691-E547-D057488FA490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24E258D-EAA4-2CB2-E322-8F8C09DFADC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F24CD1C-E301-A51D-35B4-3BF0B4D806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B3CB2242-686F-0BB7-93DC-82EAC95B145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FF80A-6AD5-4DB3-003B-C78824D10B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00F163B7-E1D4-3853-CE67-58A8F21E2D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A3823DD-2D0B-6040-92F4-A2A246AF00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AEECA5A3-BB88-6087-C6B8-8594D6CA49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DDF002-423B-454F-788B-8DC2D128DA0D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4DC38A-CC84-0D22-EE98-B8308AA821D5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1E6104-416F-D03D-4F10-067968B41E15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12، لديكم 4 دقائق،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C887A-E326-CAFF-ADB6-5C282755A5FA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E00647-9659-27E7-E878-DE253D6B7946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45D14B-AF28-2CEE-1AD1-C54780B50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85" y="2018526"/>
            <a:ext cx="6800283" cy="509582"/>
          </a:xfrm>
          <a:prstGeom prst="rect">
            <a:avLst/>
          </a:prstGeom>
        </p:spPr>
      </p:pic>
      <p:pic>
        <p:nvPicPr>
          <p:cNvPr id="10" name="Graphique 9" descr="Badge 1 contour">
            <a:extLst>
              <a:ext uri="{FF2B5EF4-FFF2-40B4-BE49-F238E27FC236}">
                <a16:creationId xmlns:a16="http://schemas.microsoft.com/office/drawing/2014/main" id="{9B8CEC76-67D6-D461-AEA6-61A5DA2C9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4533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4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من 0 إلى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 rtl="1">
              <a:defRPr/>
            </a:pPr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2</a:t>
            </a:r>
            <a:endParaRPr lang="fr-FR" b="1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ar-MA"/>
              <a:t> </a:t>
            </a:r>
            <a:r>
              <a:rPr lang="ar-MA">
                <a:solidFill>
                  <a:schemeClr val="bg1">
                    <a:lumMod val="65000"/>
                  </a:schemeClr>
                </a:solidFill>
              </a:rPr>
              <a:t>المراجعة</a:t>
            </a:r>
            <a:r>
              <a:rPr lang="ar-MA"/>
              <a:t> </a:t>
            </a:r>
            <a:r>
              <a:rPr lang="ar-MA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ar-MA"/>
              <a:t> </a:t>
            </a:r>
            <a:r>
              <a:rPr lang="ar-MA">
                <a:solidFill>
                  <a:schemeClr val="bg1">
                    <a:lumMod val="65000"/>
                  </a:schemeClr>
                </a:solidFill>
              </a:rPr>
              <a:t>المراجعة</a:t>
            </a:r>
            <a:r>
              <a:rPr lang="ar-MA"/>
              <a:t> </a:t>
            </a:r>
            <a:r>
              <a:rPr lang="fr-FR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ar-MA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rgbClr val="FFFFFF"/>
              </a:solidFill>
              <a:latin typeface="Aptos" panose="0211000402020202020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3FD5EA-B0A5-53CC-01CB-54D5739D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9" y="4112156"/>
            <a:ext cx="3946689" cy="909561"/>
          </a:xfrm>
          <a:prstGeom prst="rect">
            <a:avLst/>
          </a:prstGeom>
        </p:spPr>
      </p:pic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4</a:t>
            </a:r>
            <a:endParaRPr lang="fr-FR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/>
              <a:t>تمرير الرائز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ct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/>
              <a:t> المراجعة </a:t>
            </a:r>
            <a:r>
              <a:rPr lang="fr-FR"/>
              <a:t>3</a:t>
            </a:r>
            <a:endParaRPr lang="ar-MA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09630" rtl="1">
                <a:defRPr/>
              </a:pPr>
              <a:r>
                <a:rPr lang="ar-MA"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1">
                <a:buNone/>
                <a:defRPr/>
              </a:pPr>
              <a:r>
                <a:rPr lang="ar-MA" sz="1600" b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تصحيح الرائز </a:t>
              </a:r>
              <a:endParaRPr kumimoji="0" lang="ar-MA" sz="16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8E1A9-BE03-AC32-256F-FFB7CCF03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3AABCEF2-DCE0-751B-7C60-0F4722491A2E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524687-B0FB-4B5C-3367-5778396F5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FF208C1F-C2E0-17F6-F1CA-DBCC1398DC80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D8F5E175-9AA0-46FC-2C12-5BA5E32B5888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9BAED0-89D0-112F-D616-1D6E274B33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D8F7851-EF46-C1F0-24C0-FE2E370F8F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021136D4-0FF9-7D0D-CF80-696E0E7C36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759E7F0-F825-DEAC-721C-C36EC1CF66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F5D67240-D43D-2F17-522D-51E3AF6ECE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3A67020-692E-61B9-7898-96032D350A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B932666F-70C4-1DB9-4281-1671325C1E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23C55C-EBC5-98AD-8711-E4AC39C942F5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88B332C-EF2F-C875-B33C-673CD1938E32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899C68-BDA4-72E9-46C7-2F98E82A06EA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13، لديكم دقيقة واحدة،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BDC3CB-9D42-AC0C-19E1-7176591E0460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C2CE50-E828-A0BE-790F-790D889C5661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9798CE-D6EC-5B37-AFF6-654A5D6A0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85" y="2018526"/>
            <a:ext cx="6800283" cy="509582"/>
          </a:xfrm>
          <a:prstGeom prst="rect">
            <a:avLst/>
          </a:prstGeom>
        </p:spPr>
      </p:pic>
      <p:pic>
        <p:nvPicPr>
          <p:cNvPr id="8" name="Graphique 7" descr="Badge contour">
            <a:extLst>
              <a:ext uri="{FF2B5EF4-FFF2-40B4-BE49-F238E27FC236}">
                <a16:creationId xmlns:a16="http://schemas.microsoft.com/office/drawing/2014/main" id="{4AC2B7AB-9B4C-DF0C-73BC-E5FE82728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7734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D12A-346D-A63B-01CC-9BB6A7B9F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D9060A4-364C-9423-1EF9-933B5E6BAE1F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631993-11E4-8C21-5761-7800C6E45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089010F5-CED3-3463-BD61-088CE7E5BC34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DE2566A-AC2E-1C95-F735-4DF0F5CAC55B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6EA264D-33BE-5616-5A30-2CFE74D88E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6E20CC8-0A92-921F-17D4-C0D1C3CC7E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52E62B84-FAA2-F3F3-3476-953458A4EB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21512A2-8887-29CA-737C-76BAF6713B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C1DB116F-4951-C02A-6364-59688F4F3A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394B4F4-4722-195C-9927-5B2996A5C6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76D8160F-9257-B6DE-A20D-9A8948BA580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88867E-AD05-DA5E-DCC0-D984AF298A6D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E3B3A8C-5EFA-1F8F-28C9-3E1E142E9A9E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2188BFB-CF78-A70F-5D9D-E24E36C834D5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14، لديكم دقيقتان،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9C9DF6-47B4-82D4-E840-EB43D56D6400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9A9B0-15CB-DD62-7253-C3EBC3CFF746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5F89D0-4D93-984F-3B02-197AD207A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85" y="2018526"/>
            <a:ext cx="6800283" cy="509582"/>
          </a:xfrm>
          <a:prstGeom prst="rect">
            <a:avLst/>
          </a:prstGeom>
        </p:spPr>
      </p:pic>
      <p:pic>
        <p:nvPicPr>
          <p:cNvPr id="8" name="Graphique 7" descr="Badge 3 contour">
            <a:extLst>
              <a:ext uri="{FF2B5EF4-FFF2-40B4-BE49-F238E27FC236}">
                <a16:creationId xmlns:a16="http://schemas.microsoft.com/office/drawing/2014/main" id="{43FAFD14-676C-8A23-1E52-AF82702F8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0659" y="26131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542CA-ACFD-3A40-0722-366293371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15324761-1965-6D99-1E53-773F05443862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169ED8-7679-F842-51BF-762CEF9CC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6E5C399-9924-8684-8AE5-270B35C2C6FA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266D67C-7F9A-6658-074B-53E106630FB3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2DCF93F-8A33-3165-F9C6-4AE93C04D4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0F27E3D-9CE6-DD5E-4F5B-38C47EB530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18B4D543-8D88-F28C-8163-681ACCBBC5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EE14786-BDCC-24B8-3A82-3310C9EEA6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4B5A1141-52C3-1881-642B-4EF11A2202C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25F179F-3C28-5CF6-5CEB-E79D6C658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29031301-076A-9189-4B0A-F1C1B6A977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0B3730-0BDB-315D-B6B9-8EAD10F8A250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DFAB23F-A9AC-2939-3953-4F5C1246045C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4FD7A1-4407-74B0-3792-D40CACE29C78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المسألة 1، لديكم 5 دقائق،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0423C-B6E6-1172-AFAA-FEC9D862F9B9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77A3E-97E7-0DD6-4386-E0641ACC0EFB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8D41B7-4961-D7AE-1995-751ED04FB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47" y="1901726"/>
            <a:ext cx="7516906" cy="572899"/>
          </a:xfrm>
          <a:prstGeom prst="rect">
            <a:avLst/>
          </a:prstGeom>
        </p:spPr>
      </p:pic>
      <p:pic>
        <p:nvPicPr>
          <p:cNvPr id="9" name="Graphique 8" descr="Badge 1 contour">
            <a:extLst>
              <a:ext uri="{FF2B5EF4-FFF2-40B4-BE49-F238E27FC236}">
                <a16:creationId xmlns:a16="http://schemas.microsoft.com/office/drawing/2014/main" id="{81057549-F8C4-86DE-6119-08F8D0F65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4533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BC74F-DFD2-198D-04CF-A9D97684F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E84C42E0-633C-7F33-F366-9254004368B4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A6EC29-9D97-69E2-01DF-B3BCCD096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54CB34A-DACE-FF34-9AF8-CDE7F050C6B0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5AB626F-1319-8ECD-3222-12F4E192E465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E784EF4-052A-B296-3379-F08C12F46E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D8F965D-C6DE-7B6D-B476-FAB3777E21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F6539847-4AB4-3B65-F381-44C666286C0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C86EECD-57BA-9718-0176-3FDD28B22B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D9AB16B5-823F-59E8-2444-7EB87CC5D9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B0A25F0-2A37-75CD-2388-41FEB5B41D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7312080B-B473-A0E5-94FB-3F7F07797DF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A873E6-D03D-AE31-7553-D6CB63B5F1F3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5310ECF-1366-C502-8D50-06933749DEEF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F3E32-82F8-D7E3-CA92-35C8FFA963CE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المسألة 2، لديكم 5 دقائق، ثم ننتقل لإكمال ما لم تتمكنوا من إنجازه.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4226E-FA5D-C66F-9BF2-85FCE944AE38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994438-8AA7-9F88-75C5-F998B4D5577A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AB6272-7310-6461-C648-2A7FAC083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47" y="1901726"/>
            <a:ext cx="7516906" cy="572899"/>
          </a:xfrm>
          <a:prstGeom prst="rect">
            <a:avLst/>
          </a:prstGeom>
        </p:spPr>
      </p:pic>
      <p:pic>
        <p:nvPicPr>
          <p:cNvPr id="8" name="Graphique 7" descr="Badge contour">
            <a:extLst>
              <a:ext uri="{FF2B5EF4-FFF2-40B4-BE49-F238E27FC236}">
                <a16:creationId xmlns:a16="http://schemas.microsoft.com/office/drawing/2014/main" id="{2F95DFF4-5736-1297-2243-CA1A8027C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7734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4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B010-1493-50A9-D1F5-167BAA615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0AEB6B3-AE70-FD32-6E47-53E5289CB943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C26BF8-9F1F-A76E-BA24-37143F51E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D7B4F25-4A5A-A31E-D594-4E7C057C1782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لديكم 5 دقائق، لاستدراك ما فاتكم أثناء التمرير او لتصحيح أو إكمال أجوبتكم.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9873082-E484-DFB9-90F3-9E0DDCD75B31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133EE449-7DEB-BAA0-0A8A-23243C4887B4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4F1A133-0B90-1815-8274-CD9FDDF5D8F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3DC5DEF-A874-068A-028D-E880F04851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0560FA3D-EFE3-2CB8-0177-B9D348A5D5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7309D91-E53E-F42E-861C-371EB44DF3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6924EDA6-FE93-2AEE-867B-E34D53B66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906B96B-DB6B-938C-3A36-8A2FB2E972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C130B4B6-C139-892E-67FF-6100642C88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AB4C77-97E5-4239-4F4A-B8726C764B62}"/>
                </a:ext>
              </a:extLst>
            </p:cNvPr>
            <p:cNvSpPr>
              <a:spLocks/>
            </p:cNvSpPr>
            <p:nvPr/>
          </p:nvSpPr>
          <p:spPr>
            <a:xfrm>
              <a:off x="2873485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0CF1B5-62EA-4DCA-4ED5-01E568E1EDB7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D2DF6B-0957-8F51-A405-B4A7AF3611E7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975EE-83A7-586C-CBC2-8EDFEBCBC34A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3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FFFFB-1BA9-8417-EF13-032901CF9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C13C9055-E6D4-66DB-FB48-BDCDEB97F457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6E51EB-BB2C-7E44-0F61-4A8F9D3CA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247F6BF-D6A6-53E8-86E6-3BFF07B185A4}"/>
              </a:ext>
            </a:extLst>
          </p:cNvPr>
          <p:cNvSpPr txBox="1"/>
          <p:nvPr/>
        </p:nvSpPr>
        <p:spPr>
          <a:xfrm>
            <a:off x="367383" y="881801"/>
            <a:ext cx="714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تأكدوا من كتابة أسمائكم في الأماكن المخصصة لها على الكراسات.</a:t>
            </a:r>
            <a:endParaRPr lang="fr-FR" b="1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41AA44D-C6FB-BE12-0A30-52448B285BD9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B59EE579-2617-54AA-3ED0-693E7BA2C86F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D6C7DB1-6698-F95F-C2F2-F39ECAD9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D666D15-C84E-EC0E-39D9-FD368D980C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8B281DAB-90FF-0363-F5A6-535DDF7D15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9CCF92E-5600-8C98-0D2A-A9B6BD68F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EC9CA4F6-467E-1471-C0C9-12522BAB72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B3CF42-1F68-4644-EACF-69BB5DFC41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883BB34A-BBD9-1A66-2FF1-17C11302F69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BC0D41-C4FE-4717-62D1-619098D77AAF}"/>
                </a:ext>
              </a:extLst>
            </p:cNvPr>
            <p:cNvSpPr>
              <a:spLocks/>
            </p:cNvSpPr>
            <p:nvPr/>
          </p:nvSpPr>
          <p:spPr>
            <a:xfrm>
              <a:off x="293004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153225-E532-4032-01BB-1CD3220CED90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F07C52-B810-329A-4246-E9509C6C1BC0}"/>
              </a:ext>
            </a:extLst>
          </p:cNvPr>
          <p:cNvSpPr txBox="1"/>
          <p:nvPr/>
        </p:nvSpPr>
        <p:spPr>
          <a:xfrm>
            <a:off x="1114426" y="2921168"/>
            <a:ext cx="69056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اختتام الحصة، يتم التحقق من كتابة المتعلمين جميعا لأسمائهم على كراسات التقويم</a:t>
            </a:r>
          </a:p>
        </p:txBody>
      </p:sp>
    </p:spTree>
    <p:extLst>
      <p:ext uri="{BB962C8B-B14F-4D97-AF65-F5344CB8AC3E}">
        <p14:creationId xmlns:p14="http://schemas.microsoft.com/office/powerpoint/2010/main" val="10665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562737" y="2783577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حصة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-1302733" y="3302392"/>
            <a:ext cx="8178799" cy="106542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4000" b="1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40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أقوم تعلماتي</a:t>
            </a:r>
            <a:endParaRPr lang="ar-SA" sz="4000" b="1" kern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3D9507-1A53-2760-063D-A0E3EF44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32067" y="1937354"/>
            <a:ext cx="2508701" cy="3534155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72BA5-36AA-A65E-3046-15796878D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A86DAA94-3C43-FB65-19FE-600766D8B75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FE0B00AA-CCFD-5C38-0D7E-C16255C00D79}"/>
              </a:ext>
            </a:extLst>
          </p:cNvPr>
          <p:cNvSpPr txBox="1"/>
          <p:nvPr/>
        </p:nvSpPr>
        <p:spPr>
          <a:xfrm>
            <a:off x="796470" y="1761610"/>
            <a:ext cx="7132233" cy="35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44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الكفايات المعنية بالتقويم</a:t>
            </a:r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id="{B96C5FFE-C0FF-72D2-32C6-5AB8C72356F9}"/>
              </a:ext>
            </a:extLst>
          </p:cNvPr>
          <p:cNvSpPr txBox="1"/>
          <p:nvPr/>
        </p:nvSpPr>
        <p:spPr>
          <a:xfrm>
            <a:off x="266700" y="2246667"/>
            <a:ext cx="8448675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defTabSz="914445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MA" sz="2400" b="1" kern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وأكتب وأقارن الأعداد من 0 إلى 999 999، وأتعرف القيم المكانية لأرقامها</a:t>
            </a:r>
          </a:p>
          <a:p>
            <a:pPr marL="457200" indent="-457200" algn="r" defTabSz="914445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MA" sz="2400" b="1" kern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أستعمل مهارات الحساب الذهني والحساب السريع.</a:t>
            </a:r>
          </a:p>
          <a:p>
            <a:pPr marL="457200" indent="-457200" algn="r" defTabSz="914445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MA" sz="2400" b="1" kern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وأنجز عمليات الجمع والطرح</a:t>
            </a:r>
          </a:p>
          <a:p>
            <a:pPr marL="457200" indent="-457200" algn="r" defTabSz="914445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MA" sz="2400" b="1" kern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 وأكتب وأمثل أعدادا كسرية على نماذج وعلى المستقيم العددي.</a:t>
            </a:r>
          </a:p>
          <a:p>
            <a:pPr marL="457200" indent="-457200" algn="r" defTabSz="914445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MA" sz="2400" b="1" kern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أستعمل الأدوات الهندسية لتمييز وإنشاء الأشكال</a:t>
            </a:r>
          </a:p>
          <a:p>
            <a:pPr marL="457200" indent="-457200" algn="r" defTabSz="914445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MA" sz="2400" b="1" kern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 مسائل الجزء والكل باستعمال نموذج الأشرطة</a:t>
            </a:r>
          </a:p>
        </p:txBody>
      </p:sp>
    </p:spTree>
    <p:extLst>
      <p:ext uri="{BB962C8B-B14F-4D97-AF65-F5344CB8AC3E}">
        <p14:creationId xmlns:p14="http://schemas.microsoft.com/office/powerpoint/2010/main" val="20044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796470" y="1761610"/>
            <a:ext cx="7132233" cy="35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44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صيغة التمرير </a:t>
            </a: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D19BD6FC-F3B3-25A3-DD88-236A1C428962}"/>
              </a:ext>
            </a:extLst>
          </p:cNvPr>
          <p:cNvSpPr txBox="1"/>
          <p:nvPr/>
        </p:nvSpPr>
        <p:spPr>
          <a:xfrm>
            <a:off x="640543" y="1800951"/>
            <a:ext cx="7635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defTabSz="914445" rtl="1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تمرير جماعي موحد:</a:t>
            </a:r>
          </a:p>
          <a:p>
            <a:pPr marL="1428750" lvl="2" indent="-514350" algn="r" defTabSz="914445" rtl="1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يوجه الأستاذ المتعلمين إلى تسجيل أسمائهم في المكان المخصص على النسخة الفردية؛</a:t>
            </a:r>
          </a:p>
          <a:p>
            <a:pPr marL="1428750" lvl="2" indent="-514350" algn="r" defTabSz="914445" rtl="1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يقرأ الأستاذ(ة) كل تعليمة دون تفصيل أو شرح؛</a:t>
            </a:r>
          </a:p>
          <a:p>
            <a:pPr marL="1428750" lvl="2" indent="-514350" algn="r" defTabSz="914445" rtl="1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يدعوا المتعلمين للإنجاز ويمنحهم الوقت اللازم، كما هو موجه به؛</a:t>
            </a:r>
          </a:p>
          <a:p>
            <a:pPr marL="514350" indent="-514350" algn="r" defTabSz="914445" rtl="1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يجيب المتعلمون على أوراق الاختبار الفردية؛</a:t>
            </a:r>
          </a:p>
          <a:p>
            <a:pPr marL="514350" indent="-514350" algn="r" defTabSz="914445" rtl="1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 انصرام الوقت، يتم الانتقال إلى التعليمة الموالية؛</a:t>
            </a:r>
          </a:p>
          <a:p>
            <a:pPr marL="514350" indent="-514350" algn="r" defTabSz="914445" rtl="1"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يمنح المتعلمون الـــــ 5 دقائق الأخيرة لاستدراك ما فاتهم أثناء التمرير.</a:t>
            </a:r>
          </a:p>
        </p:txBody>
      </p: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استعدوا، سنستعمل الأدوات التالية:</a:t>
            </a:r>
            <a:endParaRPr lang="fr-FR" b="1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F1AE9A8-7F2D-71F7-6D28-E8222B697A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8C3F9455-78AA-34E8-24EF-E564CF18D9C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09C89C-619F-E989-A2FB-C6ED8C30FA0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6C69931-49A5-2A36-1631-5AC2CBD4EAE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01411CA5-CFDD-AC5F-7969-2EDEE25B41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7DE2BE3-42BE-292F-32A2-0E1C784F973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25EC2864-4BAF-DC56-73CC-D6C61EB52E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5D3A5E8-6EBA-7F16-7F50-0E78DCECF8F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49ECBE48-4C8E-2FE1-9D89-AB3A9A52F0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62E77C-83C9-43C9-8FFD-0DEFC1C8F0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22F2B14D-636F-816C-EBF0-07AF91285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200000">
            <a:off x="1898834" y="3104106"/>
            <a:ext cx="2116473" cy="1226707"/>
          </a:xfrm>
          <a:prstGeom prst="rect">
            <a:avLst/>
          </a:prstGeom>
        </p:spPr>
      </p:pic>
      <p:pic>
        <p:nvPicPr>
          <p:cNvPr id="13" name="Image 12" descr="Une image contenant fournitures de bureau, outil, stylos et plumes, stylet&#10;&#10;Le contenu généré par l’IA peut être incorrect.">
            <a:extLst>
              <a:ext uri="{FF2B5EF4-FFF2-40B4-BE49-F238E27FC236}">
                <a16:creationId xmlns:a16="http://schemas.microsoft.com/office/drawing/2014/main" id="{7547F690-7A90-F630-B82D-C6851CD4A2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18054" y="3789792"/>
            <a:ext cx="2050434" cy="1378347"/>
          </a:xfrm>
          <a:prstGeom prst="rect">
            <a:avLst/>
          </a:prstGeom>
        </p:spPr>
      </p:pic>
      <p:pic>
        <p:nvPicPr>
          <p:cNvPr id="9" name="Image 8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EC253AA6-E0A0-046B-5B5C-0CBF9B6B6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22502" y="3994896"/>
            <a:ext cx="3470442" cy="1156814"/>
          </a:xfrm>
          <a:prstGeom prst="rect">
            <a:avLst/>
          </a:prstGeom>
        </p:spPr>
      </p:pic>
      <p:pic>
        <p:nvPicPr>
          <p:cNvPr id="16" name="Image 15" descr="Une image contenant outil d’écriture, crayon, fournitures de bureau, Outils de marquage&#10;&#10;Le contenu généré par l’IA peut être incorrect.">
            <a:extLst>
              <a:ext uri="{FF2B5EF4-FFF2-40B4-BE49-F238E27FC236}">
                <a16:creationId xmlns:a16="http://schemas.microsoft.com/office/drawing/2014/main" id="{9CA65A19-8646-B701-DD1F-07A042D7C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7296" y="3643858"/>
            <a:ext cx="1142354" cy="11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9DA82-500F-B8EC-0C7C-02C3EB64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0149857C-0A9A-2445-040F-39AEF5FF64A1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0379A1-F153-4A61-EF09-AED375A48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03642AB-6A28-52EA-0FCD-1E9029588E70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سأوزع عليكم اختبار الرياضيات، واكتبوا أسماءكم الكاملة عليها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الاختبار – سأقرأ لكم التعليمات وعند الإشارة تنطلقون في الحل.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CE36CA2-3FA2-7466-AEEC-611753EEDC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63C307BE-BCCD-2890-0852-C625774E149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60E30D6-BE69-D750-84C4-C9DE775DF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3A7A780-3857-9553-9895-9484C620755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9C3CF6EC-F661-DC14-AD9A-AD8E703724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6BD59DB-394E-F57C-101F-D385B47757B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38521FB9-9D77-2706-C075-3ABA81C77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3F95149-3A4D-9EED-57A0-70D22785586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67CC87B4-3716-832F-CE8F-DFA552ABFE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57763C-5BF1-EA69-F572-A2F32E4220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CFF534A-2912-151A-F6A0-FC3C43CA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189" y="1765518"/>
            <a:ext cx="3345474" cy="4402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346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CBE07-04E8-C7A4-93A1-B3B4220A3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31E7BFA0-4F1D-791C-7FDB-B9A2761C51C9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F6CCA4-A184-49F4-4F27-3DE209007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798DE26-8B3D-1A0D-FCFD-A607978B3164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1، لديكم دقيقة واحدة، ثم ننتقل جميعا لإنجاز النشاط الموالي. </a:t>
            </a:r>
            <a:r>
              <a:rPr lang="ar-MA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الإطار يوضح مرور المدة المحددة تلقائيا)</a:t>
            </a:r>
            <a:endParaRPr lang="fr-FR" b="1" i="1" dirty="0">
              <a:solidFill>
                <a:srgbClr val="C00000"/>
              </a:solidFill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064BA0D-7A4D-411B-2A81-E60DAD981EFD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8A8DC86-D493-36E9-3B95-06534B3D0203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7B584AD-EC3B-C742-1AE7-2DA4FFBFB5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AA4DBCD-0982-C2BF-5ED4-847B5FB7F2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23C5B9AB-ADC5-CA12-8D0B-2A07A29747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49ED574-4D66-190C-3A75-A331172754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C9B5A15A-5C9F-12BD-DAEF-8F48B3A40A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A72E2D2-5ECD-85D5-5497-12283D4881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20FB1584-E7BA-9E38-D8C6-A4537F32E6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C52B852-C2A1-5BF4-CCD9-83DCA1571A34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2AAC8C4-481B-EC53-ED1F-B479F9F95E68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227C99-0E70-AAE6-A962-E097FB8B8A84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80722E-EA3F-9FCD-BDDD-B5274CFB3174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8BBE24-BC34-43E7-868C-AFE985B9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7" y="2177708"/>
            <a:ext cx="7391400" cy="6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E8A59-D24A-763B-5605-0E05A378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E99CA9CD-6664-9191-8CDB-187FA01844CB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1510ED-B964-E5CD-CE93-E01AA23A3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C9740F3-3545-658F-FE43-FE752CE7AD40}"/>
              </a:ext>
            </a:extLst>
          </p:cNvPr>
          <p:cNvGrpSpPr>
            <a:grpSpLocks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D5D801DE-6DC0-B679-DB1E-D3D67702ADAD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A81ACD7-AC19-E5B3-D215-83900442584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E04F889-E250-9A02-8D8E-38A96BB47B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8EEC0454-2CFE-E268-6B94-3A39404B2C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31D92F5-3062-7B23-9697-12E8E1BCAA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التقويم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C26A3C73-3AAE-15DD-9F49-E33A1FE6FEF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989DD1E-A8C6-0FEA-2067-EBBDDFF064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7234B46E-7548-25DD-EAAB-F383C8F3337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6F240B-CB36-53E0-3A3C-007E9881F1CB}"/>
                </a:ext>
              </a:extLst>
            </p:cNvPr>
            <p:cNvSpPr>
              <a:spLocks/>
            </p:cNvSpPr>
            <p:nvPr/>
          </p:nvSpPr>
          <p:spPr>
            <a:xfrm>
              <a:off x="837296" y="155214"/>
              <a:ext cx="254015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0578ACE-CC31-85C3-ABC1-246C9B25EB3D}"/>
              </a:ext>
            </a:extLst>
          </p:cNvPr>
          <p:cNvSpPr>
            <a:spLocks/>
          </p:cNvSpPr>
          <p:nvPr/>
        </p:nvSpPr>
        <p:spPr>
          <a:xfrm>
            <a:off x="5361135" y="147777"/>
            <a:ext cx="2540153" cy="323165"/>
          </a:xfrm>
          <a:prstGeom prst="rect">
            <a:avLst/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535B10-6033-F006-0883-8473E6B0124E}"/>
              </a:ext>
            </a:extLst>
          </p:cNvPr>
          <p:cNvSpPr txBox="1"/>
          <p:nvPr/>
        </p:nvSpPr>
        <p:spPr>
          <a:xfrm>
            <a:off x="367383" y="881801"/>
            <a:ext cx="71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تعليمة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التمرين 1، الكفاية الثانية </a:t>
            </a: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دقيقتان، ثم ننتقل جميعا لإنجاز النشاط الموالي.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695705-E7D9-FB57-2FB5-132B1269FECB}"/>
              </a:ext>
            </a:extLst>
          </p:cNvPr>
          <p:cNvSpPr/>
          <p:nvPr/>
        </p:nvSpPr>
        <p:spPr>
          <a:xfrm>
            <a:off x="918889" y="3805083"/>
            <a:ext cx="7011896" cy="485037"/>
          </a:xfrm>
          <a:prstGeom prst="rect">
            <a:avLst/>
          </a:prstGeom>
          <a:solidFill>
            <a:srgbClr val="FC8E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A81F86-6310-3964-EA6D-DAF9BC3B5353}"/>
              </a:ext>
            </a:extLst>
          </p:cNvPr>
          <p:cNvSpPr/>
          <p:nvPr/>
        </p:nvSpPr>
        <p:spPr>
          <a:xfrm>
            <a:off x="948385" y="3844912"/>
            <a:ext cx="6948000" cy="4068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735274-2D22-A542-91C2-0C261CF28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4" y="1940442"/>
            <a:ext cx="7660341" cy="594370"/>
          </a:xfrm>
          <a:prstGeom prst="rect">
            <a:avLst/>
          </a:prstGeom>
        </p:spPr>
      </p:pic>
      <p:pic>
        <p:nvPicPr>
          <p:cNvPr id="10" name="Graphique 9" descr="Badge 1 contour">
            <a:extLst>
              <a:ext uri="{FF2B5EF4-FFF2-40B4-BE49-F238E27FC236}">
                <a16:creationId xmlns:a16="http://schemas.microsoft.com/office/drawing/2014/main" id="{2D11234B-977B-C539-5893-F80AF21D2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4533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896</Words>
  <Application>Microsoft Office PowerPoint</Application>
  <PresentationFormat>Affichage à l'écran (4:3)</PresentationFormat>
  <Paragraphs>209</Paragraphs>
  <Slides>25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25</vt:i4>
      </vt:variant>
    </vt:vector>
  </HeadingPairs>
  <TitlesOfParts>
    <vt:vector size="39" baseType="lpstr">
      <vt:lpstr>DengXian</vt:lpstr>
      <vt:lpstr>Aptos</vt:lpstr>
      <vt:lpstr>Aptos Display</vt:lpstr>
      <vt:lpstr>Arial</vt:lpstr>
      <vt:lpstr>Arimo Italics</vt:lpstr>
      <vt:lpstr>Calibri</vt:lpstr>
      <vt:lpstr>Dosis</vt:lpstr>
      <vt:lpstr>Effra CC Arbc</vt:lpstr>
      <vt:lpstr>Wingdings</vt:lpstr>
      <vt:lpstr>salam</vt:lpstr>
      <vt:lpstr>Page d'entree</vt:lpstr>
      <vt:lpstr>1_salam</vt:lpstr>
      <vt:lpstr>2_Conception personnalisée</vt:lpstr>
      <vt:lpstr>3_Conception personnalisée</vt:lpstr>
      <vt:lpstr>Présentation PowerPoint</vt:lpstr>
      <vt:lpstr>برمجة الأسبوع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4</cp:revision>
  <cp:lastPrinted>2025-08-13T10:11:39Z</cp:lastPrinted>
  <dcterms:created xsi:type="dcterms:W3CDTF">2025-08-01T12:31:49Z</dcterms:created>
  <dcterms:modified xsi:type="dcterms:W3CDTF">2025-12-03T20:09:50Z</dcterms:modified>
</cp:coreProperties>
</file>