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56"/>
  </p:notesMasterIdLst>
  <p:handoutMasterIdLst>
    <p:handoutMasterId r:id="rId57"/>
  </p:handoutMasterIdLst>
  <p:sldIdLst>
    <p:sldId id="779" r:id="rId7"/>
    <p:sldId id="948" r:id="rId8"/>
    <p:sldId id="738" r:id="rId9"/>
    <p:sldId id="780" r:id="rId10"/>
    <p:sldId id="781" r:id="rId11"/>
    <p:sldId id="741" r:id="rId12"/>
    <p:sldId id="746" r:id="rId13"/>
    <p:sldId id="2134806709" r:id="rId14"/>
    <p:sldId id="2134806708" r:id="rId15"/>
    <p:sldId id="769" r:id="rId16"/>
    <p:sldId id="768" r:id="rId17"/>
    <p:sldId id="870" r:id="rId18"/>
    <p:sldId id="2134806710" r:id="rId19"/>
    <p:sldId id="751" r:id="rId20"/>
    <p:sldId id="871" r:id="rId21"/>
    <p:sldId id="2134806711" r:id="rId22"/>
    <p:sldId id="2134806681" r:id="rId23"/>
    <p:sldId id="2134806700" r:id="rId24"/>
    <p:sldId id="2134806722" r:id="rId25"/>
    <p:sldId id="2134806701" r:id="rId26"/>
    <p:sldId id="2134806719" r:id="rId27"/>
    <p:sldId id="2134806715" r:id="rId28"/>
    <p:sldId id="2134806702" r:id="rId29"/>
    <p:sldId id="2134807020" r:id="rId30"/>
    <p:sldId id="2134807021" r:id="rId31"/>
    <p:sldId id="2134807024" r:id="rId32"/>
    <p:sldId id="2134807006" r:id="rId33"/>
    <p:sldId id="2134807025" r:id="rId34"/>
    <p:sldId id="2134807026" r:id="rId35"/>
    <p:sldId id="2134807027" r:id="rId36"/>
    <p:sldId id="2134806689" r:id="rId37"/>
    <p:sldId id="2134806665" r:id="rId38"/>
    <p:sldId id="2134806663" r:id="rId39"/>
    <p:sldId id="2134807028" r:id="rId40"/>
    <p:sldId id="2134806664" r:id="rId41"/>
    <p:sldId id="2134806696" r:id="rId42"/>
    <p:sldId id="848" r:id="rId43"/>
    <p:sldId id="921" r:id="rId44"/>
    <p:sldId id="922" r:id="rId45"/>
    <p:sldId id="924" r:id="rId46"/>
    <p:sldId id="925" r:id="rId47"/>
    <p:sldId id="849" r:id="rId48"/>
    <p:sldId id="2134806697" r:id="rId49"/>
    <p:sldId id="2134806706" r:id="rId50"/>
    <p:sldId id="858" r:id="rId51"/>
    <p:sldId id="868" r:id="rId52"/>
    <p:sldId id="869" r:id="rId53"/>
    <p:sldId id="764" r:id="rId54"/>
    <p:sldId id="949" r:id="rId55"/>
  </p:sldIdLst>
  <p:sldSz cx="9144000" cy="6858000" type="screen4x3"/>
  <p:notesSz cx="6735763" cy="9866313"/>
  <p:embeddedFontLst>
    <p:embeddedFont>
      <p:font typeface="Dosis" pitchFamily="2" charset="0"/>
      <p:regular r:id="rId58"/>
      <p:bold r:id="rId5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2962"/>
    <a:srgbClr val="00B050"/>
    <a:srgbClr val="17AB98"/>
    <a:srgbClr val="C00000"/>
    <a:srgbClr val="CF1F3C"/>
    <a:srgbClr val="3A8F98"/>
    <a:srgbClr val="FC8D00"/>
    <a:srgbClr val="F2F2F2"/>
    <a:srgbClr val="F9B2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28" autoAdjust="0"/>
    <p:restoredTop sz="95890" autoAdjust="0"/>
  </p:normalViewPr>
  <p:slideViewPr>
    <p:cSldViewPr snapToGrid="0">
      <p:cViewPr varScale="1">
        <p:scale>
          <a:sx n="71" d="100"/>
          <a:sy n="71" d="100"/>
        </p:scale>
        <p:origin x="792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64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10/12/2025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10/12/2025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10.emf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6.mp4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6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الدرس </a:t>
            </a:r>
            <a:r>
              <a:rPr lang="fr-FR"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sz="14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44354" y="4143247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ar-M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2714174" cy="288630"/>
            <a:chOff x="5372100" y="5877672"/>
            <a:chExt cx="2714174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3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7817223" y="5886030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1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4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لتحولوا هذه المتساويات إلى الطرح.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2962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</a:rPr>
                <a:t>5 </a:t>
              </a:r>
              <a:r>
                <a:rPr lang="fr-FR" sz="2400" dirty="0"/>
                <a:t>+ </a:t>
              </a:r>
              <a:r>
                <a:rPr lang="fr-FR" sz="2400" dirty="0">
                  <a:solidFill>
                    <a:srgbClr val="C00000"/>
                  </a:solidFill>
                </a:rPr>
                <a:t>7 </a:t>
              </a:r>
              <a:r>
                <a:rPr lang="fr-FR" sz="2400" dirty="0"/>
                <a:t>=</a:t>
              </a:r>
              <a:r>
                <a:rPr lang="fr-FR" sz="2400" dirty="0">
                  <a:solidFill>
                    <a:srgbClr val="C00000"/>
                  </a:solidFill>
                </a:rPr>
                <a:t>12</a:t>
              </a:r>
              <a:endParaRPr lang="fr-FR" sz="2400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1302778"/>
            <a:chOff x="2208522" y="3613351"/>
            <a:chExt cx="5090686" cy="1302778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2091186" cy="11167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426908" y="3813057"/>
              <a:ext cx="24331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  12 – 7 = 5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48F41A8-1630-D380-59AB-2686BBAFE02F}"/>
              </a:ext>
            </a:extLst>
          </p:cNvPr>
          <p:cNvSpPr txBox="1"/>
          <p:nvPr/>
        </p:nvSpPr>
        <p:spPr>
          <a:xfrm>
            <a:off x="3438196" y="4290909"/>
            <a:ext cx="2433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halkboard" panose="03050602040202020205" pitchFamily="66" charset="77"/>
                <a:cs typeface="JF Flat Bold" panose="02000500000000000000" pitchFamily="2" charset="-78"/>
              </a:rPr>
              <a:t>   12 – 5 = 7</a:t>
            </a:r>
            <a:r>
              <a: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10" name="Image 9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0CF1006-7C2E-3EA2-B737-9CEE144FE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12" y="2659830"/>
            <a:ext cx="8285487" cy="1804594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6E83D1A-FF0A-B761-834F-B91ED219C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9D0094B-D3F5-499E-E5B1-C442FE630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12" y="2659830"/>
            <a:ext cx="8285487" cy="18045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2D6000A-AA48-331A-EEBD-2FD1A96BB1CE}"/>
              </a:ext>
            </a:extLst>
          </p:cNvPr>
          <p:cNvSpPr txBox="1"/>
          <p:nvPr/>
        </p:nvSpPr>
        <p:spPr>
          <a:xfrm>
            <a:off x="1264124" y="3941204"/>
            <a:ext cx="29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032B02-9EF9-FE5F-046F-F3DC6F5DC75B}"/>
              </a:ext>
            </a:extLst>
          </p:cNvPr>
          <p:cNvSpPr txBox="1"/>
          <p:nvPr/>
        </p:nvSpPr>
        <p:spPr>
          <a:xfrm>
            <a:off x="2640206" y="3941204"/>
            <a:ext cx="29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CF5AF1-E3FC-516A-72EB-116D5A91940D}"/>
              </a:ext>
            </a:extLst>
          </p:cNvPr>
          <p:cNvSpPr txBox="1"/>
          <p:nvPr/>
        </p:nvSpPr>
        <p:spPr>
          <a:xfrm>
            <a:off x="4061112" y="3941204"/>
            <a:ext cx="29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924F22-2685-DB26-D63D-D70322EDCCC4}"/>
              </a:ext>
            </a:extLst>
          </p:cNvPr>
          <p:cNvSpPr txBox="1"/>
          <p:nvPr/>
        </p:nvSpPr>
        <p:spPr>
          <a:xfrm>
            <a:off x="5387889" y="3941204"/>
            <a:ext cx="29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FA32EB-C1A9-7622-B933-C77AB232F192}"/>
              </a:ext>
            </a:extLst>
          </p:cNvPr>
          <p:cNvSpPr txBox="1"/>
          <p:nvPr/>
        </p:nvSpPr>
        <p:spPr>
          <a:xfrm>
            <a:off x="6674323" y="3941204"/>
            <a:ext cx="60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1AE555-39AC-A8C1-3474-D9DB45EC8457}"/>
              </a:ext>
            </a:extLst>
          </p:cNvPr>
          <p:cNvSpPr txBox="1"/>
          <p:nvPr/>
        </p:nvSpPr>
        <p:spPr>
          <a:xfrm>
            <a:off x="8144622" y="3941204"/>
            <a:ext cx="29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517989" y="3210205"/>
              <a:ext cx="3750833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تَعَرُّفُ وَتَحْديدُ الْأَعْدادِ الْكَسْرِيَةِ الْمُتَكافِئَةِ.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 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وَإنجاز عمليات جمع بالاحتفاظ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N1_P2_S1_L3">
            <a:hlinkClick r:id="" action="ppaction://media"/>
            <a:extLst>
              <a:ext uri="{FF2B5EF4-FFF2-40B4-BE49-F238E27FC236}">
                <a16:creationId xmlns:a16="http://schemas.microsoft.com/office/drawing/2014/main" id="{CE3ED76E-406E-4D55-9694-3E45842813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370" y="2070419"/>
            <a:ext cx="7709646" cy="43366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E1A4D3-8A1D-E459-8BDF-1E07B4BE9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44" y="2129118"/>
            <a:ext cx="7885268" cy="417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6" name="n3 p2 l1 v5 ">
            <a:hlinkClick r:id="" action="ppaction://media"/>
            <a:extLst>
              <a:ext uri="{FF2B5EF4-FFF2-40B4-BE49-F238E27FC236}">
                <a16:creationId xmlns:a16="http://schemas.microsoft.com/office/drawing/2014/main" id="{0F802254-63EA-1665-6BAE-E72F69CEA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388" y="1953747"/>
            <a:ext cx="8113059" cy="45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5661AE-D9DC-9C5B-1FCB-CC915A27C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48" y="1951852"/>
            <a:ext cx="7571552" cy="42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57317" y="849493"/>
            <a:ext cx="737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وجد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الكسر المكافئ  لهذا الكسر بالتلوين، خُطْوَةً خطوة، مثل مجد وندى.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26" name="Picture 2" descr="Copy of the workspace">
            <a:extLst>
              <a:ext uri="{FF2B5EF4-FFF2-40B4-BE49-F238E27FC236}">
                <a16:creationId xmlns:a16="http://schemas.microsoft.com/office/drawing/2014/main" id="{709C12E3-C61C-D9AF-3E5A-357B0AABD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9038" r="36500" b="39864"/>
          <a:stretch>
            <a:fillRect/>
          </a:stretch>
        </p:blipFill>
        <p:spPr bwMode="auto">
          <a:xfrm>
            <a:off x="2305664" y="2490019"/>
            <a:ext cx="4532671" cy="18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3FC757A7-5EAF-B45B-B0B4-B0E75A93E41C}"/>
              </a:ext>
            </a:extLst>
          </p:cNvPr>
          <p:cNvGrpSpPr/>
          <p:nvPr/>
        </p:nvGrpSpPr>
        <p:grpSpPr>
          <a:xfrm>
            <a:off x="5830268" y="1908100"/>
            <a:ext cx="2614454" cy="551406"/>
            <a:chOff x="5827780" y="1914188"/>
            <a:chExt cx="2526167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B928EFA-6BA4-4583-0B5E-ABA35217B2EA}"/>
                </a:ext>
              </a:extLst>
            </p:cNvPr>
            <p:cNvSpPr/>
            <p:nvPr/>
          </p:nvSpPr>
          <p:spPr>
            <a:xfrm>
              <a:off x="5827780" y="1914188"/>
              <a:ext cx="208705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الْجُزءَ الْمُلَوَّنَ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EC0CB823-F186-AB0B-FA6F-42C62DB7F7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13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AD0ED14-D27E-CFDB-343E-C73F200AC345}"/>
              </a:ext>
            </a:extLst>
          </p:cNvPr>
          <p:cNvGrpSpPr/>
          <p:nvPr/>
        </p:nvGrpSpPr>
        <p:grpSpPr>
          <a:xfrm>
            <a:off x="3090000" y="1908100"/>
            <a:ext cx="2602699" cy="551406"/>
            <a:chOff x="5691260" y="1914188"/>
            <a:chExt cx="2602699" cy="55140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F454FCF7-1765-FA8D-183A-7C2D205142BB}"/>
                </a:ext>
              </a:extLst>
            </p:cNvPr>
            <p:cNvSpPr/>
            <p:nvPr/>
          </p:nvSpPr>
          <p:spPr>
            <a:xfrm>
              <a:off x="5691260" y="1914188"/>
              <a:ext cx="216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أُُلَوِّنُ نَفْسَ الْمِساحَةِ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A0D1A1E6-9786-BDD5-98A4-335ABAD50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134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682BF479-68A4-4853-44BB-9FE6E2F31696}"/>
              </a:ext>
            </a:extLst>
          </p:cNvPr>
          <p:cNvGrpSpPr/>
          <p:nvPr/>
        </p:nvGrpSpPr>
        <p:grpSpPr>
          <a:xfrm>
            <a:off x="349731" y="1908100"/>
            <a:ext cx="2602701" cy="551406"/>
            <a:chOff x="5691258" y="1914188"/>
            <a:chExt cx="2602701" cy="551406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87228409-11AD-50E3-E7DD-1B294B9C8C3A}"/>
                </a:ext>
              </a:extLst>
            </p:cNvPr>
            <p:cNvSpPr/>
            <p:nvPr/>
          </p:nvSpPr>
          <p:spPr>
            <a:xfrm>
              <a:off x="5691258" y="1914188"/>
              <a:ext cx="216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الأَجزاءَ وَأَكتُبُ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الْكَسْر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51EF900B-D3EA-1CE3-163A-067EC8B0E7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134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410E26-AC52-FA6E-ADA4-84AFE3A55A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2" descr="Copy of the workspace">
            <a:extLst>
              <a:ext uri="{FF2B5EF4-FFF2-40B4-BE49-F238E27FC236}">
                <a16:creationId xmlns:a16="http://schemas.microsoft.com/office/drawing/2014/main" id="{C81303A4-1778-6C35-63B3-F6C9AAD0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9038" r="36500" b="39864"/>
          <a:stretch>
            <a:fillRect/>
          </a:stretch>
        </p:blipFill>
        <p:spPr bwMode="auto">
          <a:xfrm>
            <a:off x="2305664" y="2490019"/>
            <a:ext cx="4532671" cy="18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F00F1-D9B2-C7CC-0F49-D111160ED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DBEBD4-E5B5-F02A-FE5D-2C4F8296A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29" name="ZoneTexte 2">
            <a:extLst>
              <a:ext uri="{FF2B5EF4-FFF2-40B4-BE49-F238E27FC236}">
                <a16:creationId xmlns:a16="http://schemas.microsoft.com/office/drawing/2014/main" id="{85E44D67-2D6F-B6AE-058B-9EA9C2669F0C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حددوا، على ألواحكم، الكسر المناسب للتمثيل الأول: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E7C97185-F978-7DB2-2294-3B5E53ABC1CB}"/>
              </a:ext>
            </a:extLst>
          </p:cNvPr>
          <p:cNvGrpSpPr/>
          <p:nvPr/>
        </p:nvGrpSpPr>
        <p:grpSpPr>
          <a:xfrm>
            <a:off x="5830268" y="1908100"/>
            <a:ext cx="2614454" cy="551406"/>
            <a:chOff x="5827780" y="1914188"/>
            <a:chExt cx="2526167" cy="55140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C2D450C-8E58-5C6A-FC94-5D32F594E877}"/>
                </a:ext>
              </a:extLst>
            </p:cNvPr>
            <p:cNvSpPr/>
            <p:nvPr/>
          </p:nvSpPr>
          <p:spPr>
            <a:xfrm>
              <a:off x="5827780" y="1914188"/>
              <a:ext cx="208705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الْجُزءَ الْمُلَوَّنَ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CEE1397E-7172-2E2D-3C76-DDAF3EB3E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13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C5F7DA0-D4E2-3D77-DD51-8061E8272710}"/>
              </a:ext>
            </a:extLst>
          </p:cNvPr>
          <p:cNvGrpSpPr/>
          <p:nvPr/>
        </p:nvGrpSpPr>
        <p:grpSpPr>
          <a:xfrm>
            <a:off x="3090000" y="1908100"/>
            <a:ext cx="2602699" cy="551406"/>
            <a:chOff x="5691260" y="1914188"/>
            <a:chExt cx="2602699" cy="55140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1B10B7EF-40A5-C48A-8BBE-AEEA3DF5BCDD}"/>
                </a:ext>
              </a:extLst>
            </p:cNvPr>
            <p:cNvSpPr/>
            <p:nvPr/>
          </p:nvSpPr>
          <p:spPr>
            <a:xfrm>
              <a:off x="5691260" y="1914188"/>
              <a:ext cx="216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أُُلَوِّنُ نَفْسَ الْمِساحَةِ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18E49B8-FD27-FEA4-8D01-3EA29834C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134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743B2861-D1CA-9A43-7C81-7E908FFCD1CE}"/>
              </a:ext>
            </a:extLst>
          </p:cNvPr>
          <p:cNvGrpSpPr/>
          <p:nvPr/>
        </p:nvGrpSpPr>
        <p:grpSpPr>
          <a:xfrm>
            <a:off x="349731" y="1908100"/>
            <a:ext cx="2602701" cy="551406"/>
            <a:chOff x="5691258" y="1914188"/>
            <a:chExt cx="2602701" cy="551406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EED784B6-5265-C88C-7DD4-8D266638019D}"/>
                </a:ext>
              </a:extLst>
            </p:cNvPr>
            <p:cNvSpPr/>
            <p:nvPr/>
          </p:nvSpPr>
          <p:spPr>
            <a:xfrm>
              <a:off x="5691258" y="1914188"/>
              <a:ext cx="216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الأَجزاءَ وَأَكتُبُ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الْكَسْر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93F7E02E-C3FB-AA54-4C1B-2D5F803DFA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134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2" descr="Copy of the workspace">
            <a:extLst>
              <a:ext uri="{FF2B5EF4-FFF2-40B4-BE49-F238E27FC236}">
                <a16:creationId xmlns:a16="http://schemas.microsoft.com/office/drawing/2014/main" id="{D6321000-8ED9-4964-9A38-BF508C115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9038" r="36500" b="39864"/>
          <a:stretch>
            <a:fillRect/>
          </a:stretch>
        </p:blipFill>
        <p:spPr bwMode="auto">
          <a:xfrm>
            <a:off x="2305664" y="2490019"/>
            <a:ext cx="4532671" cy="18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8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969CE-CC66-FC38-49D4-B0C2C891C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4259BD7-0011-88F0-B649-4BC67EBA8E4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B1E239D-68D8-BB00-6C20-544BC6BE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0A978D8-36D1-B6A2-F1E2-8002A72701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4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98B72-C593-CF1B-EA91-13941B8AD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AE19A6-6482-C461-5109-46F66DE7C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C98C3B4B-D88C-48DF-2BCC-743CAFAEB60A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الكسر الممثل هو: واحد على أربعة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FC106D9-11D5-60AF-390F-A7C15744ADD9}"/>
              </a:ext>
            </a:extLst>
          </p:cNvPr>
          <p:cNvCxnSpPr/>
          <p:nvPr/>
        </p:nvCxnSpPr>
        <p:spPr>
          <a:xfrm flipH="1">
            <a:off x="4095135" y="5250426"/>
            <a:ext cx="74725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715A0CD-6C5E-6CA0-0E70-9FC90013CB14}"/>
              </a:ext>
            </a:extLst>
          </p:cNvPr>
          <p:cNvSpPr txBox="1"/>
          <p:nvPr/>
        </p:nvSpPr>
        <p:spPr>
          <a:xfrm>
            <a:off x="4070554" y="4712368"/>
            <a:ext cx="75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solidFill>
                  <a:srgbClr val="C00000"/>
                </a:solidFill>
              </a:rPr>
              <a:t>1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D558C7C-1764-DF7F-7800-CB43108BF873}"/>
              </a:ext>
            </a:extLst>
          </p:cNvPr>
          <p:cNvSpPr txBox="1"/>
          <p:nvPr/>
        </p:nvSpPr>
        <p:spPr>
          <a:xfrm>
            <a:off x="4070554" y="5183210"/>
            <a:ext cx="75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solidFill>
                  <a:srgbClr val="C00000"/>
                </a:solidFill>
              </a:rPr>
              <a:t>4</a:t>
            </a:r>
            <a:endParaRPr lang="fr-FR" sz="3600" dirty="0">
              <a:solidFill>
                <a:srgbClr val="C00000"/>
              </a:solidFill>
            </a:endParaRPr>
          </a:p>
        </p:txBody>
      </p:sp>
      <p:pic>
        <p:nvPicPr>
          <p:cNvPr id="4" name="Picture 2" descr="Copy of the workspace">
            <a:extLst>
              <a:ext uri="{FF2B5EF4-FFF2-40B4-BE49-F238E27FC236}">
                <a16:creationId xmlns:a16="http://schemas.microsoft.com/office/drawing/2014/main" id="{3A0EFAE8-A28E-BA7E-482F-E3A2A2669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9038" r="36500" b="39864"/>
          <a:stretch>
            <a:fillRect/>
          </a:stretch>
        </p:blipFill>
        <p:spPr bwMode="auto">
          <a:xfrm>
            <a:off x="2305664" y="2490019"/>
            <a:ext cx="4532671" cy="18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5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639AD-8D03-ECBF-9BF1-6DD7CE63D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5BA5D556-692B-5CF7-5638-6CEC413F73D7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الثانية؟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397E123-F591-6D65-37DF-848D5983A0DF}"/>
              </a:ext>
            </a:extLst>
          </p:cNvPr>
          <p:cNvSpPr/>
          <p:nvPr/>
        </p:nvSpPr>
        <p:spPr>
          <a:xfrm>
            <a:off x="5830268" y="1908100"/>
            <a:ext cx="2160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أُلاحِظُ الْجُزءَ الْمُلَوَّنَ</a:t>
            </a: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FE2EB51A-68B0-7B65-458E-26CC5AD8B3C8}"/>
              </a:ext>
            </a:extLst>
          </p:cNvPr>
          <p:cNvSpPr>
            <a:spLocks noChangeAspect="1"/>
          </p:cNvSpPr>
          <p:nvPr/>
        </p:nvSpPr>
        <p:spPr>
          <a:xfrm>
            <a:off x="7996984" y="1973430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F658ABC-31DF-A532-7D11-60370DFA8EFF}"/>
              </a:ext>
            </a:extLst>
          </p:cNvPr>
          <p:cNvSpPr/>
          <p:nvPr/>
        </p:nvSpPr>
        <p:spPr>
          <a:xfrm>
            <a:off x="3090000" y="1908100"/>
            <a:ext cx="2160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أُُلَوِّنُ نَفْسَ الْمِساحَةِ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A63E6D9C-D278-A428-2E59-08BBC655762C}"/>
              </a:ext>
            </a:extLst>
          </p:cNvPr>
          <p:cNvSpPr>
            <a:spLocks noChangeAspect="1"/>
          </p:cNvSpPr>
          <p:nvPr/>
        </p:nvSpPr>
        <p:spPr>
          <a:xfrm>
            <a:off x="5260081" y="1973430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949A7FEE-8D3B-F5CB-F298-7F4712A2524D}"/>
              </a:ext>
            </a:extLst>
          </p:cNvPr>
          <p:cNvGrpSpPr/>
          <p:nvPr/>
        </p:nvGrpSpPr>
        <p:grpSpPr>
          <a:xfrm>
            <a:off x="349731" y="1908100"/>
            <a:ext cx="2602701" cy="551406"/>
            <a:chOff x="5691258" y="1914188"/>
            <a:chExt cx="2602701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670E3F2-C6A3-0A81-2566-2E6E44AF176F}"/>
                </a:ext>
              </a:extLst>
            </p:cNvPr>
            <p:cNvSpPr/>
            <p:nvPr/>
          </p:nvSpPr>
          <p:spPr>
            <a:xfrm>
              <a:off x="5691258" y="1914188"/>
              <a:ext cx="216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الأَجزاءَ وَأَكتُبُ الْكَسْرَ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7625DFE4-B295-1C78-1F4D-A96AA56988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134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A73AFA8-8D48-BAA5-ADDA-FF41A4D8BE13}"/>
              </a:ext>
            </a:extLst>
          </p:cNvPr>
          <p:cNvGrpSpPr/>
          <p:nvPr/>
        </p:nvGrpSpPr>
        <p:grpSpPr>
          <a:xfrm>
            <a:off x="2841522" y="4358409"/>
            <a:ext cx="771832" cy="1117173"/>
            <a:chOff x="2841522" y="4358409"/>
            <a:chExt cx="771832" cy="1117173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E14D80E9-D65A-1EF7-8343-4E28082C6AD6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F106B1D-0225-59B8-ED4C-562EC2A5FCA1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76FBF9F-D004-3A36-B96C-1D58922F57BA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4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3" name="Picture 2" descr="Copy of the workspace">
            <a:extLst>
              <a:ext uri="{FF2B5EF4-FFF2-40B4-BE49-F238E27FC236}">
                <a16:creationId xmlns:a16="http://schemas.microsoft.com/office/drawing/2014/main" id="{79C6ACBF-5465-C4A2-6023-C929096F3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9038" r="36500" b="39864"/>
          <a:stretch>
            <a:fillRect/>
          </a:stretch>
        </p:blipFill>
        <p:spPr bwMode="auto">
          <a:xfrm>
            <a:off x="2305664" y="2490019"/>
            <a:ext cx="4532671" cy="18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EB497B-5991-6AB6-C23E-DE5A616926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1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221EB-03FE-7DCB-2550-B4FF02315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189CD43-9662-20E8-1CC6-F58E570C1696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على التمثيل الثاني نفس مساحة الكسر الممثل؟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211F67A-994F-B0ED-795A-D0A77008C9E6}"/>
              </a:ext>
            </a:extLst>
          </p:cNvPr>
          <p:cNvSpPr/>
          <p:nvPr/>
        </p:nvSpPr>
        <p:spPr>
          <a:xfrm>
            <a:off x="5830268" y="1908100"/>
            <a:ext cx="2160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أُلاحِظُ الْجُزءَ الْمُلَوَّنَ</a:t>
            </a: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710F2D8E-092E-D6FD-5CE9-3681D16C6653}"/>
              </a:ext>
            </a:extLst>
          </p:cNvPr>
          <p:cNvSpPr>
            <a:spLocks noChangeAspect="1"/>
          </p:cNvSpPr>
          <p:nvPr/>
        </p:nvSpPr>
        <p:spPr>
          <a:xfrm>
            <a:off x="7996984" y="1973430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8C832B5-7B9B-1044-C9E7-40B88E1275E7}"/>
              </a:ext>
            </a:extLst>
          </p:cNvPr>
          <p:cNvSpPr/>
          <p:nvPr/>
        </p:nvSpPr>
        <p:spPr>
          <a:xfrm>
            <a:off x="3090000" y="1908100"/>
            <a:ext cx="2160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أُُلَوِّنُ نَفْسَ الْمِساحَةِ</a:t>
            </a: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C057DB0B-75CC-E5BC-E96D-08A0C0B35386}"/>
              </a:ext>
            </a:extLst>
          </p:cNvPr>
          <p:cNvSpPr>
            <a:spLocks noChangeAspect="1"/>
          </p:cNvSpPr>
          <p:nvPr/>
        </p:nvSpPr>
        <p:spPr>
          <a:xfrm>
            <a:off x="5260081" y="1973430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4" name="Group 12">
            <a:extLst>
              <a:ext uri="{FF2B5EF4-FFF2-40B4-BE49-F238E27FC236}">
                <a16:creationId xmlns:a16="http://schemas.microsoft.com/office/drawing/2014/main" id="{EF31907A-1F3D-B196-99D4-A708418D3556}"/>
              </a:ext>
            </a:extLst>
          </p:cNvPr>
          <p:cNvGrpSpPr/>
          <p:nvPr/>
        </p:nvGrpSpPr>
        <p:grpSpPr>
          <a:xfrm>
            <a:off x="349731" y="1908100"/>
            <a:ext cx="2602701" cy="551406"/>
            <a:chOff x="5691258" y="1914188"/>
            <a:chExt cx="2602701" cy="55140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C07390F-8168-CA0D-662F-0DBC4E5ADC44}"/>
                </a:ext>
              </a:extLst>
            </p:cNvPr>
            <p:cNvSpPr/>
            <p:nvPr/>
          </p:nvSpPr>
          <p:spPr>
            <a:xfrm>
              <a:off x="5691258" y="1914188"/>
              <a:ext cx="216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الأَجزاءَ وَأَكتُبُ الْكَسْرَ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A1B6D8E-49B2-287B-D604-FEF6DF9793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134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2" descr="Copy of the workspace">
            <a:extLst>
              <a:ext uri="{FF2B5EF4-FFF2-40B4-BE49-F238E27FC236}">
                <a16:creationId xmlns:a16="http://schemas.microsoft.com/office/drawing/2014/main" id="{1DAC591F-DFE5-CD64-D342-B2C360571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9038" r="36500" b="39864"/>
          <a:stretch>
            <a:fillRect/>
          </a:stretch>
        </p:blipFill>
        <p:spPr bwMode="auto">
          <a:xfrm>
            <a:off x="2305664" y="2490019"/>
            <a:ext cx="4532671" cy="18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48DEC700-CD77-A092-2CFC-CA7B5CCB4F7D}"/>
              </a:ext>
            </a:extLst>
          </p:cNvPr>
          <p:cNvGrpSpPr/>
          <p:nvPr/>
        </p:nvGrpSpPr>
        <p:grpSpPr>
          <a:xfrm>
            <a:off x="2841522" y="4358409"/>
            <a:ext cx="771832" cy="1117173"/>
            <a:chOff x="2841522" y="4358409"/>
            <a:chExt cx="771832" cy="1117173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3AFDFB12-0EA1-E98C-3F7F-F88436C6629F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D287D2C-C8DC-51D1-C63E-BD827CD5AB3C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6F760D1-9058-C36F-DE19-F2A7852AC089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4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16E0D30-E865-551E-D399-1C0C0598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41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E08AE-A483-F5D8-52C3-4C76C59F4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9A2940DF-6438-34C2-33AD-648EFDAC1AC7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هكذا نحدد على التمثيل الثاني نفس مساحة الكسر الممثل.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Copy of the workspace">
            <a:extLst>
              <a:ext uri="{FF2B5EF4-FFF2-40B4-BE49-F238E27FC236}">
                <a16:creationId xmlns:a16="http://schemas.microsoft.com/office/drawing/2014/main" id="{C6C469B2-A5B3-6F69-E153-023593B49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9038" r="36500" b="39864"/>
          <a:stretch>
            <a:fillRect/>
          </a:stretch>
        </p:blipFill>
        <p:spPr bwMode="auto">
          <a:xfrm>
            <a:off x="2305664" y="2490019"/>
            <a:ext cx="4532671" cy="18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481F348A-0DB5-8F48-C1A3-E6FA0CA180EC}"/>
              </a:ext>
            </a:extLst>
          </p:cNvPr>
          <p:cNvGrpSpPr/>
          <p:nvPr/>
        </p:nvGrpSpPr>
        <p:grpSpPr>
          <a:xfrm>
            <a:off x="2841522" y="4358409"/>
            <a:ext cx="771832" cy="1117173"/>
            <a:chOff x="2841522" y="4358409"/>
            <a:chExt cx="771832" cy="1117173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63D52C6-BE4D-42E7-1960-1A620834FB1B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315F35A-0C0F-39AE-6E86-30A7A8F27A8D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0ADB31F-320E-AA76-E00F-9CA18DA98E50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4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549EA5F-3CEB-D9F1-5477-76F16F529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Arc partiel 1">
            <a:extLst>
              <a:ext uri="{FF2B5EF4-FFF2-40B4-BE49-F238E27FC236}">
                <a16:creationId xmlns:a16="http://schemas.microsoft.com/office/drawing/2014/main" id="{16143D94-2CC3-58DA-7EE2-B4CBD76F5790}"/>
              </a:ext>
            </a:extLst>
          </p:cNvPr>
          <p:cNvSpPr/>
          <p:nvPr/>
        </p:nvSpPr>
        <p:spPr>
          <a:xfrm>
            <a:off x="5069840" y="2553637"/>
            <a:ext cx="1717040" cy="1733883"/>
          </a:xfrm>
          <a:prstGeom prst="pie">
            <a:avLst>
              <a:gd name="adj1" fmla="val 10799998"/>
              <a:gd name="adj2" fmla="val 16200000"/>
            </a:avLst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9B3C-1C22-6F15-4B01-4FF60CEF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9DCA1A4-2263-C6EA-7AD2-686E64EF5BE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الثالثة؟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2481F9-9927-B92F-C8CC-0185CB0F9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606B683-804C-8573-73CB-1B2FAAB3488E}"/>
              </a:ext>
            </a:extLst>
          </p:cNvPr>
          <p:cNvSpPr/>
          <p:nvPr/>
        </p:nvSpPr>
        <p:spPr>
          <a:xfrm>
            <a:off x="5830268" y="1908100"/>
            <a:ext cx="2160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أُلاحِظُ الْجُزءَ الْمُلَوَّنَ</a:t>
            </a:r>
            <a:endParaRPr lang="fr-FR" sz="1400" b="1" kern="0" dirty="0">
              <a:solidFill>
                <a:prstClr val="white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EE171388-60A1-7957-D3A0-641949B40993}"/>
              </a:ext>
            </a:extLst>
          </p:cNvPr>
          <p:cNvSpPr>
            <a:spLocks noChangeAspect="1"/>
          </p:cNvSpPr>
          <p:nvPr/>
        </p:nvSpPr>
        <p:spPr>
          <a:xfrm>
            <a:off x="7996984" y="1973430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455F03FC-6D9D-80BE-8E97-3A0F28B727A7}"/>
              </a:ext>
            </a:extLst>
          </p:cNvPr>
          <p:cNvGrpSpPr/>
          <p:nvPr/>
        </p:nvGrpSpPr>
        <p:grpSpPr>
          <a:xfrm>
            <a:off x="3090000" y="1908100"/>
            <a:ext cx="2602699" cy="551406"/>
            <a:chOff x="5691260" y="1914188"/>
            <a:chExt cx="2602699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894FD2A8-ED02-2008-4733-92219DECB0FA}"/>
                </a:ext>
              </a:extLst>
            </p:cNvPr>
            <p:cNvSpPr/>
            <p:nvPr/>
          </p:nvSpPr>
          <p:spPr>
            <a:xfrm>
              <a:off x="5691260" y="1914188"/>
              <a:ext cx="216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أُُلَوِّنُ نَفْسَ الْمِساحَةِ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756ECC4D-99F3-DF00-DF00-AA48ED3073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134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4E05347-A167-0ECF-8328-C5B2A6A767AB}"/>
              </a:ext>
            </a:extLst>
          </p:cNvPr>
          <p:cNvSpPr/>
          <p:nvPr/>
        </p:nvSpPr>
        <p:spPr>
          <a:xfrm>
            <a:off x="349731" y="1908100"/>
            <a:ext cx="2160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أَعُدُّ الأَجزاءَ وَأَكتُبُ</a:t>
            </a:r>
            <a:r>
              <a: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الْكَسْر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endParaRPr lang="ar-S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5729CC39-E3A3-8A3B-AD57-19C9B9373A72}"/>
              </a:ext>
            </a:extLst>
          </p:cNvPr>
          <p:cNvSpPr>
            <a:spLocks noChangeAspect="1"/>
          </p:cNvSpPr>
          <p:nvPr/>
        </p:nvSpPr>
        <p:spPr>
          <a:xfrm>
            <a:off x="2519814" y="1973430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pic>
        <p:nvPicPr>
          <p:cNvPr id="3" name="Picture 2" descr="Copy of the workspace">
            <a:extLst>
              <a:ext uri="{FF2B5EF4-FFF2-40B4-BE49-F238E27FC236}">
                <a16:creationId xmlns:a16="http://schemas.microsoft.com/office/drawing/2014/main" id="{DD0EC5C4-1585-7EDF-6EFF-97C66B44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9038" r="36500" b="39864"/>
          <a:stretch>
            <a:fillRect/>
          </a:stretch>
        </p:blipFill>
        <p:spPr bwMode="auto">
          <a:xfrm>
            <a:off x="2305664" y="2490019"/>
            <a:ext cx="4532671" cy="18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C9B382D-B595-8167-51BB-0B8CDCC42D2E}"/>
              </a:ext>
            </a:extLst>
          </p:cNvPr>
          <p:cNvGrpSpPr/>
          <p:nvPr/>
        </p:nvGrpSpPr>
        <p:grpSpPr>
          <a:xfrm>
            <a:off x="2841522" y="4358409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21667020-25BB-DD79-8799-0968FF247F26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8267D3F-4DF8-B325-FBFE-216B46F3B72D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F307513-F1B0-8E89-B77F-96B2DD5CAD52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4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Arc partiel 7">
            <a:extLst>
              <a:ext uri="{FF2B5EF4-FFF2-40B4-BE49-F238E27FC236}">
                <a16:creationId xmlns:a16="http://schemas.microsoft.com/office/drawing/2014/main" id="{A1CD44D5-F3B0-1B0A-8A90-360B639AA220}"/>
              </a:ext>
            </a:extLst>
          </p:cNvPr>
          <p:cNvSpPr/>
          <p:nvPr/>
        </p:nvSpPr>
        <p:spPr>
          <a:xfrm>
            <a:off x="5069840" y="2553637"/>
            <a:ext cx="1717040" cy="1733883"/>
          </a:xfrm>
          <a:prstGeom prst="pie">
            <a:avLst>
              <a:gd name="adj1" fmla="val 10799998"/>
              <a:gd name="adj2" fmla="val 16200000"/>
            </a:avLst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3631C-6B3A-98C8-0034-2808CDAB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6307C01A-9BD7-6FEF-6294-DAD453E555BB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عدوا الأجزاء الملونة في التمثيل الثاني، ثم اكتبوا على ألواحكم الكسر المكافئ لواحد على أربعة.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DA5DC90-DA80-1A33-5810-9F90BB84A767}"/>
              </a:ext>
            </a:extLst>
          </p:cNvPr>
          <p:cNvSpPr/>
          <p:nvPr/>
        </p:nvSpPr>
        <p:spPr>
          <a:xfrm>
            <a:off x="5830268" y="1908100"/>
            <a:ext cx="21600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أُلاحِظُ الْجُزءَ الْمُلَوَّنَ</a:t>
            </a:r>
            <a:endParaRPr lang="fr-FR" sz="1400" b="1" kern="0" dirty="0">
              <a:solidFill>
                <a:prstClr val="white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6D5967E6-3C76-850E-283A-21B665F1EF5C}"/>
              </a:ext>
            </a:extLst>
          </p:cNvPr>
          <p:cNvSpPr>
            <a:spLocks noChangeAspect="1"/>
          </p:cNvSpPr>
          <p:nvPr/>
        </p:nvSpPr>
        <p:spPr>
          <a:xfrm>
            <a:off x="7996984" y="1973430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22DDDA38-48A9-228C-82BF-ADDF42F3054D}"/>
              </a:ext>
            </a:extLst>
          </p:cNvPr>
          <p:cNvGrpSpPr/>
          <p:nvPr/>
        </p:nvGrpSpPr>
        <p:grpSpPr>
          <a:xfrm>
            <a:off x="3090000" y="1908100"/>
            <a:ext cx="2602699" cy="551406"/>
            <a:chOff x="5691260" y="1914188"/>
            <a:chExt cx="2602699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57C76D97-96B1-95A8-19AF-FABC354FFF85}"/>
                </a:ext>
              </a:extLst>
            </p:cNvPr>
            <p:cNvSpPr/>
            <p:nvPr/>
          </p:nvSpPr>
          <p:spPr>
            <a:xfrm>
              <a:off x="5691260" y="1914188"/>
              <a:ext cx="216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أُُلَوِّنُ نَفْسَ الْمِساحَةِ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62C5BB20-4FF2-77B3-96D5-FB324D6412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134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53AD62F-A886-6887-DE56-72CDCDCD482B}"/>
              </a:ext>
            </a:extLst>
          </p:cNvPr>
          <p:cNvSpPr/>
          <p:nvPr/>
        </p:nvSpPr>
        <p:spPr>
          <a:xfrm>
            <a:off x="349731" y="1908100"/>
            <a:ext cx="21600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أَعُدُّ الأَجزاءَ وَأَكتُبُ</a:t>
            </a:r>
            <a:r>
              <a: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الْكَسْر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endParaRPr lang="ar-S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1B3BC52A-21BC-204D-DEE5-16C7277EBE57}"/>
              </a:ext>
            </a:extLst>
          </p:cNvPr>
          <p:cNvSpPr>
            <a:spLocks noChangeAspect="1"/>
          </p:cNvSpPr>
          <p:nvPr/>
        </p:nvSpPr>
        <p:spPr>
          <a:xfrm>
            <a:off x="2519814" y="1973430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pic>
        <p:nvPicPr>
          <p:cNvPr id="3" name="Picture 2" descr="Copy of the workspace">
            <a:extLst>
              <a:ext uri="{FF2B5EF4-FFF2-40B4-BE49-F238E27FC236}">
                <a16:creationId xmlns:a16="http://schemas.microsoft.com/office/drawing/2014/main" id="{2C84658C-341F-34EA-C0F7-B1B07E1A8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9038" r="36500" b="39864"/>
          <a:stretch>
            <a:fillRect/>
          </a:stretch>
        </p:blipFill>
        <p:spPr bwMode="auto">
          <a:xfrm>
            <a:off x="2305664" y="2490019"/>
            <a:ext cx="4532671" cy="18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133607B-46F3-2046-FCA4-91B3BE068A8B}"/>
              </a:ext>
            </a:extLst>
          </p:cNvPr>
          <p:cNvGrpSpPr/>
          <p:nvPr/>
        </p:nvGrpSpPr>
        <p:grpSpPr>
          <a:xfrm>
            <a:off x="2841522" y="4358409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EB3B6B7A-1B6F-6A5E-06EA-E5D0A3A32404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DB28C75-AE9A-D3F7-847D-C92792633B8A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5849795-A610-B0F6-87D5-E56AFC365C86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4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Arc partiel 7">
            <a:extLst>
              <a:ext uri="{FF2B5EF4-FFF2-40B4-BE49-F238E27FC236}">
                <a16:creationId xmlns:a16="http://schemas.microsoft.com/office/drawing/2014/main" id="{B4077528-6637-FE17-8554-5CB30D7BE162}"/>
              </a:ext>
            </a:extLst>
          </p:cNvPr>
          <p:cNvSpPr/>
          <p:nvPr/>
        </p:nvSpPr>
        <p:spPr>
          <a:xfrm>
            <a:off x="5069840" y="2553637"/>
            <a:ext cx="1717040" cy="1733883"/>
          </a:xfrm>
          <a:prstGeom prst="pie">
            <a:avLst>
              <a:gd name="adj1" fmla="val 10799998"/>
              <a:gd name="adj2" fmla="val 16200000"/>
            </a:avLst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F06218-8F39-AA2A-1928-BCC5F52EB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23C5899-CDEF-5990-5112-06179C6BF929}"/>
              </a:ext>
            </a:extLst>
          </p:cNvPr>
          <p:cNvSpPr txBox="1"/>
          <p:nvPr/>
        </p:nvSpPr>
        <p:spPr>
          <a:xfrm>
            <a:off x="4198373" y="4681574"/>
            <a:ext cx="74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0070C0"/>
                </a:solidFill>
              </a:rPr>
              <a:t>=</a:t>
            </a:r>
            <a:endParaRPr lang="fr-F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9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6FC9E-287F-1B22-F9B5-3DE804EA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4289772-E54A-D22B-C66E-193AA887D0C9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3093BD-AA09-2CD3-C750-CA7099E87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8C51E5-7027-A3C4-66D0-813D8676BB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3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مُقارَنَةُ أَعْدادٍ كَسْرِيَةٍ لَها نَفْسُ الْمَقامِ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b="1" ker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تَعَرُّفُ الأَعْدادِ الْكَسْرِيَةِ الْمُتَكافِئَةِ</a:t>
            </a:r>
            <a:endParaRPr lang="fr-MA" dirty="0">
              <a:effectLst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حَلُّ المَسائِل : وَضْعِياتُ الْمُقارَنَةِ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مُقارَنَةُ أَعْدادٍ كَسْرِيَةٍ لَها نَفْسُ الْبَسْطِ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الأُسْبوعِ الأَوَّلِ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F107E-01F0-A935-C9EC-953D0C571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F9FEFCDC-CF90-8268-9991-6B024CE1522A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الكسر المكافئ لواحد على أربعة هو اثنان على ثمانية.</a:t>
            </a:r>
          </a:p>
        </p:txBody>
      </p:sp>
      <p:pic>
        <p:nvPicPr>
          <p:cNvPr id="3" name="Picture 2" descr="Copy of the workspace">
            <a:extLst>
              <a:ext uri="{FF2B5EF4-FFF2-40B4-BE49-F238E27FC236}">
                <a16:creationId xmlns:a16="http://schemas.microsoft.com/office/drawing/2014/main" id="{23DA03E8-462F-801C-CC1B-6BC8504A9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9038" r="36500" b="39864"/>
          <a:stretch>
            <a:fillRect/>
          </a:stretch>
        </p:blipFill>
        <p:spPr bwMode="auto">
          <a:xfrm>
            <a:off x="2305664" y="2490019"/>
            <a:ext cx="4532671" cy="18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9C97904-C5F8-DB60-1E00-2DD3B6BCBAB7}"/>
              </a:ext>
            </a:extLst>
          </p:cNvPr>
          <p:cNvGrpSpPr/>
          <p:nvPr/>
        </p:nvGrpSpPr>
        <p:grpSpPr>
          <a:xfrm>
            <a:off x="2841522" y="4358409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765462EE-BB90-13DC-4330-E4379EE0FB3F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BD63E3-E5BE-C241-38CE-C2C516EEBC8A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2CACF2A-641C-5A08-95E8-C821A0A2DA58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4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Arc partiel 7">
            <a:extLst>
              <a:ext uri="{FF2B5EF4-FFF2-40B4-BE49-F238E27FC236}">
                <a16:creationId xmlns:a16="http://schemas.microsoft.com/office/drawing/2014/main" id="{549EF925-7C0B-7735-4733-19A3C2B08BD2}"/>
              </a:ext>
            </a:extLst>
          </p:cNvPr>
          <p:cNvSpPr/>
          <p:nvPr/>
        </p:nvSpPr>
        <p:spPr>
          <a:xfrm>
            <a:off x="5069840" y="2553637"/>
            <a:ext cx="1717040" cy="1733883"/>
          </a:xfrm>
          <a:prstGeom prst="pie">
            <a:avLst>
              <a:gd name="adj1" fmla="val 10799998"/>
              <a:gd name="adj2" fmla="val 16200000"/>
            </a:avLst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129785F-4F98-1E72-E0EF-9C4F5EB5B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9D7AEDF-D778-D11C-12CB-97AA70DCAC26}"/>
              </a:ext>
            </a:extLst>
          </p:cNvPr>
          <p:cNvGrpSpPr/>
          <p:nvPr/>
        </p:nvGrpSpPr>
        <p:grpSpPr>
          <a:xfrm>
            <a:off x="5530648" y="4270664"/>
            <a:ext cx="771832" cy="1117173"/>
            <a:chOff x="2841522" y="4358409"/>
            <a:chExt cx="771832" cy="111717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6845431A-A867-ADB4-38D1-EAF1D99352EC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5244CB5-0FAE-6C63-4F74-2277E27757A8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C00000"/>
                  </a:solidFill>
                </a:rPr>
                <a:t>2</a:t>
              </a:r>
              <a:endParaRPr lang="fr-FR" sz="3600" dirty="0">
                <a:solidFill>
                  <a:srgbClr val="C0000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0E1438B-CF8F-6949-F218-6E9D78910D6A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C00000"/>
                  </a:solidFill>
                </a:rPr>
                <a:t>8</a:t>
              </a:r>
              <a:endParaRPr lang="fr-FR" sz="3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0C692FF6-ECC1-7AC6-ABF1-05367C1AF2D1}"/>
              </a:ext>
            </a:extLst>
          </p:cNvPr>
          <p:cNvSpPr txBox="1"/>
          <p:nvPr/>
        </p:nvSpPr>
        <p:spPr>
          <a:xfrm>
            <a:off x="4198373" y="4681574"/>
            <a:ext cx="74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0070C0"/>
                </a:solidFill>
              </a:rPr>
              <a:t>=</a:t>
            </a:r>
            <a:endParaRPr lang="fr-F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5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لونوا على التمثيل الثاني نفس مساحة التمثيل الأول ثم اكتبوا الكسر المكافئ: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3" name="Picture 2" descr="Copy of the workspace">
            <a:extLst>
              <a:ext uri="{FF2B5EF4-FFF2-40B4-BE49-F238E27FC236}">
                <a16:creationId xmlns:a16="http://schemas.microsoft.com/office/drawing/2014/main" id="{58D437A7-3498-C842-092B-EC7B3876E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34437" r="20000" b="34606"/>
          <a:stretch>
            <a:fillRect/>
          </a:stretch>
        </p:blipFill>
        <p:spPr bwMode="auto">
          <a:xfrm>
            <a:off x="1593657" y="2242819"/>
            <a:ext cx="5956686" cy="23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B02E44E-92C7-99A5-BE8F-4F7789246BE8}"/>
              </a:ext>
            </a:extLst>
          </p:cNvPr>
          <p:cNvGrpSpPr/>
          <p:nvPr/>
        </p:nvGrpSpPr>
        <p:grpSpPr>
          <a:xfrm>
            <a:off x="2384322" y="4615180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26CAB097-97D3-90F5-8949-596E9236E40E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92EC01D-9609-CDF2-C331-EC0EF0DEFDAA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DCDB60D-F691-88F2-00DC-8F45F577BF64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1EDEEA93-ED28-DC34-2EB9-C7A41A9325EC}"/>
              </a:ext>
            </a:extLst>
          </p:cNvPr>
          <p:cNvSpPr txBox="1"/>
          <p:nvPr/>
        </p:nvSpPr>
        <p:spPr>
          <a:xfrm>
            <a:off x="4198374" y="4855477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5877D8F-EC69-EE21-4570-D7BA1AAE7DAC}"/>
              </a:ext>
            </a:extLst>
          </p:cNvPr>
          <p:cNvGrpSpPr/>
          <p:nvPr/>
        </p:nvGrpSpPr>
        <p:grpSpPr>
          <a:xfrm>
            <a:off x="5987845" y="4518157"/>
            <a:ext cx="771832" cy="1137493"/>
            <a:chOff x="2841522" y="4287289"/>
            <a:chExt cx="771832" cy="113749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C8CDE5D9-337D-A793-C3E7-B3684495E95B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29A8F26-39B2-DEC1-1B06-1811EBA20C1A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C8992EE-281F-095D-8951-732DC5B3CCC3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C9A4-D143-9BB6-3405-21F8DC9C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9CDDF95-33B8-CD43-E4E3-1B0FAEA3DC2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160A50-690B-76EC-0B34-AEE26FA1B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3" name="Picture 2" descr="Copy of the workspace">
            <a:extLst>
              <a:ext uri="{FF2B5EF4-FFF2-40B4-BE49-F238E27FC236}">
                <a16:creationId xmlns:a16="http://schemas.microsoft.com/office/drawing/2014/main" id="{EDE4D3CF-9743-1012-3180-66E50224D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34437" r="20000" b="34606"/>
          <a:stretch>
            <a:fillRect/>
          </a:stretch>
        </p:blipFill>
        <p:spPr bwMode="auto">
          <a:xfrm>
            <a:off x="1593657" y="2242819"/>
            <a:ext cx="5956686" cy="23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C95E3AF-81F6-02CD-EC4B-860490029E91}"/>
              </a:ext>
            </a:extLst>
          </p:cNvPr>
          <p:cNvGrpSpPr/>
          <p:nvPr/>
        </p:nvGrpSpPr>
        <p:grpSpPr>
          <a:xfrm>
            <a:off x="2384322" y="4615180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D7B4AFF1-E9DA-84C7-9320-891BA1F57CD8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BA1783B-6127-43F3-880D-3FE95D3FEE31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F31092D-58B2-E06E-4AC4-EF468F81DE7C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F61E032-E05D-D4B5-DE8B-318614618463}"/>
              </a:ext>
            </a:extLst>
          </p:cNvPr>
          <p:cNvSpPr txBox="1"/>
          <p:nvPr/>
        </p:nvSpPr>
        <p:spPr>
          <a:xfrm>
            <a:off x="4198374" y="4855477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8FC03FD-D582-7F14-5745-4481787C68EC}"/>
              </a:ext>
            </a:extLst>
          </p:cNvPr>
          <p:cNvGrpSpPr/>
          <p:nvPr/>
        </p:nvGrpSpPr>
        <p:grpSpPr>
          <a:xfrm>
            <a:off x="5987845" y="4518157"/>
            <a:ext cx="771832" cy="1137493"/>
            <a:chOff x="2841522" y="4287289"/>
            <a:chExt cx="771832" cy="113749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99386456-DCD0-B566-883D-1D08C107FE03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8C788B2-A4DD-A9BC-51E1-16E9D9C061A8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1B0FCEF-0D6D-D246-F29F-22D5D8B0E775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5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F70259-86ED-2D33-FCD7-86BE1E85BCCF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الكسر المكافئ لِـ 3 على 12، باستخدام التمثيل، هو 1 على 4 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2" descr="Copy of the workspace">
            <a:extLst>
              <a:ext uri="{FF2B5EF4-FFF2-40B4-BE49-F238E27FC236}">
                <a16:creationId xmlns:a16="http://schemas.microsoft.com/office/drawing/2014/main" id="{8E0B991E-7DAE-64C9-AD60-24432083D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34437" r="20000" b="34606"/>
          <a:stretch>
            <a:fillRect/>
          </a:stretch>
        </p:blipFill>
        <p:spPr bwMode="auto">
          <a:xfrm>
            <a:off x="1593657" y="2242819"/>
            <a:ext cx="5956686" cy="23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D0D32BD-84DC-C7CB-220A-EAB3A8A13B9C}"/>
              </a:ext>
            </a:extLst>
          </p:cNvPr>
          <p:cNvGrpSpPr/>
          <p:nvPr/>
        </p:nvGrpSpPr>
        <p:grpSpPr>
          <a:xfrm>
            <a:off x="2384322" y="4615180"/>
            <a:ext cx="771832" cy="1117173"/>
            <a:chOff x="2841522" y="4358409"/>
            <a:chExt cx="771832" cy="111717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857CBABC-D83D-67E0-377B-1BA670DB3E04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D220DCD-E81E-AAED-5ACB-8777B76DDC92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0A96F54-3747-0641-8C9B-1F623842B7EB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512A0C52-9D81-2A98-6833-CEAED07AED63}"/>
              </a:ext>
            </a:extLst>
          </p:cNvPr>
          <p:cNvSpPr txBox="1"/>
          <p:nvPr/>
        </p:nvSpPr>
        <p:spPr>
          <a:xfrm>
            <a:off x="4198374" y="4855477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24DBF43-280C-A260-2461-AF3D95237DF2}"/>
              </a:ext>
            </a:extLst>
          </p:cNvPr>
          <p:cNvGrpSpPr/>
          <p:nvPr/>
        </p:nvGrpSpPr>
        <p:grpSpPr>
          <a:xfrm>
            <a:off x="5987845" y="4609597"/>
            <a:ext cx="771832" cy="1046053"/>
            <a:chOff x="2841522" y="4378729"/>
            <a:chExt cx="771832" cy="1046053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C3AE370A-CB40-E238-685E-9E08B0D9D9D2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CA29E90-9051-B0F0-877C-584C2FB3ADEF}"/>
                </a:ext>
              </a:extLst>
            </p:cNvPr>
            <p:cNvSpPr txBox="1"/>
            <p:nvPr/>
          </p:nvSpPr>
          <p:spPr>
            <a:xfrm>
              <a:off x="2841522" y="437872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C00000"/>
                  </a:solidFill>
                </a:rPr>
                <a:t>1</a:t>
              </a:r>
              <a:endParaRPr lang="fr-FR" sz="3600" dirty="0">
                <a:solidFill>
                  <a:srgbClr val="C0000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927DCAF-26AE-2B1D-B970-237F32CE8067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C00000"/>
                  </a:solidFill>
                </a:rPr>
                <a:t>4</a:t>
              </a:r>
              <a:endParaRPr lang="fr-FR" sz="3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Arc partiel 18">
            <a:extLst>
              <a:ext uri="{FF2B5EF4-FFF2-40B4-BE49-F238E27FC236}">
                <a16:creationId xmlns:a16="http://schemas.microsoft.com/office/drawing/2014/main" id="{FD7C69C9-3CA2-4336-AAFB-C205CA0AC0AC}"/>
              </a:ext>
            </a:extLst>
          </p:cNvPr>
          <p:cNvSpPr/>
          <p:nvPr/>
        </p:nvSpPr>
        <p:spPr>
          <a:xfrm>
            <a:off x="5273017" y="2334730"/>
            <a:ext cx="2194584" cy="2146275"/>
          </a:xfrm>
          <a:prstGeom prst="pie">
            <a:avLst>
              <a:gd name="adj1" fmla="val 10799998"/>
              <a:gd name="adj2" fmla="val 16200000"/>
            </a:avLst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E77673-A6A8-06E7-9410-066453DA7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37" y="1907459"/>
            <a:ext cx="6448054" cy="436252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</a:t>
            </a:r>
            <a:r>
              <a:rPr kumimoji="0" lang="ar-MA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الصفحة 65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242373" y="2370557"/>
            <a:ext cx="2725435" cy="11395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9EFBAB-14C4-DE21-DA55-98A7E5B51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10" y="2589487"/>
            <a:ext cx="8300816" cy="336818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4945626" y="2569265"/>
            <a:ext cx="3657600" cy="521006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5 دقائق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BD7C06-33D9-493B-EE80-60E125087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40" y="2156265"/>
            <a:ext cx="6438159" cy="26123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98933" y="2430005"/>
            <a:ext cx="2761054" cy="27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تَعَرُّفُ الأَعْدادِ الْكَسْرِيَةِ الْمُتَكافِئَةِ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DFF6C2-4566-944F-78FC-2F50B3E3E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45" y="2516415"/>
            <a:ext cx="5722374" cy="387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16183-2D4D-1D83-6596-52E99472A776}"/>
              </a:ext>
            </a:extLst>
          </p:cNvPr>
          <p:cNvSpPr/>
          <p:nvPr/>
        </p:nvSpPr>
        <p:spPr>
          <a:xfrm>
            <a:off x="1728900" y="2712720"/>
            <a:ext cx="5750560" cy="2743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00EC7A-751E-3EA8-4897-66503D2C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48" y="1951852"/>
            <a:ext cx="7571552" cy="42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BC46D6-C194-46B8-FFC9-A08B1C36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0" y="2589487"/>
            <a:ext cx="8300816" cy="336818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206F75D-B8C3-9CCB-358D-EAB69BDFB286}"/>
              </a:ext>
            </a:extLst>
          </p:cNvPr>
          <p:cNvSpPr txBox="1"/>
          <p:nvPr/>
        </p:nvSpPr>
        <p:spPr>
          <a:xfrm>
            <a:off x="6139030" y="3474720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2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0A6D1A3-A4D8-4808-0502-6966990ED40E}"/>
              </a:ext>
            </a:extLst>
          </p:cNvPr>
          <p:cNvSpPr txBox="1"/>
          <p:nvPr/>
        </p:nvSpPr>
        <p:spPr>
          <a:xfrm>
            <a:off x="6139030" y="3768589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3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9B0CB8-EEBF-4DA5-3890-C654029FF322}"/>
              </a:ext>
            </a:extLst>
          </p:cNvPr>
          <p:cNvSpPr txBox="1"/>
          <p:nvPr/>
        </p:nvSpPr>
        <p:spPr>
          <a:xfrm>
            <a:off x="6689157" y="3474720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4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440FD88-47CD-6DA1-3588-64D79B9F70AB}"/>
              </a:ext>
            </a:extLst>
          </p:cNvPr>
          <p:cNvSpPr txBox="1"/>
          <p:nvPr/>
        </p:nvSpPr>
        <p:spPr>
          <a:xfrm>
            <a:off x="6689157" y="3768589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6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29" name="Arc partiel 28">
            <a:extLst>
              <a:ext uri="{FF2B5EF4-FFF2-40B4-BE49-F238E27FC236}">
                <a16:creationId xmlns:a16="http://schemas.microsoft.com/office/drawing/2014/main" id="{E8EC3511-65C4-9D02-255A-BE0E88EBF1B8}"/>
              </a:ext>
            </a:extLst>
          </p:cNvPr>
          <p:cNvSpPr/>
          <p:nvPr/>
        </p:nvSpPr>
        <p:spPr>
          <a:xfrm>
            <a:off x="3185651" y="4670322"/>
            <a:ext cx="1080000" cy="1125043"/>
          </a:xfrm>
          <a:prstGeom prst="pie">
            <a:avLst>
              <a:gd name="adj1" fmla="val 7523752"/>
              <a:gd name="adj2" fmla="val 20480285"/>
            </a:avLst>
          </a:prstGeom>
          <a:solidFill>
            <a:srgbClr val="CF1F3C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Arc partiel 7">
            <a:extLst>
              <a:ext uri="{FF2B5EF4-FFF2-40B4-BE49-F238E27FC236}">
                <a16:creationId xmlns:a16="http://schemas.microsoft.com/office/drawing/2014/main" id="{12947790-918B-BF04-A84E-96FFE42514D6}"/>
              </a:ext>
            </a:extLst>
          </p:cNvPr>
          <p:cNvSpPr/>
          <p:nvPr/>
        </p:nvSpPr>
        <p:spPr>
          <a:xfrm>
            <a:off x="7241762" y="4689985"/>
            <a:ext cx="1080000" cy="1125043"/>
          </a:xfrm>
          <a:prstGeom prst="pie">
            <a:avLst>
              <a:gd name="adj1" fmla="val 5290400"/>
              <a:gd name="adj2" fmla="val 82614"/>
            </a:avLst>
          </a:prstGeom>
          <a:solidFill>
            <a:srgbClr val="CF1F3C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Arc partiel 10">
            <a:extLst>
              <a:ext uri="{FF2B5EF4-FFF2-40B4-BE49-F238E27FC236}">
                <a16:creationId xmlns:a16="http://schemas.microsoft.com/office/drawing/2014/main" id="{22286E48-96C6-0F9F-947B-C7B317189517}"/>
              </a:ext>
            </a:extLst>
          </p:cNvPr>
          <p:cNvSpPr/>
          <p:nvPr/>
        </p:nvSpPr>
        <p:spPr>
          <a:xfrm>
            <a:off x="7239285" y="3340512"/>
            <a:ext cx="1080000" cy="1065600"/>
          </a:xfrm>
          <a:prstGeom prst="pie">
            <a:avLst>
              <a:gd name="adj1" fmla="val 12637308"/>
              <a:gd name="adj2" fmla="val 5406901"/>
            </a:avLst>
          </a:prstGeom>
          <a:solidFill>
            <a:srgbClr val="CF1F3C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B0AD7F-05B4-D544-5285-0E39A4968D41}"/>
              </a:ext>
            </a:extLst>
          </p:cNvPr>
          <p:cNvSpPr txBox="1"/>
          <p:nvPr/>
        </p:nvSpPr>
        <p:spPr>
          <a:xfrm>
            <a:off x="6139030" y="4881380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6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6819B-2472-3E2A-17C0-C0A5C9C6F4AF}"/>
              </a:ext>
            </a:extLst>
          </p:cNvPr>
          <p:cNvSpPr txBox="1"/>
          <p:nvPr/>
        </p:nvSpPr>
        <p:spPr>
          <a:xfrm>
            <a:off x="6139030" y="5175249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8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CBED0C5-89C2-D001-C53D-BB1C3C05B4C8}"/>
              </a:ext>
            </a:extLst>
          </p:cNvPr>
          <p:cNvSpPr txBox="1"/>
          <p:nvPr/>
        </p:nvSpPr>
        <p:spPr>
          <a:xfrm>
            <a:off x="6689157" y="4881380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3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623C153-5812-2BE6-ED5C-8042F82236C1}"/>
              </a:ext>
            </a:extLst>
          </p:cNvPr>
          <p:cNvSpPr txBox="1"/>
          <p:nvPr/>
        </p:nvSpPr>
        <p:spPr>
          <a:xfrm>
            <a:off x="6689157" y="5175249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4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8A9BFE-723D-766D-D58F-8979489AD5C6}"/>
              </a:ext>
            </a:extLst>
          </p:cNvPr>
          <p:cNvSpPr txBox="1"/>
          <p:nvPr/>
        </p:nvSpPr>
        <p:spPr>
          <a:xfrm>
            <a:off x="1935699" y="4881380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3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8902E8D-283B-CC04-7079-2A781BD9C090}"/>
              </a:ext>
            </a:extLst>
          </p:cNvPr>
          <p:cNvSpPr txBox="1"/>
          <p:nvPr/>
        </p:nvSpPr>
        <p:spPr>
          <a:xfrm>
            <a:off x="1935699" y="5175249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5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3EA8AB1-548E-5CFE-452B-5AA14803FBDF}"/>
              </a:ext>
            </a:extLst>
          </p:cNvPr>
          <p:cNvSpPr txBox="1"/>
          <p:nvPr/>
        </p:nvSpPr>
        <p:spPr>
          <a:xfrm>
            <a:off x="2544818" y="4881380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6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E63D1E-8D8A-FD5A-8E4C-014C2632C409}"/>
              </a:ext>
            </a:extLst>
          </p:cNvPr>
          <p:cNvSpPr txBox="1"/>
          <p:nvPr/>
        </p:nvSpPr>
        <p:spPr>
          <a:xfrm>
            <a:off x="2399071" y="5175249"/>
            <a:ext cx="63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10</a:t>
            </a:r>
            <a:endParaRPr lang="fr-F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6C28483-2749-9243-241A-C97852A6E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37" y="1907459"/>
            <a:ext cx="6448054" cy="4362528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65، أنجزوا النشاط رقم 5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162693" y="3656617"/>
            <a:ext cx="2821756" cy="8760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8A2EEC-73E3-92F7-4E40-663ED75A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96" y="2543972"/>
            <a:ext cx="8278761" cy="2876984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D83F11E-2CCE-AB31-7D5E-27581F7A72B9}"/>
              </a:ext>
            </a:extLst>
          </p:cNvPr>
          <p:cNvSpPr txBox="1"/>
          <p:nvPr/>
        </p:nvSpPr>
        <p:spPr>
          <a:xfrm>
            <a:off x="1159685" y="4681568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2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E44D50-C262-1B6D-522C-3EC72BBC7764}"/>
              </a:ext>
            </a:extLst>
          </p:cNvPr>
          <p:cNvSpPr txBox="1"/>
          <p:nvPr/>
        </p:nvSpPr>
        <p:spPr>
          <a:xfrm>
            <a:off x="1159685" y="4975437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3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F01516-1C6F-387B-87AF-AE476495F5A0}"/>
              </a:ext>
            </a:extLst>
          </p:cNvPr>
          <p:cNvSpPr txBox="1"/>
          <p:nvPr/>
        </p:nvSpPr>
        <p:spPr>
          <a:xfrm>
            <a:off x="3931034" y="4681568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2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76A933B-C991-B232-0F63-F615E0A007E2}"/>
              </a:ext>
            </a:extLst>
          </p:cNvPr>
          <p:cNvSpPr txBox="1"/>
          <p:nvPr/>
        </p:nvSpPr>
        <p:spPr>
          <a:xfrm>
            <a:off x="3931034" y="4975437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4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613CF7F-5E51-2D45-1DB8-060C2B571AC7}"/>
              </a:ext>
            </a:extLst>
          </p:cNvPr>
          <p:cNvSpPr txBox="1"/>
          <p:nvPr/>
        </p:nvSpPr>
        <p:spPr>
          <a:xfrm>
            <a:off x="6607325" y="4681568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1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804A7C7-D0AA-7034-2BA8-81F074E1AF86}"/>
              </a:ext>
            </a:extLst>
          </p:cNvPr>
          <p:cNvSpPr txBox="1"/>
          <p:nvPr/>
        </p:nvSpPr>
        <p:spPr>
          <a:xfrm>
            <a:off x="6607325" y="4975437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5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FC4EADE-E5A3-F6DE-D6A7-CD9CD2052401}"/>
              </a:ext>
            </a:extLst>
          </p:cNvPr>
          <p:cNvSpPr txBox="1"/>
          <p:nvPr/>
        </p:nvSpPr>
        <p:spPr>
          <a:xfrm>
            <a:off x="7277885" y="4701232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2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0B4CE20-66A7-34E5-A875-A9139DA17819}"/>
              </a:ext>
            </a:extLst>
          </p:cNvPr>
          <p:cNvSpPr txBox="1"/>
          <p:nvPr/>
        </p:nvSpPr>
        <p:spPr>
          <a:xfrm>
            <a:off x="7128386" y="4995101"/>
            <a:ext cx="660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10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B02C5B-AE2D-3045-B622-47DEA23F38F4}"/>
              </a:ext>
            </a:extLst>
          </p:cNvPr>
          <p:cNvSpPr txBox="1"/>
          <p:nvPr/>
        </p:nvSpPr>
        <p:spPr>
          <a:xfrm>
            <a:off x="1826637" y="4681568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4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2A08C1-F8FC-E252-F43B-370CB00D3A35}"/>
              </a:ext>
            </a:extLst>
          </p:cNvPr>
          <p:cNvSpPr txBox="1"/>
          <p:nvPr/>
        </p:nvSpPr>
        <p:spPr>
          <a:xfrm>
            <a:off x="1826637" y="4975437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6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0A92E8-0F11-B2C4-5B6B-32BF55028059}"/>
              </a:ext>
            </a:extLst>
          </p:cNvPr>
          <p:cNvSpPr txBox="1"/>
          <p:nvPr/>
        </p:nvSpPr>
        <p:spPr>
          <a:xfrm>
            <a:off x="4601594" y="4701232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4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A49365-CA38-03A9-9266-6062F4C57A54}"/>
              </a:ext>
            </a:extLst>
          </p:cNvPr>
          <p:cNvSpPr txBox="1"/>
          <p:nvPr/>
        </p:nvSpPr>
        <p:spPr>
          <a:xfrm>
            <a:off x="4601594" y="4995101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8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51C36F-0347-F32D-D14F-EB16B6963F1B}"/>
              </a:ext>
            </a:extLst>
          </p:cNvPr>
          <p:cNvSpPr/>
          <p:nvPr/>
        </p:nvSpPr>
        <p:spPr>
          <a:xfrm>
            <a:off x="2271252" y="3677265"/>
            <a:ext cx="365760" cy="1170038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0DCC2B-DE98-9015-D5B8-0616296408E3}"/>
              </a:ext>
            </a:extLst>
          </p:cNvPr>
          <p:cNvSpPr/>
          <p:nvPr/>
        </p:nvSpPr>
        <p:spPr>
          <a:xfrm>
            <a:off x="5107857" y="3082414"/>
            <a:ext cx="365760" cy="88981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7A12C8-7396-8F04-EB63-0037F204D975}"/>
              </a:ext>
            </a:extLst>
          </p:cNvPr>
          <p:cNvSpPr/>
          <p:nvPr/>
        </p:nvSpPr>
        <p:spPr>
          <a:xfrm>
            <a:off x="7716365" y="3092246"/>
            <a:ext cx="365760" cy="336754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و65.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2E2C49-2C5E-294C-D6B2-670A07DDA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37" y="1907459"/>
            <a:ext cx="6448054" cy="43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تَعَرُّفِ وَتَحْديدِ الْأَعْدادِ الْكَسْرِيَةِ الْمُتَكافِئَةِ.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94A5-0AB2-4475-001D-25BB6F11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6A802B1-288C-1C54-F456-A75AED90E03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CC3964-DBB0-EA11-F07F-9996FFDA9FBD}"/>
              </a:ext>
            </a:extLst>
          </p:cNvPr>
          <p:cNvGrpSpPr/>
          <p:nvPr/>
        </p:nvGrpSpPr>
        <p:grpSpPr>
          <a:xfrm>
            <a:off x="2106000" y="2158011"/>
            <a:ext cx="4932000" cy="2335331"/>
            <a:chOff x="2193989" y="2167843"/>
            <a:chExt cx="4932000" cy="2335331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85803EA-815E-A7E8-F351-99A7F36D1AB9}"/>
                </a:ext>
              </a:extLst>
            </p:cNvPr>
            <p:cNvSpPr/>
            <p:nvPr/>
          </p:nvSpPr>
          <p:spPr>
            <a:xfrm>
              <a:off x="2193989" y="2610518"/>
              <a:ext cx="4932000" cy="189265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A95BBD9-9459-0131-248C-32DC5451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53422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D6FCE-6006-984D-3CC0-50D6562FC653}"/>
                </a:ext>
              </a:extLst>
            </p:cNvPr>
            <p:cNvSpPr txBox="1"/>
            <p:nvPr/>
          </p:nvSpPr>
          <p:spPr>
            <a:xfrm>
              <a:off x="2669966" y="3413284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DFB9E5C-D581-B3CF-B2C1-1B5E1AFF1397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B4A74D-12EE-C1E1-7939-1C880F06F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DC1429-07DE-6F15-1586-44348ACA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4189760" y="4493342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نبدأ حصتنا بنشاط الحساب الذهني. خذوا دفاتر البحث</a:t>
            </a:r>
            <a:endParaRPr lang="fr-FR" b="1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EFC3C5D4-D9AF-1EE4-A3C2-37CC881C8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47" y="1843243"/>
            <a:ext cx="2967317" cy="4065693"/>
          </a:xfrm>
          <a:prstGeom prst="rect">
            <a:avLst/>
          </a:prstGeom>
          <a:ln>
            <a:solidFill>
              <a:srgbClr val="EE29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13998</TotalTime>
  <Words>748</Words>
  <Application>Microsoft Office PowerPoint</Application>
  <PresentationFormat>Affichage à l'écran (4:3)</PresentationFormat>
  <Paragraphs>244</Paragraphs>
  <Slides>49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49</vt:i4>
      </vt:variant>
    </vt:vector>
  </HeadingPairs>
  <TitlesOfParts>
    <vt:vector size="62" baseType="lpstr">
      <vt:lpstr>Dosis</vt:lpstr>
      <vt:lpstr>Aptos Display</vt:lpstr>
      <vt:lpstr>Calibri</vt:lpstr>
      <vt:lpstr>Aptos</vt:lpstr>
      <vt:lpstr>Effra CC Arbc</vt:lpstr>
      <vt:lpstr>Arial</vt:lpstr>
      <vt:lpstr>Chalkboard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126</cp:revision>
  <cp:lastPrinted>2025-08-13T10:11:39Z</cp:lastPrinted>
  <dcterms:created xsi:type="dcterms:W3CDTF">2025-08-01T12:31:49Z</dcterms:created>
  <dcterms:modified xsi:type="dcterms:W3CDTF">2025-12-10T10:27:18Z</dcterms:modified>
</cp:coreProperties>
</file>