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0"/>
  </p:notesMasterIdLst>
  <p:handoutMasterIdLst>
    <p:handoutMasterId r:id="rId61"/>
  </p:handoutMasterIdLst>
  <p:sldIdLst>
    <p:sldId id="779" r:id="rId7"/>
    <p:sldId id="948" r:id="rId8"/>
    <p:sldId id="2134807023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6708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6700" r:id="rId27"/>
    <p:sldId id="2134806722" r:id="rId28"/>
    <p:sldId id="2134806701" r:id="rId29"/>
    <p:sldId id="2134806719" r:id="rId30"/>
    <p:sldId id="2134807032" r:id="rId31"/>
    <p:sldId id="2134807028" r:id="rId32"/>
    <p:sldId id="2134807033" r:id="rId33"/>
    <p:sldId id="2134807036" r:id="rId34"/>
    <p:sldId id="2134806687" r:id="rId35"/>
    <p:sldId id="2134807020" r:id="rId36"/>
    <p:sldId id="2134807006" r:id="rId37"/>
    <p:sldId id="2134807034" r:id="rId38"/>
    <p:sldId id="2134807007" r:id="rId39"/>
    <p:sldId id="2134807021" r:id="rId40"/>
    <p:sldId id="2134806689" r:id="rId41"/>
    <p:sldId id="2134806665" r:id="rId42"/>
    <p:sldId id="2134806663" r:id="rId43"/>
    <p:sldId id="2134807035" r:id="rId44"/>
    <p:sldId id="2134806664" r:id="rId45"/>
    <p:sldId id="2134806696" r:id="rId46"/>
    <p:sldId id="848" r:id="rId47"/>
    <p:sldId id="921" r:id="rId48"/>
    <p:sldId id="922" r:id="rId49"/>
    <p:sldId id="924" r:id="rId50"/>
    <p:sldId id="925" r:id="rId51"/>
    <p:sldId id="849" r:id="rId52"/>
    <p:sldId id="2134806697" r:id="rId53"/>
    <p:sldId id="2134806706" r:id="rId54"/>
    <p:sldId id="858" r:id="rId55"/>
    <p:sldId id="868" r:id="rId56"/>
    <p:sldId id="869" r:id="rId57"/>
    <p:sldId id="764" r:id="rId58"/>
    <p:sldId id="949" r:id="rId59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62"/>
    </p:embeddedFont>
    <p:embeddedFont>
      <p:font typeface="Dosis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2962"/>
    <a:srgbClr val="CF1F3C"/>
    <a:srgbClr val="FC8D00"/>
    <a:srgbClr val="3A8F98"/>
    <a:srgbClr val="F2F2F2"/>
    <a:srgbClr val="F9B233"/>
    <a:srgbClr val="17AB98"/>
    <a:srgbClr val="FFFFFF"/>
    <a:srgbClr val="FF0000"/>
    <a:srgbClr val="F2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8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9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2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3.fntdata"/><Relationship Id="rId69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10/12/2025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10/12/2025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3676" y="415511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8184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3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4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6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F675AB-9765-C739-2023-459B4FFF6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3" y="1910743"/>
            <a:ext cx="8085740" cy="45072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05AE8D-197A-5DFC-E694-944F7EFB8164}"/>
              </a:ext>
            </a:extLst>
          </p:cNvPr>
          <p:cNvSpPr txBox="1"/>
          <p:nvPr/>
        </p:nvSpPr>
        <p:spPr>
          <a:xfrm>
            <a:off x="3983419" y="3678621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582B19-8133-41FD-59A0-E6EC8089DA53}"/>
              </a:ext>
            </a:extLst>
          </p:cNvPr>
          <p:cNvSpPr txBox="1"/>
          <p:nvPr/>
        </p:nvSpPr>
        <p:spPr>
          <a:xfrm>
            <a:off x="4724401" y="3668111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5BD5C0-A0FC-2EC5-5F38-E91354C0E919}"/>
              </a:ext>
            </a:extLst>
          </p:cNvPr>
          <p:cNvSpPr txBox="1"/>
          <p:nvPr/>
        </p:nvSpPr>
        <p:spPr>
          <a:xfrm>
            <a:off x="4724401" y="393685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6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E48294-E685-F67E-E38A-7D11B51CEC7E}"/>
              </a:ext>
            </a:extLst>
          </p:cNvPr>
          <p:cNvSpPr txBox="1"/>
          <p:nvPr/>
        </p:nvSpPr>
        <p:spPr>
          <a:xfrm>
            <a:off x="6525936" y="3647091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0A1857-1B62-151C-F1F2-7F539232DE73}"/>
              </a:ext>
            </a:extLst>
          </p:cNvPr>
          <p:cNvSpPr txBox="1"/>
          <p:nvPr/>
        </p:nvSpPr>
        <p:spPr>
          <a:xfrm>
            <a:off x="6525936" y="391583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BC14BB-2A2F-C95F-5FC0-B135A1AD53D3}"/>
              </a:ext>
            </a:extLst>
          </p:cNvPr>
          <p:cNvSpPr txBox="1"/>
          <p:nvPr/>
        </p:nvSpPr>
        <p:spPr>
          <a:xfrm>
            <a:off x="7278237" y="3668111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3FF0A6-66EC-CE5D-720B-FD72C5097733}"/>
              </a:ext>
            </a:extLst>
          </p:cNvPr>
          <p:cNvSpPr txBox="1"/>
          <p:nvPr/>
        </p:nvSpPr>
        <p:spPr>
          <a:xfrm>
            <a:off x="7278237" y="393685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B1AB1D0-0D54-1579-2A11-ED7F875C5D7B}"/>
              </a:ext>
            </a:extLst>
          </p:cNvPr>
          <p:cNvSpPr txBox="1"/>
          <p:nvPr/>
        </p:nvSpPr>
        <p:spPr>
          <a:xfrm>
            <a:off x="7288747" y="564555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D65913-2D17-B020-F90F-DA5EE6D2CED2}"/>
              </a:ext>
            </a:extLst>
          </p:cNvPr>
          <p:cNvSpPr txBox="1"/>
          <p:nvPr/>
        </p:nvSpPr>
        <p:spPr>
          <a:xfrm>
            <a:off x="7288747" y="5914303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8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E7764E5-B650-E099-6161-E2FD8464D992}"/>
              </a:ext>
            </a:extLst>
          </p:cNvPr>
          <p:cNvSpPr txBox="1"/>
          <p:nvPr/>
        </p:nvSpPr>
        <p:spPr>
          <a:xfrm>
            <a:off x="6557466" y="564555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8A23D52-DABF-A1DA-7BF3-9C8D22C23D39}"/>
              </a:ext>
            </a:extLst>
          </p:cNvPr>
          <p:cNvSpPr txBox="1"/>
          <p:nvPr/>
        </p:nvSpPr>
        <p:spPr>
          <a:xfrm>
            <a:off x="6557466" y="5914303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27AACD0-8190-CA69-D855-E901EB1FBD68}"/>
              </a:ext>
            </a:extLst>
          </p:cNvPr>
          <p:cNvSpPr txBox="1"/>
          <p:nvPr/>
        </p:nvSpPr>
        <p:spPr>
          <a:xfrm>
            <a:off x="4740168" y="564555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BE6C6D-007D-8C30-9E88-70753F616FBF}"/>
              </a:ext>
            </a:extLst>
          </p:cNvPr>
          <p:cNvSpPr txBox="1"/>
          <p:nvPr/>
        </p:nvSpPr>
        <p:spPr>
          <a:xfrm>
            <a:off x="4740168" y="5914303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6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CF5222-4A13-DC62-4B7E-B59082B35134}"/>
              </a:ext>
            </a:extLst>
          </p:cNvPr>
          <p:cNvSpPr txBox="1"/>
          <p:nvPr/>
        </p:nvSpPr>
        <p:spPr>
          <a:xfrm>
            <a:off x="3972907" y="5662695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191F752-326D-847D-19A3-989CBE4C0CCD}"/>
              </a:ext>
            </a:extLst>
          </p:cNvPr>
          <p:cNvSpPr txBox="1"/>
          <p:nvPr/>
        </p:nvSpPr>
        <p:spPr>
          <a:xfrm>
            <a:off x="1476698" y="5645557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0A4F2B4-1635-B383-90CA-F2C35FB4E0A0}"/>
              </a:ext>
            </a:extLst>
          </p:cNvPr>
          <p:cNvSpPr txBox="1"/>
          <p:nvPr/>
        </p:nvSpPr>
        <p:spPr>
          <a:xfrm>
            <a:off x="2222939" y="5662695"/>
            <a:ext cx="3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BBBBB15-DD85-4A9C-C906-F286FDA0EA6E}"/>
              </a:ext>
            </a:extLst>
          </p:cNvPr>
          <p:cNvSpPr txBox="1"/>
          <p:nvPr/>
        </p:nvSpPr>
        <p:spPr>
          <a:xfrm>
            <a:off x="2155429" y="5931441"/>
            <a:ext cx="47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10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كراسات الحساب الذهني ص8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habits, Dessin animé&#10;&#10;Le contenu généré par l’IA peut être incorrect.">
            <a:extLst>
              <a:ext uri="{FF2B5EF4-FFF2-40B4-BE49-F238E27FC236}">
                <a16:creationId xmlns:a16="http://schemas.microsoft.com/office/drawing/2014/main" id="{DB9C3044-8163-04B5-AE9B-5337AA259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186" y="1891363"/>
            <a:ext cx="2872230" cy="4047423"/>
          </a:xfrm>
          <a:prstGeom prst="rect">
            <a:avLst/>
          </a:prstGeom>
          <a:ln>
            <a:solidFill>
              <a:srgbClr val="EE2962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C6A2C4-F411-1977-B63F-06EE9DC0E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049" y="1891362"/>
            <a:ext cx="2866400" cy="4047424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لتحولوا هذه المتساويات إلى الطرح..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2962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1302778"/>
            <a:chOff x="2208522" y="3613351"/>
            <a:chExt cx="5090686" cy="1302778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2091186" cy="11167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426908" y="3813057"/>
              <a:ext cx="2433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12 – 7 = 5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اُكْتُبواْ: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48F41A8-1630-D380-59AB-2686BBAFE02F}"/>
              </a:ext>
            </a:extLst>
          </p:cNvPr>
          <p:cNvSpPr txBox="1"/>
          <p:nvPr/>
        </p:nvSpPr>
        <p:spPr>
          <a:xfrm>
            <a:off x="3438196" y="4290909"/>
            <a:ext cx="2433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rPr>
              <a:t>   12 – 5 = 7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JF Flat Bold" panose="020005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أنجزوا؛ أمامكم دقيقة واحدة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394A5CA0-AECD-17AC-954F-296D61F6C8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258" y="3009780"/>
            <a:ext cx="8296977" cy="13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F52D21-AE43-587F-667F-06A0B89B8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92" y="2673030"/>
            <a:ext cx="840101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219247" y="3210205"/>
              <a:ext cx="4049576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مقارنة عددين كسريين لهما نفس المقام. 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sz="1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قارنة عددين كسريين لهما نفس المقام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037DAB-E770-A7E1-04C4-E83D73A37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13" y="2142553"/>
            <a:ext cx="782794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9 N3_P2_S1_L2">
            <a:hlinkClick r:id="" action="ppaction://media"/>
            <a:extLst>
              <a:ext uri="{FF2B5EF4-FFF2-40B4-BE49-F238E27FC236}">
                <a16:creationId xmlns:a16="http://schemas.microsoft.com/office/drawing/2014/main" id="{C06914F1-262D-05AE-A47E-4897E64DD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758" y="2041758"/>
            <a:ext cx="7826409" cy="44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91A1E2-8B5C-F20C-FC9A-186869BE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2" y="1835254"/>
            <a:ext cx="7705098" cy="44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نقارن الكسرين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باستخدام الرمز المناسب،  خُطْوَةً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AAE70D-98A9-BDAC-6470-F7A4E25AEC1D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98343026-D45C-C1AD-AFFC-F848B26F7EDF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98343026-D45C-C1AD-AFFC-F848B26F7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7BDC36F8-3E45-DDB8-64FC-C74FD844B736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7BDC36F8-3E45-DDB8-64FC-C74FD844B7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7FDF76F-9347-78BF-52B1-39554EBEDB8B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ECF7B308-6BAC-F4EB-49A3-BE455AB3E765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أَتَأَكَّدُ </a:t>
              </a: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مِنْ </a:t>
              </a: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مَقامَيْ الْكَسْرَيْنِ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C882702-2388-D743-B179-7F3D2D1BAB1C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الْبَسطَيْنِ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34D43E-A28F-0B69-F221-B2977AC690F7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3B281E-0B2B-9B35-9295-CFEC638A44E8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الرَّمزَ الْمُناسِبَ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9AD8385-8F12-6516-83A4-A12D09638408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E380E45-7C2F-4BA2-A0B2-2A963647BA30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E380E45-7C2F-4BA2-A0B2-2A963647BA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0C292F2-961D-DDF4-E015-6965250C721A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0C292F2-961D-DDF4-E015-6965250C7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C35B499-048E-E2A8-96A5-D58E11136A41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00F1-D9B2-C7CC-0F49-D111160E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5E44D67-2D6F-B6AE-058B-9EA9C2669F0C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ليحدد مقامي الكسرين؟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4A264722-0755-DD99-1F86-32221F20DB47}"/>
              </a:ext>
            </a:extLst>
          </p:cNvPr>
          <p:cNvGrpSpPr/>
          <p:nvPr/>
        </p:nvGrpSpPr>
        <p:grpSpPr>
          <a:xfrm>
            <a:off x="5938347" y="1904669"/>
            <a:ext cx="2258708" cy="551406"/>
            <a:chOff x="6200014" y="1914188"/>
            <a:chExt cx="2182433" cy="551406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59AA076-3772-91D3-E7C2-38DC52FD1E16}"/>
                </a:ext>
              </a:extLst>
            </p:cNvPr>
            <p:cNvSpPr/>
            <p:nvPr/>
          </p:nvSpPr>
          <p:spPr>
            <a:xfrm>
              <a:off x="6200014" y="1914188"/>
              <a:ext cx="1751666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أَتَأَكَّدُ مِنْ مَقامَيْ الْكَسْرَيْنِ</a:t>
              </a:r>
              <a:endParaRPr lang="fr-FR" sz="1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742FF67C-8251-AFBB-D074-82BDF2142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B899310D-F36E-5DFD-A50C-ED2E6A4919BB}"/>
              </a:ext>
            </a:extLst>
          </p:cNvPr>
          <p:cNvGrpSpPr/>
          <p:nvPr/>
        </p:nvGrpSpPr>
        <p:grpSpPr>
          <a:xfrm>
            <a:off x="3273780" y="1904669"/>
            <a:ext cx="2256720" cy="551406"/>
            <a:chOff x="6106063" y="1914188"/>
            <a:chExt cx="2256720" cy="55140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392205B-C998-C2BB-4F7C-3EC23FD25693}"/>
                </a:ext>
              </a:extLst>
            </p:cNvPr>
            <p:cNvSpPr/>
            <p:nvPr/>
          </p:nvSpPr>
          <p:spPr>
            <a:xfrm>
              <a:off x="6106063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أُقارِنُ الْبَسطَيْنِ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993869F4-73B2-24CD-6268-1FE62D3AF8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E9F38A25-ED0D-94C9-6E3D-4DA2D9EF9A58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A2673B4-B8E7-07E4-B1AB-E05C41F71ACD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الرَّمزَ الْمُناسِبَ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6401C71-4379-B308-07AB-E6B5EF157B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6" name="Image 4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D8ED7C-1C24-0427-E309-F09EBE90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97BA3A6-E433-9639-5120-32686F9529E7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4798B2B8-D3F7-1085-F597-BA7F9C59EB7B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4798B2B8-D3F7-1085-F597-BA7F9C59E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096712E4-21C0-9102-90EC-5A24846F68B4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096712E4-21C0-9102-90EC-5A24846F68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6010B94-FAFA-AE9E-AC55-476DAE074096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7578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ACD12-9C5C-FCA1-6F0B-1E37937CA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2101990B-9F96-8DC1-BF31-30E21BF7CAB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الكسران لهما نفس المقامين: 7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6" name="Image 4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7F30CB-01E0-FBB9-CB94-210CD9F83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6715831-4A89-B62D-4697-A89BE6E83E86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62436893-7E7A-5F04-7C3B-A163F54FFC9D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ZoneTexte 2">
                  <a:extLst>
                    <a:ext uri="{FF2B5EF4-FFF2-40B4-BE49-F238E27FC236}">
                      <a16:creationId xmlns:a16="http://schemas.microsoft.com/office/drawing/2014/main" id="{62436893-7E7A-5F04-7C3B-A163F54FFC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BCC045D2-C7C6-27AB-1B19-485485CE6D27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BCC045D2-C7C6-27AB-1B19-485485CE6D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6F0C854-15B9-5DE7-2928-F06137458265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4569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8A495-1384-0879-4599-3F76AEF1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A72F83C7-F980-2B8A-183D-26DA01E5A8B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البسط الأكبر من بين بسطي الكسرين.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A0A14B-7A2B-1B7D-322C-4BD9F5225CCB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أَتَأَكَّدُ مِنْ مَقامَيْ الْكَسْرَيْنِ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6D84195-DBBE-B027-2F4E-EF8A0BC6E7C8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C68E50E-ED9B-448F-D637-107EC0843AD6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أُقارِنُ الْبَسطَيْنِ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6A2FEC8-E9F0-6C4D-EEC9-20775E686E66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43EB1A63-A0A8-9C39-2BFB-E10D45CBE3CC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FE3C27E-57B7-DCF1-BE37-EB9962A3A3E0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الرَّمزَ الْمُناسِبَ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814C14B-59E8-6FA6-63FA-4ED2CA6BD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0C9E1E-95CF-CD5C-66A3-990C0BB4D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681584E-B2CE-35F1-0755-3A095A5D940E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3325210B-92D2-93B6-02A5-AEF15FB09D12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3325210B-92D2-93B6-02A5-AEF15FB09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5344669-6918-2C25-4E2A-CA7136192BF3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5344669-6918-2C25-4E2A-CA7136192B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69043B8-E51C-3ACC-84E1-083939AFA85F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596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03F19-CB5E-F2C6-69E6-5449BF683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361F61B0-0BF5-8A19-5325-8C745CAD368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الثانية؟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965DBAE-E1C7-ACBA-4E07-C36237FB7D4F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أَتَأَكَّدُ مِنْ مَقامَيْ الْكَسْرَيْنِ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BC579A1E-B852-9BDD-D925-1AA090A1AAB8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6A96720-303E-D787-4EE2-96C669FA326F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أُقارِنُ الْبَسطَيْنِ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C1175D-F244-7A41-4FB0-AF4CACB3C769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91AE35B1-5696-2800-04C7-9D01C1C4CD13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4C0F97A-1DAD-997F-85E1-91603304E9A2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الرَّمزَ الْمُناسِبَ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9D39852-5E8E-96B9-E813-DD89028193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635C20-9F72-32C1-4C66-490D5375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5DCB0FF-D881-26C8-72F7-EF98EAE06BEF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4D77463A-163E-B3D5-B227-3877620A5DD5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4D77463A-163E-B3D5-B227-3877620A5D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52165663-E36B-969C-4050-2DF26A5547C8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52165663-E36B-969C-4050-2DF26A554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BD575AB-8200-7BFA-B18E-6B018D4B89A8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370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F63CF-AD9A-2FC4-F707-BBC8DAC82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4F23E67D-5F46-ECF7-AAD3-6B74225325BE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البسط </a:t>
            </a:r>
            <a:r>
              <a:rPr lang="ar-MA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الأكبر في الكسرين.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90EEA9-1736-827A-77E2-3A78B75AD9FD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أَتَأَكَّدُ مِنْ مَقامَيْ الْكَسْرَيْنِ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8574BCD9-BB95-D45A-6C24-B9914E5259A6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6E89E9C-7D66-83FF-1FBF-B7C14A72D828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أُقارِنُ الْبَسطَيْنِ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43288739-6F38-8376-F2E6-D1C2AB9B29E5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2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3E082D96-8790-501D-5CBC-29B0A46C038C}"/>
              </a:ext>
            </a:extLst>
          </p:cNvPr>
          <p:cNvGrpSpPr/>
          <p:nvPr/>
        </p:nvGrpSpPr>
        <p:grpSpPr>
          <a:xfrm>
            <a:off x="615073" y="1904669"/>
            <a:ext cx="2250861" cy="551406"/>
            <a:chOff x="6080392" y="1914188"/>
            <a:chExt cx="2250861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002E48B3-46AC-3824-150E-1D6098B48108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أَستَخدِمُ الرَّمزَ الْمُناسِبَ</a:t>
              </a: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C034A313-88EE-9EAD-DD8B-5BEACF8E07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10955C-AAFF-4E1F-4A73-007005BEB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FF5A3FF-2A88-0339-0857-69B91EAA8BFD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BFD68311-C021-C35F-24D3-2554A75F89EE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BFD68311-C021-C35F-24D3-2554A75F8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E622187-EDBB-46DE-82B9-17361979D2CB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AE622187-EDBB-46DE-82B9-17361979D2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14FFA57-BCC1-40A8-1E88-9BD3F14E32C9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7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AE55A7-D567-55A2-BA06-CC76E8281E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مُقارَنَةُ وَتَرتيبُ أَعْدادٍ كَسْرِيَةٍ لَها نَفْسُ الْمَقامِ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تَعَرُّفُ الأَعْدادِ الْكَسْرِيَةِ الْمُتَكافِئَةِ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حَلُّ المَسائِل : وَضْعِياتُ الْمُقارَنَةِ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مُقارَنَةُ </a:t>
            </a:r>
            <a:r>
              <a:rPr lang="ar-MA" dirty="0"/>
              <a:t>وَتَرتيبُ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أَعْدادٍ كَسْرِيَةٍ لَها نَفْسُ الْبَسْطِ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مُراجَعَةُ دُروسِ الأُسْبوعِ الأَوَّلِ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503EB-408D-6591-A05E-F17F1C58B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616A4FE-0E7E-7541-7D36-3DC9BB5E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6900C439-EC5B-E5B6-9E0A-5762D1263D92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البسط الأكبر من بين بسطي الكسرين هو 5.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781A091-B048-90DE-AB11-2D5C278B7D53}"/>
              </a:ext>
            </a:extLst>
          </p:cNvPr>
          <p:cNvGrpSpPr/>
          <p:nvPr/>
        </p:nvGrpSpPr>
        <p:grpSpPr>
          <a:xfrm>
            <a:off x="3069020" y="318463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05AD12B9-06E9-3CB8-72A1-0B8CF8F514C3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05AD12B9-06E9-3CB8-72A1-0B8CF8F514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A79C564-F9A0-EF6F-BCE4-EE8B1EB70B84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A79C564-F9A0-EF6F-BCE4-EE8B1EB70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5A58291-49F8-711F-2CC3-7BBAD90158A1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B57F5B1-7C44-7A68-30E7-7C2F15D1F680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أَتَأَكَّدُ مِنْ مَقامَيْ الْكَسْرَيْنِ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42" name="Oval 80">
            <a:extLst>
              <a:ext uri="{FF2B5EF4-FFF2-40B4-BE49-F238E27FC236}">
                <a16:creationId xmlns:a16="http://schemas.microsoft.com/office/drawing/2014/main" id="{4AA8C13C-1FC8-BDB7-0720-BD7E8E8FCAC1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D4ADFF5F-DED2-77D4-4B2A-EB5676184FBC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أُقارِنُ الْبَسطَيْنِ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80">
            <a:extLst>
              <a:ext uri="{FF2B5EF4-FFF2-40B4-BE49-F238E27FC236}">
                <a16:creationId xmlns:a16="http://schemas.microsoft.com/office/drawing/2014/main" id="{594B6923-CDB6-7559-4779-FB6C8895B419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3A57823-4D29-01BE-5F3F-EF2D2A9ADAB2}"/>
              </a:ext>
            </a:extLst>
          </p:cNvPr>
          <p:cNvSpPr/>
          <p:nvPr/>
        </p:nvSpPr>
        <p:spPr>
          <a:xfrm>
            <a:off x="615073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أَستَخدِمُ الرَّمزَ الْمُناسِبَ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80">
            <a:extLst>
              <a:ext uri="{FF2B5EF4-FFF2-40B4-BE49-F238E27FC236}">
                <a16:creationId xmlns:a16="http://schemas.microsoft.com/office/drawing/2014/main" id="{CD369EAC-4123-EEA7-29FC-66A0C929EBB1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63DFA1-279D-B4FF-E8F2-B62C24848964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08B4E53-60A0-E72E-9BD3-1F39B6A0E947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08B4E53-60A0-E72E-9BD3-1F39B6A0E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7176FA4-B036-0EB3-E5FE-1B8D8026592C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C7176FA4-B036-0EB3-E5FE-1B8D80265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2A815F7-FAAD-D923-24BB-BBCE51991D5F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C772C-493D-FDB1-E386-F0ADA9FF4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D8320C5C-4922-EEFA-2DB6-F02294178DD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قارنوا، على ألواحكم، الكسرين باستخدام الرمز المناسب.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FFFCBC-D8BC-2B55-E94A-00C342EC7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C486DDAF-32D8-85FB-04E0-02EB492812DC}"/>
              </a:ext>
            </a:extLst>
          </p:cNvPr>
          <p:cNvSpPr/>
          <p:nvPr/>
        </p:nvSpPr>
        <p:spPr>
          <a:xfrm>
            <a:off x="5938347" y="1904669"/>
            <a:ext cx="1812886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أَتَأَكَّدُ مِنْ مَقامَيْ الْكَسْرَيْنِ</a:t>
            </a:r>
            <a:endParaRPr lang="fr-FR" sz="1400" b="1" kern="0" dirty="0">
              <a:solidFill>
                <a:prstClr val="white"/>
              </a:solidFill>
            </a:endParaRPr>
          </a:p>
        </p:txBody>
      </p:sp>
      <p:sp>
        <p:nvSpPr>
          <p:cNvPr id="42" name="Oval 80">
            <a:extLst>
              <a:ext uri="{FF2B5EF4-FFF2-40B4-BE49-F238E27FC236}">
                <a16:creationId xmlns:a16="http://schemas.microsoft.com/office/drawing/2014/main" id="{86D4077A-5508-E7F0-8E2D-46261374FA86}"/>
              </a:ext>
            </a:extLst>
          </p:cNvPr>
          <p:cNvSpPr>
            <a:spLocks noChangeAspect="1"/>
          </p:cNvSpPr>
          <p:nvPr/>
        </p:nvSpPr>
        <p:spPr>
          <a:xfrm>
            <a:off x="7749317" y="1969999"/>
            <a:ext cx="44773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09C42871-9750-3F71-F6AA-1CAF2D00DAD3}"/>
              </a:ext>
            </a:extLst>
          </p:cNvPr>
          <p:cNvSpPr/>
          <p:nvPr/>
        </p:nvSpPr>
        <p:spPr>
          <a:xfrm>
            <a:off x="3273780" y="1904669"/>
            <a:ext cx="1814400" cy="5514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أُقارِنُ الْبَسطَيْنِ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80">
            <a:extLst>
              <a:ext uri="{FF2B5EF4-FFF2-40B4-BE49-F238E27FC236}">
                <a16:creationId xmlns:a16="http://schemas.microsoft.com/office/drawing/2014/main" id="{87A1CD38-7638-5075-58F1-E085930F560E}"/>
              </a:ext>
            </a:extLst>
          </p:cNvPr>
          <p:cNvSpPr>
            <a:spLocks noChangeAspect="1"/>
          </p:cNvSpPr>
          <p:nvPr/>
        </p:nvSpPr>
        <p:spPr>
          <a:xfrm>
            <a:off x="5097882" y="1969999"/>
            <a:ext cx="432618" cy="4326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8B48E5E-A526-60F2-8328-43B02957633C}"/>
              </a:ext>
            </a:extLst>
          </p:cNvPr>
          <p:cNvSpPr/>
          <p:nvPr/>
        </p:nvSpPr>
        <p:spPr>
          <a:xfrm>
            <a:off x="615073" y="1904669"/>
            <a:ext cx="1814400" cy="551406"/>
          </a:xfrm>
          <a:prstGeom prst="roundRect">
            <a:avLst/>
          </a:prstGeom>
          <a:solidFill>
            <a:srgbClr val="0F9ED5">
              <a:lumMod val="5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أَستَخدِمُ الرَّمزَ الْمُناسِبَ</a:t>
            </a:r>
            <a:endParaRPr lang="ar-SA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80">
            <a:extLst>
              <a:ext uri="{FF2B5EF4-FFF2-40B4-BE49-F238E27FC236}">
                <a16:creationId xmlns:a16="http://schemas.microsoft.com/office/drawing/2014/main" id="{2A3EF358-2E5C-59AE-AA64-6EA40E26AE4E}"/>
              </a:ext>
            </a:extLst>
          </p:cNvPr>
          <p:cNvSpPr>
            <a:spLocks noChangeAspect="1"/>
          </p:cNvSpPr>
          <p:nvPr/>
        </p:nvSpPr>
        <p:spPr>
          <a:xfrm>
            <a:off x="2433316" y="1969999"/>
            <a:ext cx="432618" cy="432618"/>
          </a:xfrm>
          <a:prstGeom prst="ellipse">
            <a:avLst/>
          </a:prstGeom>
          <a:solidFill>
            <a:srgbClr val="FCC30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rPr>
              <a:t>3</a:t>
            </a:r>
            <a:endParaRPr lang="fr-MA" sz="2400" kern="0" dirty="0">
              <a:solidFill>
                <a:prstClr val="white"/>
              </a:solidFill>
              <a:latin typeface="Aptos" panose="02110004020202020204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9BFD8B4-73D5-1E8C-897C-A0C7702DCE61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E715339-F213-FF6F-932D-AD90637B9F29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E715339-F213-FF6F-932D-AD90637B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E9FADAB-B1C1-84AE-EA4F-CEE8F758E505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E9FADAB-B1C1-84AE-EA4F-CEE8F758E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5CF7073-6095-8C03-AF06-54FA1E2D39D3}"/>
                </a:ext>
              </a:extLst>
            </p:cNvPr>
            <p:cNvSpPr txBox="1"/>
            <p:nvPr/>
          </p:nvSpPr>
          <p:spPr>
            <a:xfrm>
              <a:off x="4025462" y="3633759"/>
              <a:ext cx="1093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dirty="0"/>
                <a:t>...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3784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3/7 أصغر من 5/7.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EA20EAA-AAFA-6CA3-07F3-C1D529AD7B57}"/>
              </a:ext>
            </a:extLst>
          </p:cNvPr>
          <p:cNvGrpSpPr/>
          <p:nvPr/>
        </p:nvGrpSpPr>
        <p:grpSpPr>
          <a:xfrm>
            <a:off x="3069021" y="3195145"/>
            <a:ext cx="3005960" cy="1259063"/>
            <a:chOff x="3069021" y="3195145"/>
            <a:chExt cx="3005960" cy="12590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42E7A309-7783-B880-2AEB-FA2A6A496B16}"/>
                    </a:ext>
                  </a:extLst>
                </p:cNvPr>
                <p:cNvSpPr txBox="1"/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42E7A309-7783-B880-2AEB-FA2A6A496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21" y="3195145"/>
                  <a:ext cx="1093076" cy="12465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66CA1732-4B08-E605-AEDE-8E706EAF365B}"/>
                    </a:ext>
                  </a:extLst>
                </p:cNvPr>
                <p:cNvSpPr txBox="1"/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MA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66CA1732-4B08-E605-AEDE-8E706EAF3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905" y="319514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4F6743C-9E17-7FD7-968C-C7DB95E3390E}"/>
                </a:ext>
              </a:extLst>
            </p:cNvPr>
            <p:cNvSpPr txBox="1"/>
            <p:nvPr/>
          </p:nvSpPr>
          <p:spPr>
            <a:xfrm>
              <a:off x="4025462" y="3371008"/>
              <a:ext cx="10930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rgbClr val="C00000"/>
                  </a:solidFill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رتبوا، على ألواحكم، الكسور التالية من الأكبر إلى الأصغر.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C230C9A9-4CE7-25A0-67DC-C347E5EDEB90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FFC88D6-4484-66D7-042D-4F41A022F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AD9E2B1-021E-C7BE-2337-097A65E56990}"/>
                    </a:ext>
                  </a:extLst>
                </p:cNvPr>
                <p:cNvSpPr txBox="1"/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AD9E2B1-021E-C7BE-2337-097A65E569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9B654D3-CCEE-06F2-E224-CEC384E208EE}"/>
                </a:ext>
              </a:extLst>
            </p:cNvPr>
            <p:cNvSpPr txBox="1"/>
            <p:nvPr/>
          </p:nvSpPr>
          <p:spPr>
            <a:xfrm>
              <a:off x="3149114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8A6817B3-C6A7-8877-23A8-26F4A871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287F73F-76E0-1E41-91A4-824EF489B4B2}"/>
                </a:ext>
              </a:extLst>
            </p:cNvPr>
            <p:cNvSpPr txBox="1"/>
            <p:nvPr/>
          </p:nvSpPr>
          <p:spPr>
            <a:xfrm>
              <a:off x="4696670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نرتب الكسور من الأكبر إلى الأصغر.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3A48A79C-82B2-9202-1D85-7C38D4AC7AE0}"/>
              </a:ext>
            </a:extLst>
          </p:cNvPr>
          <p:cNvGrpSpPr/>
          <p:nvPr/>
        </p:nvGrpSpPr>
        <p:grpSpPr>
          <a:xfrm>
            <a:off x="2354315" y="2792095"/>
            <a:ext cx="4188188" cy="1273810"/>
            <a:chOff x="2375336" y="2896074"/>
            <a:chExt cx="4188188" cy="1273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91DBFF93-8F06-8D7C-032E-0EF047CB0AB8}"/>
                    </a:ext>
                  </a:extLst>
                </p:cNvPr>
                <p:cNvSpPr txBox="1"/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91DBFF93-8F06-8D7C-032E-0EF047CB0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336" y="2908577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4362CB5-9101-E7CA-38AB-4D28D801F4F4}"/>
                    </a:ext>
                  </a:extLst>
                </p:cNvPr>
                <p:cNvSpPr txBox="1"/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4362CB5-9101-E7CA-38AB-4D28D801F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2892" y="2908577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346E534-1995-FE37-2918-2710575BF4D3}"/>
                </a:ext>
              </a:extLst>
            </p:cNvPr>
            <p:cNvSpPr txBox="1"/>
            <p:nvPr/>
          </p:nvSpPr>
          <p:spPr>
            <a:xfrm>
              <a:off x="3149114" y="3325508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46211BE-02E4-9F94-5049-AC1D768D57FA}"/>
                    </a:ext>
                  </a:extLst>
                </p:cNvPr>
                <p:cNvSpPr txBox="1"/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46211BE-02E4-9F94-5049-AC1D768D57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48" y="2896074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CC5A360-DEBD-6001-2A93-AEFD575526A8}"/>
                </a:ext>
              </a:extLst>
            </p:cNvPr>
            <p:cNvSpPr txBox="1"/>
            <p:nvPr/>
          </p:nvSpPr>
          <p:spPr>
            <a:xfrm>
              <a:off x="4696670" y="3294772"/>
              <a:ext cx="1093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70C0"/>
                  </a:solidFill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الترتيب الصحيح هو ما يلي: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600EE5-2B3B-CACF-40BA-6C6E98080E17}"/>
              </a:ext>
            </a:extLst>
          </p:cNvPr>
          <p:cNvGrpSpPr/>
          <p:nvPr/>
        </p:nvGrpSpPr>
        <p:grpSpPr>
          <a:xfrm>
            <a:off x="2023426" y="2832404"/>
            <a:ext cx="5097148" cy="1261307"/>
            <a:chOff x="2467394" y="2941803"/>
            <a:chExt cx="5097148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F1B53680-A9D0-480D-D019-1A278E0BAAD7}"/>
                    </a:ext>
                  </a:extLst>
                </p:cNvPr>
                <p:cNvSpPr txBox="1"/>
                <p:nvPr/>
              </p:nvSpPr>
              <p:spPr>
                <a:xfrm>
                  <a:off x="4469430" y="2941803"/>
                  <a:ext cx="109307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F1B53680-A9D0-480D-D019-1A278E0BA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430" y="2941803"/>
                  <a:ext cx="1093076" cy="12613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8416AFFF-8694-9B5C-8D97-7E3CD1D28E44}"/>
                    </a:ext>
                  </a:extLst>
                </p:cNvPr>
                <p:cNvSpPr txBox="1"/>
                <p:nvPr/>
              </p:nvSpPr>
              <p:spPr>
                <a:xfrm>
                  <a:off x="6471466" y="294292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8416AFFF-8694-9B5C-8D97-7E3CD1D28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1466" y="2942925"/>
                  <a:ext cx="1093076" cy="12590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4F18112-F678-501A-3DC8-94BA1D3EF92D}"/>
                </a:ext>
              </a:extLst>
            </p:cNvPr>
            <p:cNvSpPr txBox="1"/>
            <p:nvPr/>
          </p:nvSpPr>
          <p:spPr>
            <a:xfrm>
              <a:off x="3468412" y="3110791"/>
              <a:ext cx="10930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C00000"/>
                  </a:solidFill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52EF0A1-8DAE-937C-B9DA-9AA04B579515}"/>
                    </a:ext>
                  </a:extLst>
                </p:cNvPr>
                <p:cNvSpPr txBox="1"/>
                <p:nvPr/>
              </p:nvSpPr>
              <p:spPr>
                <a:xfrm>
                  <a:off x="2467394" y="2942925"/>
                  <a:ext cx="1093076" cy="1259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fr-FR" sz="4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fr-FR" sz="40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052EF0A1-8DAE-937C-B9DA-9AA04B579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7394" y="2942925"/>
                  <a:ext cx="1093076" cy="12590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3AEF835-8B3E-D653-DB4E-CADE3A9B4F73}"/>
                </a:ext>
              </a:extLst>
            </p:cNvPr>
            <p:cNvSpPr txBox="1"/>
            <p:nvPr/>
          </p:nvSpPr>
          <p:spPr>
            <a:xfrm>
              <a:off x="5470448" y="3110791"/>
              <a:ext cx="10930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C00000"/>
                  </a:solidFill>
                </a:rPr>
                <a:t>&gt;</a:t>
              </a:r>
              <a:endParaRPr lang="fr-FR" sz="24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مُقارَنَةُ وَتَرتيبُ أَعْدادٍ كَسْرِيَةٍ لَها نَفْسُ الْمَقامِ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7E9F7A-77E8-DD2D-D913-1FB9F5895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017" y="2547001"/>
            <a:ext cx="5661610" cy="38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25C80A-E1E3-9B3C-4401-52E48B828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62" y="1773315"/>
            <a:ext cx="6517190" cy="440884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</a:t>
            </a:r>
            <a:r>
              <a:rPr kumimoji="0" lang="ar-MA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الصفحة 67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155362" y="2259725"/>
            <a:ext cx="2933162" cy="1576552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DD84F22-61B1-4A32-AEED-22D8D9F5D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13" y="1861495"/>
            <a:ext cx="7824422" cy="46594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هذين النشاطين؛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2732691" y="1861496"/>
            <a:ext cx="5604916" cy="44179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C00BE74-EAC0-4D3F-65DC-B5F9F8A3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37" y="1964039"/>
            <a:ext cx="6846032" cy="40768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31177" y="3478255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8D3E34E-1494-3043-840D-71B8CE9BF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2" y="1835254"/>
            <a:ext cx="7705098" cy="44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3C76924-30EA-484D-9FE3-4FAC21C7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13" y="1861495"/>
            <a:ext cx="7824422" cy="465948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E28E65-9D07-8D1D-0518-6D3491A67035}"/>
              </a:ext>
            </a:extLst>
          </p:cNvPr>
          <p:cNvSpPr txBox="1"/>
          <p:nvPr/>
        </p:nvSpPr>
        <p:spPr>
          <a:xfrm>
            <a:off x="3251053" y="2511731"/>
            <a:ext cx="40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791693-90B5-4F92-C538-F67F25391FE4}"/>
              </a:ext>
            </a:extLst>
          </p:cNvPr>
          <p:cNvSpPr txBox="1"/>
          <p:nvPr/>
        </p:nvSpPr>
        <p:spPr>
          <a:xfrm>
            <a:off x="5094163" y="2511731"/>
            <a:ext cx="40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7E7A73-8117-3D9F-E965-F260044DDC68}"/>
              </a:ext>
            </a:extLst>
          </p:cNvPr>
          <p:cNvSpPr txBox="1"/>
          <p:nvPr/>
        </p:nvSpPr>
        <p:spPr>
          <a:xfrm>
            <a:off x="6981050" y="3414781"/>
            <a:ext cx="40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8738C7-FA04-F3FC-C73C-B77FA568C562}"/>
              </a:ext>
            </a:extLst>
          </p:cNvPr>
          <p:cNvSpPr txBox="1"/>
          <p:nvPr/>
        </p:nvSpPr>
        <p:spPr>
          <a:xfrm>
            <a:off x="6981050" y="2511731"/>
            <a:ext cx="40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FD4334-0382-2CEC-0098-7B19EE506EE5}"/>
              </a:ext>
            </a:extLst>
          </p:cNvPr>
          <p:cNvSpPr txBox="1"/>
          <p:nvPr/>
        </p:nvSpPr>
        <p:spPr>
          <a:xfrm>
            <a:off x="3193248" y="3429000"/>
            <a:ext cx="52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1C9ED0-F75E-9505-44FE-D5E6D7F157BC}"/>
              </a:ext>
            </a:extLst>
          </p:cNvPr>
          <p:cNvSpPr txBox="1"/>
          <p:nvPr/>
        </p:nvSpPr>
        <p:spPr>
          <a:xfrm>
            <a:off x="1660635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D956FF-898F-170C-18ED-C1062C2F2822}"/>
              </a:ext>
            </a:extLst>
          </p:cNvPr>
          <p:cNvSpPr txBox="1"/>
          <p:nvPr/>
        </p:nvSpPr>
        <p:spPr>
          <a:xfrm>
            <a:off x="1733480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2623AFD-5726-C0DC-0697-9287898DBA6F}"/>
              </a:ext>
            </a:extLst>
          </p:cNvPr>
          <p:cNvSpPr txBox="1"/>
          <p:nvPr/>
        </p:nvSpPr>
        <p:spPr>
          <a:xfrm>
            <a:off x="1408385" y="3441386"/>
            <a:ext cx="40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5EE84AE-FEAE-DEBD-F0F2-23898F7C62A2}"/>
              </a:ext>
            </a:extLst>
          </p:cNvPr>
          <p:cNvSpPr txBox="1"/>
          <p:nvPr/>
        </p:nvSpPr>
        <p:spPr>
          <a:xfrm>
            <a:off x="5113424" y="3414781"/>
            <a:ext cx="40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8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EB2307-E940-3CC3-D997-828BA360CB00}"/>
              </a:ext>
            </a:extLst>
          </p:cNvPr>
          <p:cNvSpPr txBox="1"/>
          <p:nvPr/>
        </p:nvSpPr>
        <p:spPr>
          <a:xfrm>
            <a:off x="2579561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5468C6-829B-2D24-735A-EE7CFE80AB30}"/>
              </a:ext>
            </a:extLst>
          </p:cNvPr>
          <p:cNvSpPr txBox="1"/>
          <p:nvPr/>
        </p:nvSpPr>
        <p:spPr>
          <a:xfrm>
            <a:off x="2652406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DEF9BA-9B77-8001-6912-4783516D056F}"/>
              </a:ext>
            </a:extLst>
          </p:cNvPr>
          <p:cNvSpPr txBox="1"/>
          <p:nvPr/>
        </p:nvSpPr>
        <p:spPr>
          <a:xfrm>
            <a:off x="3498487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7E5B6A6-4A48-68B0-C98B-B9EB6F349077}"/>
              </a:ext>
            </a:extLst>
          </p:cNvPr>
          <p:cNvSpPr txBox="1"/>
          <p:nvPr/>
        </p:nvSpPr>
        <p:spPr>
          <a:xfrm>
            <a:off x="3571332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821EDBA-8915-A2EE-DFF5-882E3A11C126}"/>
              </a:ext>
            </a:extLst>
          </p:cNvPr>
          <p:cNvSpPr txBox="1"/>
          <p:nvPr/>
        </p:nvSpPr>
        <p:spPr>
          <a:xfrm>
            <a:off x="4887308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E0D9B28-2793-5D60-E7AF-78CC36391A3D}"/>
              </a:ext>
            </a:extLst>
          </p:cNvPr>
          <p:cNvSpPr txBox="1"/>
          <p:nvPr/>
        </p:nvSpPr>
        <p:spPr>
          <a:xfrm>
            <a:off x="4939133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3B479A4-F837-CCDB-C936-07597DDDBFB6}"/>
              </a:ext>
            </a:extLst>
          </p:cNvPr>
          <p:cNvSpPr txBox="1"/>
          <p:nvPr/>
        </p:nvSpPr>
        <p:spPr>
          <a:xfrm>
            <a:off x="5656020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AD0202-D932-283B-26FA-334948E5254C}"/>
              </a:ext>
            </a:extLst>
          </p:cNvPr>
          <p:cNvSpPr txBox="1"/>
          <p:nvPr/>
        </p:nvSpPr>
        <p:spPr>
          <a:xfrm>
            <a:off x="5707845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797F894-3281-5AAC-304B-00FC2C18CADD}"/>
              </a:ext>
            </a:extLst>
          </p:cNvPr>
          <p:cNvSpPr txBox="1"/>
          <p:nvPr/>
        </p:nvSpPr>
        <p:spPr>
          <a:xfrm>
            <a:off x="6424732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800FB8F-010F-998F-B60C-E199511B979D}"/>
              </a:ext>
            </a:extLst>
          </p:cNvPr>
          <p:cNvSpPr txBox="1"/>
          <p:nvPr/>
        </p:nvSpPr>
        <p:spPr>
          <a:xfrm>
            <a:off x="6476557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0BABD6D-41DE-6347-E820-807ECB49DC08}"/>
              </a:ext>
            </a:extLst>
          </p:cNvPr>
          <p:cNvSpPr txBox="1"/>
          <p:nvPr/>
        </p:nvSpPr>
        <p:spPr>
          <a:xfrm>
            <a:off x="7182934" y="5965338"/>
            <a:ext cx="55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C9E758C-A05B-1995-C9BB-56D878B4C486}"/>
              </a:ext>
            </a:extLst>
          </p:cNvPr>
          <p:cNvSpPr txBox="1"/>
          <p:nvPr/>
        </p:nvSpPr>
        <p:spPr>
          <a:xfrm>
            <a:off x="7255779" y="5682707"/>
            <a:ext cx="40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2400" b="1" dirty="0">
                <a:solidFill>
                  <a:srgbClr val="C00000"/>
                </a:solidFill>
              </a:rPr>
              <a:t>7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41B8909-F7E3-B7A0-4CB6-838381557D91}"/>
              </a:ext>
            </a:extLst>
          </p:cNvPr>
          <p:cNvCxnSpPr>
            <a:cxnSpLocks/>
          </p:cNvCxnSpPr>
          <p:nvPr/>
        </p:nvCxnSpPr>
        <p:spPr>
          <a:xfrm>
            <a:off x="1743990" y="6060680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91FFF3F-7677-7D4B-425E-E121849EE37F}"/>
              </a:ext>
            </a:extLst>
          </p:cNvPr>
          <p:cNvCxnSpPr>
            <a:cxnSpLocks/>
          </p:cNvCxnSpPr>
          <p:nvPr/>
        </p:nvCxnSpPr>
        <p:spPr>
          <a:xfrm>
            <a:off x="2653129" y="6055427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B8449C9-835F-4B72-20C4-89A86F9DE729}"/>
              </a:ext>
            </a:extLst>
          </p:cNvPr>
          <p:cNvCxnSpPr>
            <a:cxnSpLocks/>
          </p:cNvCxnSpPr>
          <p:nvPr/>
        </p:nvCxnSpPr>
        <p:spPr>
          <a:xfrm>
            <a:off x="3562268" y="6050174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448F303-B4B9-3E22-29FF-1C2C1C20E17B}"/>
              </a:ext>
            </a:extLst>
          </p:cNvPr>
          <p:cNvCxnSpPr>
            <a:cxnSpLocks/>
          </p:cNvCxnSpPr>
          <p:nvPr/>
        </p:nvCxnSpPr>
        <p:spPr>
          <a:xfrm>
            <a:off x="4944370" y="6055431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52CD7E3-BC80-0C13-D727-9425D016380D}"/>
              </a:ext>
            </a:extLst>
          </p:cNvPr>
          <p:cNvCxnSpPr>
            <a:cxnSpLocks/>
          </p:cNvCxnSpPr>
          <p:nvPr/>
        </p:nvCxnSpPr>
        <p:spPr>
          <a:xfrm>
            <a:off x="5716873" y="6060688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BDE18E3-A79E-D0D1-1352-3333DF0F5764}"/>
              </a:ext>
            </a:extLst>
          </p:cNvPr>
          <p:cNvCxnSpPr>
            <a:cxnSpLocks/>
          </p:cNvCxnSpPr>
          <p:nvPr/>
        </p:nvCxnSpPr>
        <p:spPr>
          <a:xfrm>
            <a:off x="6489376" y="6065945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EB5C303-A43D-5A29-DCFB-973BAB5E294E}"/>
              </a:ext>
            </a:extLst>
          </p:cNvPr>
          <p:cNvCxnSpPr>
            <a:cxnSpLocks/>
          </p:cNvCxnSpPr>
          <p:nvPr/>
        </p:nvCxnSpPr>
        <p:spPr>
          <a:xfrm>
            <a:off x="7251369" y="6060692"/>
            <a:ext cx="40990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C75F2C-5895-8691-1B26-09BF150FD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62" y="1773315"/>
            <a:ext cx="6517190" cy="4408844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67، أنجزوا النشاط رقم 6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261242" y="4042074"/>
            <a:ext cx="2816772" cy="1044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8B32E5A-825A-ACBC-ED0F-07686A14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68" y="2468333"/>
            <a:ext cx="8292662" cy="305760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A1066E-592C-5ADB-E1AD-B1B5D7F9F263}"/>
              </a:ext>
            </a:extLst>
          </p:cNvPr>
          <p:cNvSpPr txBox="1"/>
          <p:nvPr/>
        </p:nvSpPr>
        <p:spPr>
          <a:xfrm>
            <a:off x="1087846" y="4517730"/>
            <a:ext cx="52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B29855-2083-894D-C4D3-2ADBF668121A}"/>
              </a:ext>
            </a:extLst>
          </p:cNvPr>
          <p:cNvSpPr txBox="1"/>
          <p:nvPr/>
        </p:nvSpPr>
        <p:spPr>
          <a:xfrm>
            <a:off x="1135142" y="3253669"/>
            <a:ext cx="4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50F46C-69DB-FA30-3E02-67F80429BCC1}"/>
              </a:ext>
            </a:extLst>
          </p:cNvPr>
          <p:cNvSpPr txBox="1"/>
          <p:nvPr/>
        </p:nvSpPr>
        <p:spPr>
          <a:xfrm>
            <a:off x="3207430" y="4517729"/>
            <a:ext cx="52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F1DD17-7CE9-4D92-F9BB-BAE2E8631BDD}"/>
              </a:ext>
            </a:extLst>
          </p:cNvPr>
          <p:cNvSpPr txBox="1"/>
          <p:nvPr/>
        </p:nvSpPr>
        <p:spPr>
          <a:xfrm>
            <a:off x="3351068" y="3246363"/>
            <a:ext cx="4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&gt;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1DEB3B-0C25-2965-4AB6-EB97217653A2}"/>
              </a:ext>
            </a:extLst>
          </p:cNvPr>
          <p:cNvSpPr txBox="1"/>
          <p:nvPr/>
        </p:nvSpPr>
        <p:spPr>
          <a:xfrm>
            <a:off x="5236821" y="3265144"/>
            <a:ext cx="40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1DB107D-0DBE-EF7B-4C94-210FD6F19064}"/>
              </a:ext>
            </a:extLst>
          </p:cNvPr>
          <p:cNvSpPr txBox="1"/>
          <p:nvPr/>
        </p:nvSpPr>
        <p:spPr>
          <a:xfrm>
            <a:off x="5179015" y="4517729"/>
            <a:ext cx="52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A2B5351-0BC5-EF82-3764-F78D5826E7BC}"/>
              </a:ext>
            </a:extLst>
          </p:cNvPr>
          <p:cNvSpPr txBox="1"/>
          <p:nvPr/>
        </p:nvSpPr>
        <p:spPr>
          <a:xfrm>
            <a:off x="7094490" y="4517729"/>
            <a:ext cx="52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1B15270-524A-961D-1053-EBB1DC83C20A}"/>
              </a:ext>
            </a:extLst>
          </p:cNvPr>
          <p:cNvSpPr txBox="1"/>
          <p:nvPr/>
        </p:nvSpPr>
        <p:spPr>
          <a:xfrm>
            <a:off x="7122574" y="3243159"/>
            <a:ext cx="52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3200" b="1" dirty="0">
                <a:solidFill>
                  <a:srgbClr val="C0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66 و67.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722FCF-6BB1-A51C-AF9B-A6F643D8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362" y="1773315"/>
            <a:ext cx="6517190" cy="4408844"/>
          </a:xfrm>
          <a:prstGeom prst="rect">
            <a:avLst/>
          </a:prstGeom>
          <a:ln>
            <a:solidFill>
              <a:srgbClr val="EE2962"/>
            </a:solidFill>
          </a:ln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مُقارَنَةِ وَتَرْتيبِ أَعْدادٍ كَسْرِيَةٍ لَها نَفْسُ الْمَقامِ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2E2C49-2C5E-294C-D6B2-670A07DDA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16" y="2044567"/>
            <a:ext cx="6448054" cy="4362528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65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376855" y="4687614"/>
            <a:ext cx="2732689" cy="1497511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14545</TotalTime>
  <Words>809</Words>
  <Application>Microsoft Office PowerPoint</Application>
  <PresentationFormat>Affichage à l'écran (4:3)</PresentationFormat>
  <Paragraphs>290</Paragraphs>
  <Slides>53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53</vt:i4>
      </vt:variant>
    </vt:vector>
  </HeadingPairs>
  <TitlesOfParts>
    <vt:vector size="68" baseType="lpstr">
      <vt:lpstr>Dosis</vt:lpstr>
      <vt:lpstr>Wingdings</vt:lpstr>
      <vt:lpstr>Aptos Display</vt:lpstr>
      <vt:lpstr>Calibri</vt:lpstr>
      <vt:lpstr>Aptos</vt:lpstr>
      <vt:lpstr>Effra CC Arbc</vt:lpstr>
      <vt:lpstr>Arial</vt:lpstr>
      <vt:lpstr>Cambria Math</vt:lpstr>
      <vt:lpstr>Chalkboard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126</cp:revision>
  <cp:lastPrinted>2025-08-13T10:11:39Z</cp:lastPrinted>
  <dcterms:created xsi:type="dcterms:W3CDTF">2025-08-01T12:31:49Z</dcterms:created>
  <dcterms:modified xsi:type="dcterms:W3CDTF">2025-12-10T12:01:48Z</dcterms:modified>
</cp:coreProperties>
</file>