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904" r:id="rId4"/>
    <p:sldMasterId id="2147483908" r:id="rId5"/>
    <p:sldMasterId id="2147483913" r:id="rId6"/>
  </p:sldMasterIdLst>
  <p:notesMasterIdLst>
    <p:notesMasterId r:id="rId70"/>
  </p:notesMasterIdLst>
  <p:handoutMasterIdLst>
    <p:handoutMasterId r:id="rId71"/>
  </p:handoutMasterIdLst>
  <p:sldIdLst>
    <p:sldId id="779" r:id="rId7"/>
    <p:sldId id="948" r:id="rId8"/>
    <p:sldId id="738" r:id="rId9"/>
    <p:sldId id="780" r:id="rId10"/>
    <p:sldId id="781" r:id="rId11"/>
    <p:sldId id="741" r:id="rId12"/>
    <p:sldId id="746" r:id="rId13"/>
    <p:sldId id="2134806709" r:id="rId14"/>
    <p:sldId id="2134806708" r:id="rId15"/>
    <p:sldId id="769" r:id="rId16"/>
    <p:sldId id="768" r:id="rId17"/>
    <p:sldId id="870" r:id="rId18"/>
    <p:sldId id="2134806710" r:id="rId19"/>
    <p:sldId id="751" r:id="rId20"/>
    <p:sldId id="871" r:id="rId21"/>
    <p:sldId id="2134806711" r:id="rId22"/>
    <p:sldId id="2134806681" r:id="rId23"/>
    <p:sldId id="2134806700" r:id="rId24"/>
    <p:sldId id="2134806722" r:id="rId25"/>
    <p:sldId id="2134807033" r:id="rId26"/>
    <p:sldId id="2134807034" r:id="rId27"/>
    <p:sldId id="2134807035" r:id="rId28"/>
    <p:sldId id="2134807055" r:id="rId29"/>
    <p:sldId id="2134807031" r:id="rId30"/>
    <p:sldId id="2134807056" r:id="rId31"/>
    <p:sldId id="2134807032" r:id="rId32"/>
    <p:sldId id="2134806715" r:id="rId33"/>
    <p:sldId id="2134807039" r:id="rId34"/>
    <p:sldId id="2134807057" r:id="rId35"/>
    <p:sldId id="2134807051" r:id="rId36"/>
    <p:sldId id="2134807052" r:id="rId37"/>
    <p:sldId id="2134807053" r:id="rId38"/>
    <p:sldId id="2134807054" r:id="rId39"/>
    <p:sldId id="2134807058" r:id="rId40"/>
    <p:sldId id="2134807059" r:id="rId41"/>
    <p:sldId id="2134807060" r:id="rId42"/>
    <p:sldId id="2134806689" r:id="rId43"/>
    <p:sldId id="2134806665" r:id="rId44"/>
    <p:sldId id="2134806663" r:id="rId45"/>
    <p:sldId id="2134807028" r:id="rId46"/>
    <p:sldId id="2134807048" r:id="rId47"/>
    <p:sldId id="2134807049" r:id="rId48"/>
    <p:sldId id="2134807050" r:id="rId49"/>
    <p:sldId id="2134807045" r:id="rId50"/>
    <p:sldId id="2134807046" r:id="rId51"/>
    <p:sldId id="2134807047" r:id="rId52"/>
    <p:sldId id="2134807061" r:id="rId53"/>
    <p:sldId id="2134807062" r:id="rId54"/>
    <p:sldId id="2134807063" r:id="rId55"/>
    <p:sldId id="2134806696" r:id="rId56"/>
    <p:sldId id="848" r:id="rId57"/>
    <p:sldId id="921" r:id="rId58"/>
    <p:sldId id="922" r:id="rId59"/>
    <p:sldId id="924" r:id="rId60"/>
    <p:sldId id="925" r:id="rId61"/>
    <p:sldId id="849" r:id="rId62"/>
    <p:sldId id="2134806697" r:id="rId63"/>
    <p:sldId id="2134806706" r:id="rId64"/>
    <p:sldId id="858" r:id="rId65"/>
    <p:sldId id="868" r:id="rId66"/>
    <p:sldId id="869" r:id="rId67"/>
    <p:sldId id="764" r:id="rId68"/>
    <p:sldId id="949" r:id="rId69"/>
  </p:sldIdLst>
  <p:sldSz cx="9144000" cy="6858000" type="screen4x3"/>
  <p:notesSz cx="6735763" cy="9866313"/>
  <p:embeddedFontLst>
    <p:embeddedFont>
      <p:font typeface="Aptos Narrow" panose="020B0004020202020204" pitchFamily="34" charset="0"/>
      <p:regular r:id="rId72"/>
      <p:bold r:id="rId73"/>
    </p:embeddedFont>
    <p:embeddedFont>
      <p:font typeface="Dosis" pitchFamily="2" charset="0"/>
      <p:regular r:id="rId74"/>
      <p:bold r:id="rId7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00000"/>
    <a:srgbClr val="3A8F98"/>
    <a:srgbClr val="00B050"/>
    <a:srgbClr val="17AB98"/>
    <a:srgbClr val="CF1F3C"/>
    <a:srgbClr val="FC8D00"/>
    <a:srgbClr val="F2F2F2"/>
    <a:srgbClr val="F9B233"/>
    <a:srgbClr val="FF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07B395-1D2F-4B33-ABEB-F411B5044FE1}" v="134" dt="2025-12-20T07:20:23.5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Style léger 2 - Accentuation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28" autoAdjust="0"/>
    <p:restoredTop sz="89542" autoAdjust="0"/>
  </p:normalViewPr>
  <p:slideViewPr>
    <p:cSldViewPr snapToGrid="0">
      <p:cViewPr varScale="1">
        <p:scale>
          <a:sx n="67" d="100"/>
          <a:sy n="67" d="100"/>
        </p:scale>
        <p:origin x="912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font" Target="fonts/font3.fntdata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font" Target="fonts/font1.fntdata"/><Relationship Id="rId80" Type="http://schemas.microsoft.com/office/2015/10/relationships/revisionInfo" Target="revisionInfo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font" Target="fonts/font2.fntdata"/><Relationship Id="rId78" Type="http://schemas.openxmlformats.org/officeDocument/2006/relationships/theme" Target="theme/theme1.xml"/><Relationship Id="rId81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presProps" Target="presProps.xml"/><Relationship Id="rId7" Type="http://schemas.openxmlformats.org/officeDocument/2006/relationships/slide" Target="slides/slide1.xml"/><Relationship Id="rId71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27/12/2025</a:t>
            </a:fld>
            <a:endParaRPr lang="fr-MA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27/12/2025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4121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1270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91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55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95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3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59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09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61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50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1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457C7D0-A5CD-A626-5321-25F47A40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554B5E5-E8FF-2E41-A148-B03A2F1E1EFE}" type="datetimeFigureOut">
              <a:rPr lang="fr-FR" smtClean="0"/>
              <a:t>27/12/2025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99F894-7819-ADA7-FEE0-2F3F225E2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2EE009-A912-3979-B446-395F4DD5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EA992AF-378C-F24D-820D-77B355692E3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4936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814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457C7D0-A5CD-A626-5321-25F47A40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554B5E5-E8FF-2E41-A148-B03A2F1E1EFE}" type="datetimeFigureOut">
              <a:rPr lang="fr-FR" smtClean="0"/>
              <a:t>27/12/2025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99F894-7819-ADA7-FEE0-2F3F225E2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2EE009-A912-3979-B446-395F4DD5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EA992AF-378C-F24D-820D-77B355692E3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4287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70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5F4B163-CF64-351B-16EF-5B891CE7777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6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5F4B163-CF64-351B-16EF-5B891CE77770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3308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882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418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2.png"/><Relationship Id="rId5" Type="http://schemas.openxmlformats.org/officeDocument/2006/relationships/image" Target="../media/image10.emf"/><Relationship Id="rId4" Type="http://schemas.openxmlformats.org/officeDocument/2006/relationships/image" Target="../media/image2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5.mp4"/><Relationship Id="rId7" Type="http://schemas.openxmlformats.org/officeDocument/2006/relationships/image" Target="../media/image2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5.mp4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21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4.png"/><Relationship Id="rId4" Type="http://schemas.openxmlformats.org/officeDocument/2006/relationships/video" Target="../media/media2.mp4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36;p1">
            <a:extLst>
              <a:ext uri="{FF2B5EF4-FFF2-40B4-BE49-F238E27FC236}">
                <a16:creationId xmlns:a16="http://schemas.microsoft.com/office/drawing/2014/main" id="{F25118AC-26EF-8443-499E-AEAD284B4CE7}"/>
              </a:ext>
            </a:extLst>
          </p:cNvPr>
          <p:cNvSpPr/>
          <p:nvPr/>
        </p:nvSpPr>
        <p:spPr>
          <a:xfrm>
            <a:off x="5612905" y="6017392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7FC5C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r>
              <a:rPr lang="ar-MA" sz="14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الدرس 10</a:t>
            </a:r>
            <a:endParaRPr sz="1400" b="1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Google Shape;35;p1">
            <a:extLst>
              <a:ext uri="{FF2B5EF4-FFF2-40B4-BE49-F238E27FC236}">
                <a16:creationId xmlns:a16="http://schemas.microsoft.com/office/drawing/2014/main" id="{5FDE4BE6-D126-FBC4-B574-2B8A1D50F96E}"/>
              </a:ext>
            </a:extLst>
          </p:cNvPr>
          <p:cNvSpPr txBox="1">
            <a:spLocks/>
          </p:cNvSpPr>
          <p:nvPr/>
        </p:nvSpPr>
        <p:spPr>
          <a:xfrm rot="931040">
            <a:off x="644354" y="4143247"/>
            <a:ext cx="565014" cy="46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2400"/>
              <a:buFont typeface="Calibri"/>
              <a:buNone/>
            </a:pPr>
            <a:r>
              <a:rPr lang="en-US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lang="ar-MA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38;p1">
            <a:extLst>
              <a:ext uri="{FF2B5EF4-FFF2-40B4-BE49-F238E27FC236}">
                <a16:creationId xmlns:a16="http://schemas.microsoft.com/office/drawing/2014/main" id="{0A20A7BE-64C0-67BB-B74E-E4D0B6864DB0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9;p1">
            <a:extLst>
              <a:ext uri="{FF2B5EF4-FFF2-40B4-BE49-F238E27FC236}">
                <a16:creationId xmlns:a16="http://schemas.microsoft.com/office/drawing/2014/main" id="{168FCC4D-6D5C-659A-D59A-CAB9E5EC3082}"/>
              </a:ext>
            </a:extLst>
          </p:cNvPr>
          <p:cNvSpPr txBox="1"/>
          <p:nvPr/>
        </p:nvSpPr>
        <p:spPr>
          <a:xfrm>
            <a:off x="7866436" y="836579"/>
            <a:ext cx="823607" cy="674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fr-FR" sz="36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ar-MA" sz="24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1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40;p1">
            <a:extLst>
              <a:ext uri="{FF2B5EF4-FFF2-40B4-BE49-F238E27FC236}">
                <a16:creationId xmlns:a16="http://schemas.microsoft.com/office/drawing/2014/main" id="{BE2BDA05-B937-A468-CC33-939CD5F2B11D}"/>
              </a:ext>
            </a:extLst>
          </p:cNvPr>
          <p:cNvSpPr txBox="1"/>
          <p:nvPr/>
        </p:nvSpPr>
        <p:spPr>
          <a:xfrm>
            <a:off x="3905386" y="5171333"/>
            <a:ext cx="565014" cy="46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ar-MA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lang="en-US" sz="2400" b="1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oogle Shape;44;p1">
            <a:extLst>
              <a:ext uri="{FF2B5EF4-FFF2-40B4-BE49-F238E27FC236}">
                <a16:creationId xmlns:a16="http://schemas.microsoft.com/office/drawing/2014/main" id="{9413443E-3989-DAAA-4FB0-1DC616F74057}"/>
              </a:ext>
            </a:extLst>
          </p:cNvPr>
          <p:cNvGrpSpPr/>
          <p:nvPr/>
        </p:nvGrpSpPr>
        <p:grpSpPr>
          <a:xfrm>
            <a:off x="4009767" y="6021421"/>
            <a:ext cx="2714174" cy="288630"/>
            <a:chOff x="5372100" y="5877672"/>
            <a:chExt cx="2714174" cy="288630"/>
          </a:xfrm>
        </p:grpSpPr>
        <p:sp>
          <p:nvSpPr>
            <p:cNvPr id="15" name="Google Shape;45;p1">
              <a:extLst>
                <a:ext uri="{FF2B5EF4-FFF2-40B4-BE49-F238E27FC236}">
                  <a16:creationId xmlns:a16="http://schemas.microsoft.com/office/drawing/2014/main" id="{098A9EB1-C319-C108-4266-43A774D6985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ar-MA" sz="1400" b="1" dirty="0">
                  <a:solidFill>
                    <a:schemeClr val="l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الدرس 11</a:t>
              </a:r>
              <a:endParaRPr sz="14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Google Shape;46;p1">
              <a:extLst>
                <a:ext uri="{FF2B5EF4-FFF2-40B4-BE49-F238E27FC236}">
                  <a16:creationId xmlns:a16="http://schemas.microsoft.com/office/drawing/2014/main" id="{E70D31AF-1EF7-563F-771A-ABDB39A213B6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" name="Google Shape;46;p1">
              <a:extLst>
                <a:ext uri="{FF2B5EF4-FFF2-40B4-BE49-F238E27FC236}">
                  <a16:creationId xmlns:a16="http://schemas.microsoft.com/office/drawing/2014/main" id="{DBA06155-D738-FBEF-17AA-8AA535626717}"/>
                </a:ext>
              </a:extLst>
            </p:cNvPr>
            <p:cNvSpPr/>
            <p:nvPr/>
          </p:nvSpPr>
          <p:spPr>
            <a:xfrm>
              <a:off x="7817223" y="5886030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" name="Google Shape;47;p1">
            <a:extLst>
              <a:ext uri="{FF2B5EF4-FFF2-40B4-BE49-F238E27FC236}">
                <a16:creationId xmlns:a16="http://schemas.microsoft.com/office/drawing/2014/main" id="{A5CA682D-6A09-E8EA-770C-DEFC763138BE}"/>
              </a:ext>
            </a:extLst>
          </p:cNvPr>
          <p:cNvGrpSpPr/>
          <p:nvPr/>
        </p:nvGrpSpPr>
        <p:grpSpPr>
          <a:xfrm>
            <a:off x="2412982" y="6021421"/>
            <a:ext cx="1124468" cy="288630"/>
            <a:chOff x="5372103" y="5877672"/>
            <a:chExt cx="1124468" cy="288630"/>
          </a:xfrm>
        </p:grpSpPr>
        <p:sp>
          <p:nvSpPr>
            <p:cNvPr id="18" name="Google Shape;48;p1">
              <a:extLst>
                <a:ext uri="{FF2B5EF4-FFF2-40B4-BE49-F238E27FC236}">
                  <a16:creationId xmlns:a16="http://schemas.microsoft.com/office/drawing/2014/main" id="{CBF55968-EE8D-EE0F-5D04-2CE69C373ADE}"/>
                </a:ext>
              </a:extLst>
            </p:cNvPr>
            <p:cNvSpPr/>
            <p:nvPr/>
          </p:nvSpPr>
          <p:spPr>
            <a:xfrm>
              <a:off x="5372103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rtl="1"/>
              <a:r>
                <a:rPr lang="ar-MA" sz="1400" b="1">
                  <a:solidFill>
                    <a:schemeClr val="l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الدرس 12</a:t>
              </a:r>
              <a:endParaRPr sz="14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" name="Google Shape;49;p1">
              <a:extLst>
                <a:ext uri="{FF2B5EF4-FFF2-40B4-BE49-F238E27FC236}">
                  <a16:creationId xmlns:a16="http://schemas.microsoft.com/office/drawing/2014/main" id="{E1D36B3F-2678-7EB5-76EA-7729E173AFBF}"/>
                </a:ext>
              </a:extLst>
            </p:cNvPr>
            <p:cNvSpPr/>
            <p:nvPr/>
          </p:nvSpPr>
          <p:spPr>
            <a:xfrm>
              <a:off x="6217685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" name="Google Shape;50;p1">
            <a:extLst>
              <a:ext uri="{FF2B5EF4-FFF2-40B4-BE49-F238E27FC236}">
                <a16:creationId xmlns:a16="http://schemas.microsoft.com/office/drawing/2014/main" id="{4649E5ED-402C-D55A-A90D-1DE1526D09F1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21" name="Google Shape;51;p1">
              <a:extLst>
                <a:ext uri="{FF2B5EF4-FFF2-40B4-BE49-F238E27FC236}">
                  <a16:creationId xmlns:a16="http://schemas.microsoft.com/office/drawing/2014/main" id="{FAD1993A-2E39-2712-A817-2A649F91356C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400" b="1" dirty="0">
                  <a:solidFill>
                    <a:schemeClr val="l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المراجعة</a:t>
              </a:r>
              <a:endParaRPr sz="14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Google Shape;52;p1">
              <a:extLst>
                <a:ext uri="{FF2B5EF4-FFF2-40B4-BE49-F238E27FC236}">
                  <a16:creationId xmlns:a16="http://schemas.microsoft.com/office/drawing/2014/main" id="{139060AE-17A1-5B32-BB4E-878668284AF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296EF47-F6E9-31BE-476E-266F3E1A2E6D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6BB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798F644-EEAB-A59E-8CFF-E62753E35373}"/>
              </a:ext>
            </a:extLst>
          </p:cNvPr>
          <p:cNvSpPr/>
          <p:nvPr/>
        </p:nvSpPr>
        <p:spPr>
          <a:xfrm>
            <a:off x="7223010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17987" y="871291"/>
            <a:ext cx="741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لتنجزوا الجمع بالتقريب. دوّنوا النتيجة فقط في دفاتركم.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1" y="2616985"/>
              <a:ext cx="342108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160675" y="2689451"/>
              <a:ext cx="31090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C00000"/>
                  </a:solidFill>
                </a:rPr>
                <a:t>42</a:t>
              </a:r>
              <a:r>
                <a:rPr lang="fr-FR" sz="2400" dirty="0">
                  <a:solidFill>
                    <a:srgbClr val="C00000"/>
                  </a:solidFill>
                </a:rPr>
                <a:t> </a:t>
              </a:r>
              <a:r>
                <a:rPr lang="fr-FR" sz="2400" dirty="0"/>
                <a:t>+</a:t>
              </a:r>
              <a:r>
                <a:rPr lang="fr-FR" sz="2400" dirty="0">
                  <a:solidFill>
                    <a:srgbClr val="C00000"/>
                  </a:solidFill>
                </a:rPr>
                <a:t> </a:t>
              </a:r>
              <a:r>
                <a:rPr lang="fr-FR" sz="2400" b="1" dirty="0">
                  <a:solidFill>
                    <a:schemeClr val="accent4">
                      <a:lumMod val="75000"/>
                    </a:schemeClr>
                  </a:solidFill>
                </a:rPr>
                <a:t>27</a:t>
              </a:r>
              <a:r>
                <a:rPr lang="fr-FR" sz="2400" dirty="0">
                  <a:solidFill>
                    <a:srgbClr val="C00000"/>
                  </a:solidFill>
                </a:rPr>
                <a:t> </a:t>
              </a:r>
              <a:r>
                <a:rPr lang="fr-FR" sz="2400" dirty="0"/>
                <a:t>≈</a:t>
              </a:r>
              <a:r>
                <a:rPr lang="fr-FR" sz="2400" dirty="0">
                  <a:solidFill>
                    <a:srgbClr val="C00000"/>
                  </a:solidFill>
                </a:rPr>
                <a:t> </a:t>
              </a:r>
              <a:r>
                <a:rPr lang="fr-FR" sz="2400" b="1" dirty="0">
                  <a:solidFill>
                    <a:srgbClr val="C00000"/>
                  </a:solidFill>
                </a:rPr>
                <a:t>40</a:t>
              </a:r>
              <a:r>
                <a:rPr lang="fr-FR" sz="2400" dirty="0">
                  <a:solidFill>
                    <a:srgbClr val="C00000"/>
                  </a:solidFill>
                </a:rPr>
                <a:t> </a:t>
              </a:r>
              <a:r>
                <a:rPr lang="fr-FR" sz="2400" dirty="0"/>
                <a:t>+</a:t>
              </a:r>
              <a:r>
                <a:rPr lang="fr-FR" sz="2400" dirty="0">
                  <a:solidFill>
                    <a:srgbClr val="C00000"/>
                  </a:solidFill>
                </a:rPr>
                <a:t> </a:t>
              </a:r>
              <a:r>
                <a:rPr lang="fr-FR" sz="2400" b="1" dirty="0">
                  <a:solidFill>
                    <a:schemeClr val="accent4">
                      <a:lumMod val="75000"/>
                    </a:schemeClr>
                  </a:solidFill>
                </a:rPr>
                <a:t>30</a:t>
              </a:r>
              <a:r>
                <a:rPr lang="fr-FR" sz="2400" dirty="0">
                  <a:solidFill>
                    <a:srgbClr val="C00000"/>
                  </a:solidFill>
                </a:rPr>
                <a:t> </a:t>
              </a:r>
              <a:r>
                <a:rPr lang="fr-FR" sz="2400" dirty="0"/>
                <a:t>≈</a:t>
              </a:r>
              <a:r>
                <a:rPr lang="fr-FR" sz="2400" dirty="0">
                  <a:solidFill>
                    <a:srgbClr val="C00000"/>
                  </a:solidFill>
                </a:rPr>
                <a:t> </a:t>
              </a:r>
              <a:r>
                <a:rPr lang="fr-FR" sz="2400" b="1" dirty="0">
                  <a:solidFill>
                    <a:schemeClr val="accent1"/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70</a:t>
              </a:r>
              <a:endParaRPr lang="fr-FR" sz="3200" b="1" dirty="0">
                <a:solidFill>
                  <a:schemeClr val="accent1"/>
                </a:solidFill>
                <a:latin typeface="Chalkboard" panose="03050602040202020205" pitchFamily="66" charset="77"/>
                <a:cs typeface="JF Flat Bold" panose="02000500000000000000" pitchFamily="2" charset="-78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4896465" y="2768475"/>
              <a:ext cx="228247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2"/>
            <a:chOff x="2208522" y="3613351"/>
            <a:chExt cx="5090686" cy="931212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9"/>
              <a:ext cx="1842811" cy="7452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3772836" y="3881881"/>
              <a:ext cx="12219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>
                  <a:solidFill>
                    <a:schemeClr val="accent1"/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70</a:t>
              </a:r>
              <a:endParaRPr lang="fr-FR" sz="3200" b="1" dirty="0">
                <a:solidFill>
                  <a:schemeClr val="bg2">
                    <a:lumMod val="25000"/>
                  </a:schemeClr>
                </a:solidFill>
                <a:latin typeface="Chalkboard" panose="03050602040202020205" pitchFamily="66" charset="77"/>
                <a:cs typeface="JF Flat Bold" panose="02000500000000000000" pitchFamily="2" charset="-78"/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اُكْتُبواْ في دَفاتِرِكُمْ: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 dirty="0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</p:grpSp>
      <p:sp>
        <p:nvSpPr>
          <p:cNvPr id="8" name="Flèche : courbe vers le bas 7">
            <a:extLst>
              <a:ext uri="{FF2B5EF4-FFF2-40B4-BE49-F238E27FC236}">
                <a16:creationId xmlns:a16="http://schemas.microsoft.com/office/drawing/2014/main" id="{5002D974-CE7D-8CC3-C707-4B7B8F8DC606}"/>
              </a:ext>
            </a:extLst>
          </p:cNvPr>
          <p:cNvSpPr/>
          <p:nvPr/>
        </p:nvSpPr>
        <p:spPr>
          <a:xfrm>
            <a:off x="2448232" y="2296773"/>
            <a:ext cx="1251263" cy="369332"/>
          </a:xfrm>
          <a:prstGeom prst="curvedDownArrow">
            <a:avLst>
              <a:gd name="adj1" fmla="val 0"/>
              <a:gd name="adj2" fmla="val 47316"/>
              <a:gd name="adj3" fmla="val 30324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Flèche : courbe vers le bas 8">
            <a:extLst>
              <a:ext uri="{FF2B5EF4-FFF2-40B4-BE49-F238E27FC236}">
                <a16:creationId xmlns:a16="http://schemas.microsoft.com/office/drawing/2014/main" id="{E00ED55E-EBFE-4B63-E6B7-345F91389D41}"/>
              </a:ext>
            </a:extLst>
          </p:cNvPr>
          <p:cNvSpPr/>
          <p:nvPr/>
        </p:nvSpPr>
        <p:spPr>
          <a:xfrm flipV="1">
            <a:off x="3059587" y="3119638"/>
            <a:ext cx="1251263" cy="369332"/>
          </a:xfrm>
          <a:prstGeom prst="curvedDownArrow">
            <a:avLst>
              <a:gd name="adj1" fmla="val 0"/>
              <a:gd name="adj2" fmla="val 47316"/>
              <a:gd name="adj3" fmla="val 30324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837240" y="854031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الحساب الذهني </a:t>
            </a:r>
          </a:p>
        </p:txBody>
      </p:sp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AD31042-9EC4-A96C-3DEF-A3AA67C41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097" y="5844424"/>
            <a:ext cx="862304" cy="62312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9215C5C-79A6-7B3D-F344-75251690E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060" y="2969343"/>
            <a:ext cx="8336661" cy="101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89062B6-B166-72E0-4B9E-A4912E382D31}"/>
              </a:ext>
            </a:extLst>
          </p:cNvPr>
          <p:cNvSpPr txBox="1"/>
          <p:nvPr/>
        </p:nvSpPr>
        <p:spPr>
          <a:xfrm>
            <a:off x="2857518" y="863797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5EC4B3D-4B42-F75F-B539-7B370559225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7524D83-61FF-05CF-4930-756BCC001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060" y="2969343"/>
            <a:ext cx="8336661" cy="101789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F39A64C-23AB-E8E4-A630-9D0B5D444E3C}"/>
              </a:ext>
            </a:extLst>
          </p:cNvPr>
          <p:cNvSpPr txBox="1"/>
          <p:nvPr/>
        </p:nvSpPr>
        <p:spPr>
          <a:xfrm>
            <a:off x="1661652" y="3146324"/>
            <a:ext cx="511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70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28111A8-99F5-5765-F7A9-03EC8DF61D29}"/>
              </a:ext>
            </a:extLst>
          </p:cNvPr>
          <p:cNvSpPr txBox="1"/>
          <p:nvPr/>
        </p:nvSpPr>
        <p:spPr>
          <a:xfrm>
            <a:off x="1681315" y="3546434"/>
            <a:ext cx="511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80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B834931-C9AF-2E30-592F-C2C2BF3BB573}"/>
              </a:ext>
            </a:extLst>
          </p:cNvPr>
          <p:cNvSpPr txBox="1"/>
          <p:nvPr/>
        </p:nvSpPr>
        <p:spPr>
          <a:xfrm>
            <a:off x="3731343" y="3146324"/>
            <a:ext cx="511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90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A6760ED-84A7-B4CC-3985-3D78DCD7689B}"/>
              </a:ext>
            </a:extLst>
          </p:cNvPr>
          <p:cNvSpPr txBox="1"/>
          <p:nvPr/>
        </p:nvSpPr>
        <p:spPr>
          <a:xfrm>
            <a:off x="3751006" y="3546434"/>
            <a:ext cx="511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70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3A48D2A-12BE-229C-2DD3-0566DAD0CFE1}"/>
              </a:ext>
            </a:extLst>
          </p:cNvPr>
          <p:cNvSpPr txBox="1"/>
          <p:nvPr/>
        </p:nvSpPr>
        <p:spPr>
          <a:xfrm>
            <a:off x="5801034" y="3146324"/>
            <a:ext cx="511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90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9FA4B86-2B94-E77C-3079-E52CEB049A98}"/>
              </a:ext>
            </a:extLst>
          </p:cNvPr>
          <p:cNvSpPr txBox="1"/>
          <p:nvPr/>
        </p:nvSpPr>
        <p:spPr>
          <a:xfrm>
            <a:off x="5820697" y="3546434"/>
            <a:ext cx="511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90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B6E5B91-CA26-2AB1-0347-E8CC9FA939AF}"/>
              </a:ext>
            </a:extLst>
          </p:cNvPr>
          <p:cNvSpPr txBox="1"/>
          <p:nvPr/>
        </p:nvSpPr>
        <p:spPr>
          <a:xfrm>
            <a:off x="7870725" y="3146324"/>
            <a:ext cx="511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70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1FDF5A7-4EBC-E930-B90C-43839320519B}"/>
              </a:ext>
            </a:extLst>
          </p:cNvPr>
          <p:cNvSpPr txBox="1"/>
          <p:nvPr/>
        </p:nvSpPr>
        <p:spPr>
          <a:xfrm>
            <a:off x="7890388" y="3546434"/>
            <a:ext cx="511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90</a:t>
            </a:r>
            <a:endParaRPr lang="fr-FR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28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9" name="Image 8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BFBBCEF-D646-11D1-A22C-4483676C2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57543" y="3541840"/>
            <a:ext cx="765221" cy="765221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37908E46-0C93-50FC-46ED-90A0A328BAA7}"/>
              </a:ext>
            </a:extLst>
          </p:cNvPr>
          <p:cNvGrpSpPr/>
          <p:nvPr/>
        </p:nvGrpSpPr>
        <p:grpSpPr>
          <a:xfrm>
            <a:off x="2106000" y="2158011"/>
            <a:ext cx="4932000" cy="2854675"/>
            <a:chOff x="2193989" y="2167843"/>
            <a:chExt cx="4932000" cy="2854675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A4516206-7278-5837-B1A7-7D0FB8C81D28}"/>
                </a:ext>
              </a:extLst>
            </p:cNvPr>
            <p:cNvSpPr/>
            <p:nvPr/>
          </p:nvSpPr>
          <p:spPr>
            <a:xfrm>
              <a:off x="2193989" y="2610518"/>
              <a:ext cx="4932000" cy="24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515ABE7-B97A-F1D8-DA24-CA25B3A5B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6258990" y="3214087"/>
              <a:ext cx="841742" cy="841742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AA7C1BC-ACCF-4727-42AA-551246061261}"/>
                </a:ext>
              </a:extLst>
            </p:cNvPr>
            <p:cNvSpPr txBox="1"/>
            <p:nvPr/>
          </p:nvSpPr>
          <p:spPr>
            <a:xfrm>
              <a:off x="2673873" y="3210205"/>
              <a:ext cx="3594949" cy="13181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ct val="150000"/>
                </a:lnSpc>
                <a:defRPr/>
              </a:pPr>
              <a:r>
                <a:rPr lang="ar-MA" sz="2800" b="1" spc="-100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 إِنْشاءُ جَدْوَلَيْ ضَرْبِ الْعَدَدَيْنِ 6 وَ7.</a:t>
              </a:r>
            </a:p>
          </p:txBody>
        </p:sp>
        <p:sp>
          <p:nvSpPr>
            <p:cNvPr id="16" name="Flowchart: Alternate Process 54">
              <a:extLst>
                <a:ext uri="{FF2B5EF4-FFF2-40B4-BE49-F238E27FC236}">
                  <a16:creationId xmlns:a16="http://schemas.microsoft.com/office/drawing/2014/main" id="{5021892F-2F86-43BD-B3BE-E64B1F2EFB62}"/>
                </a:ext>
              </a:extLst>
            </p:cNvPr>
            <p:cNvSpPr/>
            <p:nvPr/>
          </p:nvSpPr>
          <p:spPr>
            <a:xfrm>
              <a:off x="2950889" y="2167843"/>
              <a:ext cx="3096000" cy="792000"/>
            </a:xfrm>
            <a:prstGeom prst="flowChartAlternateProcess">
              <a:avLst/>
            </a:prstGeom>
            <a:solidFill>
              <a:srgbClr val="3A8F9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النمذجة</a:t>
              </a:r>
              <a:endParaRPr lang="en-US" sz="3800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36B90ADC-8FF7-E6F4-1992-213967D0F5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1869" y="2212335"/>
              <a:ext cx="698043" cy="69804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2</a:t>
              </a:r>
              <a:endParaRPr lang="fr-MA" sz="3200" b="1" dirty="0"/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93EBA9DD-7D98-DCE3-E659-747C76171715}"/>
              </a:ext>
            </a:extLst>
          </p:cNvPr>
          <p:cNvGrpSpPr/>
          <p:nvPr/>
        </p:nvGrpSpPr>
        <p:grpSpPr>
          <a:xfrm>
            <a:off x="1782000" y="4642137"/>
            <a:ext cx="648000" cy="682105"/>
            <a:chOff x="1547089" y="3240244"/>
            <a:chExt cx="568182" cy="636488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6A05688-B2B5-A374-B0CA-AEFBE5F25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7089" y="3240244"/>
              <a:ext cx="568182" cy="636488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F2AD8281-5D06-1D55-C56F-0BD71F84F0D4}"/>
                </a:ext>
              </a:extLst>
            </p:cNvPr>
            <p:cNvSpPr txBox="1"/>
            <p:nvPr/>
          </p:nvSpPr>
          <p:spPr>
            <a:xfrm>
              <a:off x="1607393" y="341348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7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682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7772703-AEA7-32C5-14B4-CB62BA216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sp>
        <p:nvSpPr>
          <p:cNvPr id="3" name="Google Shape;140;p7">
            <a:extLst>
              <a:ext uri="{FF2B5EF4-FFF2-40B4-BE49-F238E27FC236}">
                <a16:creationId xmlns:a16="http://schemas.microsoft.com/office/drawing/2014/main" id="{6FCAA204-E01F-1D7E-1548-76115FB57B4A}"/>
              </a:ext>
            </a:extLst>
          </p:cNvPr>
          <p:cNvSpPr txBox="1"/>
          <p:nvPr/>
        </p:nvSpPr>
        <p:spPr>
          <a:xfrm>
            <a:off x="358020" y="875930"/>
            <a:ext cx="71928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rtl="1"/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مرحباً، سنتعرف إنشاء جدوليْ ضرب العددين 6 وَ7</a:t>
            </a:r>
            <a:r>
              <a:rPr lang="ar-MA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مع مجد وندى</a:t>
            </a:r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AC99BB-33C5-8180-4DC4-627D068D90D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5" descr="Une image contenant Dessin d’enfant, garçon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E7E4B56-BA81-D8D9-4CAA-D1375E1D2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" y="2010547"/>
            <a:ext cx="7124700" cy="397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7772703-AEA7-32C5-14B4-CB62BA216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88555" y="88630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</a:t>
            </a:r>
          </a:p>
        </p:txBody>
      </p:sp>
      <p:pic>
        <p:nvPicPr>
          <p:cNvPr id="2" name="N3_P2_S3_L1 (1)">
            <a:hlinkClick r:id="" action="ppaction://media"/>
            <a:extLst>
              <a:ext uri="{FF2B5EF4-FFF2-40B4-BE49-F238E27FC236}">
                <a16:creationId xmlns:a16="http://schemas.microsoft.com/office/drawing/2014/main" id="{588874AD-791F-2315-B3D2-123F025C60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7798" y="1981200"/>
            <a:ext cx="7989047" cy="449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8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8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6ECBD-5986-75E3-16AD-19E44D6D0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0;p7">
            <a:extLst>
              <a:ext uri="{FF2B5EF4-FFF2-40B4-BE49-F238E27FC236}">
                <a16:creationId xmlns:a16="http://schemas.microsoft.com/office/drawing/2014/main" id="{16B9CDE2-B85C-692C-FFAE-273A1EE43352}"/>
              </a:ext>
            </a:extLst>
          </p:cNvPr>
          <p:cNvSpPr txBox="1"/>
          <p:nvPr/>
        </p:nvSpPr>
        <p:spPr>
          <a:xfrm>
            <a:off x="358020" y="875930"/>
            <a:ext cx="71928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لنتذكر ما تعلمناه مع مجد وندى؛ </a:t>
            </a: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3D54B55-9DB5-7176-70B1-528698398C3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Image 3" descr="Une image contenant texte, capture d’écran, Police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90AAD528-745E-A9A4-7B42-E728D35C5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361" y="2003552"/>
            <a:ext cx="6296025" cy="369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2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EB682AD1-235B-63C0-FF62-59E8CF268588}"/>
              </a:ext>
            </a:extLst>
          </p:cNvPr>
          <p:cNvSpPr/>
          <p:nvPr/>
        </p:nvSpPr>
        <p:spPr>
          <a:xfrm>
            <a:off x="2106000" y="2600686"/>
            <a:ext cx="4932000" cy="24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8" name="Image 27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3DE16350-4EC5-0807-5914-889DC5E59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71001" y="3017447"/>
            <a:ext cx="841742" cy="841742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F1A71785-8DCF-259E-4AB4-9C53216A4CB2}"/>
              </a:ext>
            </a:extLst>
          </p:cNvPr>
          <p:cNvSpPr txBox="1"/>
          <p:nvPr/>
        </p:nvSpPr>
        <p:spPr>
          <a:xfrm>
            <a:off x="2654710" y="3138810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sp>
        <p:nvSpPr>
          <p:cNvPr id="30" name="Flowchart: Alternate Process 54">
            <a:extLst>
              <a:ext uri="{FF2B5EF4-FFF2-40B4-BE49-F238E27FC236}">
                <a16:creationId xmlns:a16="http://schemas.microsoft.com/office/drawing/2014/main" id="{F5E6B08A-1DDB-3F04-5761-C7DCA3D111C7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Oval 80">
            <a:extLst>
              <a:ext uri="{FF2B5EF4-FFF2-40B4-BE49-F238E27FC236}">
                <a16:creationId xmlns:a16="http://schemas.microsoft.com/office/drawing/2014/main" id="{067991E9-6782-4311-F2C2-A3B864E83234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A3EC2C7D-B3C1-87D6-43EF-33516828D2C8}"/>
              </a:ext>
            </a:extLst>
          </p:cNvPr>
          <p:cNvSpPr txBox="1"/>
          <p:nvPr/>
        </p:nvSpPr>
        <p:spPr>
          <a:xfrm>
            <a:off x="2654710" y="3785126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57C3412-0F8F-7BBB-2EC8-550AE9FE56FF}"/>
              </a:ext>
            </a:extLst>
          </p:cNvPr>
          <p:cNvSpPr txBox="1"/>
          <p:nvPr/>
        </p:nvSpPr>
        <p:spPr>
          <a:xfrm>
            <a:off x="2654710" y="4431442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9D54DA90-8090-3879-A901-DFCFA95CB1E3}"/>
              </a:ext>
            </a:extLst>
          </p:cNvPr>
          <p:cNvGrpSpPr>
            <a:grpSpLocks noChangeAspect="1"/>
          </p:cNvGrpSpPr>
          <p:nvPr/>
        </p:nvGrpSpPr>
        <p:grpSpPr>
          <a:xfrm>
            <a:off x="1736854" y="4579496"/>
            <a:ext cx="738292" cy="827051"/>
            <a:chOff x="976754" y="4005561"/>
            <a:chExt cx="558587" cy="625740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0908FEDC-C006-4088-F113-6C9DB3AC5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F8742ADB-9065-C2F4-1F14-19E703493253}"/>
                </a:ext>
              </a:extLst>
            </p:cNvPr>
            <p:cNvSpPr txBox="1"/>
            <p:nvPr/>
          </p:nvSpPr>
          <p:spPr>
            <a:xfrm>
              <a:off x="1057660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2137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FCF6A-EF6A-E468-6EFD-6E65E3034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157317" y="849493"/>
            <a:ext cx="7374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انتبهوا ، سننشئ جدول ضرب العدد 6، مثل مجد وندى.</a:t>
            </a:r>
          </a:p>
        </p:txBody>
      </p:sp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C661FC1-F1DB-1E1B-1F60-AEF94B50E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9B2A91D5-A21F-13EF-889C-CC833319B8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584430"/>
              </p:ext>
            </p:extLst>
          </p:nvPr>
        </p:nvGraphicFramePr>
        <p:xfrm>
          <a:off x="3116824" y="1939252"/>
          <a:ext cx="1887795" cy="4343400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1887795">
                  <a:extLst>
                    <a:ext uri="{9D8B030D-6E8A-4147-A177-3AD203B41FA5}">
                      <a16:colId xmlns:a16="http://schemas.microsoft.com/office/drawing/2014/main" val="3871220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× </a:t>
                      </a:r>
                      <a:r>
                        <a:rPr lang="fr-MA" sz="2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</a:t>
                      </a:r>
                      <a:r>
                        <a:rPr lang="fr-FR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5802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216260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97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496242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851725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6158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971825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2019930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2224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99992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309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F75B7-612F-7246-D687-2F052A25F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7A0E0B7-194B-A9B1-78D7-1BFF4E09A732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الألواح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65C1EB9-023C-8117-E859-F275C792F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A234B57-03C3-1969-B95D-D9D77010FA4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304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2BE7035-CF2D-2BEA-662C-7BFDC3F504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1CD09-2585-21BB-41B3-D97A2DB39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5D42B67F-C69A-A0FA-E292-F2368B349BBB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الأولى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؟</a:t>
            </a:r>
          </a:p>
        </p:txBody>
      </p:sp>
      <p:grpSp>
        <p:nvGrpSpPr>
          <p:cNvPr id="16" name="Group 12">
            <a:extLst>
              <a:ext uri="{FF2B5EF4-FFF2-40B4-BE49-F238E27FC236}">
                <a16:creationId xmlns:a16="http://schemas.microsoft.com/office/drawing/2014/main" id="{853BAD44-D4A9-0D98-8A0E-B58774EC5262}"/>
              </a:ext>
            </a:extLst>
          </p:cNvPr>
          <p:cNvGrpSpPr/>
          <p:nvPr/>
        </p:nvGrpSpPr>
        <p:grpSpPr>
          <a:xfrm>
            <a:off x="5702708" y="1465653"/>
            <a:ext cx="2105444" cy="551406"/>
            <a:chOff x="6338601" y="1914188"/>
            <a:chExt cx="2034346" cy="551406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6ED60D24-D0D9-4700-BA79-A247ACC8E77F}"/>
                </a:ext>
              </a:extLst>
            </p:cNvPr>
            <p:cNvSpPr/>
            <p:nvPr/>
          </p:nvSpPr>
          <p:spPr>
            <a:xfrm>
              <a:off x="6338601" y="1914188"/>
              <a:ext cx="1600079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أَبْدَأُ بِضَرْبِ العَدَدِ فِي 1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461EF394-9B08-06D5-69A4-4661C89AE1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0329" y="1979518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9" name="Group 12">
            <a:extLst>
              <a:ext uri="{FF2B5EF4-FFF2-40B4-BE49-F238E27FC236}">
                <a16:creationId xmlns:a16="http://schemas.microsoft.com/office/drawing/2014/main" id="{6B3C324A-31B1-D1BF-3456-20BF63629904}"/>
              </a:ext>
            </a:extLst>
          </p:cNvPr>
          <p:cNvGrpSpPr/>
          <p:nvPr/>
        </p:nvGrpSpPr>
        <p:grpSpPr>
          <a:xfrm>
            <a:off x="3199125" y="1465653"/>
            <a:ext cx="2096075" cy="551406"/>
            <a:chOff x="5952935" y="1914188"/>
            <a:chExt cx="2096075" cy="551406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EB5FC5F4-CA76-1D1F-74BB-3CD9E6655159}"/>
                </a:ext>
              </a:extLst>
            </p:cNvPr>
            <p:cNvSpPr/>
            <p:nvPr/>
          </p:nvSpPr>
          <p:spPr>
            <a:xfrm>
              <a:off x="5952935" y="1914188"/>
              <a:ext cx="1656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أًضِيفُ العَدَدَ نَفْسَه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CF0F3ED6-AF4F-8C13-BB32-5A474893DB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16392" y="1969849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2AB06A-60C7-A173-E3B8-2D4CECFD2D1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" name="Group 12">
            <a:extLst>
              <a:ext uri="{FF2B5EF4-FFF2-40B4-BE49-F238E27FC236}">
                <a16:creationId xmlns:a16="http://schemas.microsoft.com/office/drawing/2014/main" id="{29E60450-3FC2-F80B-75C8-07BCA7E633A1}"/>
              </a:ext>
            </a:extLst>
          </p:cNvPr>
          <p:cNvGrpSpPr/>
          <p:nvPr/>
        </p:nvGrpSpPr>
        <p:grpSpPr>
          <a:xfrm>
            <a:off x="695542" y="1465653"/>
            <a:ext cx="2096075" cy="551406"/>
            <a:chOff x="5952935" y="1914188"/>
            <a:chExt cx="2096075" cy="551406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C837B887-C27C-6CF2-4B06-C08C690B3107}"/>
                </a:ext>
              </a:extLst>
            </p:cNvPr>
            <p:cNvSpPr/>
            <p:nvPr/>
          </p:nvSpPr>
          <p:spPr>
            <a:xfrm>
              <a:off x="5952935" y="1914188"/>
              <a:ext cx="1656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أًكَرِّرُ الإِضَافَةَ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80">
              <a:extLst>
                <a:ext uri="{FF2B5EF4-FFF2-40B4-BE49-F238E27FC236}">
                  <a16:creationId xmlns:a16="http://schemas.microsoft.com/office/drawing/2014/main" id="{1E350A6D-5F0F-BE09-39AE-3371DE0DE9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16392" y="1973582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95F27F93-CD70-C02C-3E8A-1D47EB725C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589878"/>
              </p:ext>
            </p:extLst>
          </p:nvPr>
        </p:nvGraphicFramePr>
        <p:xfrm>
          <a:off x="3116824" y="2106401"/>
          <a:ext cx="1887795" cy="4343400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1887795">
                  <a:extLst>
                    <a:ext uri="{9D8B030D-6E8A-4147-A177-3AD203B41FA5}">
                      <a16:colId xmlns:a16="http://schemas.microsoft.com/office/drawing/2014/main" val="3871220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× </a:t>
                      </a:r>
                      <a:r>
                        <a:rPr lang="fr-MA" sz="2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</a:t>
                      </a:r>
                      <a:r>
                        <a:rPr lang="fr-FR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5802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216260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97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496242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851725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6158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971825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2019930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2224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99992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355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A7E68-1CDB-1EBD-473D-0FA709406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83C60D89-796B-959D-2182-3711D8DE8FAB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ألواحكم، ابدؤوا بضرب العدد 1 في 6: أي مرة واحدة ستة. اكتبوا النتيجة فقط.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80A0224-BC7D-A8B4-2AEB-D57BE8E6BFB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" name="Group 12">
            <a:extLst>
              <a:ext uri="{FF2B5EF4-FFF2-40B4-BE49-F238E27FC236}">
                <a16:creationId xmlns:a16="http://schemas.microsoft.com/office/drawing/2014/main" id="{9B962411-9E02-173C-C3AA-6525E6A59DEA}"/>
              </a:ext>
            </a:extLst>
          </p:cNvPr>
          <p:cNvGrpSpPr/>
          <p:nvPr/>
        </p:nvGrpSpPr>
        <p:grpSpPr>
          <a:xfrm>
            <a:off x="5702708" y="1465653"/>
            <a:ext cx="2105444" cy="551406"/>
            <a:chOff x="6338601" y="1914188"/>
            <a:chExt cx="2034346" cy="551406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0517B90-98CF-E76A-4E24-2EE1F4C59DB1}"/>
                </a:ext>
              </a:extLst>
            </p:cNvPr>
            <p:cNvSpPr/>
            <p:nvPr/>
          </p:nvSpPr>
          <p:spPr>
            <a:xfrm>
              <a:off x="6338601" y="1914188"/>
              <a:ext cx="1600079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أَبْدَأُ بِضَرْبِ العَدَدِ فِي 1</a:t>
              </a: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C7A1D240-894B-42C8-0307-F29C7E8C41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0329" y="1979518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6" name="Group 12">
            <a:extLst>
              <a:ext uri="{FF2B5EF4-FFF2-40B4-BE49-F238E27FC236}">
                <a16:creationId xmlns:a16="http://schemas.microsoft.com/office/drawing/2014/main" id="{95C69DE0-864F-4B6C-CB7F-FEDC362F4619}"/>
              </a:ext>
            </a:extLst>
          </p:cNvPr>
          <p:cNvGrpSpPr/>
          <p:nvPr/>
        </p:nvGrpSpPr>
        <p:grpSpPr>
          <a:xfrm>
            <a:off x="3199125" y="1465653"/>
            <a:ext cx="2096075" cy="551406"/>
            <a:chOff x="5952935" y="1914188"/>
            <a:chExt cx="2096075" cy="551406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984B4DEF-4445-3ACE-CFB6-E64651610AAC}"/>
                </a:ext>
              </a:extLst>
            </p:cNvPr>
            <p:cNvSpPr/>
            <p:nvPr/>
          </p:nvSpPr>
          <p:spPr>
            <a:xfrm>
              <a:off x="5952935" y="1914188"/>
              <a:ext cx="1656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أًضِيفُ العَدَدَ نَفْسَه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8EEA9D5E-C0A0-A000-89C0-8C28BE9ADA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16392" y="1969849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12">
            <a:extLst>
              <a:ext uri="{FF2B5EF4-FFF2-40B4-BE49-F238E27FC236}">
                <a16:creationId xmlns:a16="http://schemas.microsoft.com/office/drawing/2014/main" id="{1732E9E4-DACD-E7C6-A4DB-083746755D7D}"/>
              </a:ext>
            </a:extLst>
          </p:cNvPr>
          <p:cNvGrpSpPr/>
          <p:nvPr/>
        </p:nvGrpSpPr>
        <p:grpSpPr>
          <a:xfrm>
            <a:off x="695542" y="1465653"/>
            <a:ext cx="2096075" cy="551406"/>
            <a:chOff x="5952935" y="1914188"/>
            <a:chExt cx="2096075" cy="551406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7B55CDC1-BA7E-5B1A-0869-D899266AD0B1}"/>
                </a:ext>
              </a:extLst>
            </p:cNvPr>
            <p:cNvSpPr/>
            <p:nvPr/>
          </p:nvSpPr>
          <p:spPr>
            <a:xfrm>
              <a:off x="5952935" y="1914188"/>
              <a:ext cx="1656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أًكَرِّرُ الإِضَافَةَ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AC006372-BA9E-78C7-1616-29A9F3E473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16392" y="1973582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26" name="Tableau 25">
            <a:extLst>
              <a:ext uri="{FF2B5EF4-FFF2-40B4-BE49-F238E27FC236}">
                <a16:creationId xmlns:a16="http://schemas.microsoft.com/office/drawing/2014/main" id="{86AB8282-71FC-D167-058E-CCF1BFD605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207799"/>
              </p:ext>
            </p:extLst>
          </p:nvPr>
        </p:nvGraphicFramePr>
        <p:xfrm>
          <a:off x="3116824" y="2106401"/>
          <a:ext cx="1887795" cy="4343400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1887795">
                  <a:extLst>
                    <a:ext uri="{9D8B030D-6E8A-4147-A177-3AD203B41FA5}">
                      <a16:colId xmlns:a16="http://schemas.microsoft.com/office/drawing/2014/main" val="3871220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× </a:t>
                      </a:r>
                      <a:r>
                        <a:rPr lang="fr-MA" sz="2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</a:t>
                      </a:r>
                      <a:r>
                        <a:rPr lang="fr-FR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5802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216260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97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496242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851725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6158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971825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2019930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2224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99992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727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4CAE2-3C37-5E67-A381-DA5D2120D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7A5E4D4-1329-C873-6F25-3455E17541FD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D5145EB-74C4-78AC-29A9-10E6A2577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703F1-6D44-BD4E-F8C3-E745E8536A7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395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B72C6-3A81-D94B-4694-61E14AD9D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6ED1DA4-1E41-153F-FBC8-0FCD594ABB2A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صححوا: مرة واحدة ستة أو 1 في ستة تساوي 6.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E09387-861A-0CA3-67CA-F3A57EC603C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0F76E84-A17D-A7C4-C430-CA6656EF3805}"/>
              </a:ext>
            </a:extLst>
          </p:cNvPr>
          <p:cNvSpPr/>
          <p:nvPr/>
        </p:nvSpPr>
        <p:spPr>
          <a:xfrm>
            <a:off x="3190692" y="3429000"/>
            <a:ext cx="2762615" cy="103484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3A8F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dirty="0">
                <a:solidFill>
                  <a:srgbClr val="0070C0"/>
                </a:solidFill>
              </a:rPr>
              <a:t>1 × 6 = </a:t>
            </a:r>
            <a:r>
              <a:rPr lang="fr-FR" sz="4400" dirty="0">
                <a:solidFill>
                  <a:srgbClr val="C0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16129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DD4DB-80CE-04DA-9EB2-77F90269A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DBF4B02-61C8-6BB1-12E0-D90A0A0B1CBE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ننتقل للسطر الموالي من جدول الضرب: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× 6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C528346-9A1E-AB73-0209-7C9A63F83F6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aphicFrame>
        <p:nvGraphicFramePr>
          <p:cNvPr id="26" name="Tableau 25">
            <a:extLst>
              <a:ext uri="{FF2B5EF4-FFF2-40B4-BE49-F238E27FC236}">
                <a16:creationId xmlns:a16="http://schemas.microsoft.com/office/drawing/2014/main" id="{7647037D-F46E-3B93-D1C4-B9C10E4558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641340"/>
              </p:ext>
            </p:extLst>
          </p:nvPr>
        </p:nvGraphicFramePr>
        <p:xfrm>
          <a:off x="3116824" y="2106401"/>
          <a:ext cx="1887795" cy="4343400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1887795">
                  <a:extLst>
                    <a:ext uri="{9D8B030D-6E8A-4147-A177-3AD203B41FA5}">
                      <a16:colId xmlns:a16="http://schemas.microsoft.com/office/drawing/2014/main" val="3871220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× </a:t>
                      </a:r>
                      <a:r>
                        <a:rPr lang="fr-MA" sz="2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</a:t>
                      </a:r>
                      <a:r>
                        <a:rPr lang="fr-FR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fr-FR" sz="2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6</a:t>
                      </a:r>
                      <a:endParaRPr lang="fr-MA" sz="28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5802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0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97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496242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851725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6158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971825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2019930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2224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99992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387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E5B6F-B018-336A-D3B6-029A8351D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E3F32A8-8652-F6C8-FED1-E709AEE5BB7E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الثانية؟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AC048E8-0E63-EDC0-5056-7B37EF399F5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5" name="Group 12">
            <a:extLst>
              <a:ext uri="{FF2B5EF4-FFF2-40B4-BE49-F238E27FC236}">
                <a16:creationId xmlns:a16="http://schemas.microsoft.com/office/drawing/2014/main" id="{0C36B9B5-E005-D4B9-55B6-0E159BD20D89}"/>
              </a:ext>
            </a:extLst>
          </p:cNvPr>
          <p:cNvGrpSpPr/>
          <p:nvPr/>
        </p:nvGrpSpPr>
        <p:grpSpPr>
          <a:xfrm>
            <a:off x="5702708" y="1465653"/>
            <a:ext cx="2105444" cy="551406"/>
            <a:chOff x="6338601" y="1914188"/>
            <a:chExt cx="2034346" cy="551406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3221C05D-C80B-83B6-4143-12297F914CC5}"/>
                </a:ext>
              </a:extLst>
            </p:cNvPr>
            <p:cNvSpPr/>
            <p:nvPr/>
          </p:nvSpPr>
          <p:spPr>
            <a:xfrm>
              <a:off x="6338601" y="1914188"/>
              <a:ext cx="1600079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أَبْدَأُ بِضَرْبِ العَدَدِ فِي 1</a:t>
              </a: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5D0638A3-21A6-AC09-FF24-651FC3E6CE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0329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C457A3E1-6E56-3D19-3F37-500733FF7FD1}"/>
              </a:ext>
            </a:extLst>
          </p:cNvPr>
          <p:cNvSpPr/>
          <p:nvPr/>
        </p:nvSpPr>
        <p:spPr>
          <a:xfrm>
            <a:off x="3199125" y="1465653"/>
            <a:ext cx="1656000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أًضِيفُ </a:t>
            </a:r>
            <a:r>
              <a:rPr lang="ar-MA" sz="1400" b="1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العَدَدَ نَفْسَه</a:t>
            </a:r>
            <a:endParaRPr lang="fr-FR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Oval 80">
            <a:extLst>
              <a:ext uri="{FF2B5EF4-FFF2-40B4-BE49-F238E27FC236}">
                <a16:creationId xmlns:a16="http://schemas.microsoft.com/office/drawing/2014/main" id="{59A34E3F-F8D0-81DB-A879-A6819978E3E4}"/>
              </a:ext>
            </a:extLst>
          </p:cNvPr>
          <p:cNvSpPr>
            <a:spLocks noChangeAspect="1"/>
          </p:cNvSpPr>
          <p:nvPr/>
        </p:nvSpPr>
        <p:spPr>
          <a:xfrm>
            <a:off x="4862582" y="1521314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2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grpSp>
        <p:nvGrpSpPr>
          <p:cNvPr id="23" name="Group 12">
            <a:extLst>
              <a:ext uri="{FF2B5EF4-FFF2-40B4-BE49-F238E27FC236}">
                <a16:creationId xmlns:a16="http://schemas.microsoft.com/office/drawing/2014/main" id="{D5641906-2B6A-56FA-FEE9-4B35ACF54613}"/>
              </a:ext>
            </a:extLst>
          </p:cNvPr>
          <p:cNvGrpSpPr/>
          <p:nvPr/>
        </p:nvGrpSpPr>
        <p:grpSpPr>
          <a:xfrm>
            <a:off x="695542" y="1465653"/>
            <a:ext cx="2096075" cy="551406"/>
            <a:chOff x="5952935" y="1914188"/>
            <a:chExt cx="2096075" cy="551406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5D125C99-2971-2FCC-6CFD-5764E652A3BD}"/>
                </a:ext>
              </a:extLst>
            </p:cNvPr>
            <p:cNvSpPr/>
            <p:nvPr/>
          </p:nvSpPr>
          <p:spPr>
            <a:xfrm>
              <a:off x="5952935" y="1914188"/>
              <a:ext cx="1656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أًكَرِّرُ الإِضَافَةَ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B5441817-E45E-18D4-F859-EAAA85BFA2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16392" y="1973582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26" name="Tableau 25">
            <a:extLst>
              <a:ext uri="{FF2B5EF4-FFF2-40B4-BE49-F238E27FC236}">
                <a16:creationId xmlns:a16="http://schemas.microsoft.com/office/drawing/2014/main" id="{CE313B2C-3867-2EB2-72FB-8F2B346261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925123"/>
              </p:ext>
            </p:extLst>
          </p:nvPr>
        </p:nvGraphicFramePr>
        <p:xfrm>
          <a:off x="3116824" y="2106401"/>
          <a:ext cx="1887795" cy="4343400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1887795">
                  <a:extLst>
                    <a:ext uri="{9D8B030D-6E8A-4147-A177-3AD203B41FA5}">
                      <a16:colId xmlns:a16="http://schemas.microsoft.com/office/drawing/2014/main" val="3871220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× </a:t>
                      </a:r>
                      <a:r>
                        <a:rPr lang="fr-MA" sz="2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</a:t>
                      </a:r>
                      <a:r>
                        <a:rPr lang="fr-FR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fr-FR" sz="2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6</a:t>
                      </a:r>
                      <a:endParaRPr lang="fr-MA" sz="28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5802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0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97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496242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851725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6158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971825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2019930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2224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99992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49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F38EE-1FA3-5B39-B428-7D3031621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85A96BDF-75BB-5D06-77B7-4B5A6A544B55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ألواحكم، أضيفوا العدد نفسه إلى الناتج السابق لإيجاد </a:t>
            </a:r>
            <a:r>
              <a:rPr lang="fr-FR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× 6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76C35CB-3655-DB88-7FD3-12BC65573F8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" name="Group 12">
            <a:extLst>
              <a:ext uri="{FF2B5EF4-FFF2-40B4-BE49-F238E27FC236}">
                <a16:creationId xmlns:a16="http://schemas.microsoft.com/office/drawing/2014/main" id="{038F81E0-7308-AC51-BEC8-B12AC9D4AAD8}"/>
              </a:ext>
            </a:extLst>
          </p:cNvPr>
          <p:cNvGrpSpPr/>
          <p:nvPr/>
        </p:nvGrpSpPr>
        <p:grpSpPr>
          <a:xfrm>
            <a:off x="5702708" y="1465653"/>
            <a:ext cx="2105444" cy="551406"/>
            <a:chOff x="6338601" y="1914188"/>
            <a:chExt cx="2034346" cy="551406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2271985-C90A-57DB-9203-6737D45E5F40}"/>
                </a:ext>
              </a:extLst>
            </p:cNvPr>
            <p:cNvSpPr/>
            <p:nvPr/>
          </p:nvSpPr>
          <p:spPr>
            <a:xfrm>
              <a:off x="6338601" y="1914188"/>
              <a:ext cx="1600079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أَبْدَأُ بِضَرْبِ العَدَدِ فِي 1</a:t>
              </a:r>
            </a:p>
          </p:txBody>
        </p:sp>
        <p:sp>
          <p:nvSpPr>
            <p:cNvPr id="4" name="Oval 80">
              <a:extLst>
                <a:ext uri="{FF2B5EF4-FFF2-40B4-BE49-F238E27FC236}">
                  <a16:creationId xmlns:a16="http://schemas.microsoft.com/office/drawing/2014/main" id="{BA9EC076-0D3E-9D55-94BE-8D38686FA4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0329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69627CA-2775-522F-5A54-7E50B8CB6DB8}"/>
              </a:ext>
            </a:extLst>
          </p:cNvPr>
          <p:cNvSpPr/>
          <p:nvPr/>
        </p:nvSpPr>
        <p:spPr>
          <a:xfrm>
            <a:off x="3199125" y="1465653"/>
            <a:ext cx="1656000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أًضِيفُ </a:t>
            </a:r>
            <a:r>
              <a:rPr lang="ar-MA" sz="1400" b="1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العَدَدَ نَفْسَه</a:t>
            </a:r>
            <a:endParaRPr lang="fr-FR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5444DBC7-3C69-094B-A743-5DFAA7BD92BA}"/>
              </a:ext>
            </a:extLst>
          </p:cNvPr>
          <p:cNvSpPr>
            <a:spLocks noChangeAspect="1"/>
          </p:cNvSpPr>
          <p:nvPr/>
        </p:nvSpPr>
        <p:spPr>
          <a:xfrm>
            <a:off x="4862582" y="1521314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2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grpSp>
        <p:nvGrpSpPr>
          <p:cNvPr id="8" name="Group 12">
            <a:extLst>
              <a:ext uri="{FF2B5EF4-FFF2-40B4-BE49-F238E27FC236}">
                <a16:creationId xmlns:a16="http://schemas.microsoft.com/office/drawing/2014/main" id="{66844987-6E96-B98F-C223-4B7C781E706B}"/>
              </a:ext>
            </a:extLst>
          </p:cNvPr>
          <p:cNvGrpSpPr/>
          <p:nvPr/>
        </p:nvGrpSpPr>
        <p:grpSpPr>
          <a:xfrm>
            <a:off x="695542" y="1465653"/>
            <a:ext cx="2096075" cy="551406"/>
            <a:chOff x="5952935" y="1914188"/>
            <a:chExt cx="2096075" cy="551406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9359EE5C-DAC3-A87B-3726-1FC8AD5D83CA}"/>
                </a:ext>
              </a:extLst>
            </p:cNvPr>
            <p:cNvSpPr/>
            <p:nvPr/>
          </p:nvSpPr>
          <p:spPr>
            <a:xfrm>
              <a:off x="5952935" y="1914188"/>
              <a:ext cx="1656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أًكَرِّرُ الإِضَافَةَ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548ECA5D-4162-3D1B-002F-EECAD8F8FC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16392" y="1973582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27" name="Tableau 26">
            <a:extLst>
              <a:ext uri="{FF2B5EF4-FFF2-40B4-BE49-F238E27FC236}">
                <a16:creationId xmlns:a16="http://schemas.microsoft.com/office/drawing/2014/main" id="{F83FDCA4-5460-0646-0FB5-68E8EF309F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628591"/>
              </p:ext>
            </p:extLst>
          </p:nvPr>
        </p:nvGraphicFramePr>
        <p:xfrm>
          <a:off x="3116824" y="2106401"/>
          <a:ext cx="1887795" cy="4343400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1887795">
                  <a:extLst>
                    <a:ext uri="{9D8B030D-6E8A-4147-A177-3AD203B41FA5}">
                      <a16:colId xmlns:a16="http://schemas.microsoft.com/office/drawing/2014/main" val="3871220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× </a:t>
                      </a:r>
                      <a:r>
                        <a:rPr lang="fr-MA" sz="2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</a:t>
                      </a:r>
                      <a:r>
                        <a:rPr lang="fr-FR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fr-FR" sz="2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6</a:t>
                      </a:r>
                      <a:endParaRPr lang="fr-MA" sz="28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5802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0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97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496242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851725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6158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971825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2019930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2224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9999297"/>
                  </a:ext>
                </a:extLst>
              </a:tr>
            </a:tbl>
          </a:graphicData>
        </a:graphic>
      </p:graphicFrame>
      <p:sp>
        <p:nvSpPr>
          <p:cNvPr id="28" name="Flèche : courbe vers la gauche 27">
            <a:extLst>
              <a:ext uri="{FF2B5EF4-FFF2-40B4-BE49-F238E27FC236}">
                <a16:creationId xmlns:a16="http://schemas.microsoft.com/office/drawing/2014/main" id="{D364F6B1-C8DD-A970-977B-FC551AD891C2}"/>
              </a:ext>
            </a:extLst>
          </p:cNvPr>
          <p:cNvSpPr/>
          <p:nvPr/>
        </p:nvSpPr>
        <p:spPr>
          <a:xfrm>
            <a:off x="5112946" y="2267041"/>
            <a:ext cx="223149" cy="537119"/>
          </a:xfrm>
          <a:prstGeom prst="curvedLeftArrow">
            <a:avLst>
              <a:gd name="adj1" fmla="val 0"/>
              <a:gd name="adj2" fmla="val 50000"/>
              <a:gd name="adj3" fmla="val 25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3A08DA55-9C80-60F5-5D12-2CF0065F0783}"/>
              </a:ext>
            </a:extLst>
          </p:cNvPr>
          <p:cNvSpPr txBox="1"/>
          <p:nvPr/>
        </p:nvSpPr>
        <p:spPr>
          <a:xfrm>
            <a:off x="5336095" y="2350488"/>
            <a:ext cx="474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+ 6</a:t>
            </a:r>
          </a:p>
        </p:txBody>
      </p:sp>
    </p:spTree>
    <p:extLst>
      <p:ext uri="{BB962C8B-B14F-4D97-AF65-F5344CB8AC3E}">
        <p14:creationId xmlns:p14="http://schemas.microsoft.com/office/powerpoint/2010/main" val="15168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969CE-CC66-FC38-49D4-B0C2C891C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4259BD7-0011-88F0-B649-4BC67EBA8E45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B1E239D-68D8-BB00-6C20-544BC6BED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0A978D8-36D1-B6A2-F1E2-8002A72701A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640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1A5F5-3B59-43D4-44AE-AC1D2517E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97DD929-1E36-2818-6FB2-D009010BB8D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4EE381E-C393-7952-20AB-E7625077118F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صححوا: ستة مرتان، أو 2 في ستة تساوي 12.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035B4EC-B2E3-AA51-1B92-AA2328B157AA}"/>
              </a:ext>
            </a:extLst>
          </p:cNvPr>
          <p:cNvSpPr/>
          <p:nvPr/>
        </p:nvSpPr>
        <p:spPr>
          <a:xfrm>
            <a:off x="3190692" y="3429000"/>
            <a:ext cx="2762615" cy="103484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3A8F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dirty="0">
                <a:solidFill>
                  <a:srgbClr val="0070C0"/>
                </a:solidFill>
              </a:rPr>
              <a:t>2 × 6 = </a:t>
            </a:r>
            <a:r>
              <a:rPr lang="fr-FR" sz="4400" dirty="0">
                <a:solidFill>
                  <a:srgbClr val="C00000"/>
                </a:solidFill>
              </a:rPr>
              <a:t>12 </a:t>
            </a:r>
          </a:p>
        </p:txBody>
      </p:sp>
    </p:spTree>
    <p:extLst>
      <p:ext uri="{BB962C8B-B14F-4D97-AF65-F5344CB8AC3E}">
        <p14:creationId xmlns:p14="http://schemas.microsoft.com/office/powerpoint/2010/main" val="302545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AEE10-755B-AACD-F57E-85D470423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11BB9D3-8245-14A8-0966-C44425B5B51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A43B4B8-30DE-B548-0B96-AC449A0FC3FB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ننتقل للسطر الموالي من جدول الضرب: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 × 6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6853D0E-4CA7-8F30-7E26-78FF10E9EA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270489"/>
              </p:ext>
            </p:extLst>
          </p:nvPr>
        </p:nvGraphicFramePr>
        <p:xfrm>
          <a:off x="3116824" y="2106401"/>
          <a:ext cx="1887795" cy="4343400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1887795">
                  <a:extLst>
                    <a:ext uri="{9D8B030D-6E8A-4147-A177-3AD203B41FA5}">
                      <a16:colId xmlns:a16="http://schemas.microsoft.com/office/drawing/2014/main" val="3871220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× </a:t>
                      </a:r>
                      <a:r>
                        <a:rPr lang="fr-MA" sz="2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</a:t>
                      </a:r>
                      <a:r>
                        <a:rPr lang="fr-FR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fr-FR" sz="2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6</a:t>
                      </a:r>
                      <a:endParaRPr lang="fr-MA" sz="28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5802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12</a:t>
                      </a:r>
                      <a:endParaRPr lang="fr-MA" sz="28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260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496242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851725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6158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971825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2019930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2224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99992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756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الثالث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اَلأَعدادُ مِن 0 إِلى 999 (مراجعة المستلزمات)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27C81966-C6B3-F7D1-9287-616A8C28EDA7}"/>
              </a:ext>
            </a:extLst>
          </p:cNvPr>
          <p:cNvSpPr/>
          <p:nvPr/>
        </p:nvSpPr>
        <p:spPr>
          <a:xfrm>
            <a:off x="415003" y="2722648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dirty="0"/>
          </a:p>
        </p:txBody>
      </p:sp>
      <p:sp>
        <p:nvSpPr>
          <p:cNvPr id="18" name="Organigramme : Terminateur 21">
            <a:extLst>
              <a:ext uri="{FF2B5EF4-FFF2-40B4-BE49-F238E27FC236}">
                <a16:creationId xmlns:a16="http://schemas.microsoft.com/office/drawing/2014/main" id="{9FB35922-FF9D-02D1-C513-D8AE6CB30C8A}"/>
              </a:ext>
            </a:extLst>
          </p:cNvPr>
          <p:cNvSpPr/>
          <p:nvPr/>
        </p:nvSpPr>
        <p:spPr>
          <a:xfrm>
            <a:off x="2656573" y="2475889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10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6AE66BB3-33A5-C801-F372-C8FCC6320002}"/>
              </a:ext>
            </a:extLst>
          </p:cNvPr>
          <p:cNvSpPr txBox="1">
            <a:spLocks/>
          </p:cNvSpPr>
          <p:nvPr/>
        </p:nvSpPr>
        <p:spPr>
          <a:xfrm>
            <a:off x="595003" y="2858113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indent="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600" b="1" ker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ضَرْبُ عَدَدٍ مِنْ رَقْمٍ في عَدَدٍ مِنْ رَقْمَينِ (1)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29D40F4D-751C-8593-FB38-864B9117CCE4}"/>
              </a:ext>
            </a:extLst>
          </p:cNvPr>
          <p:cNvSpPr/>
          <p:nvPr/>
        </p:nvSpPr>
        <p:spPr>
          <a:xfrm>
            <a:off x="4423967" y="2717811"/>
            <a:ext cx="3780000" cy="877078"/>
          </a:xfrm>
          <a:prstGeom prst="roundRect">
            <a:avLst/>
          </a:prstGeom>
          <a:solidFill>
            <a:srgbClr val="FFDA6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29" name="Organigramme : Terminateur 21">
            <a:extLst>
              <a:ext uri="{FF2B5EF4-FFF2-40B4-BE49-F238E27FC236}">
                <a16:creationId xmlns:a16="http://schemas.microsoft.com/office/drawing/2014/main" id="{E65D0AC4-1110-15B5-60EE-18BFB6BF000F}"/>
              </a:ext>
            </a:extLst>
          </p:cNvPr>
          <p:cNvSpPr/>
          <p:nvPr/>
        </p:nvSpPr>
        <p:spPr>
          <a:xfrm>
            <a:off x="6665537" y="2471052"/>
            <a:ext cx="126000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9</a:t>
            </a:r>
            <a:endParaRPr lang="fr-FR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FFB4C9B3-E09A-1D96-45D0-9103463568D1}"/>
              </a:ext>
            </a:extLst>
          </p:cNvPr>
          <p:cNvSpPr txBox="1">
            <a:spLocks/>
          </p:cNvSpPr>
          <p:nvPr/>
        </p:nvSpPr>
        <p:spPr>
          <a:xfrm>
            <a:off x="4603967" y="2853276"/>
            <a:ext cx="3420000" cy="631140"/>
          </a:xfrm>
          <a:prstGeom prst="roundRect">
            <a:avLst/>
          </a:prstGeom>
          <a:solidFill>
            <a:srgbClr val="FFEFB9"/>
          </a:solidFill>
        </p:spPr>
        <p:txBody>
          <a:bodyPr anchor="ctr"/>
          <a:lstStyle>
            <a:defPPr>
              <a:defRPr lang="fr-FR"/>
            </a:defPPr>
            <a:lvl1pPr indent="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b="1" ker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 إِنْشاءُ جَدْوَلَيْ ضَرْبِ 6 وَ7</a:t>
            </a:r>
            <a:endParaRPr lang="fr-MA" dirty="0">
              <a:effectLst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9C73262-6EDD-081A-C026-11A95728A9AC}"/>
              </a:ext>
            </a:extLst>
          </p:cNvPr>
          <p:cNvSpPr/>
          <p:nvPr/>
        </p:nvSpPr>
        <p:spPr>
          <a:xfrm>
            <a:off x="370132" y="4144639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dirty="0"/>
          </a:p>
        </p:txBody>
      </p:sp>
      <p:sp>
        <p:nvSpPr>
          <p:cNvPr id="5" name="Organigramme : Terminateur 21">
            <a:extLst>
              <a:ext uri="{FF2B5EF4-FFF2-40B4-BE49-F238E27FC236}">
                <a16:creationId xmlns:a16="http://schemas.microsoft.com/office/drawing/2014/main" id="{B8528A7D-CC01-7599-0846-FC2E2041C809}"/>
              </a:ext>
            </a:extLst>
          </p:cNvPr>
          <p:cNvSpPr/>
          <p:nvPr/>
        </p:nvSpPr>
        <p:spPr>
          <a:xfrm>
            <a:off x="2611702" y="3897880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12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2BBFDE1-E352-522F-DC6A-73F4154EBB52}"/>
              </a:ext>
            </a:extLst>
          </p:cNvPr>
          <p:cNvSpPr txBox="1">
            <a:spLocks/>
          </p:cNvSpPr>
          <p:nvPr/>
        </p:nvSpPr>
        <p:spPr>
          <a:xfrm>
            <a:off x="550132" y="4280104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indent="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600" b="1" ker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حَلُّ المَسائِل : وَضْعِياتُ الْمُقارَنَةِ</a:t>
            </a:r>
            <a:r>
              <a:rPr lang="fr-FR" dirty="0"/>
              <a:t> </a:t>
            </a:r>
            <a:r>
              <a:rPr lang="ar-MA" dirty="0"/>
              <a:t>(3)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85A2F114-D2FF-43A5-1BC5-C728126D6DED}"/>
              </a:ext>
            </a:extLst>
          </p:cNvPr>
          <p:cNvSpPr/>
          <p:nvPr/>
        </p:nvSpPr>
        <p:spPr>
          <a:xfrm>
            <a:off x="4405078" y="4098081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dirty="0"/>
          </a:p>
        </p:txBody>
      </p:sp>
      <p:sp>
        <p:nvSpPr>
          <p:cNvPr id="33" name="Organigramme : Terminateur 21">
            <a:extLst>
              <a:ext uri="{FF2B5EF4-FFF2-40B4-BE49-F238E27FC236}">
                <a16:creationId xmlns:a16="http://schemas.microsoft.com/office/drawing/2014/main" id="{09DF9E9A-581D-14F9-24EC-3567A55C3816}"/>
              </a:ext>
            </a:extLst>
          </p:cNvPr>
          <p:cNvSpPr/>
          <p:nvPr/>
        </p:nvSpPr>
        <p:spPr>
          <a:xfrm>
            <a:off x="6646648" y="3851322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11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Espace réservé du texte 5">
            <a:extLst>
              <a:ext uri="{FF2B5EF4-FFF2-40B4-BE49-F238E27FC236}">
                <a16:creationId xmlns:a16="http://schemas.microsoft.com/office/drawing/2014/main" id="{94D48129-9BCD-EF1D-897A-44B36367D037}"/>
              </a:ext>
            </a:extLst>
          </p:cNvPr>
          <p:cNvSpPr txBox="1">
            <a:spLocks/>
          </p:cNvSpPr>
          <p:nvPr/>
        </p:nvSpPr>
        <p:spPr>
          <a:xfrm>
            <a:off x="4585078" y="4233546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indent="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600" b="1" ker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ضَرْبُ عَدَدٍ مِنْ رَقْمٍ في عَدَدٍ مِنْ رَقْمَينِ (2)</a:t>
            </a: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مُراجَعَةُ دُروسِ الأُسْبوعِ الثّالِثِ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A96CF-3BE2-9DE3-0C5A-2DE392223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1CE7A9B-0420-0AA3-AD33-D27DB2B28460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الثالثة؟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0965F07-47EB-AC98-85CB-354F0803724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5" name="Group 12">
            <a:extLst>
              <a:ext uri="{FF2B5EF4-FFF2-40B4-BE49-F238E27FC236}">
                <a16:creationId xmlns:a16="http://schemas.microsoft.com/office/drawing/2014/main" id="{E7C6ACEB-7513-E559-5AF7-976413B034E3}"/>
              </a:ext>
            </a:extLst>
          </p:cNvPr>
          <p:cNvGrpSpPr/>
          <p:nvPr/>
        </p:nvGrpSpPr>
        <p:grpSpPr>
          <a:xfrm>
            <a:off x="5702708" y="1465653"/>
            <a:ext cx="2105444" cy="551406"/>
            <a:chOff x="6338601" y="1914188"/>
            <a:chExt cx="2034346" cy="551406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8469925E-84CB-EB17-A09E-5AB64E429A6A}"/>
                </a:ext>
              </a:extLst>
            </p:cNvPr>
            <p:cNvSpPr/>
            <p:nvPr/>
          </p:nvSpPr>
          <p:spPr>
            <a:xfrm>
              <a:off x="6338601" y="1914188"/>
              <a:ext cx="1600079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أَبْدَأُ بِضَرْبِ العَدَدِ فِي 1</a:t>
              </a: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4ADF6D41-CF24-5C28-05C7-B590CF7318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0329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AB46040A-0476-42B2-4215-0374BA86F75C}"/>
              </a:ext>
            </a:extLst>
          </p:cNvPr>
          <p:cNvSpPr/>
          <p:nvPr/>
        </p:nvSpPr>
        <p:spPr>
          <a:xfrm>
            <a:off x="3199125" y="1465653"/>
            <a:ext cx="1656000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أًضِيفُ </a:t>
            </a:r>
            <a:r>
              <a:rPr lang="ar-MA" sz="1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العَدَدَ نَفْسَه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Oval 80">
            <a:extLst>
              <a:ext uri="{FF2B5EF4-FFF2-40B4-BE49-F238E27FC236}">
                <a16:creationId xmlns:a16="http://schemas.microsoft.com/office/drawing/2014/main" id="{9730DBF9-3EA4-5490-A5A0-99F5CA04F968}"/>
              </a:ext>
            </a:extLst>
          </p:cNvPr>
          <p:cNvSpPr>
            <a:spLocks noChangeAspect="1"/>
          </p:cNvSpPr>
          <p:nvPr/>
        </p:nvSpPr>
        <p:spPr>
          <a:xfrm>
            <a:off x="4862582" y="1521314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15349613-1B2F-43CD-99A4-2741225D0B5B}"/>
              </a:ext>
            </a:extLst>
          </p:cNvPr>
          <p:cNvSpPr/>
          <p:nvPr/>
        </p:nvSpPr>
        <p:spPr>
          <a:xfrm>
            <a:off x="695542" y="1465653"/>
            <a:ext cx="1656000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sz="1400" b="1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أًكَرِّرُ الإِضَافَةَ</a:t>
            </a:r>
            <a:endParaRPr lang="fr-FR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Oval 80">
            <a:extLst>
              <a:ext uri="{FF2B5EF4-FFF2-40B4-BE49-F238E27FC236}">
                <a16:creationId xmlns:a16="http://schemas.microsoft.com/office/drawing/2014/main" id="{76C01489-22E9-0FB8-F88A-2DF27F8B494F}"/>
              </a:ext>
            </a:extLst>
          </p:cNvPr>
          <p:cNvSpPr>
            <a:spLocks noChangeAspect="1"/>
          </p:cNvSpPr>
          <p:nvPr/>
        </p:nvSpPr>
        <p:spPr>
          <a:xfrm>
            <a:off x="2358999" y="1525047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3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2A754830-B7B3-06F0-63C9-EDBEC0CBF1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0587939"/>
              </p:ext>
            </p:extLst>
          </p:nvPr>
        </p:nvGraphicFramePr>
        <p:xfrm>
          <a:off x="3116824" y="2106401"/>
          <a:ext cx="1887795" cy="4343400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1887795">
                  <a:extLst>
                    <a:ext uri="{9D8B030D-6E8A-4147-A177-3AD203B41FA5}">
                      <a16:colId xmlns:a16="http://schemas.microsoft.com/office/drawing/2014/main" val="3871220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× </a:t>
                      </a:r>
                      <a:r>
                        <a:rPr lang="fr-MA" sz="2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</a:t>
                      </a:r>
                      <a:r>
                        <a:rPr lang="fr-FR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fr-FR" sz="2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6</a:t>
                      </a:r>
                      <a:endParaRPr lang="fr-MA" sz="28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5802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12</a:t>
                      </a:r>
                      <a:endParaRPr lang="fr-MA" sz="28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260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496242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851725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6158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971825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2019930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2224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99992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549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690C85-91D9-89E7-5512-FE5B1C269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E95A0C4-897F-861B-861E-107E7084A6C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5" name="Group 12">
            <a:extLst>
              <a:ext uri="{FF2B5EF4-FFF2-40B4-BE49-F238E27FC236}">
                <a16:creationId xmlns:a16="http://schemas.microsoft.com/office/drawing/2014/main" id="{C582692C-283A-74D7-4A49-963C1B37C743}"/>
              </a:ext>
            </a:extLst>
          </p:cNvPr>
          <p:cNvGrpSpPr/>
          <p:nvPr/>
        </p:nvGrpSpPr>
        <p:grpSpPr>
          <a:xfrm>
            <a:off x="5702708" y="1465653"/>
            <a:ext cx="2105444" cy="551406"/>
            <a:chOff x="6338601" y="1914188"/>
            <a:chExt cx="2034346" cy="551406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43AB2BA8-7BD6-1A8C-F55A-99A29FBD6A38}"/>
                </a:ext>
              </a:extLst>
            </p:cNvPr>
            <p:cNvSpPr/>
            <p:nvPr/>
          </p:nvSpPr>
          <p:spPr>
            <a:xfrm>
              <a:off x="6338601" y="1914188"/>
              <a:ext cx="1600079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أَبْدَأُ بِضَرْبِ العَدَدِ فِي 1</a:t>
              </a: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58B3616B-9FF9-E04F-EA05-D5C5D7A82B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0329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EA01A30E-82FA-983F-B070-0B7CE21E3E41}"/>
              </a:ext>
            </a:extLst>
          </p:cNvPr>
          <p:cNvSpPr/>
          <p:nvPr/>
        </p:nvSpPr>
        <p:spPr>
          <a:xfrm>
            <a:off x="3199125" y="1465653"/>
            <a:ext cx="1656000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أًضِيفُ </a:t>
            </a:r>
            <a:r>
              <a:rPr lang="ar-MA" sz="1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العَدَدَ نَفْسَه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8EE50B3E-2C63-FFC2-768F-17661572AF1E}"/>
              </a:ext>
            </a:extLst>
          </p:cNvPr>
          <p:cNvSpPr/>
          <p:nvPr/>
        </p:nvSpPr>
        <p:spPr>
          <a:xfrm>
            <a:off x="695542" y="1465653"/>
            <a:ext cx="1656000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sz="1400" b="1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أًكَرِّرُ الإِضَافَةَ</a:t>
            </a:r>
            <a:endParaRPr lang="fr-FR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17F58A0F-1EDE-F456-ACF2-21AA83EA0E80}"/>
              </a:ext>
            </a:extLst>
          </p:cNvPr>
          <p:cNvSpPr>
            <a:spLocks noChangeAspect="1"/>
          </p:cNvSpPr>
          <p:nvPr/>
        </p:nvSpPr>
        <p:spPr>
          <a:xfrm>
            <a:off x="2358999" y="1525047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3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D0BFAA26-D1F3-1890-918B-FCE705028B5A}"/>
              </a:ext>
            </a:extLst>
          </p:cNvPr>
          <p:cNvSpPr>
            <a:spLocks noChangeAspect="1"/>
          </p:cNvSpPr>
          <p:nvPr/>
        </p:nvSpPr>
        <p:spPr>
          <a:xfrm>
            <a:off x="4862582" y="1521314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oneTexte 2">
            <a:extLst>
              <a:ext uri="{FF2B5EF4-FFF2-40B4-BE49-F238E27FC236}">
                <a16:creationId xmlns:a16="http://schemas.microsoft.com/office/drawing/2014/main" id="{32C0E5D5-A024-26E6-3BA1-D144F01162C9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ألواحكم، أضيفوا العدد نفسه</a:t>
            </a:r>
            <a:r>
              <a:rPr lang="en-US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(6) 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الناتج السابق لإيجاد </a:t>
            </a:r>
            <a:r>
              <a:rPr lang="fr-FR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× 6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20" name="Tableau 19">
            <a:extLst>
              <a:ext uri="{FF2B5EF4-FFF2-40B4-BE49-F238E27FC236}">
                <a16:creationId xmlns:a16="http://schemas.microsoft.com/office/drawing/2014/main" id="{EB8E0E61-22D9-CADB-EEE6-11B1723259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278634"/>
              </p:ext>
            </p:extLst>
          </p:nvPr>
        </p:nvGraphicFramePr>
        <p:xfrm>
          <a:off x="3116824" y="2106401"/>
          <a:ext cx="1887795" cy="4343400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1887795">
                  <a:extLst>
                    <a:ext uri="{9D8B030D-6E8A-4147-A177-3AD203B41FA5}">
                      <a16:colId xmlns:a16="http://schemas.microsoft.com/office/drawing/2014/main" val="3871220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× </a:t>
                      </a:r>
                      <a:r>
                        <a:rPr lang="fr-MA" sz="2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</a:t>
                      </a:r>
                      <a:r>
                        <a:rPr lang="fr-FR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fr-FR" sz="2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6</a:t>
                      </a:r>
                      <a:endParaRPr lang="fr-MA" sz="28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5802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12</a:t>
                      </a:r>
                      <a:endParaRPr lang="fr-MA" sz="28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260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496242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851725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6158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971825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2019930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2224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9999297"/>
                  </a:ext>
                </a:extLst>
              </a:tr>
            </a:tbl>
          </a:graphicData>
        </a:graphic>
      </p:graphicFrame>
      <p:sp>
        <p:nvSpPr>
          <p:cNvPr id="21" name="Flèche : courbe vers la gauche 20">
            <a:extLst>
              <a:ext uri="{FF2B5EF4-FFF2-40B4-BE49-F238E27FC236}">
                <a16:creationId xmlns:a16="http://schemas.microsoft.com/office/drawing/2014/main" id="{42340109-76E8-9D58-E83F-10728AB38F25}"/>
              </a:ext>
            </a:extLst>
          </p:cNvPr>
          <p:cNvSpPr/>
          <p:nvPr/>
        </p:nvSpPr>
        <p:spPr>
          <a:xfrm>
            <a:off x="5123106" y="2734035"/>
            <a:ext cx="223149" cy="537119"/>
          </a:xfrm>
          <a:prstGeom prst="curvedLeftArrow">
            <a:avLst>
              <a:gd name="adj1" fmla="val 0"/>
              <a:gd name="adj2" fmla="val 50000"/>
              <a:gd name="adj3" fmla="val 25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E8F1891-B9C7-FEC6-8ECC-101CCEAC8D57}"/>
              </a:ext>
            </a:extLst>
          </p:cNvPr>
          <p:cNvSpPr txBox="1"/>
          <p:nvPr/>
        </p:nvSpPr>
        <p:spPr>
          <a:xfrm>
            <a:off x="5346255" y="2817482"/>
            <a:ext cx="474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+ 6</a:t>
            </a:r>
          </a:p>
        </p:txBody>
      </p:sp>
    </p:spTree>
    <p:extLst>
      <p:ext uri="{BB962C8B-B14F-4D97-AF65-F5344CB8AC3E}">
        <p14:creationId xmlns:p14="http://schemas.microsoft.com/office/powerpoint/2010/main" val="7022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E4B1A-E4F1-2588-AD51-0616749B0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E1F93C8-83D4-459B-B064-2D8C48E89186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40D2F37-A329-A480-AD90-FA7EEC0CA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AE79520-E4B9-2974-1DAB-C9C1FE463DC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184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6CAFD-6691-47FF-CCBE-39DFF33CD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FA2115B-3838-494C-AC61-EE14A61A3BC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0FBF7CC-7C2B-5D07-11C7-8DC7FAABDCE6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صححوا: ثلاث مرات ستة، أو 3 في ستة تساوي 18.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BD7A3BC-A4AC-880F-8FE2-CEAAC5621F1C}"/>
              </a:ext>
            </a:extLst>
          </p:cNvPr>
          <p:cNvSpPr/>
          <p:nvPr/>
        </p:nvSpPr>
        <p:spPr>
          <a:xfrm>
            <a:off x="3190692" y="3429000"/>
            <a:ext cx="2762615" cy="103484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3A8F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dirty="0">
                <a:solidFill>
                  <a:srgbClr val="0070C0"/>
                </a:solidFill>
              </a:rPr>
              <a:t>2 × 6 = </a:t>
            </a:r>
            <a:r>
              <a:rPr lang="fr-FR" sz="4400" dirty="0">
                <a:solidFill>
                  <a:srgbClr val="C00000"/>
                </a:solidFill>
              </a:rPr>
              <a:t>18 </a:t>
            </a:r>
          </a:p>
        </p:txBody>
      </p:sp>
    </p:spTree>
    <p:extLst>
      <p:ext uri="{BB962C8B-B14F-4D97-AF65-F5344CB8AC3E}">
        <p14:creationId xmlns:p14="http://schemas.microsoft.com/office/powerpoint/2010/main" val="88767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812B1-9E4B-74D3-10B9-F5D891104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82D2ABB-323D-5228-144E-EE98E00FB38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5" name="Group 12">
            <a:extLst>
              <a:ext uri="{FF2B5EF4-FFF2-40B4-BE49-F238E27FC236}">
                <a16:creationId xmlns:a16="http://schemas.microsoft.com/office/drawing/2014/main" id="{902E82F4-271F-8A49-2FA5-F94760E42FD2}"/>
              </a:ext>
            </a:extLst>
          </p:cNvPr>
          <p:cNvGrpSpPr/>
          <p:nvPr/>
        </p:nvGrpSpPr>
        <p:grpSpPr>
          <a:xfrm>
            <a:off x="5702708" y="1465653"/>
            <a:ext cx="2105444" cy="551406"/>
            <a:chOff x="6338601" y="1914188"/>
            <a:chExt cx="2034346" cy="551406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9600859C-CD1E-EE33-5FD3-10B7718BC4B6}"/>
                </a:ext>
              </a:extLst>
            </p:cNvPr>
            <p:cNvSpPr/>
            <p:nvPr/>
          </p:nvSpPr>
          <p:spPr>
            <a:xfrm>
              <a:off x="6338601" y="1914188"/>
              <a:ext cx="1600079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أَبْدَأُ بِضَرْبِ العَدَدِ فِي 1</a:t>
              </a: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83B51DC7-ABBA-4B5A-76D2-75AAB38CEB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0329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0AC9184F-DA83-64A4-DC8D-820F98931A62}"/>
              </a:ext>
            </a:extLst>
          </p:cNvPr>
          <p:cNvSpPr/>
          <p:nvPr/>
        </p:nvSpPr>
        <p:spPr>
          <a:xfrm>
            <a:off x="3199125" y="1465653"/>
            <a:ext cx="1656000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أًضِيفُ </a:t>
            </a:r>
            <a:r>
              <a:rPr lang="ar-MA" sz="1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العَدَدَ نَفْسَه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E17856D-A9F4-4DB6-9BFA-395CD3837CBD}"/>
              </a:ext>
            </a:extLst>
          </p:cNvPr>
          <p:cNvSpPr/>
          <p:nvPr/>
        </p:nvSpPr>
        <p:spPr>
          <a:xfrm>
            <a:off x="695542" y="1465653"/>
            <a:ext cx="1656000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sz="1400" b="1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أًكَرِّرُ الإِضَافَةَ</a:t>
            </a:r>
            <a:endParaRPr lang="fr-FR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F1DE339A-DE0C-3B1C-EE84-6BD218119C92}"/>
              </a:ext>
            </a:extLst>
          </p:cNvPr>
          <p:cNvSpPr>
            <a:spLocks noChangeAspect="1"/>
          </p:cNvSpPr>
          <p:nvPr/>
        </p:nvSpPr>
        <p:spPr>
          <a:xfrm>
            <a:off x="2358999" y="1525047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3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D5FE01F4-0830-CE76-AB02-DE6C0817FBAA}"/>
              </a:ext>
            </a:extLst>
          </p:cNvPr>
          <p:cNvSpPr>
            <a:spLocks noChangeAspect="1"/>
          </p:cNvSpPr>
          <p:nvPr/>
        </p:nvSpPr>
        <p:spPr>
          <a:xfrm>
            <a:off x="4862582" y="1521314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oneTexte 2">
            <a:extLst>
              <a:ext uri="{FF2B5EF4-FFF2-40B4-BE49-F238E27FC236}">
                <a16:creationId xmlns:a16="http://schemas.microsoft.com/office/drawing/2014/main" id="{B2D52B5D-88A8-90A4-DF1F-2B5F6BBED0B4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ألواحكم، أضيفوا العدد</a:t>
            </a:r>
            <a:r>
              <a:rPr lang="en-US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الناتج السابق لإيجاد </a:t>
            </a:r>
            <a:r>
              <a:rPr lang="fr-FR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× 6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20" name="Tableau 19">
            <a:extLst>
              <a:ext uri="{FF2B5EF4-FFF2-40B4-BE49-F238E27FC236}">
                <a16:creationId xmlns:a16="http://schemas.microsoft.com/office/drawing/2014/main" id="{798A6393-FD01-317C-8AC8-3F0279E3C4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855245"/>
              </p:ext>
            </p:extLst>
          </p:nvPr>
        </p:nvGraphicFramePr>
        <p:xfrm>
          <a:off x="3116824" y="2106401"/>
          <a:ext cx="1887795" cy="4343400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1887795">
                  <a:extLst>
                    <a:ext uri="{9D8B030D-6E8A-4147-A177-3AD203B41FA5}">
                      <a16:colId xmlns:a16="http://schemas.microsoft.com/office/drawing/2014/main" val="3871220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× </a:t>
                      </a:r>
                      <a:r>
                        <a:rPr lang="fr-MA" sz="2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</a:t>
                      </a:r>
                      <a:r>
                        <a:rPr lang="fr-FR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fr-FR" sz="2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6</a:t>
                      </a:r>
                      <a:endParaRPr lang="fr-MA" sz="28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5802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12</a:t>
                      </a:r>
                      <a:endParaRPr lang="fr-MA" sz="28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260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8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8000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7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6242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851725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6158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971825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2019930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2224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9999297"/>
                  </a:ext>
                </a:extLst>
              </a:tr>
            </a:tbl>
          </a:graphicData>
        </a:graphic>
      </p:graphicFrame>
      <p:sp>
        <p:nvSpPr>
          <p:cNvPr id="21" name="Flèche : courbe vers la gauche 20">
            <a:extLst>
              <a:ext uri="{FF2B5EF4-FFF2-40B4-BE49-F238E27FC236}">
                <a16:creationId xmlns:a16="http://schemas.microsoft.com/office/drawing/2014/main" id="{C0418FD2-E949-CEE0-CC14-D43AAEDFFA15}"/>
              </a:ext>
            </a:extLst>
          </p:cNvPr>
          <p:cNvSpPr/>
          <p:nvPr/>
        </p:nvSpPr>
        <p:spPr>
          <a:xfrm>
            <a:off x="5123106" y="3130275"/>
            <a:ext cx="223149" cy="537119"/>
          </a:xfrm>
          <a:prstGeom prst="curvedLeftArrow">
            <a:avLst>
              <a:gd name="adj1" fmla="val 0"/>
              <a:gd name="adj2" fmla="val 50000"/>
              <a:gd name="adj3" fmla="val 25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C30E713-B50A-0BFE-B1D9-77B3B4B1CE56}"/>
              </a:ext>
            </a:extLst>
          </p:cNvPr>
          <p:cNvSpPr txBox="1"/>
          <p:nvPr/>
        </p:nvSpPr>
        <p:spPr>
          <a:xfrm>
            <a:off x="5346255" y="3213722"/>
            <a:ext cx="474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+ 6</a:t>
            </a:r>
          </a:p>
        </p:txBody>
      </p:sp>
    </p:spTree>
    <p:extLst>
      <p:ext uri="{BB962C8B-B14F-4D97-AF65-F5344CB8AC3E}">
        <p14:creationId xmlns:p14="http://schemas.microsoft.com/office/powerpoint/2010/main" val="326734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6F0B2-5189-01DA-82BC-B94A21126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D391B96-CA41-AFFB-E1F6-CE75E998EC3D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30393B6-DC23-AD0F-9B36-7A1A5712B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0C14A0B-ECC8-2CF2-8CB6-8A4B74AE284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552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2B7F6-9AB2-1496-1FC7-FB6CD6A00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F5C1BAC-2A09-576D-8436-97AA19E94FB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146421F-7186-C46C-0CF9-01DE915E7B2B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صححوا: أربع مرات ستة، أو 4 في ستة تساوي 24.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C9A20C4-C122-7D39-BAD0-C18E83062CE3}"/>
              </a:ext>
            </a:extLst>
          </p:cNvPr>
          <p:cNvSpPr/>
          <p:nvPr/>
        </p:nvSpPr>
        <p:spPr>
          <a:xfrm>
            <a:off x="3190692" y="3429000"/>
            <a:ext cx="2762615" cy="103484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3A8F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dirty="0">
                <a:solidFill>
                  <a:srgbClr val="0070C0"/>
                </a:solidFill>
              </a:rPr>
              <a:t>2 × 6 = </a:t>
            </a:r>
            <a:r>
              <a:rPr lang="fr-FR" sz="4400" dirty="0">
                <a:solidFill>
                  <a:srgbClr val="C00000"/>
                </a:solidFill>
              </a:rPr>
              <a:t>24 </a:t>
            </a:r>
          </a:p>
        </p:txBody>
      </p:sp>
    </p:spTree>
    <p:extLst>
      <p:ext uri="{BB962C8B-B14F-4D97-AF65-F5344CB8AC3E}">
        <p14:creationId xmlns:p14="http://schemas.microsoft.com/office/powerpoint/2010/main" val="180165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4EF43-51C7-D188-5EF5-580C111CB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DDFEA7E-7F8A-C048-786F-DCABA1F2E29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1A2687B7-08A2-7736-7A8F-CE7BFA215B60}"/>
              </a:ext>
            </a:extLst>
          </p:cNvPr>
          <p:cNvSpPr/>
          <p:nvPr/>
        </p:nvSpPr>
        <p:spPr>
          <a:xfrm>
            <a:off x="2106000" y="2600686"/>
            <a:ext cx="4932000" cy="24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21036E64-6355-3A9D-BEC9-C883CE10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71001" y="3627043"/>
            <a:ext cx="841742" cy="84174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8E14B7C6-3D7D-CE92-59E8-0178E028C705}"/>
              </a:ext>
            </a:extLst>
          </p:cNvPr>
          <p:cNvSpPr txBox="1"/>
          <p:nvPr/>
        </p:nvSpPr>
        <p:spPr>
          <a:xfrm>
            <a:off x="2654710" y="3138810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2800" b="1" spc="-10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النشاط 1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18973899-64D5-3129-61F9-CE394B540C66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14B6CE55-F22C-ECF5-1AEC-B10480226C18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2354BCD-FBFD-34ED-D88A-D0F3285BA50D}"/>
              </a:ext>
            </a:extLst>
          </p:cNvPr>
          <p:cNvSpPr txBox="1"/>
          <p:nvPr/>
        </p:nvSpPr>
        <p:spPr>
          <a:xfrm>
            <a:off x="2654710" y="3785126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2800" b="1" spc="-10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6119EAF-0957-5E0D-87D1-01CFA5F365D9}"/>
              </a:ext>
            </a:extLst>
          </p:cNvPr>
          <p:cNvSpPr txBox="1"/>
          <p:nvPr/>
        </p:nvSpPr>
        <p:spPr>
          <a:xfrm>
            <a:off x="2654710" y="4431442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DD07AF8A-38B2-8AF7-B639-239BA532D97B}"/>
              </a:ext>
            </a:extLst>
          </p:cNvPr>
          <p:cNvGrpSpPr>
            <a:grpSpLocks noChangeAspect="1"/>
          </p:cNvGrpSpPr>
          <p:nvPr/>
        </p:nvGrpSpPr>
        <p:grpSpPr>
          <a:xfrm>
            <a:off x="1736854" y="4579496"/>
            <a:ext cx="738292" cy="827051"/>
            <a:chOff x="976754" y="4005561"/>
            <a:chExt cx="558587" cy="62574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F2CB330E-D003-2FBE-1D5E-8E12F40C8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864F651-222A-35FA-DF9E-0B885E008F0E}"/>
                </a:ext>
              </a:extLst>
            </p:cNvPr>
            <p:cNvSpPr txBox="1"/>
            <p:nvPr/>
          </p:nvSpPr>
          <p:spPr>
            <a:xfrm>
              <a:off x="1057660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39840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C7EE2-CB20-3621-254C-91F175C74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AB411F16-9CDA-E58C-D8DB-C6A198E657F8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ألواحكم، حددوا ناتج ضرب 1 في 7.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AA9C55B-33E3-80B8-998D-E00BFAAC7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42789B4C-D386-6BC2-6EB3-EAE010C225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9204154"/>
              </p:ext>
            </p:extLst>
          </p:nvPr>
        </p:nvGraphicFramePr>
        <p:xfrm>
          <a:off x="3116824" y="2106401"/>
          <a:ext cx="1887795" cy="4343400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1887795">
                  <a:extLst>
                    <a:ext uri="{9D8B030D-6E8A-4147-A177-3AD203B41FA5}">
                      <a16:colId xmlns:a16="http://schemas.microsoft.com/office/drawing/2014/main" val="3871220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× </a:t>
                      </a:r>
                      <a:r>
                        <a:rPr lang="fr-MA" sz="2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</a:t>
                      </a:r>
                      <a:r>
                        <a:rPr lang="fr-FR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MA" sz="28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5802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</a:t>
                      </a:r>
                      <a:endParaRPr lang="fr-MA" sz="28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260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7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496242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851725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6158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971825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2019930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2224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99992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403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FE425-8C92-D6E6-7A6D-A061A1BA7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116BAC0-9835-0C03-15A9-B08735E9BF0A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480922-8D7C-9D29-2342-0675CA9A8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83EF84-FB7A-567B-0ADD-C038F3B2718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342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 إِنْشاءُ جَدْوَلَيْ ضَرْبِ 6 وَ7.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7" name="Image 6" descr="Une image contenant text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2A9ADB3B-2518-357F-75A1-D9EAB008F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508" y="2470402"/>
            <a:ext cx="5810865" cy="394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4C9A4-D143-9BB6-3405-21F8DC9C1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29CDDF95-33B8-CD43-E4E3-1B0FAEA3DC2C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من يقوم إلى السبورة، ليشرح لنا كيف توصل إلى الجواب؟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1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97360E6C-8F81-7796-9291-368EAF304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735810" y="663947"/>
            <a:ext cx="1146868" cy="872069"/>
          </a:xfrm>
          <a:prstGeom prst="flowChartConnector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15BD145-54B6-06E1-B91D-E6C90994B718}"/>
              </a:ext>
            </a:extLst>
          </p:cNvPr>
          <p:cNvSpPr/>
          <p:nvPr/>
        </p:nvSpPr>
        <p:spPr>
          <a:xfrm>
            <a:off x="3190692" y="3429000"/>
            <a:ext cx="2762615" cy="103484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3A8F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dirty="0">
                <a:solidFill>
                  <a:srgbClr val="0070C0"/>
                </a:solidFill>
              </a:rPr>
              <a:t>1 × 7 = </a:t>
            </a:r>
            <a:r>
              <a:rPr lang="fr-FR" sz="4400" dirty="0">
                <a:solidFill>
                  <a:srgbClr val="C00000"/>
                </a:solidFill>
              </a:rPr>
              <a:t>7 </a:t>
            </a:r>
          </a:p>
        </p:txBody>
      </p:sp>
    </p:spTree>
    <p:extLst>
      <p:ext uri="{BB962C8B-B14F-4D97-AF65-F5344CB8AC3E}">
        <p14:creationId xmlns:p14="http://schemas.microsoft.com/office/powerpoint/2010/main" val="346159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F6485-E96C-9577-A8A5-2859A7EC5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0DB8C35-DB0A-AAC1-1B3C-5B760A4FF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453D52B6-8192-254E-53AE-FBEE09DDF7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145838"/>
              </p:ext>
            </p:extLst>
          </p:nvPr>
        </p:nvGraphicFramePr>
        <p:xfrm>
          <a:off x="3116824" y="2106401"/>
          <a:ext cx="1887795" cy="4343400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1887795">
                  <a:extLst>
                    <a:ext uri="{9D8B030D-6E8A-4147-A177-3AD203B41FA5}">
                      <a16:colId xmlns:a16="http://schemas.microsoft.com/office/drawing/2014/main" val="3871220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× </a:t>
                      </a:r>
                      <a:r>
                        <a:rPr lang="fr-MA" sz="2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</a:t>
                      </a:r>
                      <a:r>
                        <a:rPr lang="fr-FR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fr-FR" sz="2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7</a:t>
                      </a:r>
                      <a:endParaRPr lang="fr-MA" sz="28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5802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</a:t>
                      </a:r>
                      <a:endParaRPr lang="fr-MA" sz="28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0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7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496242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851725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6158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971825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2019930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2224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9999297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28C18FAD-F4FE-3434-A1C7-9D47E0626BD7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ألواحكم، حددوا ناتج ضرب 2 في 7.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27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D0558-AB07-D1B0-C251-472AC628F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B7C2D4E-EEED-81DF-6DFD-EFD535A9C303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41B9DEA-EFED-318E-7E9A-3E64D76E7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2075A96-9B51-6FD6-8DF9-F0DF80D52AC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416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97590-E4E4-CFDC-E2B7-E484478CF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161D315D-7476-EF6B-2AC2-2F6231C11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735810" y="663947"/>
            <a:ext cx="1146868" cy="872069"/>
          </a:xfrm>
          <a:prstGeom prst="flowChartConnector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2A9DCA9-D976-F32C-0291-1D2B9BBEA1DF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من يقوم إلى السبورة، ليشرح لنا كيف توصل إلى الجواب؟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BBDB94F-F109-D9DA-FCD3-5C6A81A83CCE}"/>
              </a:ext>
            </a:extLst>
          </p:cNvPr>
          <p:cNvSpPr/>
          <p:nvPr/>
        </p:nvSpPr>
        <p:spPr>
          <a:xfrm>
            <a:off x="3190692" y="3429000"/>
            <a:ext cx="2762615" cy="103484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3A8F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dirty="0">
                <a:solidFill>
                  <a:srgbClr val="0070C0"/>
                </a:solidFill>
              </a:rPr>
              <a:t>2 × 7 = </a:t>
            </a:r>
            <a:r>
              <a:rPr lang="fr-FR" sz="4400" dirty="0">
                <a:solidFill>
                  <a:srgbClr val="C00000"/>
                </a:solidFill>
              </a:rPr>
              <a:t>14 </a:t>
            </a:r>
          </a:p>
        </p:txBody>
      </p:sp>
    </p:spTree>
    <p:extLst>
      <p:ext uri="{BB962C8B-B14F-4D97-AF65-F5344CB8AC3E}">
        <p14:creationId xmlns:p14="http://schemas.microsoft.com/office/powerpoint/2010/main" val="370867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860F5-A927-291E-2926-2CA8303F9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FCAF9D4-EAB0-4481-FDD1-1906127FE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DFF91354-0EC5-79D9-B05E-FB2B161FE1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505165"/>
              </p:ext>
            </p:extLst>
          </p:nvPr>
        </p:nvGraphicFramePr>
        <p:xfrm>
          <a:off x="3116824" y="2106401"/>
          <a:ext cx="1887795" cy="4343400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1887795">
                  <a:extLst>
                    <a:ext uri="{9D8B030D-6E8A-4147-A177-3AD203B41FA5}">
                      <a16:colId xmlns:a16="http://schemas.microsoft.com/office/drawing/2014/main" val="3871220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× </a:t>
                      </a:r>
                      <a:r>
                        <a:rPr lang="fr-MA" sz="2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</a:t>
                      </a:r>
                      <a:r>
                        <a:rPr lang="fr-FR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fr-FR" sz="2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7</a:t>
                      </a:r>
                      <a:endParaRPr lang="fr-MA" sz="28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5802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8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18000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260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8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18000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7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8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496242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8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851725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6158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971825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2019930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2224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9999297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F8AC9C68-3EC0-D14C-8B00-579061F38DCF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ألواحكم، حددوا ناتج ضرب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7.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58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649A2-E499-EE2A-233B-42107BBF4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B81398C-6B6A-E285-9934-51BB9C8E4F70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00AB3E4-113D-032A-3D27-178E4A450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5F1E62F-676D-AFF6-F42C-FB12CB5A19F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958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A4F2C-12AF-45CF-0F93-F60728891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A1863BF-AF31-CDD6-23CE-46589E9D2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735810" y="663947"/>
            <a:ext cx="1146868" cy="872069"/>
          </a:xfrm>
          <a:prstGeom prst="flowChartConnector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97523F7-F0E3-2B17-4302-E6C0D78250E7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من يقوم إلى السبورة، ليشرح لنا كيف توصل إلى الجواب؟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3EE5DF4-A23E-A9EA-0632-A000C054863A}"/>
              </a:ext>
            </a:extLst>
          </p:cNvPr>
          <p:cNvSpPr/>
          <p:nvPr/>
        </p:nvSpPr>
        <p:spPr>
          <a:xfrm>
            <a:off x="3190692" y="3429000"/>
            <a:ext cx="2762615" cy="103484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3A8F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dirty="0">
                <a:solidFill>
                  <a:srgbClr val="0070C0"/>
                </a:solidFill>
              </a:rPr>
              <a:t>6 × 7 = </a:t>
            </a:r>
            <a:r>
              <a:rPr lang="fr-FR" sz="4400" dirty="0">
                <a:solidFill>
                  <a:srgbClr val="C00000"/>
                </a:solidFill>
              </a:rPr>
              <a:t>42 </a:t>
            </a:r>
          </a:p>
        </p:txBody>
      </p:sp>
    </p:spTree>
    <p:extLst>
      <p:ext uri="{BB962C8B-B14F-4D97-AF65-F5344CB8AC3E}">
        <p14:creationId xmlns:p14="http://schemas.microsoft.com/office/powerpoint/2010/main" val="341057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657A0-5875-38D8-E7ED-CE751EE45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0A4888A-4470-01C9-2E11-343F55BEB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9230566B-D8B4-5656-1656-84A466E8D9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799430"/>
              </p:ext>
            </p:extLst>
          </p:nvPr>
        </p:nvGraphicFramePr>
        <p:xfrm>
          <a:off x="3116824" y="2106401"/>
          <a:ext cx="1887795" cy="4343400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1887795">
                  <a:extLst>
                    <a:ext uri="{9D8B030D-6E8A-4147-A177-3AD203B41FA5}">
                      <a16:colId xmlns:a16="http://schemas.microsoft.com/office/drawing/2014/main" val="3871220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× </a:t>
                      </a:r>
                      <a:r>
                        <a:rPr lang="fr-MA" sz="2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</a:t>
                      </a:r>
                      <a:r>
                        <a:rPr lang="fr-FR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fr-FR" sz="2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7</a:t>
                      </a:r>
                      <a:endParaRPr lang="fr-MA" sz="28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5802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8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18000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260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8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18000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7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8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496242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8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851725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42</a:t>
                      </a:r>
                      <a:endParaRPr lang="fr-MA" sz="28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6158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49</a:t>
                      </a:r>
                      <a:endParaRPr lang="fr-MA" sz="28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971825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8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2019930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224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9999297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E3C53484-129A-F9D6-7E3B-30FB5B5332C1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ألواحكم، حددوا ناتج ضرب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7.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56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E84EC-5C51-6988-B848-A87423B14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43CDEAE-476C-CCD0-4C54-BFCEA9000D46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A9DE5E9-BEDE-A23A-42CA-EB25F1AFD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8D6F54A-0EBF-E89D-F54E-94D9BD440BA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965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C215A-2F0E-EE5D-FCBB-933380198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2905E895-CBD5-88F0-D4A2-7C4BA8B36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735810" y="663947"/>
            <a:ext cx="1146868" cy="872069"/>
          </a:xfrm>
          <a:prstGeom prst="flowChartConnector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87F29C7-DA76-9836-7B82-05D401EA68F7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من يقوم إلى السبورة، ليشرح لنا كيف توصل إلى الجواب؟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B0E517B-899F-15F8-DAF4-F2807E0EAF86}"/>
              </a:ext>
            </a:extLst>
          </p:cNvPr>
          <p:cNvSpPr/>
          <p:nvPr/>
        </p:nvSpPr>
        <p:spPr>
          <a:xfrm>
            <a:off x="3190692" y="3429000"/>
            <a:ext cx="2762615" cy="103484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3A8F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dirty="0">
                <a:solidFill>
                  <a:srgbClr val="0070C0"/>
                </a:solidFill>
              </a:rPr>
              <a:t>9 × 7 = </a:t>
            </a:r>
            <a:r>
              <a:rPr lang="fr-FR" sz="4400" dirty="0">
                <a:solidFill>
                  <a:srgbClr val="C00000"/>
                </a:solidFill>
              </a:rPr>
              <a:t>63 </a:t>
            </a:r>
          </a:p>
        </p:txBody>
      </p:sp>
    </p:spTree>
    <p:extLst>
      <p:ext uri="{BB962C8B-B14F-4D97-AF65-F5344CB8AC3E}">
        <p14:creationId xmlns:p14="http://schemas.microsoft.com/office/powerpoint/2010/main" val="141070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54">
            <a:extLst>
              <a:ext uri="{FF2B5EF4-FFF2-40B4-BE49-F238E27FC236}">
                <a16:creationId xmlns:a16="http://schemas.microsoft.com/office/drawing/2014/main" id="{004FCFE9-59F5-20A9-6213-179BCFCF3BC3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الدرس: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55">
            <a:extLst>
              <a:ext uri="{FF2B5EF4-FFF2-40B4-BE49-F238E27FC236}">
                <a16:creationId xmlns:a16="http://schemas.microsoft.com/office/drawing/2014/main" id="{928FF62B-6E76-70F5-3D05-40222CAED675}"/>
              </a:ext>
            </a:extLst>
          </p:cNvPr>
          <p:cNvSpPr/>
          <p:nvPr/>
        </p:nvSpPr>
        <p:spPr>
          <a:xfrm>
            <a:off x="1905587" y="3316117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/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Oval 81">
            <a:extLst>
              <a:ext uri="{FF2B5EF4-FFF2-40B4-BE49-F238E27FC236}">
                <a16:creationId xmlns:a16="http://schemas.microsoft.com/office/drawing/2014/main" id="{014C250B-527C-DBF7-89EF-8E3998D9E07B}"/>
              </a:ext>
            </a:extLst>
          </p:cNvPr>
          <p:cNvSpPr>
            <a:spLocks noChangeAspect="1"/>
          </p:cNvSpPr>
          <p:nvPr/>
        </p:nvSpPr>
        <p:spPr>
          <a:xfrm>
            <a:off x="7304356" y="3431196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45" name="Rectangle: Rounded Corners 55">
            <a:extLst>
              <a:ext uri="{FF2B5EF4-FFF2-40B4-BE49-F238E27FC236}">
                <a16:creationId xmlns:a16="http://schemas.microsoft.com/office/drawing/2014/main" id="{4346EA57-A012-8296-40C7-F83DCFE3639E}"/>
              </a:ext>
            </a:extLst>
          </p:cNvPr>
          <p:cNvSpPr/>
          <p:nvPr/>
        </p:nvSpPr>
        <p:spPr>
          <a:xfrm>
            <a:off x="1917734" y="4072533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/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الموجهة</a:t>
            </a:r>
            <a:endParaRPr lang="fr-MA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81">
            <a:extLst>
              <a:ext uri="{FF2B5EF4-FFF2-40B4-BE49-F238E27FC236}">
                <a16:creationId xmlns:a16="http://schemas.microsoft.com/office/drawing/2014/main" id="{04681448-1970-2F35-6100-5F47C9752943}"/>
              </a:ext>
            </a:extLst>
          </p:cNvPr>
          <p:cNvSpPr>
            <a:spLocks noChangeAspect="1"/>
          </p:cNvSpPr>
          <p:nvPr/>
        </p:nvSpPr>
        <p:spPr>
          <a:xfrm>
            <a:off x="7304355" y="4159623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48" name="Rectangle: Rounded Corners 55">
            <a:extLst>
              <a:ext uri="{FF2B5EF4-FFF2-40B4-BE49-F238E27FC236}">
                <a16:creationId xmlns:a16="http://schemas.microsoft.com/office/drawing/2014/main" id="{842E022C-4DB1-F0A5-EA74-B2EB68860CE8}"/>
              </a:ext>
            </a:extLst>
          </p:cNvPr>
          <p:cNvSpPr/>
          <p:nvPr/>
        </p:nvSpPr>
        <p:spPr>
          <a:xfrm>
            <a:off x="1905587" y="4828949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/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المستقلة</a:t>
            </a:r>
            <a:endParaRPr lang="fr-MA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Oval 81">
            <a:extLst>
              <a:ext uri="{FF2B5EF4-FFF2-40B4-BE49-F238E27FC236}">
                <a16:creationId xmlns:a16="http://schemas.microsoft.com/office/drawing/2014/main" id="{6C6B68DB-DD3E-113B-EABF-FC3DE923AE27}"/>
              </a:ext>
            </a:extLst>
          </p:cNvPr>
          <p:cNvSpPr>
            <a:spLocks noChangeAspect="1"/>
          </p:cNvSpPr>
          <p:nvPr/>
        </p:nvSpPr>
        <p:spPr>
          <a:xfrm>
            <a:off x="7304354" y="4873416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51" name="Rectangle: Rounded Corners 55">
            <a:extLst>
              <a:ext uri="{FF2B5EF4-FFF2-40B4-BE49-F238E27FC236}">
                <a16:creationId xmlns:a16="http://schemas.microsoft.com/office/drawing/2014/main" id="{552543E0-C64D-1373-F711-CE51C9618D2A}"/>
              </a:ext>
            </a:extLst>
          </p:cNvPr>
          <p:cNvSpPr/>
          <p:nvPr/>
        </p:nvSpPr>
        <p:spPr>
          <a:xfrm>
            <a:off x="1910596" y="5585365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/>
            <a:r>
              <a:rPr lang="fr-FR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Oval 81">
            <a:extLst>
              <a:ext uri="{FF2B5EF4-FFF2-40B4-BE49-F238E27FC236}">
                <a16:creationId xmlns:a16="http://schemas.microsoft.com/office/drawing/2014/main" id="{8CC27E03-4922-18BE-BB20-C96A03FF2A65}"/>
              </a:ext>
            </a:extLst>
          </p:cNvPr>
          <p:cNvSpPr>
            <a:spLocks noChangeAspect="1"/>
          </p:cNvSpPr>
          <p:nvPr/>
        </p:nvSpPr>
        <p:spPr>
          <a:xfrm>
            <a:off x="7304353" y="5656898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  <a:endParaRPr lang="ar-MA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Oval 81">
            <a:extLst>
              <a:ext uri="{FF2B5EF4-FFF2-40B4-BE49-F238E27FC236}">
                <a16:creationId xmlns:a16="http://schemas.microsoft.com/office/drawing/2014/main" id="{61663448-D991-9F03-2D0E-CA6E0B2DEA0D}"/>
              </a:ext>
            </a:extLst>
          </p:cNvPr>
          <p:cNvSpPr>
            <a:spLocks noChangeAspect="1"/>
          </p:cNvSpPr>
          <p:nvPr/>
        </p:nvSpPr>
        <p:spPr>
          <a:xfrm>
            <a:off x="7304357" y="2658223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D2640C5B-A809-2A72-E1C0-48F512127CD5}"/>
              </a:ext>
            </a:extLst>
          </p:cNvPr>
          <p:cNvGrpSpPr/>
          <p:nvPr/>
        </p:nvGrpSpPr>
        <p:grpSpPr>
          <a:xfrm>
            <a:off x="1577383" y="2459765"/>
            <a:ext cx="599748" cy="671849"/>
            <a:chOff x="1583196" y="2459765"/>
            <a:chExt cx="599748" cy="671849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AF9EE853-4E73-D2BE-977B-013C3D5E2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83196" y="2459765"/>
              <a:ext cx="599748" cy="671849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F22FB7B0-D15E-0968-6CBA-892FD246587C}"/>
                </a:ext>
              </a:extLst>
            </p:cNvPr>
            <p:cNvSpPr txBox="1"/>
            <p:nvPr/>
          </p:nvSpPr>
          <p:spPr>
            <a:xfrm>
              <a:off x="1660247" y="2676088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ADDB8762-6FDE-FBFF-2B7D-F8DE2652E9BF}"/>
              </a:ext>
            </a:extLst>
          </p:cNvPr>
          <p:cNvGrpSpPr/>
          <p:nvPr/>
        </p:nvGrpSpPr>
        <p:grpSpPr>
          <a:xfrm>
            <a:off x="1577383" y="3240243"/>
            <a:ext cx="599748" cy="671849"/>
            <a:chOff x="1547089" y="3240243"/>
            <a:chExt cx="599748" cy="671849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6D8F5E2-7AB5-3E3B-B152-F1258EFB3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7089" y="3240243"/>
              <a:ext cx="599748" cy="671849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FF7246CC-FBA5-2FBF-09DB-5441CB32A178}"/>
                </a:ext>
              </a:extLst>
            </p:cNvPr>
            <p:cNvSpPr txBox="1"/>
            <p:nvPr/>
          </p:nvSpPr>
          <p:spPr>
            <a:xfrm>
              <a:off x="1619360" y="343895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7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047F568E-11BE-3EA0-B360-FD047834AB71}"/>
              </a:ext>
            </a:extLst>
          </p:cNvPr>
          <p:cNvGrpSpPr/>
          <p:nvPr/>
        </p:nvGrpSpPr>
        <p:grpSpPr>
          <a:xfrm>
            <a:off x="1571806" y="3988655"/>
            <a:ext cx="610903" cy="684345"/>
            <a:chOff x="1596523" y="3988655"/>
            <a:chExt cx="610903" cy="684345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15BAEA4-5E46-826B-64F2-3D27E883F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6523" y="3988655"/>
              <a:ext cx="610903" cy="684345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74016A1-FC94-FB9F-40AE-DA3562BD644C}"/>
                </a:ext>
              </a:extLst>
            </p:cNvPr>
            <p:cNvSpPr txBox="1"/>
            <p:nvPr/>
          </p:nvSpPr>
          <p:spPr>
            <a:xfrm>
              <a:off x="1679152" y="4170209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30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68635283-C055-42D6-AC6C-1410FA3FD262}"/>
              </a:ext>
            </a:extLst>
          </p:cNvPr>
          <p:cNvGrpSpPr>
            <a:grpSpLocks noChangeAspect="1"/>
          </p:cNvGrpSpPr>
          <p:nvPr/>
        </p:nvGrpSpPr>
        <p:grpSpPr>
          <a:xfrm>
            <a:off x="1588029" y="4792462"/>
            <a:ext cx="578457" cy="648000"/>
            <a:chOff x="976754" y="4005561"/>
            <a:chExt cx="558587" cy="625740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8E530040-D907-6A34-4A20-6225B5B22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5C645DD-8B75-B0EE-B01B-6AF1AA870E4D}"/>
                </a:ext>
              </a:extLst>
            </p:cNvPr>
            <p:cNvSpPr txBox="1"/>
            <p:nvPr/>
          </p:nvSpPr>
          <p:spPr>
            <a:xfrm>
              <a:off x="1042995" y="4142677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63AF0C53-78B8-137A-A1BA-2724E597C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1597964" y="5438370"/>
            <a:ext cx="558587" cy="75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560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310E7-CEBC-3CCF-B729-BFD8A0AD9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ECD7183B-2359-5CCE-EF4D-D1CAF842CB0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77C9C3DA-F73E-9269-D5BF-E8F48BF3216E}"/>
              </a:ext>
            </a:extLst>
          </p:cNvPr>
          <p:cNvSpPr/>
          <p:nvPr/>
        </p:nvSpPr>
        <p:spPr>
          <a:xfrm>
            <a:off x="2106000" y="2600686"/>
            <a:ext cx="4932000" cy="24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52C1DC8-DE34-6ED6-4B36-0A0BDFDE2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71001" y="4256315"/>
            <a:ext cx="841742" cy="84174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68FC6CE5-FC39-10FF-FAF4-57C8683C0392}"/>
              </a:ext>
            </a:extLst>
          </p:cNvPr>
          <p:cNvSpPr txBox="1"/>
          <p:nvPr/>
        </p:nvSpPr>
        <p:spPr>
          <a:xfrm>
            <a:off x="2654710" y="3138810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2800" b="1" spc="-10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النشاط 1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FEBD621A-0DE2-629E-40F0-9125C5E903DB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CC322D68-4A37-3B69-8B3C-647827DFF209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756B434-57A8-A733-5694-90E31EEE3823}"/>
              </a:ext>
            </a:extLst>
          </p:cNvPr>
          <p:cNvSpPr txBox="1"/>
          <p:nvPr/>
        </p:nvSpPr>
        <p:spPr>
          <a:xfrm>
            <a:off x="2654710" y="3785126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49191F0-4FE0-9486-384A-4FF252B473C7}"/>
              </a:ext>
            </a:extLst>
          </p:cNvPr>
          <p:cNvSpPr txBox="1"/>
          <p:nvPr/>
        </p:nvSpPr>
        <p:spPr>
          <a:xfrm>
            <a:off x="2654710" y="4431442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AF99E3C-8E64-0364-2834-ED8579BB5F28}"/>
              </a:ext>
            </a:extLst>
          </p:cNvPr>
          <p:cNvGrpSpPr>
            <a:grpSpLocks noChangeAspect="1"/>
          </p:cNvGrpSpPr>
          <p:nvPr/>
        </p:nvGrpSpPr>
        <p:grpSpPr>
          <a:xfrm>
            <a:off x="1736854" y="4579496"/>
            <a:ext cx="738292" cy="827051"/>
            <a:chOff x="976754" y="4005561"/>
            <a:chExt cx="558587" cy="62574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39A6DD0D-376C-50F2-DF05-115743B14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886A515D-A620-9448-991E-195ABBC8E053}"/>
                </a:ext>
              </a:extLst>
            </p:cNvPr>
            <p:cNvSpPr txBox="1"/>
            <p:nvPr/>
          </p:nvSpPr>
          <p:spPr>
            <a:xfrm>
              <a:off x="1057660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23314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5F246BD0-7D0B-C3A0-FF6C-5C98C4A85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896" y="1831304"/>
            <a:ext cx="6660136" cy="4520333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27278" y="844006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 افتحوا كراساتكم على الصفحة 84</a:t>
            </a: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4719484" y="5064595"/>
            <a:ext cx="2765143" cy="1041237"/>
          </a:xfrm>
          <a:prstGeom prst="roundRect">
            <a:avLst>
              <a:gd name="adj" fmla="val 8902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278A5-CE53-7B19-2151-4DAA11D46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EE966F28-ED1D-7DE8-3B37-6924F7DBA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23" y="2320551"/>
            <a:ext cx="8262238" cy="306752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7C6CCA4-8498-984F-268A-0919154CF062}"/>
              </a:ext>
            </a:extLst>
          </p:cNvPr>
          <p:cNvSpPr txBox="1"/>
          <p:nvPr/>
        </p:nvSpPr>
        <p:spPr>
          <a:xfrm>
            <a:off x="381066" y="803664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سنطبق نفس الخطوات في هذا النشاط؛ سأشرح التعليمة. انتظروا الانطلاقة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611AC0D-FF8E-3DE6-03F5-474CDE7F90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516" y="589935"/>
            <a:ext cx="994585" cy="1024853"/>
          </a:xfrm>
          <a:prstGeom prst="ellipse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E69B569-85B4-DB74-8EC7-8026908AAD4F}"/>
              </a:ext>
            </a:extLst>
          </p:cNvPr>
          <p:cNvSpPr/>
          <p:nvPr/>
        </p:nvSpPr>
        <p:spPr>
          <a:xfrm>
            <a:off x="5801032" y="2320551"/>
            <a:ext cx="2762865" cy="461456"/>
          </a:xfrm>
          <a:prstGeom prst="roundRect">
            <a:avLst>
              <a:gd name="adj" fmla="val 3773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28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63137" y="8171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لديكم 5 دقائق للإنجاز؛ سأمر بين الصفوف لمساعدتكم؛</a:t>
            </a:r>
          </a:p>
        </p:txBody>
      </p:sp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0AF2288-3F6B-0EE1-473B-E946DCD3764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5D55E612-E047-1998-8D55-FEFE5312F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91" y="2320552"/>
            <a:ext cx="7017548" cy="260541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C472C68-5436-A894-1577-F65791DC34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098933" y="3338347"/>
            <a:ext cx="2761054" cy="276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14787D-0691-0F7E-25F0-7E581E5D306B}"/>
              </a:ext>
            </a:extLst>
          </p:cNvPr>
          <p:cNvSpPr txBox="1"/>
          <p:nvPr/>
        </p:nvSpPr>
        <p:spPr>
          <a:xfrm>
            <a:off x="363137" y="8171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الآن، ستشتغلون في ثنائيات.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20FAED4-34C1-7704-3FDB-318383F60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7468" y="2619673"/>
            <a:ext cx="2609063" cy="2609063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7FB6CBD-B57A-742F-A96D-E5A7420BAE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CC431C3-A15C-E82E-F1D7-64EDFBEC32D7}"/>
              </a:ext>
            </a:extLst>
          </p:cNvPr>
          <p:cNvSpPr txBox="1"/>
          <p:nvPr/>
        </p:nvSpPr>
        <p:spPr>
          <a:xfrm>
            <a:off x="363137" y="8171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كل واحد يقارن إنجازه مع زميله. تأكدوا أنكم اتبعتم الخطوات بشكل سليم.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D16183-2D4D-1D83-6596-52E99472A776}"/>
              </a:ext>
            </a:extLst>
          </p:cNvPr>
          <p:cNvSpPr/>
          <p:nvPr/>
        </p:nvSpPr>
        <p:spPr>
          <a:xfrm>
            <a:off x="1728900" y="2712720"/>
            <a:ext cx="5750560" cy="2743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88767D6-6E0A-49BE-A000-F942A5DB6F5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5" descr="Une image contenant texte, capture d’écran, Police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906826FF-EDC0-BBEB-7A34-13E06811B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361" y="2008315"/>
            <a:ext cx="6296025" cy="369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D63422B1-A226-0500-26A3-58D9014BD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23" y="2320551"/>
            <a:ext cx="8262238" cy="3067527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27278" y="81349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F0E94EE-1C3F-E006-57C6-ECD8AAEAE3C0}"/>
              </a:ext>
            </a:extLst>
          </p:cNvPr>
          <p:cNvSpPr/>
          <p:nvPr/>
        </p:nvSpPr>
        <p:spPr>
          <a:xfrm>
            <a:off x="1179873" y="2870055"/>
            <a:ext cx="1229033" cy="363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200B9D-3B8B-702F-26A9-B532C4C49424}"/>
              </a:ext>
            </a:extLst>
          </p:cNvPr>
          <p:cNvSpPr/>
          <p:nvPr/>
        </p:nvSpPr>
        <p:spPr>
          <a:xfrm>
            <a:off x="5329085" y="2870055"/>
            <a:ext cx="1229033" cy="363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BE71FF-29E4-8D14-5704-1C99739B9039}"/>
              </a:ext>
            </a:extLst>
          </p:cNvPr>
          <p:cNvSpPr/>
          <p:nvPr/>
        </p:nvSpPr>
        <p:spPr>
          <a:xfrm>
            <a:off x="1179873" y="3350784"/>
            <a:ext cx="1229033" cy="363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F31A71-CBC4-1097-5F12-AD96A43A4241}"/>
              </a:ext>
            </a:extLst>
          </p:cNvPr>
          <p:cNvSpPr/>
          <p:nvPr/>
        </p:nvSpPr>
        <p:spPr>
          <a:xfrm>
            <a:off x="1179873" y="3835908"/>
            <a:ext cx="1229033" cy="363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16665D-204B-93FB-9C15-758425068753}"/>
              </a:ext>
            </a:extLst>
          </p:cNvPr>
          <p:cNvSpPr/>
          <p:nvPr/>
        </p:nvSpPr>
        <p:spPr>
          <a:xfrm>
            <a:off x="1209369" y="4311200"/>
            <a:ext cx="1229033" cy="363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11B872-AF26-98B2-C4AA-D175A5369627}"/>
              </a:ext>
            </a:extLst>
          </p:cNvPr>
          <p:cNvSpPr/>
          <p:nvPr/>
        </p:nvSpPr>
        <p:spPr>
          <a:xfrm>
            <a:off x="1209369" y="4832299"/>
            <a:ext cx="1229033" cy="363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E22F4C-4367-672E-EF37-B6B0B42811D6}"/>
              </a:ext>
            </a:extLst>
          </p:cNvPr>
          <p:cNvSpPr/>
          <p:nvPr/>
        </p:nvSpPr>
        <p:spPr>
          <a:xfrm>
            <a:off x="3082415" y="2870055"/>
            <a:ext cx="1229033" cy="363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A9F9D8-5630-4644-E8E4-6B0998898B32}"/>
              </a:ext>
            </a:extLst>
          </p:cNvPr>
          <p:cNvSpPr/>
          <p:nvPr/>
        </p:nvSpPr>
        <p:spPr>
          <a:xfrm>
            <a:off x="3082414" y="3350784"/>
            <a:ext cx="1229033" cy="363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67481A0-B08B-8B37-D8B2-8F6296481794}"/>
              </a:ext>
            </a:extLst>
          </p:cNvPr>
          <p:cNvSpPr/>
          <p:nvPr/>
        </p:nvSpPr>
        <p:spPr>
          <a:xfrm>
            <a:off x="3082413" y="3835908"/>
            <a:ext cx="1229033" cy="363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B850F1C-1266-8DCB-8BCB-8D917CE12DE8}"/>
              </a:ext>
            </a:extLst>
          </p:cNvPr>
          <p:cNvSpPr/>
          <p:nvPr/>
        </p:nvSpPr>
        <p:spPr>
          <a:xfrm>
            <a:off x="3082412" y="4311200"/>
            <a:ext cx="1229033" cy="363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27D6BDB-9903-4E6A-89C1-51D74228F9AF}"/>
              </a:ext>
            </a:extLst>
          </p:cNvPr>
          <p:cNvSpPr/>
          <p:nvPr/>
        </p:nvSpPr>
        <p:spPr>
          <a:xfrm>
            <a:off x="3111907" y="4832299"/>
            <a:ext cx="1229033" cy="363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CDF98B8-A597-AF75-F339-5C5866F73952}"/>
              </a:ext>
            </a:extLst>
          </p:cNvPr>
          <p:cNvSpPr/>
          <p:nvPr/>
        </p:nvSpPr>
        <p:spPr>
          <a:xfrm>
            <a:off x="5329084" y="3350784"/>
            <a:ext cx="1229033" cy="363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010A5F-6AE4-5726-419B-67777B0756E5}"/>
              </a:ext>
            </a:extLst>
          </p:cNvPr>
          <p:cNvSpPr/>
          <p:nvPr/>
        </p:nvSpPr>
        <p:spPr>
          <a:xfrm>
            <a:off x="5329083" y="3835908"/>
            <a:ext cx="1229033" cy="363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C03AC5E-2CDE-8735-805F-E75B176B81D1}"/>
              </a:ext>
            </a:extLst>
          </p:cNvPr>
          <p:cNvSpPr/>
          <p:nvPr/>
        </p:nvSpPr>
        <p:spPr>
          <a:xfrm>
            <a:off x="5329082" y="4311200"/>
            <a:ext cx="1229033" cy="363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490D78-09BC-EBC4-36CE-7E263B4CD96D}"/>
              </a:ext>
            </a:extLst>
          </p:cNvPr>
          <p:cNvSpPr/>
          <p:nvPr/>
        </p:nvSpPr>
        <p:spPr>
          <a:xfrm>
            <a:off x="5338913" y="4832299"/>
            <a:ext cx="1229033" cy="363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F0FEF66-B8CE-62D6-ED90-A33EFF54A4F8}"/>
              </a:ext>
            </a:extLst>
          </p:cNvPr>
          <p:cNvSpPr/>
          <p:nvPr/>
        </p:nvSpPr>
        <p:spPr>
          <a:xfrm>
            <a:off x="7245901" y="2870055"/>
            <a:ext cx="1229033" cy="363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1458078-D28A-805A-93F5-46EC7B212F64}"/>
              </a:ext>
            </a:extLst>
          </p:cNvPr>
          <p:cNvSpPr/>
          <p:nvPr/>
        </p:nvSpPr>
        <p:spPr>
          <a:xfrm>
            <a:off x="7245900" y="3350784"/>
            <a:ext cx="1229033" cy="363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2EB513E-D227-854D-8098-5327536C92EE}"/>
              </a:ext>
            </a:extLst>
          </p:cNvPr>
          <p:cNvSpPr/>
          <p:nvPr/>
        </p:nvSpPr>
        <p:spPr>
          <a:xfrm>
            <a:off x="7245899" y="3835908"/>
            <a:ext cx="1229033" cy="363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56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75FA842-4F02-DC67-747B-71272F4CCB77}"/>
              </a:ext>
            </a:extLst>
          </p:cNvPr>
          <p:cNvSpPr/>
          <p:nvPr/>
        </p:nvSpPr>
        <p:spPr>
          <a:xfrm>
            <a:off x="7245898" y="4311200"/>
            <a:ext cx="1229033" cy="363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39C3377-90AF-BB56-8523-44AE8999A728}"/>
              </a:ext>
            </a:extLst>
          </p:cNvPr>
          <p:cNvSpPr/>
          <p:nvPr/>
        </p:nvSpPr>
        <p:spPr>
          <a:xfrm>
            <a:off x="7255729" y="4832299"/>
            <a:ext cx="1229033" cy="363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529A7B4-AFD0-8B34-FD6E-734271B9968E}"/>
              </a:ext>
            </a:extLst>
          </p:cNvPr>
          <p:cNvSpPr/>
          <p:nvPr/>
        </p:nvSpPr>
        <p:spPr>
          <a:xfrm>
            <a:off x="2106000" y="2600687"/>
            <a:ext cx="4932000" cy="16075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Image 1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CD86B12-23CE-09F8-4312-452CEE42D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71001" y="3017447"/>
            <a:ext cx="841742" cy="84174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D912C49-8F6E-04B0-51CF-B69DF9C0FAB2}"/>
              </a:ext>
            </a:extLst>
          </p:cNvPr>
          <p:cNvSpPr txBox="1"/>
          <p:nvPr/>
        </p:nvSpPr>
        <p:spPr>
          <a:xfrm>
            <a:off x="2654710" y="3138810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أنجز بمفردي</a:t>
            </a:r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1F340EDF-EC6A-0787-852F-2E3654BE744A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ممارسة مستقلة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D9A148B1-BE32-D6AB-B1AD-29EA5BE9076C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7A56B5FA-5EF3-8C50-FF46-E1041DC16B91}"/>
              </a:ext>
            </a:extLst>
          </p:cNvPr>
          <p:cNvGrpSpPr>
            <a:grpSpLocks noChangeAspect="1"/>
          </p:cNvGrpSpPr>
          <p:nvPr/>
        </p:nvGrpSpPr>
        <p:grpSpPr>
          <a:xfrm>
            <a:off x="1717190" y="3753586"/>
            <a:ext cx="738292" cy="827051"/>
            <a:chOff x="976754" y="4005561"/>
            <a:chExt cx="558587" cy="625740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333C13FF-7516-482D-08AE-46BD39DBE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77BC9C06-D1C5-1540-7147-1195BA293A4C}"/>
                </a:ext>
              </a:extLst>
            </p:cNvPr>
            <p:cNvSpPr txBox="1"/>
            <p:nvPr/>
          </p:nvSpPr>
          <p:spPr>
            <a:xfrm>
              <a:off x="1057660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3367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027F1-695F-7275-00C4-7AE7D6324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6AE1CB3C-D8F5-44A6-2249-E9B35878C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896" y="1831304"/>
            <a:ext cx="6660136" cy="4520333"/>
          </a:xfrm>
          <a:prstGeom prst="rect">
            <a:avLst/>
          </a:prstGeom>
        </p:spPr>
      </p:pic>
      <p:pic>
        <p:nvPicPr>
          <p:cNvPr id="28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1D0FCE1-C25B-8C9F-6BEE-87003743C2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290145" y="730665"/>
            <a:ext cx="7231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على الصفحة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85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، أنجزوا النشاط رقم 4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 بين الصفوف لأتحقق من  إنجازاتكم وأصحح كراساتكم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1CC39B-DC75-22F4-9A0B-6744A4C2E791}"/>
              </a:ext>
            </a:extLst>
          </p:cNvPr>
          <p:cNvSpPr/>
          <p:nvPr/>
        </p:nvSpPr>
        <p:spPr>
          <a:xfrm>
            <a:off x="1231518" y="2257978"/>
            <a:ext cx="2821756" cy="1792912"/>
          </a:xfrm>
          <a:prstGeom prst="roundRect">
            <a:avLst>
              <a:gd name="adj" fmla="val 7893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25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7F5BB-4D3B-6002-A7E9-58CEAE181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0D68B4C-F630-151A-2773-6965F398D3B5}"/>
              </a:ext>
            </a:extLst>
          </p:cNvPr>
          <p:cNvSpPr txBox="1"/>
          <p:nvPr/>
        </p:nvSpPr>
        <p:spPr>
          <a:xfrm>
            <a:off x="1272261" y="891696"/>
            <a:ext cx="624947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28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6B84A4A-998F-2107-2127-514387B48BC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Image 4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87E5D27D-3FBA-25F2-9105-B07D00BFE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116" y="1626691"/>
            <a:ext cx="7475898" cy="4958916"/>
          </a:xfrm>
          <a:prstGeom prst="roundRect">
            <a:avLst>
              <a:gd name="adj" fmla="val 4969"/>
            </a:avLst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FF8FB1C-EA23-2C0F-0F80-A72A4C3AB006}"/>
              </a:ext>
            </a:extLst>
          </p:cNvPr>
          <p:cNvSpPr txBox="1"/>
          <p:nvPr/>
        </p:nvSpPr>
        <p:spPr>
          <a:xfrm>
            <a:off x="2635047" y="2045112"/>
            <a:ext cx="53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14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1509E03-23E0-DD0B-38D9-F85BDF46B2EE}"/>
              </a:ext>
            </a:extLst>
          </p:cNvPr>
          <p:cNvSpPr txBox="1"/>
          <p:nvPr/>
        </p:nvSpPr>
        <p:spPr>
          <a:xfrm>
            <a:off x="2635047" y="2483197"/>
            <a:ext cx="53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35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F29F1E0-2BFA-7F93-934F-18BC805A2B28}"/>
              </a:ext>
            </a:extLst>
          </p:cNvPr>
          <p:cNvSpPr txBox="1"/>
          <p:nvPr/>
        </p:nvSpPr>
        <p:spPr>
          <a:xfrm>
            <a:off x="2635047" y="2921282"/>
            <a:ext cx="53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21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EE01D21-3CB6-1F49-2B35-1CE1E782D3BC}"/>
              </a:ext>
            </a:extLst>
          </p:cNvPr>
          <p:cNvSpPr txBox="1"/>
          <p:nvPr/>
        </p:nvSpPr>
        <p:spPr>
          <a:xfrm>
            <a:off x="2635047" y="3359367"/>
            <a:ext cx="53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63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5AEA0FE-BE55-A57F-5167-EBDDE0A0DC29}"/>
              </a:ext>
            </a:extLst>
          </p:cNvPr>
          <p:cNvSpPr txBox="1"/>
          <p:nvPr/>
        </p:nvSpPr>
        <p:spPr>
          <a:xfrm>
            <a:off x="2635047" y="3797452"/>
            <a:ext cx="53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08F0F88-F5D4-7C1D-72C2-F83D05D8A157}"/>
              </a:ext>
            </a:extLst>
          </p:cNvPr>
          <p:cNvSpPr txBox="1"/>
          <p:nvPr/>
        </p:nvSpPr>
        <p:spPr>
          <a:xfrm>
            <a:off x="2635047" y="4235537"/>
            <a:ext cx="53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70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6ECBF3D-E00B-B9DE-C3FF-128E2BFF8231}"/>
              </a:ext>
            </a:extLst>
          </p:cNvPr>
          <p:cNvSpPr txBox="1"/>
          <p:nvPr/>
        </p:nvSpPr>
        <p:spPr>
          <a:xfrm>
            <a:off x="2635047" y="4673622"/>
            <a:ext cx="53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28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5150405-54CA-2B57-761B-63763B3E1565}"/>
              </a:ext>
            </a:extLst>
          </p:cNvPr>
          <p:cNvSpPr txBox="1"/>
          <p:nvPr/>
        </p:nvSpPr>
        <p:spPr>
          <a:xfrm>
            <a:off x="2635047" y="5111707"/>
            <a:ext cx="53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49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73ECF8C-0246-3598-02D3-F3532DA823DC}"/>
              </a:ext>
            </a:extLst>
          </p:cNvPr>
          <p:cNvSpPr txBox="1"/>
          <p:nvPr/>
        </p:nvSpPr>
        <p:spPr>
          <a:xfrm>
            <a:off x="2635047" y="5549792"/>
            <a:ext cx="53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56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5CACF28-40E4-A541-AB4D-1EA159369FCD}"/>
              </a:ext>
            </a:extLst>
          </p:cNvPr>
          <p:cNvSpPr txBox="1"/>
          <p:nvPr/>
        </p:nvSpPr>
        <p:spPr>
          <a:xfrm>
            <a:off x="2635047" y="5987877"/>
            <a:ext cx="53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42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DA4A46E-1E27-9C00-1A7F-4E4C10DCDF41}"/>
              </a:ext>
            </a:extLst>
          </p:cNvPr>
          <p:cNvSpPr txBox="1"/>
          <p:nvPr/>
        </p:nvSpPr>
        <p:spPr>
          <a:xfrm>
            <a:off x="5948516" y="2045112"/>
            <a:ext cx="53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7D47FD4-8853-6FD1-3BDE-A7CC10D24C74}"/>
              </a:ext>
            </a:extLst>
          </p:cNvPr>
          <p:cNvSpPr txBox="1"/>
          <p:nvPr/>
        </p:nvSpPr>
        <p:spPr>
          <a:xfrm>
            <a:off x="5948516" y="2483196"/>
            <a:ext cx="53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48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5EB0AE9-E871-9E96-9B07-12D7D772875E}"/>
              </a:ext>
            </a:extLst>
          </p:cNvPr>
          <p:cNvSpPr txBox="1"/>
          <p:nvPr/>
        </p:nvSpPr>
        <p:spPr>
          <a:xfrm>
            <a:off x="5948516" y="2921280"/>
            <a:ext cx="53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24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D547442-C544-12E0-8150-C67F4665F565}"/>
              </a:ext>
            </a:extLst>
          </p:cNvPr>
          <p:cNvSpPr txBox="1"/>
          <p:nvPr/>
        </p:nvSpPr>
        <p:spPr>
          <a:xfrm>
            <a:off x="5948516" y="3359364"/>
            <a:ext cx="53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42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85CE001-FC2C-A23E-1C43-62299C12852F}"/>
              </a:ext>
            </a:extLst>
          </p:cNvPr>
          <p:cNvSpPr txBox="1"/>
          <p:nvPr/>
        </p:nvSpPr>
        <p:spPr>
          <a:xfrm>
            <a:off x="5948516" y="3797448"/>
            <a:ext cx="53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12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7E5BAE0-49D7-F9F6-E7C9-872F2975DFEA}"/>
              </a:ext>
            </a:extLst>
          </p:cNvPr>
          <p:cNvSpPr txBox="1"/>
          <p:nvPr/>
        </p:nvSpPr>
        <p:spPr>
          <a:xfrm>
            <a:off x="5948516" y="4235532"/>
            <a:ext cx="53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36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FCFED43-195B-FA74-F718-F1DDA379FCE8}"/>
              </a:ext>
            </a:extLst>
          </p:cNvPr>
          <p:cNvSpPr txBox="1"/>
          <p:nvPr/>
        </p:nvSpPr>
        <p:spPr>
          <a:xfrm>
            <a:off x="5948516" y="4673616"/>
            <a:ext cx="53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18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DF6A276-A043-B34B-3539-C6C7E346D326}"/>
              </a:ext>
            </a:extLst>
          </p:cNvPr>
          <p:cNvSpPr txBox="1"/>
          <p:nvPr/>
        </p:nvSpPr>
        <p:spPr>
          <a:xfrm>
            <a:off x="5948516" y="5111700"/>
            <a:ext cx="53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54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48EC222-E23C-2CDF-14F9-EBAA8BA3529D}"/>
              </a:ext>
            </a:extLst>
          </p:cNvPr>
          <p:cNvSpPr txBox="1"/>
          <p:nvPr/>
        </p:nvSpPr>
        <p:spPr>
          <a:xfrm>
            <a:off x="5948516" y="5549784"/>
            <a:ext cx="53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30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666518A-E283-CBB7-11EA-F46C2D35BA2E}"/>
              </a:ext>
            </a:extLst>
          </p:cNvPr>
          <p:cNvSpPr txBox="1"/>
          <p:nvPr/>
        </p:nvSpPr>
        <p:spPr>
          <a:xfrm>
            <a:off x="5948516" y="5987868"/>
            <a:ext cx="53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106189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7CF3D80-B16B-1FF4-4E21-A0B3FA480415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F61DA521-F13F-66F6-14CE-A2EDCDA0706F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E62AB0F6-D3DF-7F4A-5CAC-FA5FE96ADA2E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34" name="TextBox 5">
              <a:extLst>
                <a:ext uri="{FF2B5EF4-FFF2-40B4-BE49-F238E27FC236}">
                  <a16:creationId xmlns:a16="http://schemas.microsoft.com/office/drawing/2014/main" id="{82E58A50-8395-C227-44A9-21F7B70D19A7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35" name="TextBox 9">
              <a:extLst>
                <a:ext uri="{FF2B5EF4-FFF2-40B4-BE49-F238E27FC236}">
                  <a16:creationId xmlns:a16="http://schemas.microsoft.com/office/drawing/2014/main" id="{F84808FE-7B1E-8859-378D-D6834AA5EC6B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E9ECD804-8F28-F47E-3785-C7A9A0C72A66}"/>
              </a:ext>
            </a:extLst>
          </p:cNvPr>
          <p:cNvSpPr txBox="1"/>
          <p:nvPr/>
        </p:nvSpPr>
        <p:spPr>
          <a:xfrm>
            <a:off x="1637853" y="3835273"/>
            <a:ext cx="545804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6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إِنْشاءِ جَدْوَلَيْ ضَرْبِ الْعَدَدَيْنِ 6 وَ7.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DCAC60F-F174-80BC-6C17-D631E71A6D80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B478F8F0-FDB5-7109-CDA9-3D6AF665214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1A973C2B-B7AA-10F2-122B-7041671CF0C1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3E0BB714-E402-6E20-B41D-F78AFCB1EE6E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8002616D-624D-521F-827F-D86B3CF01621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6" name="Chevron 5">
                <a:extLst>
                  <a:ext uri="{FF2B5EF4-FFF2-40B4-BE49-F238E27FC236}">
                    <a16:creationId xmlns:a16="http://schemas.microsoft.com/office/drawing/2014/main" id="{7178F748-085A-6FFC-8232-BF11AF8E6BD8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45477987-C1A6-78AD-FA46-F48FA57B3571}"/>
                  </a:ext>
                </a:extLst>
              </p:cNvPr>
              <p:cNvCxnSpPr>
                <a:cxnSpLocks/>
                <a:stCxn id="6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84796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E982E-69EC-19E2-0324-3874D6C27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89C4F29-5CE8-D542-DDA9-DA112BBD09A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0" name="Flowchart: Alternate Process 54">
            <a:extLst>
              <a:ext uri="{FF2B5EF4-FFF2-40B4-BE49-F238E27FC236}">
                <a16:creationId xmlns:a16="http://schemas.microsoft.com/office/drawing/2014/main" id="{5DE28FCE-462E-4D46-B570-E5BAC997F590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993983EE-22A2-84EA-7F7A-EDDAE4064FC8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5</a:t>
            </a:r>
            <a:endParaRPr lang="fr-MA" sz="3200" b="1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ADE55D7-5166-3E72-7B4D-CF6BA66B23E0}"/>
              </a:ext>
            </a:extLst>
          </p:cNvPr>
          <p:cNvGrpSpPr>
            <a:grpSpLocks noChangeAspect="1"/>
          </p:cNvGrpSpPr>
          <p:nvPr/>
        </p:nvGrpSpPr>
        <p:grpSpPr>
          <a:xfrm>
            <a:off x="4041754" y="4264863"/>
            <a:ext cx="738292" cy="827051"/>
            <a:chOff x="976754" y="4005561"/>
            <a:chExt cx="558587" cy="625740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7064A5A2-96F0-BE66-D5A7-213C1AC95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66D3B83D-3491-3039-6466-537F6DE8A141}"/>
                </a:ext>
              </a:extLst>
            </p:cNvPr>
            <p:cNvSpPr txBox="1"/>
            <p:nvPr/>
          </p:nvSpPr>
          <p:spPr>
            <a:xfrm>
              <a:off x="1027905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80411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7F9F7-85DB-B502-CF03-C045F2680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04868DD8-7F1A-F6E4-F67E-3778EE85807C}"/>
              </a:ext>
            </a:extLst>
          </p:cNvPr>
          <p:cNvSpPr txBox="1"/>
          <p:nvPr/>
        </p:nvSpPr>
        <p:spPr>
          <a:xfrm>
            <a:off x="327278" y="894883"/>
            <a:ext cx="7201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انتبهوا جيدا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في المنزل، ستنجزون كل الأنشطة المتبقية على الصفحتين: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84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و85.</a:t>
            </a:r>
          </a:p>
        </p:txBody>
      </p:sp>
      <p:pic>
        <p:nvPicPr>
          <p:cNvPr id="6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EE6F4F8-81C1-CAD3-5776-2F998978AF5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Image 2" descr="Une image contenant text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A1CF4C63-0C54-A456-A3E0-0CB33B915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896" y="1831304"/>
            <a:ext cx="6660136" cy="452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958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89387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إلى اللقاء. في الحصة القادمة، سنقوم بتصحيح التمارين المنجزة في المنزل. </a:t>
            </a: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BC8D666-AD87-430E-F88A-6152ABAE80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7206DB3B-F23E-2B82-DDAA-B51068E4546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6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411252C-2590-D9D4-26CE-BB962E0A20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051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FCA8558-4F6B-8E3C-863D-A04174875E3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F8B6CD-37DD-31F0-91B5-518A30F1C879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200" b="1" i="0" u="none" strike="noStrike" kern="0" cap="none" spc="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9076AE98-2370-FDA7-945D-9AB455B81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08549EC-681C-B690-E2E1-0445E53F4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7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D30D09B-1B87-9D6D-BE2C-649FAA0450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483" y="6407095"/>
            <a:ext cx="623980" cy="45090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1003451" y="881868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سنتابع درسا جديدا مع مجد وندى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45408D55-ECA6-9870-7012-5437E560A9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3" name="majd_wave">
            <a:hlinkClick r:id="" action="ppaction://media"/>
            <a:extLst>
              <a:ext uri="{FF2B5EF4-FFF2-40B4-BE49-F238E27FC236}">
                <a16:creationId xmlns:a16="http://schemas.microsoft.com/office/drawing/2014/main" id="{35A1C823-B3EF-1EAB-51EA-2124ED9720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994A5-0AB2-4475-001D-25BB6F113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96A802B1-288C-1C54-F456-A75AED90E03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CC3964-DBB0-EA11-F07F-9996FFDA9FBD}"/>
              </a:ext>
            </a:extLst>
          </p:cNvPr>
          <p:cNvGrpSpPr/>
          <p:nvPr/>
        </p:nvGrpSpPr>
        <p:grpSpPr>
          <a:xfrm>
            <a:off x="2106000" y="2158011"/>
            <a:ext cx="4932000" cy="2335331"/>
            <a:chOff x="2193989" y="2167843"/>
            <a:chExt cx="4932000" cy="2335331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085803EA-815E-A7E8-F351-99A7F36D1AB9}"/>
                </a:ext>
              </a:extLst>
            </p:cNvPr>
            <p:cNvSpPr/>
            <p:nvPr/>
          </p:nvSpPr>
          <p:spPr>
            <a:xfrm>
              <a:off x="2193989" y="2610518"/>
              <a:ext cx="4932000" cy="189265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2" name="Image 1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FA95BBD9-9459-0131-248C-32DC5451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6258990" y="3253422"/>
              <a:ext cx="841742" cy="841742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09D6FCE-6006-984D-3CC0-50D6562FC653}"/>
                </a:ext>
              </a:extLst>
            </p:cNvPr>
            <p:cNvSpPr txBox="1"/>
            <p:nvPr/>
          </p:nvSpPr>
          <p:spPr>
            <a:xfrm>
              <a:off x="2669966" y="3413284"/>
              <a:ext cx="35988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spc="-100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حساب ذهني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2DFB9E5C-D581-B3CF-B2C1-1B5E1AFF1397}"/>
                </a:ext>
              </a:extLst>
            </p:cNvPr>
            <p:cNvSpPr/>
            <p:nvPr/>
          </p:nvSpPr>
          <p:spPr>
            <a:xfrm>
              <a:off x="2950889" y="2167843"/>
              <a:ext cx="3096000" cy="792000"/>
            </a:xfrm>
            <a:prstGeom prst="flowChartAlternateProcess">
              <a:avLst/>
            </a:prstGeom>
            <a:solidFill>
              <a:srgbClr val="3A8F9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3800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E7B4A74D-12EE-C1E1-7939-1C880F06F6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1869" y="2212335"/>
              <a:ext cx="698043" cy="69804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E1DC1429-07DE-6F15-1586-44348ACAD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4189760" y="4493342"/>
            <a:ext cx="764479" cy="103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59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BEED030-CB55-2CFB-47F0-F3208FD44391}"/>
              </a:ext>
            </a:extLst>
          </p:cNvPr>
          <p:cNvSpPr txBox="1"/>
          <p:nvPr/>
        </p:nvSpPr>
        <p:spPr>
          <a:xfrm>
            <a:off x="560439" y="881801"/>
            <a:ext cx="6956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نبدأ حصتنا بنشاط الحساب الذهني. خذوا كراسات الحساب الذهني، على الصفحة 7</a:t>
            </a:r>
            <a:endParaRPr lang="fr-FR" b="1" i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 descr="Une image contenant texte, dessin humoristique, Dessin animé, habits&#10;&#10;Le contenu généré par l’IA peut être incorrect.">
            <a:extLst>
              <a:ext uri="{FF2B5EF4-FFF2-40B4-BE49-F238E27FC236}">
                <a16:creationId xmlns:a16="http://schemas.microsoft.com/office/drawing/2014/main" id="{D5F6AC03-2E24-08E6-49AF-CC6EBD50F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1535" y="1671101"/>
            <a:ext cx="3280929" cy="4644132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90896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0E42B2D-F162-4C8D-9630-3474C2D444A6}">
  <we:reference id="wa200004858" version="2.1.0.0" store="fr-FR" storeType="OMEX"/>
  <we:alternateReferences>
    <we:reference id="WA200004858" version="2.1.0.0" store="WA200004858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14801</TotalTime>
  <Words>1524</Words>
  <Application>Microsoft Office PowerPoint</Application>
  <PresentationFormat>Affichage à l'écran (4:3)</PresentationFormat>
  <Paragraphs>399</Paragraphs>
  <Slides>63</Slides>
  <Notes>6</Notes>
  <HiddenSlides>0</HiddenSlides>
  <MMClips>5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63</vt:i4>
      </vt:variant>
    </vt:vector>
  </HeadingPairs>
  <TitlesOfParts>
    <vt:vector size="77" baseType="lpstr">
      <vt:lpstr>Aptos Display</vt:lpstr>
      <vt:lpstr>Calibri</vt:lpstr>
      <vt:lpstr>Effra CC Arbc</vt:lpstr>
      <vt:lpstr>Dosis</vt:lpstr>
      <vt:lpstr>Arial</vt:lpstr>
      <vt:lpstr>Aptos</vt:lpstr>
      <vt:lpstr>Chalkboard</vt:lpstr>
      <vt:lpstr>Aptos Narrow</vt:lpstr>
      <vt:lpstr>2_Conception personnalisée</vt:lpstr>
      <vt:lpstr>Page d'entree</vt:lpstr>
      <vt:lpstr>partie 1</vt:lpstr>
      <vt:lpstr>1_Page d'entree</vt:lpstr>
      <vt:lpstr>1_partie 1</vt:lpstr>
      <vt:lpstr>3_Conception personnalisée</vt:lpstr>
      <vt:lpstr>Présentation PowerPoint</vt:lpstr>
      <vt:lpstr>Présentation PowerPoint</vt:lpstr>
      <vt:lpstr>برمجة الأسبوع الثالث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/>
  <cp:lastModifiedBy>EL HAMDOUNI BTIHAJ</cp:lastModifiedBy>
  <cp:revision>125</cp:revision>
  <cp:lastPrinted>2025-08-13T10:11:39Z</cp:lastPrinted>
  <dcterms:created xsi:type="dcterms:W3CDTF">2025-08-01T12:31:49Z</dcterms:created>
  <dcterms:modified xsi:type="dcterms:W3CDTF">2025-12-27T15:21:03Z</dcterms:modified>
</cp:coreProperties>
</file>