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2" r:id="rId4"/>
    <p:sldMasterId id="2147483909" r:id="rId5"/>
    <p:sldMasterId id="2147483912" r:id="rId6"/>
    <p:sldMasterId id="2147483916" r:id="rId7"/>
    <p:sldMasterId id="2147483923" r:id="rId8"/>
    <p:sldMasterId id="2147483929" r:id="rId9"/>
  </p:sldMasterIdLst>
  <p:notesMasterIdLst>
    <p:notesMasterId r:id="rId77"/>
  </p:notesMasterIdLst>
  <p:handoutMasterIdLst>
    <p:handoutMasterId r:id="rId78"/>
  </p:handoutMasterIdLst>
  <p:sldIdLst>
    <p:sldId id="982" r:id="rId10"/>
    <p:sldId id="998" r:id="rId11"/>
    <p:sldId id="2134807023" r:id="rId12"/>
    <p:sldId id="780" r:id="rId13"/>
    <p:sldId id="2134806642" r:id="rId14"/>
    <p:sldId id="973" r:id="rId15"/>
    <p:sldId id="950" r:id="rId16"/>
    <p:sldId id="2134806695" r:id="rId17"/>
    <p:sldId id="2134806705" r:id="rId18"/>
    <p:sldId id="2134806706" r:id="rId19"/>
    <p:sldId id="2134806680" r:id="rId20"/>
    <p:sldId id="2134806696" r:id="rId21"/>
    <p:sldId id="2134806708" r:id="rId22"/>
    <p:sldId id="769" r:id="rId23"/>
    <p:sldId id="768" r:id="rId24"/>
    <p:sldId id="870" r:id="rId25"/>
    <p:sldId id="2134807072" r:id="rId26"/>
    <p:sldId id="2134806841" r:id="rId27"/>
    <p:sldId id="2134806804" r:id="rId28"/>
    <p:sldId id="2134806665" r:id="rId29"/>
    <p:sldId id="2134806663" r:id="rId30"/>
    <p:sldId id="2134807065" r:id="rId31"/>
    <p:sldId id="2134807048" r:id="rId32"/>
    <p:sldId id="2134807049" r:id="rId33"/>
    <p:sldId id="2134807047" r:id="rId34"/>
    <p:sldId id="2134807061" r:id="rId35"/>
    <p:sldId id="2134807062" r:id="rId36"/>
    <p:sldId id="2134807067" r:id="rId37"/>
    <p:sldId id="2134806843" r:id="rId38"/>
    <p:sldId id="2134806709" r:id="rId39"/>
    <p:sldId id="2134806710" r:id="rId40"/>
    <p:sldId id="2134806711" r:id="rId41"/>
    <p:sldId id="2134806844" r:id="rId42"/>
    <p:sldId id="2134806847" r:id="rId43"/>
    <p:sldId id="2134807068" r:id="rId44"/>
    <p:sldId id="2134807051" r:id="rId45"/>
    <p:sldId id="2134807052" r:id="rId46"/>
    <p:sldId id="2134807053" r:id="rId47"/>
    <p:sldId id="2134806846" r:id="rId48"/>
    <p:sldId id="2134806719" r:id="rId49"/>
    <p:sldId id="2134806720" r:id="rId50"/>
    <p:sldId id="2134806721" r:id="rId51"/>
    <p:sldId id="2134807024" r:id="rId52"/>
    <p:sldId id="2134807045" r:id="rId53"/>
    <p:sldId id="2134807069" r:id="rId54"/>
    <p:sldId id="2134807070" r:id="rId55"/>
    <p:sldId id="2134807035" r:id="rId56"/>
    <p:sldId id="2134807071" r:id="rId57"/>
    <p:sldId id="2134807031" r:id="rId58"/>
    <p:sldId id="2134807032" r:id="rId59"/>
    <p:sldId id="2134807033" r:id="rId60"/>
    <p:sldId id="2134807034" r:id="rId61"/>
    <p:sldId id="2134806836" r:id="rId62"/>
    <p:sldId id="2134806791" r:id="rId63"/>
    <p:sldId id="2134806793" r:id="rId64"/>
    <p:sldId id="2134806745" r:id="rId65"/>
    <p:sldId id="2134806837" r:id="rId66"/>
    <p:sldId id="2134806838" r:id="rId67"/>
    <p:sldId id="2134806839" r:id="rId68"/>
    <p:sldId id="2134806840" r:id="rId69"/>
    <p:sldId id="2134806746" r:id="rId70"/>
    <p:sldId id="2134806747" r:id="rId71"/>
    <p:sldId id="2134806748" r:id="rId72"/>
    <p:sldId id="985" r:id="rId73"/>
    <p:sldId id="2134806797" r:id="rId74"/>
    <p:sldId id="2134806798" r:id="rId75"/>
    <p:sldId id="980" r:id="rId76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79"/>
      <p:bold r:id="rId80"/>
    </p:embeddedFont>
    <p:embeddedFont>
      <p:font typeface="Aptos Narrow" panose="020B0004020202020204" pitchFamily="34" charset="0"/>
      <p:regular r:id="rId81"/>
      <p:bold r:id="rId82"/>
    </p:embeddedFont>
    <p:embeddedFont>
      <p:font typeface="Dosis" pitchFamily="2" charset="0"/>
      <p:regular r:id="rId83"/>
      <p:bold r:id="rId8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4E3F1"/>
    <a:srgbClr val="B4E5A2"/>
    <a:srgbClr val="DFDDEE"/>
    <a:srgbClr val="B89E25"/>
    <a:srgbClr val="17AB98"/>
    <a:srgbClr val="104862"/>
    <a:srgbClr val="106585"/>
    <a:srgbClr val="FC8D00"/>
    <a:srgbClr val="B2B3AE"/>
    <a:srgbClr val="E87D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F756BE-B4D2-4878-A003-7C051D137BA9}" v="50" dt="2025-12-22T22:06:10.5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32" autoAdjust="0"/>
    <p:restoredTop sz="94725" autoAdjust="0"/>
  </p:normalViewPr>
  <p:slideViewPr>
    <p:cSldViewPr snapToGrid="0">
      <p:cViewPr varScale="1">
        <p:scale>
          <a:sx n="75" d="100"/>
          <a:sy n="75" d="100"/>
        </p:scale>
        <p:origin x="118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font" Target="fonts/font6.fntdata"/><Relationship Id="rId89" Type="http://schemas.microsoft.com/office/2015/10/relationships/revisionInfo" Target="revisionInfo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font" Target="fonts/font1.fntdata"/><Relationship Id="rId5" Type="http://schemas.openxmlformats.org/officeDocument/2006/relationships/slideMaster" Target="slideMasters/slideMaster5.xml"/><Relationship Id="rId90" Type="http://schemas.microsoft.com/office/2018/10/relationships/authors" Target="authors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font" Target="fonts/font2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font" Target="fonts/font5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handoutMaster" Target="handoutMasters/handoutMaster1.xml"/><Relationship Id="rId81" Type="http://schemas.openxmlformats.org/officeDocument/2006/relationships/font" Target="fonts/font3.fntdata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theme" Target="theme/theme1.xml"/><Relationship Id="rId61" Type="http://schemas.openxmlformats.org/officeDocument/2006/relationships/slide" Target="slides/slide52.xml"/><Relationship Id="rId82" Type="http://schemas.openxmlformats.org/officeDocument/2006/relationships/font" Target="fonts/font4.fntdata"/><Relationship Id="rId19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12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472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25D08-009E-2217-C5B5-085FBE185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9D1D24E-8EE6-FE43-7AD8-8FD4652C0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DB75169-D089-341F-0980-6C32D02818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5566A4-0D55-BF0C-6863-5A50A17FF1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757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4D01-E367-0E92-E260-95BF1CBBA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F4DE641-D77B-9480-3CBB-CBEE7DBD36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0015640-5C45-0515-7E1D-56CAF68F28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C386EF-8D86-483D-02EA-B16AC51224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730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578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65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66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85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57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80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37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14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94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4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28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87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67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0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79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93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1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77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24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21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54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9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5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1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2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Aptos" panose="020B000402020202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11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6" r:id="rId3"/>
    <p:sldLayoutId id="214748390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3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46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2" r:id="rId5"/>
    <p:sldLayoutId id="214748393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45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03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2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2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9.png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25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5.mp4"/><Relationship Id="rId7" Type="http://schemas.openxmlformats.org/officeDocument/2006/relationships/image" Target="../media/image5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6.xml"/><Relationship Id="rId4" Type="http://schemas.openxmlformats.org/officeDocument/2006/relationships/video" Target="../media/media5.mp4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7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30.png"/><Relationship Id="rId4" Type="http://schemas.openxmlformats.org/officeDocument/2006/relationships/video" Target="../media/media2.mp4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35524" y="4142245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3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97212F3-E030-AEED-26DE-F2DD2E6630E7}"/>
              </a:ext>
            </a:extLst>
          </p:cNvPr>
          <p:cNvSpPr/>
          <p:nvPr/>
        </p:nvSpPr>
        <p:spPr>
          <a:xfrm>
            <a:off x="3992549" y="6005205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11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1D6075A-8D9C-27F1-CB27-32DC99EE0E14}"/>
              </a:ext>
            </a:extLst>
          </p:cNvPr>
          <p:cNvSpPr/>
          <p:nvPr/>
        </p:nvSpPr>
        <p:spPr>
          <a:xfrm>
            <a:off x="4008985" y="603075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54243B2-6848-E5AE-F6D3-5A399CACCC89}"/>
              </a:ext>
            </a:extLst>
          </p:cNvPr>
          <p:cNvGrpSpPr/>
          <p:nvPr/>
        </p:nvGrpSpPr>
        <p:grpSpPr>
          <a:xfrm>
            <a:off x="7208224" y="6021421"/>
            <a:ext cx="1124468" cy="288630"/>
            <a:chOff x="7208224" y="6021421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CA410A90-79A9-5202-428F-1A7E9C41E9F3}"/>
                </a:ext>
              </a:extLst>
            </p:cNvPr>
            <p:cNvSpPr/>
            <p:nvPr/>
          </p:nvSpPr>
          <p:spPr>
            <a:xfrm>
              <a:off x="7208224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9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81CD7625-DF9E-DD12-18D8-629A0204A464}"/>
                </a:ext>
              </a:extLst>
            </p:cNvPr>
            <p:cNvSpPr/>
            <p:nvPr/>
          </p:nvSpPr>
          <p:spPr>
            <a:xfrm>
              <a:off x="7210775" y="6028855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B499E8A-7E3A-89C2-6734-FFF0695DE4F1}"/>
              </a:ext>
            </a:extLst>
          </p:cNvPr>
          <p:cNvGrpSpPr/>
          <p:nvPr/>
        </p:nvGrpSpPr>
        <p:grpSpPr>
          <a:xfrm>
            <a:off x="5618415" y="6031812"/>
            <a:ext cx="1124468" cy="288630"/>
            <a:chOff x="7208224" y="6021421"/>
            <a:chExt cx="1124468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32D5283A-2C38-9B7B-9B74-538EE2263C3B}"/>
                </a:ext>
              </a:extLst>
            </p:cNvPr>
            <p:cNvSpPr/>
            <p:nvPr/>
          </p:nvSpPr>
          <p:spPr>
            <a:xfrm>
              <a:off x="7208224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10</a:t>
              </a: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17E56B07-9CE2-80B8-634E-ECB06508516A}"/>
                </a:ext>
              </a:extLst>
            </p:cNvPr>
            <p:cNvSpPr/>
            <p:nvPr/>
          </p:nvSpPr>
          <p:spPr>
            <a:xfrm>
              <a:off x="7210775" y="6028855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9E94548-53F0-9D75-35EF-F124E74865F8}"/>
              </a:ext>
            </a:extLst>
          </p:cNvPr>
          <p:cNvSpPr/>
          <p:nvPr/>
        </p:nvSpPr>
        <p:spPr>
          <a:xfrm>
            <a:off x="2418978" y="6012867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12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D4F5F7C-289A-840E-8A40-8F37BB99F8B2}"/>
              </a:ext>
            </a:extLst>
          </p:cNvPr>
          <p:cNvSpPr/>
          <p:nvPr/>
        </p:nvSpPr>
        <p:spPr>
          <a:xfrm>
            <a:off x="2439161" y="602314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09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ordinateur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06FE0223-67A2-B7EE-CF84-DE197C486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76" y="1828801"/>
            <a:ext cx="6558951" cy="4444199"/>
          </a:xfrm>
          <a:prstGeom prst="rect">
            <a:avLst/>
          </a:prstGeom>
        </p:spPr>
      </p:pic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E6F4F8-81C1-CAD3-5776-2F998978AF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1322964-05B2-3935-7853-C31843A2552F}"/>
              </a:ext>
            </a:extLst>
          </p:cNvPr>
          <p:cNvSpPr/>
          <p:nvPr/>
        </p:nvSpPr>
        <p:spPr>
          <a:xfrm>
            <a:off x="4602065" y="2777545"/>
            <a:ext cx="2993226" cy="1990397"/>
          </a:xfrm>
          <a:prstGeom prst="roundRect">
            <a:avLst>
              <a:gd name="adj" fmla="val 58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6912D7-A89B-6CBE-C02B-7468F914DCA5}"/>
              </a:ext>
            </a:extLst>
          </p:cNvPr>
          <p:cNvSpPr txBox="1"/>
          <p:nvPr/>
        </p:nvSpPr>
        <p:spPr>
          <a:xfrm>
            <a:off x="998483" y="854031"/>
            <a:ext cx="649803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الكراسة،  </a:t>
            </a:r>
            <a:r>
              <a:rPr kumimoji="0" lang="ar-MA" sz="1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 90،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سنصحح تمارين الواجب المنزلي </a:t>
            </a:r>
          </a:p>
        </p:txBody>
      </p:sp>
    </p:spTree>
    <p:extLst>
      <p:ext uri="{BB962C8B-B14F-4D97-AF65-F5344CB8AC3E}">
        <p14:creationId xmlns:p14="http://schemas.microsoft.com/office/powerpoint/2010/main" val="3286173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869A1-E7AB-8259-CC39-DC0748614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16B7B196-7764-E785-D688-39BDFA45D4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60"/>
          <a:stretch>
            <a:fillRect/>
          </a:stretch>
        </p:blipFill>
        <p:spPr>
          <a:xfrm>
            <a:off x="1036059" y="1583885"/>
            <a:ext cx="6801407" cy="4977041"/>
          </a:xfrm>
          <a:prstGeom prst="roundRect">
            <a:avLst>
              <a:gd name="adj" fmla="val 5794"/>
            </a:avLst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01FEBA-591E-BBC4-02C3-188D821D3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B4A84AF-0397-1F34-4205-51023685DD22}"/>
              </a:ext>
            </a:extLst>
          </p:cNvPr>
          <p:cNvSpPr txBox="1"/>
          <p:nvPr/>
        </p:nvSpPr>
        <p:spPr>
          <a:xfrm>
            <a:off x="1403648" y="838597"/>
            <a:ext cx="605852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التمرين 5 بسرعة، لديكم دقيقة واحدة.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E9F96D3-B353-9C08-75F5-10FE5EEC6E8D}"/>
              </a:ext>
            </a:extLst>
          </p:cNvPr>
          <p:cNvSpPr txBox="1"/>
          <p:nvPr/>
        </p:nvSpPr>
        <p:spPr>
          <a:xfrm>
            <a:off x="3459020" y="4309006"/>
            <a:ext cx="3860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C00000"/>
                </a:solidFill>
                <a:latin typeface="Aptos" panose="02110004020202020204"/>
              </a:rPr>
              <a:t>124 – 23 = 101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1A3749E-9459-C876-860F-E1BCD601DAFF}"/>
              </a:ext>
            </a:extLst>
          </p:cNvPr>
          <p:cNvSpPr txBox="1"/>
          <p:nvPr/>
        </p:nvSpPr>
        <p:spPr>
          <a:xfrm>
            <a:off x="3054531" y="5691755"/>
            <a:ext cx="4669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المبلغ الذي ساهم به تلامذة المستوى الثاني هو 101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8D9D2D-B2AE-87BF-7A41-39056CC5B87C}"/>
              </a:ext>
            </a:extLst>
          </p:cNvPr>
          <p:cNvSpPr/>
          <p:nvPr/>
        </p:nvSpPr>
        <p:spPr>
          <a:xfrm>
            <a:off x="1864549" y="3913325"/>
            <a:ext cx="587827" cy="502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495E4E-C40E-FDAC-A61B-9DB0F4E67D67}"/>
              </a:ext>
            </a:extLst>
          </p:cNvPr>
          <p:cNvSpPr/>
          <p:nvPr/>
        </p:nvSpPr>
        <p:spPr>
          <a:xfrm>
            <a:off x="894733" y="4239435"/>
            <a:ext cx="1066418" cy="502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الثالث</a:t>
            </a:r>
            <a:endParaRPr lang="fr-FR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3BEB55-8237-1842-8404-9211DF096C81}"/>
              </a:ext>
            </a:extLst>
          </p:cNvPr>
          <p:cNvSpPr/>
          <p:nvPr/>
        </p:nvSpPr>
        <p:spPr>
          <a:xfrm>
            <a:off x="868201" y="3901210"/>
            <a:ext cx="1057688" cy="502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الثاني</a:t>
            </a:r>
            <a:endParaRPr lang="fr-FR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E3095FE-ED29-D086-C196-16BB2D01AA48}"/>
              </a:ext>
            </a:extLst>
          </p:cNvPr>
          <p:cNvSpPr txBox="1"/>
          <p:nvPr/>
        </p:nvSpPr>
        <p:spPr>
          <a:xfrm>
            <a:off x="4301412" y="4750886"/>
            <a:ext cx="2276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C00000"/>
                </a:solidFill>
                <a:latin typeface="Aptos" panose="02110004020202020204"/>
              </a:rPr>
              <a:t>124 + 101 = 225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558E36-56E6-E7CE-0C75-8489EEBE110C}"/>
              </a:ext>
            </a:extLst>
          </p:cNvPr>
          <p:cNvSpPr/>
          <p:nvPr/>
        </p:nvSpPr>
        <p:spPr>
          <a:xfrm>
            <a:off x="2104324" y="4239435"/>
            <a:ext cx="587827" cy="502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124</a:t>
            </a:r>
            <a:endParaRPr lang="fr-FR" sz="2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C6AAC8-BA7A-96B9-321A-6B3349377A51}"/>
              </a:ext>
            </a:extLst>
          </p:cNvPr>
          <p:cNvSpPr/>
          <p:nvPr/>
        </p:nvSpPr>
        <p:spPr>
          <a:xfrm>
            <a:off x="2574504" y="3873803"/>
            <a:ext cx="587827" cy="502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</a:t>
            </a:r>
            <a:endParaRPr lang="fr-FR" sz="2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A713B6E-0F46-9BE4-2A01-64ECCDBD0EC9}"/>
              </a:ext>
            </a:extLst>
          </p:cNvPr>
          <p:cNvSpPr txBox="1"/>
          <p:nvPr/>
        </p:nvSpPr>
        <p:spPr>
          <a:xfrm>
            <a:off x="3076299" y="6152073"/>
            <a:ext cx="4669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المبلغ الذي ساهم به تلامذة المستويين معا هو 225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91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4A559-B616-98CF-901A-83236BC03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92AF30C-0832-999D-0CE5-E8B0DC42E2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1AB578D-FE98-818D-4398-2E35C9B35FBD}"/>
              </a:ext>
            </a:extLst>
          </p:cNvPr>
          <p:cNvGrpSpPr/>
          <p:nvPr/>
        </p:nvGrpSpPr>
        <p:grpSpPr>
          <a:xfrm>
            <a:off x="2161606" y="2436266"/>
            <a:ext cx="4583439" cy="2598313"/>
            <a:chOff x="2398274" y="2221113"/>
            <a:chExt cx="4583439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FA3A66CC-2B28-515A-694D-3C3C746CE08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57A655D-8FF2-D62C-09AC-6EEFB2B7A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79956" y="3645171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EA6281B-6953-A0C2-8255-C523F922B7F8}"/>
                </a:ext>
              </a:extLst>
            </p:cNvPr>
            <p:cNvSpPr txBox="1"/>
            <p:nvPr/>
          </p:nvSpPr>
          <p:spPr>
            <a:xfrm>
              <a:off x="2398274" y="3211434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7CBB9CE2-5B22-E755-0191-07DCC849DBC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DEF48DC2-EFA3-2C0C-63D2-1F5A1A26A1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8824D2A7-4927-6E23-8E5E-5347A457506A}"/>
                </a:ext>
              </a:extLst>
            </p:cNvPr>
            <p:cNvSpPr txBox="1"/>
            <p:nvPr/>
          </p:nvSpPr>
          <p:spPr>
            <a:xfrm>
              <a:off x="2505452" y="3736976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حساب ذهني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8BFB4F9-BDA2-7E48-6602-D8FCA2ABBFB5}"/>
              </a:ext>
            </a:extLst>
          </p:cNvPr>
          <p:cNvGrpSpPr/>
          <p:nvPr/>
        </p:nvGrpSpPr>
        <p:grpSpPr>
          <a:xfrm>
            <a:off x="4197632" y="5218088"/>
            <a:ext cx="628396" cy="688367"/>
            <a:chOff x="910241" y="3511073"/>
            <a:chExt cx="628396" cy="68836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E39F114-72C7-620C-2CE0-E23929C7B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3CBF28B-1818-C07B-6CFC-0383B726B2B6}"/>
                </a:ext>
              </a:extLst>
            </p:cNvPr>
            <p:cNvSpPr txBox="1"/>
            <p:nvPr/>
          </p:nvSpPr>
          <p:spPr>
            <a:xfrm>
              <a:off x="910241" y="3679859"/>
              <a:ext cx="6144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3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8861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EED030-CB55-2CFB-47F0-F3208FD44391}"/>
              </a:ext>
            </a:extLst>
          </p:cNvPr>
          <p:cNvSpPr txBox="1"/>
          <p:nvPr/>
        </p:nvSpPr>
        <p:spPr>
          <a:xfrm>
            <a:off x="560439" y="881801"/>
            <a:ext cx="695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نبدأ حصتنا بنشاط الحساب الذهني. خذوا كراسات الحساب الذهني، على الصفحة 10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texte, dessin humoristique, Dessin animé, habits&#10;&#10;Le contenu généré par l’IA peut être incorrect.">
            <a:extLst>
              <a:ext uri="{FF2B5EF4-FFF2-40B4-BE49-F238E27FC236}">
                <a16:creationId xmlns:a16="http://schemas.microsoft.com/office/drawing/2014/main" id="{D5F6AC03-2E24-08E6-49AF-CC6EBD50F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102" y="1717754"/>
            <a:ext cx="3280929" cy="46441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200E48F8-6676-D3F1-5416-2353EFCC8E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05"/>
          <a:stretch>
            <a:fillRect/>
          </a:stretch>
        </p:blipFill>
        <p:spPr>
          <a:xfrm>
            <a:off x="1212980" y="1717754"/>
            <a:ext cx="3202122" cy="46441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888D4F-4DE8-754C-2E57-F461D756D993}"/>
              </a:ext>
            </a:extLst>
          </p:cNvPr>
          <p:cNvSpPr/>
          <p:nvPr/>
        </p:nvSpPr>
        <p:spPr>
          <a:xfrm>
            <a:off x="1287624" y="3890864"/>
            <a:ext cx="2901821" cy="49452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9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17987" y="871291"/>
            <a:ext cx="74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دقيقة واحدة لتنجزوا الطرح بالتقريب. دوّنوا النتيجة فقط في دفاتركم.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1" y="2616985"/>
              <a:ext cx="342108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31090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400" b="1" dirty="0">
                  <a:solidFill>
                    <a:srgbClr val="C00000"/>
                  </a:solidFill>
                  <a:latin typeface="Aptos" panose="02110004020202020204"/>
                </a:rPr>
                <a:t>58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27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≈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60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30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≈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JF Flat Bold" panose="02000500000000000000" pitchFamily="2" charset="-78"/>
                </a:rPr>
                <a:t>30</a:t>
              </a:r>
              <a:endPara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JF Flat Bold" panose="02000500000000000000" pitchFamily="2" charset="-78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896465" y="2768475"/>
              <a:ext cx="22824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مِ</a:t>
              </a:r>
              <a:r>
                <a:rPr kumimoji="0" lang="ar-M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ثالٌ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: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2"/>
            <a:chOff x="2208522" y="3613351"/>
            <a:chExt cx="5090686" cy="931212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9"/>
              <a:ext cx="1842811" cy="7452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772836" y="3881881"/>
              <a:ext cx="12219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JF Flat Bold" panose="02000500000000000000" pitchFamily="2" charset="-78"/>
                </a:rPr>
                <a:t>30</a:t>
              </a:r>
              <a:endPara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25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JF Flat Bold" panose="02000500000000000000" pitchFamily="2" charset="-78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اُكْتُبواْ في دَفاتِرِكُمْ: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8" name="Flèche : courbe vers le bas 7">
            <a:extLst>
              <a:ext uri="{FF2B5EF4-FFF2-40B4-BE49-F238E27FC236}">
                <a16:creationId xmlns:a16="http://schemas.microsoft.com/office/drawing/2014/main" id="{5002D974-CE7D-8CC3-C707-4B7B8F8DC606}"/>
              </a:ext>
            </a:extLst>
          </p:cNvPr>
          <p:cNvSpPr/>
          <p:nvPr/>
        </p:nvSpPr>
        <p:spPr>
          <a:xfrm>
            <a:off x="2448232" y="2296773"/>
            <a:ext cx="1251263" cy="369332"/>
          </a:xfrm>
          <a:prstGeom prst="curvedDownArrow">
            <a:avLst>
              <a:gd name="adj1" fmla="val 0"/>
              <a:gd name="adj2" fmla="val 47316"/>
              <a:gd name="adj3" fmla="val 3032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lèche : courbe vers le bas 8">
            <a:extLst>
              <a:ext uri="{FF2B5EF4-FFF2-40B4-BE49-F238E27FC236}">
                <a16:creationId xmlns:a16="http://schemas.microsoft.com/office/drawing/2014/main" id="{E00ED55E-EBFE-4B63-E6B7-345F91389D41}"/>
              </a:ext>
            </a:extLst>
          </p:cNvPr>
          <p:cNvSpPr/>
          <p:nvPr/>
        </p:nvSpPr>
        <p:spPr>
          <a:xfrm flipV="1">
            <a:off x="3059587" y="3119638"/>
            <a:ext cx="1251263" cy="369332"/>
          </a:xfrm>
          <a:prstGeom prst="curvedDownArrow">
            <a:avLst>
              <a:gd name="adj1" fmla="val 0"/>
              <a:gd name="adj2" fmla="val 47316"/>
              <a:gd name="adj3" fmla="val 30324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0832673-ED69-2FD5-781D-A78B79E57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48" y="3039727"/>
            <a:ext cx="8350899" cy="98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3BB93AC-D562-7DE6-8C22-9F10393D5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48" y="3039727"/>
            <a:ext cx="8350899" cy="98396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863797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F39A64C-23AB-E8E4-A630-9D0B5D444E3C}"/>
              </a:ext>
            </a:extLst>
          </p:cNvPr>
          <p:cNvSpPr txBox="1"/>
          <p:nvPr/>
        </p:nvSpPr>
        <p:spPr>
          <a:xfrm>
            <a:off x="1668625" y="3147503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40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28111A8-99F5-5765-F7A9-03EC8DF61D29}"/>
              </a:ext>
            </a:extLst>
          </p:cNvPr>
          <p:cNvSpPr txBox="1"/>
          <p:nvPr/>
        </p:nvSpPr>
        <p:spPr>
          <a:xfrm>
            <a:off x="1688288" y="3547613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B834931-C9AF-2E30-592F-C2C2BF3BB573}"/>
              </a:ext>
            </a:extLst>
          </p:cNvPr>
          <p:cNvSpPr txBox="1"/>
          <p:nvPr/>
        </p:nvSpPr>
        <p:spPr>
          <a:xfrm>
            <a:off x="3738316" y="3147503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Aptos" panose="02110004020202020204"/>
                <a:cs typeface="Arial" panose="020B0604020202020204" pitchFamily="34" charset="0"/>
              </a:rPr>
              <a:t>40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A6760ED-84A7-B4CC-3985-3D78DCD7689B}"/>
              </a:ext>
            </a:extLst>
          </p:cNvPr>
          <p:cNvSpPr txBox="1"/>
          <p:nvPr/>
        </p:nvSpPr>
        <p:spPr>
          <a:xfrm>
            <a:off x="3757979" y="3547613"/>
            <a:ext cx="747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70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3A48D2A-12BE-229C-2DD3-0566DAD0CFE1}"/>
              </a:ext>
            </a:extLst>
          </p:cNvPr>
          <p:cNvSpPr txBox="1"/>
          <p:nvPr/>
        </p:nvSpPr>
        <p:spPr>
          <a:xfrm>
            <a:off x="5808007" y="3147503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9FA4B86-2B94-E77C-3079-E52CEB049A98}"/>
              </a:ext>
            </a:extLst>
          </p:cNvPr>
          <p:cNvSpPr txBox="1"/>
          <p:nvPr/>
        </p:nvSpPr>
        <p:spPr>
          <a:xfrm>
            <a:off x="5827670" y="3547613"/>
            <a:ext cx="747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50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B6E5B91-CA26-2AB1-0347-E8CC9FA939AF}"/>
              </a:ext>
            </a:extLst>
          </p:cNvPr>
          <p:cNvSpPr txBox="1"/>
          <p:nvPr/>
        </p:nvSpPr>
        <p:spPr>
          <a:xfrm>
            <a:off x="7831043" y="3138172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60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1FDF5A7-4EBC-E930-B90C-43839320519B}"/>
              </a:ext>
            </a:extLst>
          </p:cNvPr>
          <p:cNvSpPr txBox="1"/>
          <p:nvPr/>
        </p:nvSpPr>
        <p:spPr>
          <a:xfrm>
            <a:off x="7850706" y="3538282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80F95-6E16-1B62-75F3-003BC0535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6211EA9-FEAA-2322-84DB-8CDDF152D529}"/>
              </a:ext>
            </a:extLst>
          </p:cNvPr>
          <p:cNvSpPr txBox="1"/>
          <p:nvPr/>
        </p:nvSpPr>
        <p:spPr>
          <a:xfrm>
            <a:off x="597159" y="863797"/>
            <a:ext cx="6919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النشاط الأخير من الصفحة 10.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C9E4302-B561-DA62-0847-5EEBAEA24F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FFD25E7F-CFE9-8271-8F61-CC6088B76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12" y="3084540"/>
            <a:ext cx="7947499" cy="168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6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C813B-8FAB-9568-86B9-D233B138B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A50FDF1-4DE4-14CC-6D49-1192A0704BB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CFA4A77-CE39-BBB9-5C53-F4583EBB740C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18444B7-50D5-E886-7E94-08522AB06C31}"/>
              </a:ext>
            </a:extLst>
          </p:cNvPr>
          <p:cNvGrpSpPr/>
          <p:nvPr/>
        </p:nvGrpSpPr>
        <p:grpSpPr>
          <a:xfrm>
            <a:off x="1773572" y="2644631"/>
            <a:ext cx="5793970" cy="2964317"/>
            <a:chOff x="2207927" y="2601942"/>
            <a:chExt cx="5340370" cy="290363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0A42B2B-62FF-7547-8BF8-E88769C9A669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93F1D47-CBC1-1821-7ABD-3D34661EB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7334" y="3595386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388E4DA-F244-B99B-10BA-967B470D422D}"/>
              </a:ext>
            </a:extLst>
          </p:cNvPr>
          <p:cNvSpPr txBox="1"/>
          <p:nvPr/>
        </p:nvSpPr>
        <p:spPr>
          <a:xfrm>
            <a:off x="2331422" y="3703918"/>
            <a:ext cx="4613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8575C02-F135-491A-C45B-A64C41339DA4}"/>
              </a:ext>
            </a:extLst>
          </p:cNvPr>
          <p:cNvSpPr txBox="1"/>
          <p:nvPr/>
        </p:nvSpPr>
        <p:spPr>
          <a:xfrm>
            <a:off x="3015063" y="503795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654AA971-A4FC-62B1-C3FA-C252E2C94306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9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9B837FC5-26B1-43B0-BF9A-DD74F176137C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6A170EA-DF91-F077-BDC5-C6A7A747D580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 إِنْشاءُ جَدْوَلَيْ ضَرْبِ الْعَدَدَيْنِ 6 وَ7:</a:t>
            </a:r>
          </a:p>
        </p:txBody>
      </p:sp>
    </p:spTree>
    <p:extLst>
      <p:ext uri="{BB962C8B-B14F-4D97-AF65-F5344CB8AC3E}">
        <p14:creationId xmlns:p14="http://schemas.microsoft.com/office/powerpoint/2010/main" val="1252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3CB67-161C-C895-D5A3-D2E489BCD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26AE4AD-740B-4F31-7B24-51242B2894B2}"/>
              </a:ext>
            </a:extLst>
          </p:cNvPr>
          <p:cNvSpPr txBox="1"/>
          <p:nvPr/>
        </p:nvSpPr>
        <p:spPr>
          <a:xfrm>
            <a:off x="1259268" y="89128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3D22240-96A0-6A62-D8E6-99784A270E3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6D421EC-919A-C118-B650-AC7AE82FD1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3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BE7035-CF2D-2BEA-662C-7BFDC3F50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2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حددوا ناتج ضرب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7.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2789B4C-D386-6BC2-6EB3-EAE010C22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04254"/>
              </p:ext>
            </p:extLst>
          </p:nvPr>
        </p:nvGraphicFramePr>
        <p:xfrm>
          <a:off x="3116824" y="2106401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MA" sz="2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4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4C9A4-D143-9BB6-3405-21F8DC9C1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29CDDF95-33B8-CD43-E4E3-1B0FAEA3DC2C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يقوم إلى السبورة،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1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97360E6C-8F81-7796-9291-368EAF304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35810" y="663947"/>
            <a:ext cx="1146868" cy="872069"/>
          </a:xfrm>
          <a:prstGeom prst="flowChartConnector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15BD145-54B6-06E1-B91D-E6C90994B718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3 × 7 = </a:t>
            </a:r>
            <a:r>
              <a:rPr lang="fr-FR" sz="4400" dirty="0">
                <a:solidFill>
                  <a:srgbClr val="C00000"/>
                </a:solidFill>
              </a:rPr>
              <a:t>21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73E1E78-4C95-B93C-56C5-D205B30155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065370"/>
              </p:ext>
            </p:extLst>
          </p:nvPr>
        </p:nvGraphicFramePr>
        <p:xfrm>
          <a:off x="448270" y="2079522"/>
          <a:ext cx="1427182" cy="37338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427182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7</a:t>
                      </a:r>
                      <a:r>
                        <a:rPr lang="fr-M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fr-MA" sz="24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MA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fr-MA" sz="24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4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159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F6485-E96C-9577-A8A5-2859A7EC5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0DB8C35-DB0A-AAC1-1B3C-5B760A4F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53D52B6-8192-254E-53AE-FBEE09DDF7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663555"/>
              </p:ext>
            </p:extLst>
          </p:nvPr>
        </p:nvGraphicFramePr>
        <p:xfrm>
          <a:off x="3116824" y="2106401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fr-MA" sz="2800" b="1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</a:t>
                      </a:r>
                      <a:endParaRPr lang="fr-MA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28</a:t>
                      </a:r>
                      <a:endParaRPr lang="fr-MA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35</a:t>
                      </a:r>
                      <a:endParaRPr lang="fr-MA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8C18FAD-F4FE-3434-A1C7-9D47E0626BD7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حددوا ناتج ضرب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7.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27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D0558-AB07-D1B0-C251-472AC628F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B7C2D4E-EEED-81DF-6DFD-EFD535A9C303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41B9DEA-EFED-318E-7E9A-3E64D76E7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2075A96-9B51-6FD6-8DF9-F0DF80D52A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416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A4F2C-12AF-45CF-0F93-F60728891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A1863BF-AF31-CDD6-23CE-46589E9D2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35810" y="663947"/>
            <a:ext cx="1146868" cy="872069"/>
          </a:xfrm>
          <a:prstGeom prst="flowChartConnector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7523F7-F0E3-2B17-4302-E6C0D78250E7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يقوم إلى السبورة،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3EE5DF4-A23E-A9EA-0632-A000C054863A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6 × 7 = </a:t>
            </a:r>
            <a:r>
              <a:rPr lang="fr-FR" sz="4400" dirty="0">
                <a:solidFill>
                  <a:srgbClr val="C00000"/>
                </a:solidFill>
              </a:rPr>
              <a:t>42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DD04A82-DF7E-BA7F-02D8-40B5EAC90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910776"/>
              </p:ext>
            </p:extLst>
          </p:nvPr>
        </p:nvGraphicFramePr>
        <p:xfrm>
          <a:off x="304802" y="2218371"/>
          <a:ext cx="1300064" cy="3708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300064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7</a:t>
                      </a: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fr-MA" sz="2000" b="1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fr-MA" sz="20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</a:t>
                      </a:r>
                      <a:endParaRPr lang="fr-MA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28</a:t>
                      </a:r>
                      <a:endParaRPr lang="fr-MA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35</a:t>
                      </a:r>
                      <a:endParaRPr lang="fr-MA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057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657A0-5875-38D8-E7ED-CE751EE45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0A4888A-4470-01C9-2E11-343F55BEB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230566B-D8B4-5656-1656-84A466E8D9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290363"/>
              </p:ext>
            </p:extLst>
          </p:nvPr>
        </p:nvGraphicFramePr>
        <p:xfrm>
          <a:off x="3116824" y="2106401"/>
          <a:ext cx="1887795" cy="4343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36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42</a:t>
                      </a:r>
                      <a:endParaRPr lang="fr-MA" sz="28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1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8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E3C53484-129A-F9D6-7E3B-30FB5B5332C1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حددوا ناتج ضرب 8 في 6.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56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E84EC-5C51-6988-B848-A87423B14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43CDEAE-476C-CCD0-4C54-BFCEA9000D46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A9DE5E9-BEDE-A23A-42CA-EB25F1AFD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D6F54A-0EBF-E89D-F54E-94D9BD440B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96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C215A-2F0E-EE5D-FCBB-933380198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2905E895-CBD5-88F0-D4A2-7C4BA8B36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35810" y="663947"/>
            <a:ext cx="1146868" cy="872069"/>
          </a:xfrm>
          <a:prstGeom prst="flowChartConnector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87F29C7-DA76-9836-7B82-05D401EA68F7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يقوم إلى السبورة،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B0E517B-899F-15F8-DAF4-F2807E0EAF86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dirty="0">
                <a:solidFill>
                  <a:srgbClr val="0070C0"/>
                </a:solidFill>
              </a:rPr>
              <a:t>8</a:t>
            </a:r>
            <a:r>
              <a:rPr lang="fr-FR" sz="4400" dirty="0">
                <a:solidFill>
                  <a:srgbClr val="0070C0"/>
                </a:solidFill>
              </a:rPr>
              <a:t> × 6 = </a:t>
            </a:r>
            <a:r>
              <a:rPr lang="fr-FR" sz="4400" dirty="0">
                <a:solidFill>
                  <a:srgbClr val="C00000"/>
                </a:solidFill>
              </a:rPr>
              <a:t>48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960453F-941B-93E3-57A4-1635717CA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291539"/>
              </p:ext>
            </p:extLst>
          </p:nvPr>
        </p:nvGraphicFramePr>
        <p:xfrm>
          <a:off x="317639" y="2171721"/>
          <a:ext cx="1277893" cy="37084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1277893">
                  <a:extLst>
                    <a:ext uri="{9D8B030D-6E8A-4147-A177-3AD203B41FA5}">
                      <a16:colId xmlns:a16="http://schemas.microsoft.com/office/drawing/2014/main" val="3871220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× </a:t>
                      </a:r>
                      <a:r>
                        <a:rPr lang="fr-MA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6</a:t>
                      </a: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</a:t>
                      </a:r>
                      <a:r>
                        <a:rPr lang="fr-F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fr-FR" sz="20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fr-MA" sz="20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28580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 × </a:t>
                      </a:r>
                      <a:r>
                        <a:rPr lang="fr-MA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0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0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× </a:t>
                      </a:r>
                      <a:r>
                        <a:rPr lang="fr-MA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0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× </a:t>
                      </a:r>
                      <a:r>
                        <a:rPr lang="fr-MA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0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49624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× </a:t>
                      </a:r>
                      <a:r>
                        <a:rPr lang="fr-MA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0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85172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 × </a:t>
                      </a:r>
                      <a:r>
                        <a:rPr lang="fr-MA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0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36</a:t>
                      </a:r>
                      <a:endParaRPr lang="fr-MA" sz="20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615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 × </a:t>
                      </a:r>
                      <a:r>
                        <a:rPr lang="fr-MA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r>
                        <a:rPr lang="fr-MA" sz="20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42</a:t>
                      </a:r>
                      <a:endParaRPr lang="fr-MA" sz="20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197182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× </a:t>
                      </a:r>
                      <a:r>
                        <a:rPr lang="fr-MA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000" b="1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9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× </a:t>
                      </a:r>
                      <a:r>
                        <a:rPr lang="fr-MA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22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× </a:t>
                      </a:r>
                      <a:r>
                        <a:rPr lang="fr-MA" sz="2000" b="1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fr-MA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= </a:t>
                      </a:r>
                      <a:endParaRPr lang="fr-MA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80000" marR="7620" marT="7620" marB="0" anchor="b"/>
                </a:tc>
                <a:extLst>
                  <a:ext uri="{0D108BD9-81ED-4DB2-BD59-A6C34878D82A}">
                    <a16:rowId xmlns:a16="http://schemas.microsoft.com/office/drawing/2014/main" val="3579999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70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01FA1-6A16-1ECA-EF16-E823554AA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E78EE4D-36F2-94C4-D225-97B2FE0C8E6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D8DC423D-9FE2-CCE7-A6AE-0ED74CD2230C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482779A-DBDF-BAF7-199D-19BF2A83E7B1}"/>
              </a:ext>
            </a:extLst>
          </p:cNvPr>
          <p:cNvGrpSpPr/>
          <p:nvPr/>
        </p:nvGrpSpPr>
        <p:grpSpPr>
          <a:xfrm>
            <a:off x="1773572" y="2644631"/>
            <a:ext cx="5793970" cy="2977475"/>
            <a:chOff x="2207927" y="2601942"/>
            <a:chExt cx="5340370" cy="2916524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A743175-BE39-2390-B32E-59DA862ADDCB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A3E6BEB-93F6-FDAE-8144-1E402E719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7334" y="4886593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91822955-3813-A291-0EFF-50C1EF22EAF6}"/>
              </a:ext>
            </a:extLst>
          </p:cNvPr>
          <p:cNvSpPr txBox="1"/>
          <p:nvPr/>
        </p:nvSpPr>
        <p:spPr>
          <a:xfrm>
            <a:off x="2331422" y="370391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2D64D3-5072-AA96-C06B-CB3B5789CD2E}"/>
              </a:ext>
            </a:extLst>
          </p:cNvPr>
          <p:cNvSpPr txBox="1"/>
          <p:nvPr/>
        </p:nvSpPr>
        <p:spPr>
          <a:xfrm>
            <a:off x="3015063" y="5037957"/>
            <a:ext cx="3857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077DEA0E-852E-E653-0C11-5C6413DC0F85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9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8888D429-E1E1-40AA-1967-02A177866242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C552662-BE3F-F5DC-8A51-9414C7D09AF5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 إِنْشاءُ جَدْوَلَيْ ضَرْبِ الْعَدَدَيْنِ 6 وَ7:</a:t>
            </a:r>
          </a:p>
        </p:txBody>
      </p:sp>
    </p:spTree>
    <p:extLst>
      <p:ext uri="{BB962C8B-B14F-4D97-AF65-F5344CB8AC3E}">
        <p14:creationId xmlns:p14="http://schemas.microsoft.com/office/powerpoint/2010/main" val="332687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اَلأَعدادُ مِن 0 إِلى 999 (مراجعة المستلزمات)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C81966-C6B3-F7D1-9287-616A8C28EDA7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id="{9FB35922-FF9D-02D1-C513-D8AE6CB30C8A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10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E66BB3-33A5-C801-F372-C8FCC6320002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ضَرْبُ عَدَدٍ مِنْ رَقْمٍ في عَدَدٍ مِنْ رَقْمَينِ (1)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9D40F4D-751C-8593-FB38-864B9117CCE4}"/>
              </a:ext>
            </a:extLst>
          </p:cNvPr>
          <p:cNvSpPr/>
          <p:nvPr/>
        </p:nvSpPr>
        <p:spPr>
          <a:xfrm>
            <a:off x="4423967" y="271781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5537" y="247105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9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FB4C9B3-E09A-1D96-45D0-9103463568D1}"/>
              </a:ext>
            </a:extLst>
          </p:cNvPr>
          <p:cNvSpPr txBox="1">
            <a:spLocks/>
          </p:cNvSpPr>
          <p:nvPr/>
        </p:nvSpPr>
        <p:spPr>
          <a:xfrm>
            <a:off x="4603967" y="285327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 إِنْشاءُ جَدْوَلَيْ ضَرْبِ 6 وَ7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9C73262-6EDD-081A-C026-11A95728A9AC}"/>
              </a:ext>
            </a:extLst>
          </p:cNvPr>
          <p:cNvSpPr/>
          <p:nvPr/>
        </p:nvSpPr>
        <p:spPr>
          <a:xfrm>
            <a:off x="370132" y="4144639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5" name="Organigramme : Terminateur 21">
            <a:extLst>
              <a:ext uri="{FF2B5EF4-FFF2-40B4-BE49-F238E27FC236}">
                <a16:creationId xmlns:a16="http://schemas.microsoft.com/office/drawing/2014/main" id="{B8528A7D-CC01-7599-0846-FC2E2041C809}"/>
              </a:ext>
            </a:extLst>
          </p:cNvPr>
          <p:cNvSpPr/>
          <p:nvPr/>
        </p:nvSpPr>
        <p:spPr>
          <a:xfrm>
            <a:off x="2611702" y="3897880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12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2BBFDE1-E352-522F-DC6A-73F4154EBB52}"/>
              </a:ext>
            </a:extLst>
          </p:cNvPr>
          <p:cNvSpPr txBox="1">
            <a:spLocks/>
          </p:cNvSpPr>
          <p:nvPr/>
        </p:nvSpPr>
        <p:spPr>
          <a:xfrm>
            <a:off x="550132" y="4280104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حَلُّ المَسائِل : وَضْعِياتُ الْمُقارَنَةِ</a:t>
            </a:r>
            <a:r>
              <a:rPr lang="fr-FR" dirty="0"/>
              <a:t> </a:t>
            </a:r>
            <a:r>
              <a:rPr lang="ar-MA" dirty="0"/>
              <a:t>(3)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5A2F114-D2FF-43A5-1BC5-C728126D6DED}"/>
              </a:ext>
            </a:extLst>
          </p:cNvPr>
          <p:cNvSpPr/>
          <p:nvPr/>
        </p:nvSpPr>
        <p:spPr>
          <a:xfrm>
            <a:off x="4405078" y="409808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Organigramme : Terminateur 21">
            <a:extLst>
              <a:ext uri="{FF2B5EF4-FFF2-40B4-BE49-F238E27FC236}">
                <a16:creationId xmlns:a16="http://schemas.microsoft.com/office/drawing/2014/main" id="{09DF9E9A-581D-14F9-24EC-3567A55C3816}"/>
              </a:ext>
            </a:extLst>
          </p:cNvPr>
          <p:cNvSpPr/>
          <p:nvPr/>
        </p:nvSpPr>
        <p:spPr>
          <a:xfrm>
            <a:off x="6646648" y="385132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11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94D48129-9BCD-EF1D-897A-44B36367D037}"/>
              </a:ext>
            </a:extLst>
          </p:cNvPr>
          <p:cNvSpPr txBox="1">
            <a:spLocks/>
          </p:cNvSpPr>
          <p:nvPr/>
        </p:nvSpPr>
        <p:spPr>
          <a:xfrm>
            <a:off x="4585078" y="423354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ضَرْبُ عَدَدٍ مِنْ رَقْمٍ في عَدَدٍ مِنْ رَقْمَينِ (2)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98C62966-8FD2-A668-3D21-B98E06297E7D}"/>
              </a:ext>
            </a:extLst>
          </p:cNvPr>
          <p:cNvSpPr/>
          <p:nvPr/>
        </p:nvSpPr>
        <p:spPr>
          <a:xfrm>
            <a:off x="2439564" y="5468677"/>
            <a:ext cx="3780000" cy="877078"/>
          </a:xfrm>
          <a:prstGeom prst="roundRect">
            <a:avLst/>
          </a:prstGeom>
          <a:solidFill>
            <a:srgbClr val="FFDA6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37" name="Organigramme : Terminateur 21">
            <a:extLst>
              <a:ext uri="{FF2B5EF4-FFF2-40B4-BE49-F238E27FC236}">
                <a16:creationId xmlns:a16="http://schemas.microsoft.com/office/drawing/2014/main" id="{643F8C6E-3B63-B3F4-94CE-FA2BB7EAE5C0}"/>
              </a:ext>
            </a:extLst>
          </p:cNvPr>
          <p:cNvSpPr/>
          <p:nvPr/>
        </p:nvSpPr>
        <p:spPr>
          <a:xfrm>
            <a:off x="4681134" y="5221918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المراجعة</a:t>
            </a:r>
            <a:endParaRPr lang="fr-FR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Espace réservé du texte 5">
            <a:extLst>
              <a:ext uri="{FF2B5EF4-FFF2-40B4-BE49-F238E27FC236}">
                <a16:creationId xmlns:a16="http://schemas.microsoft.com/office/drawing/2014/main" id="{2BBD08C9-A6E2-7ABC-8477-72E6B48FA0F5}"/>
              </a:ext>
            </a:extLst>
          </p:cNvPr>
          <p:cNvSpPr txBox="1">
            <a:spLocks/>
          </p:cNvSpPr>
          <p:nvPr/>
        </p:nvSpPr>
        <p:spPr>
          <a:xfrm>
            <a:off x="2619564" y="5604142"/>
            <a:ext cx="3420000" cy="631140"/>
          </a:xfrm>
          <a:prstGeom prst="roundRect">
            <a:avLst/>
          </a:prstGeom>
          <a:solidFill>
            <a:srgbClr val="FFEFB9"/>
          </a:solidFill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مُراجَعَةُ دُروسِ الأُسْبوعِ الثّالِثِ</a:t>
            </a: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504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7AD24-272F-DBE3-A374-125442047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A150D82E-0468-D110-4644-34FE4ECFE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948" y="1866122"/>
            <a:ext cx="6652873" cy="4496799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4CC9445-1A07-B0C3-0A77-39B19F9BA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2A86E2-64E6-9B87-A50C-16ADE76AC83B}"/>
              </a:ext>
            </a:extLst>
          </p:cNvPr>
          <p:cNvSpPr txBox="1"/>
          <p:nvPr/>
        </p:nvSpPr>
        <p:spPr>
          <a:xfrm>
            <a:off x="1465006" y="943963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92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1E54E29-DAA4-44C5-9441-B604DA8C0456}"/>
              </a:ext>
            </a:extLst>
          </p:cNvPr>
          <p:cNvSpPr/>
          <p:nvPr/>
        </p:nvSpPr>
        <p:spPr>
          <a:xfrm>
            <a:off x="4739951" y="2241677"/>
            <a:ext cx="2784574" cy="940062"/>
          </a:xfrm>
          <a:prstGeom prst="roundRect">
            <a:avLst>
              <a:gd name="adj" fmla="val 87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89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9EC55-5B6B-F6E7-5739-1CD9DF278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831C76-20B8-57FE-7892-0FE53C9F9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B964D27-4F89-A657-A20A-02A3959BE35F}"/>
              </a:ext>
            </a:extLst>
          </p:cNvPr>
          <p:cNvSpPr txBox="1"/>
          <p:nvPr/>
        </p:nvSpPr>
        <p:spPr>
          <a:xfrm>
            <a:off x="367005" y="93876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33667CEF-9958-6676-47D9-B3D24FE72B8A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36671B59-F157-AD57-4F2E-60509B047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0EF433F4-FF71-C627-287A-E034F8FF09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0" name="Image 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62A18E08-B27C-2456-665E-B5E4FD909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56" y="3170157"/>
            <a:ext cx="8021412" cy="27676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D74A17D-AFAC-79D3-D4C0-60AC1CA93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755" y="1831364"/>
            <a:ext cx="2083826" cy="20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EFC21-D506-139F-6015-3C14A9840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7B8059C3-AD6E-A9B1-5202-0FE1AC1AF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69" y="3060441"/>
            <a:ext cx="8339399" cy="2877365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438BBB-01F5-1916-0EA3-99C39A1AE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D8D793C-A3B4-32C4-1CAE-32B2A4DEF066}"/>
              </a:ext>
            </a:extLst>
          </p:cNvPr>
          <p:cNvSpPr txBox="1"/>
          <p:nvPr/>
        </p:nvSpPr>
        <p:spPr>
          <a:xfrm>
            <a:off x="0" y="938768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2314013D-DEEA-537A-1FF7-3172FED361F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C56299BF-2DE9-EB1F-8E72-7C4154C73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126E257A-8A88-D049-5053-816D82688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A18C98A0-88C8-AA8D-C1C6-B7C16AED3E20}"/>
              </a:ext>
            </a:extLst>
          </p:cNvPr>
          <p:cNvSpPr txBox="1"/>
          <p:nvPr/>
        </p:nvSpPr>
        <p:spPr>
          <a:xfrm>
            <a:off x="1828800" y="4405817"/>
            <a:ext cx="61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727E8A7-B653-1D95-7DBC-10DA9C5104E7}"/>
              </a:ext>
            </a:extLst>
          </p:cNvPr>
          <p:cNvSpPr txBox="1"/>
          <p:nvPr/>
        </p:nvSpPr>
        <p:spPr>
          <a:xfrm>
            <a:off x="4529778" y="4405817"/>
            <a:ext cx="61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8C108A6-95C4-B09B-9E5D-B2C420A9BCBE}"/>
              </a:ext>
            </a:extLst>
          </p:cNvPr>
          <p:cNvSpPr txBox="1"/>
          <p:nvPr/>
        </p:nvSpPr>
        <p:spPr>
          <a:xfrm>
            <a:off x="7230757" y="4398254"/>
            <a:ext cx="61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2CF960A-2C75-4C3B-3A15-C55F8274BCA0}"/>
              </a:ext>
            </a:extLst>
          </p:cNvPr>
          <p:cNvSpPr txBox="1"/>
          <p:nvPr/>
        </p:nvSpPr>
        <p:spPr>
          <a:xfrm>
            <a:off x="4572000" y="5106210"/>
            <a:ext cx="61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586A6ED-1CEE-E19B-A52B-C5752700CEB9}"/>
              </a:ext>
            </a:extLst>
          </p:cNvPr>
          <p:cNvSpPr txBox="1"/>
          <p:nvPr/>
        </p:nvSpPr>
        <p:spPr>
          <a:xfrm>
            <a:off x="7230757" y="5091120"/>
            <a:ext cx="61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9184FDD-A2E5-9B4C-9711-1429497425AA}"/>
              </a:ext>
            </a:extLst>
          </p:cNvPr>
          <p:cNvSpPr txBox="1"/>
          <p:nvPr/>
        </p:nvSpPr>
        <p:spPr>
          <a:xfrm>
            <a:off x="4529778" y="3709786"/>
            <a:ext cx="61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4DB5EA7-8F08-1DED-6BFD-A3032664D6B2}"/>
              </a:ext>
            </a:extLst>
          </p:cNvPr>
          <p:cNvSpPr txBox="1"/>
          <p:nvPr/>
        </p:nvSpPr>
        <p:spPr>
          <a:xfrm>
            <a:off x="7230757" y="3709786"/>
            <a:ext cx="61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54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57CA70C-5628-7D46-8E84-E0D1E01634F7}"/>
              </a:ext>
            </a:extLst>
          </p:cNvPr>
          <p:cNvSpPr txBox="1"/>
          <p:nvPr/>
        </p:nvSpPr>
        <p:spPr>
          <a:xfrm>
            <a:off x="1810577" y="5091119"/>
            <a:ext cx="61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243397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1BEA1-C3F4-7C53-E9BD-9B8439F11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4E5E3D6-B348-F9C5-2DA0-B661C2FF058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EE9F26D-99D1-837A-DD35-1D88D81B637E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37E913B-4504-6E72-4C06-D7D33C2EBA0D}"/>
              </a:ext>
            </a:extLst>
          </p:cNvPr>
          <p:cNvGrpSpPr/>
          <p:nvPr/>
        </p:nvGrpSpPr>
        <p:grpSpPr>
          <a:xfrm>
            <a:off x="1773572" y="2644631"/>
            <a:ext cx="5793970" cy="2935075"/>
            <a:chOff x="2207927" y="2601942"/>
            <a:chExt cx="5340370" cy="270529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55B59EA-716D-A280-86A7-C06B1F866597}"/>
                </a:ext>
              </a:extLst>
            </p:cNvPr>
            <p:cNvSpPr/>
            <p:nvPr/>
          </p:nvSpPr>
          <p:spPr>
            <a:xfrm>
              <a:off x="2207927" y="2601942"/>
              <a:ext cx="5340370" cy="270529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D04DCEA-2588-CEC5-FE77-3EDAC7095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888301" y="3435258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D66D710C-072A-1F09-A42D-4AACAAF50A20}"/>
              </a:ext>
            </a:extLst>
          </p:cNvPr>
          <p:cNvSpPr txBox="1"/>
          <p:nvPr/>
        </p:nvSpPr>
        <p:spPr>
          <a:xfrm>
            <a:off x="2310772" y="3599129"/>
            <a:ext cx="4613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AF03B6E-735C-F183-5C9A-23C766FA5CA2}"/>
              </a:ext>
            </a:extLst>
          </p:cNvPr>
          <p:cNvSpPr txBox="1"/>
          <p:nvPr/>
        </p:nvSpPr>
        <p:spPr>
          <a:xfrm>
            <a:off x="2994413" y="4933168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07CE2766-FF87-B222-4360-01DE2ED5B84F}"/>
              </a:ext>
            </a:extLst>
          </p:cNvPr>
          <p:cNvSpPr/>
          <p:nvPr/>
        </p:nvSpPr>
        <p:spPr>
          <a:xfrm>
            <a:off x="297435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10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9FAF353C-9DA4-D7D1-2361-657698F07B6F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0EB60C3-C7B0-9A11-2E44-E18013496991}"/>
              </a:ext>
            </a:extLst>
          </p:cNvPr>
          <p:cNvSpPr txBox="1"/>
          <p:nvPr/>
        </p:nvSpPr>
        <p:spPr>
          <a:xfrm>
            <a:off x="1196462" y="2961786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ضَرْبِ عَدَدٍ مِنْ رَقْمٍ واحِدٍ في عَدَدٍ مِنْ رَقْمَينِ</a:t>
            </a:r>
          </a:p>
        </p:txBody>
      </p:sp>
    </p:spTree>
    <p:extLst>
      <p:ext uri="{BB962C8B-B14F-4D97-AF65-F5344CB8AC3E}">
        <p14:creationId xmlns:p14="http://schemas.microsoft.com/office/powerpoint/2010/main" val="398334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A7827-EACF-D08F-2A7F-1D5D90E36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7B4AB84-A48C-1ED1-F0DA-44B00F5A5CE2}"/>
              </a:ext>
            </a:extLst>
          </p:cNvPr>
          <p:cNvSpPr txBox="1"/>
          <p:nvPr/>
        </p:nvSpPr>
        <p:spPr>
          <a:xfrm>
            <a:off x="1259268" y="89128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C5C54A6-3C78-6873-52B3-4B236579459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E2DBBD3-CF45-DF45-B9C3-924BA030FD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604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6FC84-CF69-FDF4-4E19-618602E67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F28375EE-9404-D8A7-6A30-CE0DAC109727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أنجزوا، على ألواحكم، عملية الضرب التالية: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67E83D1-C134-A31B-C70A-9FFEFF9AD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D3EC980-0ABE-E107-4EC2-597C2E23ED23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8189CC3B-BFF5-A94A-A45A-40893C0F61B9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32D9C53E-92B0-C329-E556-31C59EF5B8CA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52</a:t>
              </a: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A10016D6-4B6F-C449-4E7E-8878342C97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78505F9-C4F6-523A-A1E4-E9CDB227FCA2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42924497-09EA-CEFF-A99E-EF1BE63A0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178633"/>
              </p:ext>
            </p:extLst>
          </p:nvPr>
        </p:nvGraphicFramePr>
        <p:xfrm>
          <a:off x="412912" y="1799399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=16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=24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=28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=32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=36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76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D1858-9960-5E3D-27EB-A3540BC0E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9D62128-073A-CC49-F527-9E8F549A793E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959427B-F360-E113-DC4C-E55DF356E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6F8B40A-AED0-103C-065F-6DC7F22295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1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CDBA6-25DB-5F00-094A-2F6E2EF7F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65410B-9DCB-4BEF-EFFD-322910C93293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6CADAA5-DD17-4301-C91A-480B96C07DB6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لينجز العملية؟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27D97B-2B4E-F205-CBB1-54F4ADF8A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4B485E37-52D2-AA88-225D-7BEBFCB5A4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432673"/>
              </p:ext>
            </p:extLst>
          </p:nvPr>
        </p:nvGraphicFramePr>
        <p:xfrm>
          <a:off x="412912" y="1799399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=16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=24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=28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=32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=36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  <p:grpSp>
        <p:nvGrpSpPr>
          <p:cNvPr id="11" name="Groupe 10">
            <a:extLst>
              <a:ext uri="{FF2B5EF4-FFF2-40B4-BE49-F238E27FC236}">
                <a16:creationId xmlns:a16="http://schemas.microsoft.com/office/drawing/2014/main" id="{5003C181-A190-0CCF-1B27-9BE65F14BB3C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DA86F74-24C5-B74C-54B2-BAD96C213BFC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4ACC3A8-5C97-7FAA-19F3-E97F196675C8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52</a:t>
              </a:r>
            </a:p>
          </p:txBody>
        </p: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F4D45C1F-E89A-9380-C240-4015F4A735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007D73F-5FB4-8F64-F13D-44689136AB81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885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41F27-BF85-FED7-CB17-DE27B8354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9560F727-F65B-BF12-BA87-90642170DEF5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× 52 = 208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6809E6F-F750-4EEA-0902-B710C1D3A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DECEAEE-71FB-ED69-CD5D-E0CC64FA4E6A}"/>
              </a:ext>
            </a:extLst>
          </p:cNvPr>
          <p:cNvSpPr txBox="1"/>
          <p:nvPr/>
        </p:nvSpPr>
        <p:spPr>
          <a:xfrm>
            <a:off x="3205538" y="4177216"/>
            <a:ext cx="2133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5400" spc="2000" dirty="0">
                <a:solidFill>
                  <a:srgbClr val="C00000"/>
                </a:solidFill>
              </a:rPr>
              <a:t>208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0217C03-E036-6835-36BB-7DFE9B3C5FC5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8919BBF-ACB2-C68D-B8D4-EA0A5F6D090E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9875000-F319-3896-2F01-CF72E95FE6F7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52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E1876E1E-6780-FC40-A916-EE1E777E0A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AFD7622-01FF-96D8-8F43-F812F2405078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32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77E23-616D-7E68-69CF-64B5B50CF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472C217-A956-642F-5099-9E389EAF9FB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B1C095FE-5536-4717-D23D-45853A783567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309C102-3CA2-A260-A466-DBB60717E2CC}"/>
              </a:ext>
            </a:extLst>
          </p:cNvPr>
          <p:cNvGrpSpPr/>
          <p:nvPr/>
        </p:nvGrpSpPr>
        <p:grpSpPr>
          <a:xfrm>
            <a:off x="1773572" y="2644632"/>
            <a:ext cx="5793970" cy="2832198"/>
            <a:chOff x="2207927" y="2601943"/>
            <a:chExt cx="5340370" cy="2610469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17C52BDE-FE65-3601-5FE2-4600E809712F}"/>
                </a:ext>
              </a:extLst>
            </p:cNvPr>
            <p:cNvSpPr/>
            <p:nvPr/>
          </p:nvSpPr>
          <p:spPr>
            <a:xfrm>
              <a:off x="2207927" y="2601943"/>
              <a:ext cx="5340370" cy="261046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5" name="Image 1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084E76A-B8BC-C961-5734-13982CEAE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5502" y="4570821"/>
              <a:ext cx="631873" cy="631873"/>
            </a:xfrm>
            <a:prstGeom prst="rect">
              <a:avLst/>
            </a:prstGeom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A267C7B2-54C7-6DF7-7D2B-02533FAE0941}"/>
              </a:ext>
            </a:extLst>
          </p:cNvPr>
          <p:cNvSpPr txBox="1"/>
          <p:nvPr/>
        </p:nvSpPr>
        <p:spPr>
          <a:xfrm>
            <a:off x="2310772" y="3543151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FFCA34C-D053-70C6-93C2-1BB2CB18B28A}"/>
              </a:ext>
            </a:extLst>
          </p:cNvPr>
          <p:cNvSpPr txBox="1"/>
          <p:nvPr/>
        </p:nvSpPr>
        <p:spPr>
          <a:xfrm>
            <a:off x="2994413" y="4877190"/>
            <a:ext cx="3857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B231BB66-35D8-0246-6F49-803882706554}"/>
              </a:ext>
            </a:extLst>
          </p:cNvPr>
          <p:cNvSpPr/>
          <p:nvPr/>
        </p:nvSpPr>
        <p:spPr>
          <a:xfrm>
            <a:off x="2808515" y="2144743"/>
            <a:ext cx="334272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10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13953E8-4DC0-0CF0-8983-55102A1DE297}"/>
              </a:ext>
            </a:extLst>
          </p:cNvPr>
          <p:cNvSpPr txBox="1"/>
          <p:nvPr/>
        </p:nvSpPr>
        <p:spPr>
          <a:xfrm>
            <a:off x="1196462" y="2961786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ضَرْبِ عَدَدٍ مِنْ رَقْمٍ واحِدٍ في عَدَدٍ مِنْ رَقْمَينِ</a:t>
            </a: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899C01A8-40F1-1905-9440-72E049D9E625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2934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F6BB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حصة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3795AF"/>
              </a:solidFill>
              <a:effectLst/>
              <a:uLnTx/>
              <a:uFillTx/>
              <a:latin typeface="Dosis" pitchFamily="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771525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3795AF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مراجعة دروس الأسبوع (</a:t>
            </a:r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3)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3795AF"/>
              </a:solidFill>
              <a:effectLst/>
              <a:uLnTx/>
              <a:uFillTx/>
              <a:latin typeface="Dosis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DACF3496-73FE-F96E-F2B7-54A48E46E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997" y="2570460"/>
            <a:ext cx="5597024" cy="378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5D624-D996-91EE-247B-237B1B498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3C7DB511-05F6-775E-B57D-21DD46054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948" y="1866122"/>
            <a:ext cx="6652873" cy="4496799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2ED05C4-848B-87A6-FFD4-756A3F784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9523FB5-1397-FA81-60D6-C8817FAA4F40}"/>
              </a:ext>
            </a:extLst>
          </p:cNvPr>
          <p:cNvSpPr txBox="1"/>
          <p:nvPr/>
        </p:nvSpPr>
        <p:spPr>
          <a:xfrm>
            <a:off x="1452929" y="926189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92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8F2048C-C74F-E64E-A613-7E28CC5DE7F0}"/>
              </a:ext>
            </a:extLst>
          </p:cNvPr>
          <p:cNvSpPr/>
          <p:nvPr/>
        </p:nvSpPr>
        <p:spPr>
          <a:xfrm flipH="1">
            <a:off x="4814596" y="3177072"/>
            <a:ext cx="2697852" cy="1488236"/>
          </a:xfrm>
          <a:prstGeom prst="roundRect">
            <a:avLst>
              <a:gd name="adj" fmla="val 750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20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BAF88-AC51-ED6E-3AD4-78C6E46CD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diagramm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1CDE7B75-E409-8B13-9908-96752D88D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976" y="1921360"/>
            <a:ext cx="7530526" cy="4115068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E82A28D-43E0-A042-C15F-3549A4212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DEB49BD-C98E-6BC5-EFE5-941DE4B57223}"/>
              </a:ext>
            </a:extLst>
          </p:cNvPr>
          <p:cNvSpPr txBox="1"/>
          <p:nvPr/>
        </p:nvSpPr>
        <p:spPr>
          <a:xfrm>
            <a:off x="425194" y="926560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EB798CD5-DE7D-DF20-3558-10A6CC1BABBF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68DE50B9-4ACE-4C75-E831-AD2A8D9A2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956CCDF0-164B-E8F8-2DAF-A82EB54F2B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B75753D4-5E30-68A4-2D75-57E173BB0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063" y="2001504"/>
            <a:ext cx="2067981" cy="206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3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B1087-CFA9-1F4E-6DC1-0B1260B3C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B6F4C30-1FA1-8468-6637-EF3653634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F1BED2-4F96-D101-D8DE-432C9EC278DC}"/>
              </a:ext>
            </a:extLst>
          </p:cNvPr>
          <p:cNvSpPr txBox="1"/>
          <p:nvPr/>
        </p:nvSpPr>
        <p:spPr>
          <a:xfrm>
            <a:off x="0" y="913316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CB713430-8E4D-09E3-AF16-5EB5318209DF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25494506-4951-6F8A-BD7B-8AC9A93F3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67B6F9CC-3EB0-B034-7533-0D86379381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Image 2" descr="Une image contenant texte, diagramm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F3D865D7-EF32-77F8-796F-45E27E662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49" y="1921360"/>
            <a:ext cx="8276253" cy="45225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479A90C-5306-DC6A-F3BB-3F611274A024}"/>
              </a:ext>
            </a:extLst>
          </p:cNvPr>
          <p:cNvSpPr txBox="1"/>
          <p:nvPr/>
        </p:nvSpPr>
        <p:spPr>
          <a:xfrm>
            <a:off x="1053639" y="3813314"/>
            <a:ext cx="137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spc="1500" dirty="0">
                <a:solidFill>
                  <a:srgbClr val="C00000"/>
                </a:solidFill>
              </a:rPr>
              <a:t>355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E6174D7-4CCE-0048-4F6C-BF248048C051}"/>
              </a:ext>
            </a:extLst>
          </p:cNvPr>
          <p:cNvSpPr txBox="1"/>
          <p:nvPr/>
        </p:nvSpPr>
        <p:spPr>
          <a:xfrm>
            <a:off x="2782913" y="3813313"/>
            <a:ext cx="137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spc="1500" dirty="0">
                <a:solidFill>
                  <a:srgbClr val="C00000"/>
                </a:solidFill>
              </a:rPr>
              <a:t>217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F512713-28A2-0AAA-9A42-56D35B9710F2}"/>
              </a:ext>
            </a:extLst>
          </p:cNvPr>
          <p:cNvSpPr txBox="1"/>
          <p:nvPr/>
        </p:nvSpPr>
        <p:spPr>
          <a:xfrm>
            <a:off x="4512187" y="3813312"/>
            <a:ext cx="137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spc="1500" dirty="0">
                <a:solidFill>
                  <a:srgbClr val="C00000"/>
                </a:solidFill>
              </a:rPr>
              <a:t>248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4CDE8B5-1187-407D-FF92-0535DC9C2FA1}"/>
              </a:ext>
            </a:extLst>
          </p:cNvPr>
          <p:cNvSpPr txBox="1"/>
          <p:nvPr/>
        </p:nvSpPr>
        <p:spPr>
          <a:xfrm>
            <a:off x="6250792" y="3813311"/>
            <a:ext cx="137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spc="1500" dirty="0">
                <a:solidFill>
                  <a:srgbClr val="C00000"/>
                </a:solidFill>
              </a:rPr>
              <a:t>189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6A11C2F-40F0-436C-701F-5A2C1B7F016C}"/>
              </a:ext>
            </a:extLst>
          </p:cNvPr>
          <p:cNvSpPr txBox="1"/>
          <p:nvPr/>
        </p:nvSpPr>
        <p:spPr>
          <a:xfrm>
            <a:off x="1044307" y="5803844"/>
            <a:ext cx="137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spc="1500" dirty="0">
                <a:solidFill>
                  <a:srgbClr val="C00000"/>
                </a:solidFill>
              </a:rPr>
              <a:t>366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78B63C8-7722-E4C8-65C4-C9F34B555462}"/>
              </a:ext>
            </a:extLst>
          </p:cNvPr>
          <p:cNvSpPr txBox="1"/>
          <p:nvPr/>
        </p:nvSpPr>
        <p:spPr>
          <a:xfrm>
            <a:off x="2773582" y="5803844"/>
            <a:ext cx="137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spc="1500" dirty="0">
                <a:solidFill>
                  <a:srgbClr val="C00000"/>
                </a:solidFill>
              </a:rPr>
              <a:t>147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603BEB8-B16E-B40A-9C8B-E1F69C6D7335}"/>
              </a:ext>
            </a:extLst>
          </p:cNvPr>
          <p:cNvSpPr txBox="1"/>
          <p:nvPr/>
        </p:nvSpPr>
        <p:spPr>
          <a:xfrm>
            <a:off x="4521519" y="5803844"/>
            <a:ext cx="137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spc="1500" dirty="0">
                <a:solidFill>
                  <a:srgbClr val="C00000"/>
                </a:solidFill>
              </a:rPr>
              <a:t>328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A97CA11-2657-50EB-9295-A1A4AEEFCDB8}"/>
              </a:ext>
            </a:extLst>
          </p:cNvPr>
          <p:cNvSpPr txBox="1"/>
          <p:nvPr/>
        </p:nvSpPr>
        <p:spPr>
          <a:xfrm>
            <a:off x="6250794" y="5803844"/>
            <a:ext cx="137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spc="1500" dirty="0">
                <a:solidFill>
                  <a:srgbClr val="C00000"/>
                </a:solidFill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203024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EEC99-AC4E-E879-4851-DC7B568EC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B7FC8BC-6F44-FC62-CED6-CE109CB4794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07E975D0-DF05-E87A-049B-1816FE52C4E8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6BC3A38-085A-C8C2-E136-B3D48FD4F250}"/>
              </a:ext>
            </a:extLst>
          </p:cNvPr>
          <p:cNvGrpSpPr/>
          <p:nvPr/>
        </p:nvGrpSpPr>
        <p:grpSpPr>
          <a:xfrm>
            <a:off x="1773572" y="2644631"/>
            <a:ext cx="5793970" cy="2964317"/>
            <a:chOff x="2207927" y="2601942"/>
            <a:chExt cx="5340370" cy="290363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B00771D-E862-5F15-9A54-B1F52E9759B5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2B8A4E8C-2396-AA5F-0F75-70B5794D6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7334" y="3595386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E4F486B-5294-947D-0699-B9E9F6B891C5}"/>
              </a:ext>
            </a:extLst>
          </p:cNvPr>
          <p:cNvSpPr txBox="1"/>
          <p:nvPr/>
        </p:nvSpPr>
        <p:spPr>
          <a:xfrm>
            <a:off x="2331422" y="3703918"/>
            <a:ext cx="4613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C8E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71F36B3-A95A-ADE7-53F1-50D6F2C469B7}"/>
              </a:ext>
            </a:extLst>
          </p:cNvPr>
          <p:cNvSpPr txBox="1"/>
          <p:nvPr/>
        </p:nvSpPr>
        <p:spPr>
          <a:xfrm>
            <a:off x="3015063" y="503795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C2CE5BFF-A883-1230-8BC4-B1779CCF6BF0}"/>
              </a:ext>
            </a:extLst>
          </p:cNvPr>
          <p:cNvSpPr/>
          <p:nvPr/>
        </p:nvSpPr>
        <p:spPr>
          <a:xfrm>
            <a:off x="2845837" y="2144743"/>
            <a:ext cx="3305403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الدرس 11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0BADD1FE-8469-F4DB-9263-D4869FE1E8D6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D1D9F2C-4CF4-033A-CA06-1CEA7473B98F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ضَرْبِ عَدَدٍ مِنْ رَقْمٍ واحِدٍ في عَدَدٍ مِنْ رَقْمَينِ (2):</a:t>
            </a:r>
          </a:p>
        </p:txBody>
      </p:sp>
    </p:spTree>
    <p:extLst>
      <p:ext uri="{BB962C8B-B14F-4D97-AF65-F5344CB8AC3E}">
        <p14:creationId xmlns:p14="http://schemas.microsoft.com/office/powerpoint/2010/main" val="12217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5EDE2-C124-2625-EF73-BF717022E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E19FA51-62EB-CB16-68C6-C4F6FA42CEB2}"/>
              </a:ext>
            </a:extLst>
          </p:cNvPr>
          <p:cNvSpPr txBox="1"/>
          <p:nvPr/>
        </p:nvSpPr>
        <p:spPr>
          <a:xfrm>
            <a:off x="1259268" y="89128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7F807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7F807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CDD6A5E-938D-8C14-831A-FB79F5C21B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DA35633-45C7-033C-F225-FDB0DE564A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1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أنجزوا، على ألواحكم، عملية الضرب التالية: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B448F91-1E00-9C7F-3664-532F406E2A3F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E99B435-D101-EE4A-9F6D-1CC3E397496E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C1D3703-B4CA-C4CE-BF2E-02678D22BC9F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26</a:t>
              </a: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6C80171B-731C-E24B-F63A-2E0F845667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DDBF5C3-2918-7BE4-6814-B95F856B6CC9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B778787E-64CE-2E66-E789-C1A0CDD1C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400788"/>
              </p:ext>
            </p:extLst>
          </p:nvPr>
        </p:nvGraphicFramePr>
        <p:xfrm>
          <a:off x="304801" y="2079317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3015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× 1 =7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3015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× 2 =14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3015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× 3 =21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3015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× 4 =28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3015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× 5 =35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3015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× 6 =42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3015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× 7 =49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3015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× 8 =56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3015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× 9 =63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3015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× 10 =70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203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126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A3324-CCB4-29F3-DAA1-830F0B9A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F9AB14-C9E8-4F95-8706-57C01D2A752E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5FECE63-049D-BB42-B77A-AD35C16AC02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لينجز العملية؟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BCE888-FBF6-3FB5-781D-B2EC5FC85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6C5DA679-FCC4-58A8-E6EB-1050766DB9DE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AFBFC04-C7BC-DD18-308C-9E547A4FFCAC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5476DCB-BC84-40D1-75BE-3BB75E8E3D7C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26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8FC94E27-BC2C-9F13-950D-041A27C5B9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E5CB05F-5E94-3477-953B-27949D46C503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FE46A722-B4B2-595C-36B0-3F6F41C0E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534410"/>
              </p:ext>
            </p:extLst>
          </p:nvPr>
        </p:nvGraphicFramePr>
        <p:xfrm>
          <a:off x="304801" y="2079317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3015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× 1 =7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3015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× 2 =14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3015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× 3 =21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3015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× 4 =28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3015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× 5 =35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3015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× 6 =42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3015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× 7 =49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3015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× 8 =56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3015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× 9 =63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3015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 × 10 =70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00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43013-B655-B338-52FE-19DEBD9F6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BBBA702-645F-ECA4-3F28-54A8F33B84A9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× 26 = 182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42363E0-0FB1-DA60-6B82-CB71D9751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F433485-33D2-A064-7A97-9B675B319398}"/>
              </a:ext>
            </a:extLst>
          </p:cNvPr>
          <p:cNvSpPr txBox="1"/>
          <p:nvPr/>
        </p:nvSpPr>
        <p:spPr>
          <a:xfrm>
            <a:off x="3205538" y="4177216"/>
            <a:ext cx="2133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5400" spc="2000" dirty="0">
                <a:solidFill>
                  <a:srgbClr val="C00000"/>
                </a:solidFill>
              </a:rPr>
              <a:t>182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320C792-4EB9-E765-35EC-D8C80CFE7002}"/>
              </a:ext>
            </a:extLst>
          </p:cNvPr>
          <p:cNvSpPr txBox="1"/>
          <p:nvPr/>
        </p:nvSpPr>
        <p:spPr>
          <a:xfrm>
            <a:off x="3919573" y="2173205"/>
            <a:ext cx="7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20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CAE626D-83F9-1E4B-FD4C-1574219CCEED}"/>
              </a:ext>
            </a:extLst>
          </p:cNvPr>
          <p:cNvGrpSpPr/>
          <p:nvPr/>
        </p:nvGrpSpPr>
        <p:grpSpPr>
          <a:xfrm>
            <a:off x="3205538" y="2412473"/>
            <a:ext cx="2133383" cy="1715491"/>
            <a:chOff x="3205538" y="2412473"/>
            <a:chExt cx="2133383" cy="1715491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F5B8AC7-BFCE-AAE7-30F0-2840F1C198CD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AA1E034-AD7C-B51F-5100-4E39744D584B}"/>
                </a:ext>
              </a:extLst>
            </p:cNvPr>
            <p:cNvSpPr txBox="1"/>
            <p:nvPr/>
          </p:nvSpPr>
          <p:spPr>
            <a:xfrm>
              <a:off x="3831398" y="2412473"/>
              <a:ext cx="15075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26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01B1C7F5-AE04-111F-626C-08360F8C2F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EA404BC5-9588-A303-2504-A82847F5DAFF}"/>
                </a:ext>
              </a:extLst>
            </p:cNvPr>
            <p:cNvSpPr txBox="1"/>
            <p:nvPr/>
          </p:nvSpPr>
          <p:spPr>
            <a:xfrm>
              <a:off x="355954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95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46FED-183D-43A5-C14F-279CF92BA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7077F32-D33F-EF33-AE00-3D8495DA472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F4407863-3CC7-ECAD-11B4-4BFC330E1084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217C041-E433-B010-48F2-E72C97B3D16B}"/>
              </a:ext>
            </a:extLst>
          </p:cNvPr>
          <p:cNvGrpSpPr/>
          <p:nvPr/>
        </p:nvGrpSpPr>
        <p:grpSpPr>
          <a:xfrm>
            <a:off x="1773572" y="2644631"/>
            <a:ext cx="5793970" cy="2977475"/>
            <a:chOff x="2207927" y="2601942"/>
            <a:chExt cx="5340370" cy="2916524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71D24F6-168E-5F06-1D83-17D9FF54395F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AA501A4-91A1-FFFF-D2B2-CC32A13A9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7334" y="4886593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7E5E314-9FEA-352F-7F93-FA04E40DCCCB}"/>
              </a:ext>
            </a:extLst>
          </p:cNvPr>
          <p:cNvSpPr txBox="1"/>
          <p:nvPr/>
        </p:nvSpPr>
        <p:spPr>
          <a:xfrm>
            <a:off x="2331422" y="370391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رائز التحقق (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احتساب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F4C9ED-34A8-AFFC-E53A-09A4BC522027}"/>
              </a:ext>
            </a:extLst>
          </p:cNvPr>
          <p:cNvSpPr txBox="1"/>
          <p:nvPr/>
        </p:nvSpPr>
        <p:spPr>
          <a:xfrm>
            <a:off x="3015063" y="5037957"/>
            <a:ext cx="3857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EA5003C9-512A-D7C7-B986-100CF8515056}"/>
              </a:ext>
            </a:extLst>
          </p:cNvPr>
          <p:cNvSpPr/>
          <p:nvPr/>
        </p:nvSpPr>
        <p:spPr>
          <a:xfrm>
            <a:off x="2836506" y="2144743"/>
            <a:ext cx="331473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الدرس 11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D9951E37-81A0-66AB-7D61-90701D15A327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057FBD0-632F-0CCB-5954-32C929DD37EB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r" rtl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ضَرْبِ عَدَدٍ مِنْ رَقْمٍ واحِدٍ في عَدَدٍ مِنْ رَقْمَينِ (2):</a:t>
            </a:r>
          </a:p>
        </p:txBody>
      </p:sp>
    </p:spTree>
    <p:extLst>
      <p:ext uri="{BB962C8B-B14F-4D97-AF65-F5344CB8AC3E}">
        <p14:creationId xmlns:p14="http://schemas.microsoft.com/office/powerpoint/2010/main" val="46841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2E2F4-0005-67B2-C3A3-C8D958858418}"/>
              </a:ext>
            </a:extLst>
          </p:cNvPr>
          <p:cNvSpPr/>
          <p:nvPr/>
        </p:nvSpPr>
        <p:spPr>
          <a:xfrm>
            <a:off x="1341117" y="4670799"/>
            <a:ext cx="5867406" cy="484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967510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C8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تدابير حصة مراجعة  دروس  الأسبوع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BDF481-24DF-73A8-8BE5-FC29185B7CE4}"/>
              </a:ext>
            </a:extLst>
          </p:cNvPr>
          <p:cNvSpPr txBox="1"/>
          <p:nvPr/>
        </p:nvSpPr>
        <p:spPr>
          <a:xfrm>
            <a:off x="3915918" y="1817870"/>
            <a:ext cx="4741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كل درس تتم عبر المراحل التالية :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A1A7D4-1F3A-33D5-2A69-13D012577AE1}"/>
              </a:ext>
            </a:extLst>
          </p:cNvPr>
          <p:cNvSpPr txBox="1"/>
          <p:nvPr/>
        </p:nvSpPr>
        <p:spPr>
          <a:xfrm>
            <a:off x="3090672" y="2457154"/>
            <a:ext cx="2423160" cy="646331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رائز التحقق من الهدف الرئيسي للدرس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FE77C61-2A43-C935-2A52-F7BFD8CE35A1}"/>
              </a:ext>
            </a:extLst>
          </p:cNvPr>
          <p:cNvSpPr txBox="1"/>
          <p:nvPr/>
        </p:nvSpPr>
        <p:spPr>
          <a:xfrm>
            <a:off x="3063240" y="3373437"/>
            <a:ext cx="2423160" cy="369332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احتساب نسبة التحكم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E8599C-D294-5A13-5FFB-B590F06921B7}"/>
              </a:ext>
            </a:extLst>
          </p:cNvPr>
          <p:cNvSpPr txBox="1"/>
          <p:nvPr/>
        </p:nvSpPr>
        <p:spPr>
          <a:xfrm>
            <a:off x="5249043" y="4042651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أقل من 80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%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2B1D31-DD98-EA1F-F6F7-2C8284B277B0}"/>
              </a:ext>
            </a:extLst>
          </p:cNvPr>
          <p:cNvSpPr txBox="1"/>
          <p:nvPr/>
        </p:nvSpPr>
        <p:spPr>
          <a:xfrm>
            <a:off x="1913837" y="4013395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أكبر من 80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%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4AB49DC-51FE-59E3-026F-D8F421CE4D1C}"/>
              </a:ext>
            </a:extLst>
          </p:cNvPr>
          <p:cNvSpPr txBox="1"/>
          <p:nvPr/>
        </p:nvSpPr>
        <p:spPr>
          <a:xfrm>
            <a:off x="4689846" y="4726195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إعادة عرض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شريط النمذجة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19FC51E-9EE7-8C8A-E962-725062247CA4}"/>
              </a:ext>
            </a:extLst>
          </p:cNvPr>
          <p:cNvSpPr txBox="1"/>
          <p:nvPr/>
        </p:nvSpPr>
        <p:spPr>
          <a:xfrm>
            <a:off x="977116" y="4726195"/>
            <a:ext cx="366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مباشرة للتدرب على الكراسة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94C859B-83A4-093A-2DC6-F3D3B8C25215}"/>
              </a:ext>
            </a:extLst>
          </p:cNvPr>
          <p:cNvSpPr txBox="1"/>
          <p:nvPr/>
        </p:nvSpPr>
        <p:spPr>
          <a:xfrm>
            <a:off x="2622497" y="5521158"/>
            <a:ext cx="37517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إنجاز نشاط مراجعة الدرس على الكراسة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5E01103-7B4A-34F4-4187-3C5C490FF0B5}"/>
              </a:ext>
            </a:extLst>
          </p:cNvPr>
          <p:cNvCxnSpPr/>
          <p:nvPr/>
        </p:nvCxnSpPr>
        <p:spPr>
          <a:xfrm>
            <a:off x="4274820" y="3103485"/>
            <a:ext cx="0" cy="24321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2493CEC-C033-BF6D-5F4D-7C0D4A6A2678}"/>
              </a:ext>
            </a:extLst>
          </p:cNvPr>
          <p:cNvCxnSpPr/>
          <p:nvPr/>
        </p:nvCxnSpPr>
        <p:spPr>
          <a:xfrm>
            <a:off x="2651033" y="4381655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1DB0B46-1CAB-2BEB-78BF-A33A05F7FF72}"/>
              </a:ext>
            </a:extLst>
          </p:cNvPr>
          <p:cNvCxnSpPr/>
          <p:nvPr/>
        </p:nvCxnSpPr>
        <p:spPr>
          <a:xfrm>
            <a:off x="5981700" y="4414581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C70DD30-1FDA-D1D3-4778-EACF7F68BA71}"/>
              </a:ext>
            </a:extLst>
          </p:cNvPr>
          <p:cNvCxnSpPr>
            <a:cxnSpLocks/>
          </p:cNvCxnSpPr>
          <p:nvPr/>
        </p:nvCxnSpPr>
        <p:spPr>
          <a:xfrm>
            <a:off x="4402836" y="5155348"/>
            <a:ext cx="0" cy="3432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en angle 23">
            <a:extLst>
              <a:ext uri="{FF2B5EF4-FFF2-40B4-BE49-F238E27FC236}">
                <a16:creationId xmlns:a16="http://schemas.microsoft.com/office/drawing/2014/main" id="{70D53161-0C53-2AAC-1BDF-D2043F3FB22F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2655120" y="3558102"/>
            <a:ext cx="408120" cy="43397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ngle 27">
            <a:extLst>
              <a:ext uri="{FF2B5EF4-FFF2-40B4-BE49-F238E27FC236}">
                <a16:creationId xmlns:a16="http://schemas.microsoft.com/office/drawing/2014/main" id="{23E2DFE3-E3FF-86F6-676E-E0AF548291C4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199888" y="3558102"/>
            <a:ext cx="757815" cy="48454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7054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EAF47-2467-A539-9333-39B5EB81A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04C4131F-F138-7563-BD9E-4BD6573C8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948" y="1866122"/>
            <a:ext cx="6652873" cy="4496799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3D3A4A9-A1E1-CA2D-864C-BCBB813D4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7264B4D-FE47-B0EC-B6D3-73B744B3B1AE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الكراسة، 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الصفحة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92.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14B5C49-F7DD-9EA1-7EC3-D2FA6C023B1F}"/>
              </a:ext>
            </a:extLst>
          </p:cNvPr>
          <p:cNvSpPr/>
          <p:nvPr/>
        </p:nvSpPr>
        <p:spPr>
          <a:xfrm>
            <a:off x="4805264" y="4618652"/>
            <a:ext cx="2849891" cy="1530221"/>
          </a:xfrm>
          <a:prstGeom prst="roundRect">
            <a:avLst>
              <a:gd name="adj" fmla="val 1284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70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BB434-CD7D-1357-A990-0C84882D0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diagramme, nombr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EC8E8B9-0DE2-1B43-B9E5-C8405C12D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93" y="1917436"/>
            <a:ext cx="7486150" cy="4102662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C18971-EF0C-D698-941A-A4CE2BBD1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0577877-AB31-438B-F7DE-F16AA93EB40B}"/>
              </a:ext>
            </a:extLst>
          </p:cNvPr>
          <p:cNvSpPr txBox="1"/>
          <p:nvPr/>
        </p:nvSpPr>
        <p:spPr>
          <a:xfrm>
            <a:off x="481938" y="95772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دقائق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لحل هذه المسألة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87E6831D-96DB-D71D-FDCE-C3D5478203D2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7BB67352-3D7F-1D8C-AD5B-128361E13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CA978C31-A70D-AAD0-EE12-9C71C64BD2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fr-FR" alt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CA408C45-CF62-C015-67A2-C3298A43A9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427604" y="4080947"/>
            <a:ext cx="2396356" cy="239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7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C0DF2-B005-D5FC-21AA-C85E010E0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22CFB12-0EDD-A1C8-CB78-7FD9AC9B9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322381C-11BC-1974-8AFB-1FBBFBD4F23E}"/>
              </a:ext>
            </a:extLst>
          </p:cNvPr>
          <p:cNvSpPr txBox="1"/>
          <p:nvPr/>
        </p:nvSpPr>
        <p:spPr>
          <a:xfrm>
            <a:off x="0" y="94886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لديكم دقيقتان.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386BC086-1A4D-50BD-1B76-CAE050599804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62E07D37-D040-1103-C430-A96CF7DE6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69F7E874-70FB-1F04-AA31-3BB09F040D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fr-FR" alt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Image 5" descr="Une image contenant texte, diagramme, nombr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1C6B291-4F5E-5D01-9E65-B596ACE3C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63" y="1936375"/>
            <a:ext cx="8160376" cy="447216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9A3DE65-6D94-C083-B5CC-436DFC0D70EE}"/>
              </a:ext>
            </a:extLst>
          </p:cNvPr>
          <p:cNvSpPr txBox="1"/>
          <p:nvPr/>
        </p:nvSpPr>
        <p:spPr>
          <a:xfrm>
            <a:off x="1081632" y="3803983"/>
            <a:ext cx="137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spc="1500" dirty="0">
                <a:solidFill>
                  <a:srgbClr val="C00000"/>
                </a:solidFill>
              </a:rPr>
              <a:t>112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72F3A98-D044-758F-50ED-A3845B7AFC90}"/>
              </a:ext>
            </a:extLst>
          </p:cNvPr>
          <p:cNvSpPr txBox="1"/>
          <p:nvPr/>
        </p:nvSpPr>
        <p:spPr>
          <a:xfrm>
            <a:off x="2792244" y="3803982"/>
            <a:ext cx="137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spc="1500" dirty="0">
                <a:solidFill>
                  <a:srgbClr val="C00000"/>
                </a:solidFill>
              </a:rPr>
              <a:t>185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4C352FA-C7A7-5EC5-8347-E70DCCF32E38}"/>
              </a:ext>
            </a:extLst>
          </p:cNvPr>
          <p:cNvSpPr txBox="1"/>
          <p:nvPr/>
        </p:nvSpPr>
        <p:spPr>
          <a:xfrm>
            <a:off x="4512187" y="3803981"/>
            <a:ext cx="137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spc="1500" dirty="0">
                <a:solidFill>
                  <a:srgbClr val="C00000"/>
                </a:solidFill>
              </a:rPr>
              <a:t>156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10043D4-4A66-8F2B-5CF5-216781F23CEC}"/>
              </a:ext>
            </a:extLst>
          </p:cNvPr>
          <p:cNvSpPr txBox="1"/>
          <p:nvPr/>
        </p:nvSpPr>
        <p:spPr>
          <a:xfrm>
            <a:off x="6232130" y="3803980"/>
            <a:ext cx="137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spc="1500" dirty="0">
                <a:solidFill>
                  <a:srgbClr val="C00000"/>
                </a:solidFill>
              </a:rPr>
              <a:t>132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5ACB06B-1284-2527-0522-1027E5D9A49A}"/>
              </a:ext>
            </a:extLst>
          </p:cNvPr>
          <p:cNvSpPr txBox="1"/>
          <p:nvPr/>
        </p:nvSpPr>
        <p:spPr>
          <a:xfrm>
            <a:off x="1072301" y="5757192"/>
            <a:ext cx="137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spc="1500" dirty="0">
                <a:solidFill>
                  <a:srgbClr val="C00000"/>
                </a:solidFill>
              </a:rPr>
              <a:t>504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E1EBE0D-4CEC-F1D2-BB25-38E1FB73EBE7}"/>
              </a:ext>
            </a:extLst>
          </p:cNvPr>
          <p:cNvSpPr txBox="1"/>
          <p:nvPr/>
        </p:nvSpPr>
        <p:spPr>
          <a:xfrm>
            <a:off x="2782913" y="5757191"/>
            <a:ext cx="137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spc="1500" dirty="0">
                <a:solidFill>
                  <a:srgbClr val="C00000"/>
                </a:solidFill>
              </a:rPr>
              <a:t>301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051CF5C-EB65-5FAA-E7D8-7DBC142760ED}"/>
              </a:ext>
            </a:extLst>
          </p:cNvPr>
          <p:cNvSpPr txBox="1"/>
          <p:nvPr/>
        </p:nvSpPr>
        <p:spPr>
          <a:xfrm>
            <a:off x="4484194" y="5757190"/>
            <a:ext cx="137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spc="1500" dirty="0">
                <a:solidFill>
                  <a:srgbClr val="C00000"/>
                </a:solidFill>
              </a:rPr>
              <a:t>252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7132341-2E40-7E91-0A42-C0BFAAAC3128}"/>
              </a:ext>
            </a:extLst>
          </p:cNvPr>
          <p:cNvSpPr txBox="1"/>
          <p:nvPr/>
        </p:nvSpPr>
        <p:spPr>
          <a:xfrm>
            <a:off x="6222799" y="5757189"/>
            <a:ext cx="1372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400" b="1" spc="1500" dirty="0">
                <a:solidFill>
                  <a:srgbClr val="C00000"/>
                </a:solidFill>
              </a:rPr>
              <a:t>215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49A4D06-2C2B-578F-2572-800D16F724BD}"/>
              </a:ext>
            </a:extLst>
          </p:cNvPr>
          <p:cNvSpPr txBox="1"/>
          <p:nvPr/>
        </p:nvSpPr>
        <p:spPr>
          <a:xfrm>
            <a:off x="1604864" y="2379308"/>
            <a:ext cx="23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3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9D6F162-3501-5964-B3FB-C920052FC977}"/>
              </a:ext>
            </a:extLst>
          </p:cNvPr>
          <p:cNvSpPr txBox="1"/>
          <p:nvPr/>
        </p:nvSpPr>
        <p:spPr>
          <a:xfrm>
            <a:off x="3304590" y="2379308"/>
            <a:ext cx="23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3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165EE79-3FFB-DD85-BB0F-26B2A5400414}"/>
              </a:ext>
            </a:extLst>
          </p:cNvPr>
          <p:cNvSpPr txBox="1"/>
          <p:nvPr/>
        </p:nvSpPr>
        <p:spPr>
          <a:xfrm>
            <a:off x="5004316" y="2379308"/>
            <a:ext cx="23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3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3E5A62F-2AE4-ECFD-50E1-F3D49710C5A5}"/>
              </a:ext>
            </a:extLst>
          </p:cNvPr>
          <p:cNvSpPr txBox="1"/>
          <p:nvPr/>
        </p:nvSpPr>
        <p:spPr>
          <a:xfrm>
            <a:off x="6704042" y="2379308"/>
            <a:ext cx="23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1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58FAF4D-1787-B85B-ABC4-DD6C22D102CA}"/>
              </a:ext>
            </a:extLst>
          </p:cNvPr>
          <p:cNvSpPr txBox="1"/>
          <p:nvPr/>
        </p:nvSpPr>
        <p:spPr>
          <a:xfrm>
            <a:off x="1604863" y="4307633"/>
            <a:ext cx="23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2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87D903B-61B6-1DD2-F008-CEBE4BDABFFF}"/>
              </a:ext>
            </a:extLst>
          </p:cNvPr>
          <p:cNvSpPr txBox="1"/>
          <p:nvPr/>
        </p:nvSpPr>
        <p:spPr>
          <a:xfrm>
            <a:off x="3304590" y="4307633"/>
            <a:ext cx="23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2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62DABEE-5C0C-14C7-4057-C7F473A27EEB}"/>
              </a:ext>
            </a:extLst>
          </p:cNvPr>
          <p:cNvSpPr txBox="1"/>
          <p:nvPr/>
        </p:nvSpPr>
        <p:spPr>
          <a:xfrm>
            <a:off x="5004317" y="4307633"/>
            <a:ext cx="23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1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40985B1-6AF7-1C18-2963-BB0DD621AF2C}"/>
              </a:ext>
            </a:extLst>
          </p:cNvPr>
          <p:cNvSpPr txBox="1"/>
          <p:nvPr/>
        </p:nvSpPr>
        <p:spPr>
          <a:xfrm>
            <a:off x="6704044" y="4307633"/>
            <a:ext cx="23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1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32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34944-594C-C463-5E72-AB92340C1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859089F-480E-BEB3-6D03-F6F0F1EE029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E9AB8843-B360-EA82-1027-175F47674EBE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5BBBDEF-9B78-A6E3-4B09-81292B0E5AB1}"/>
              </a:ext>
            </a:extLst>
          </p:cNvPr>
          <p:cNvGrpSpPr/>
          <p:nvPr/>
        </p:nvGrpSpPr>
        <p:grpSpPr>
          <a:xfrm>
            <a:off x="1773572" y="2644631"/>
            <a:ext cx="5793970" cy="2964317"/>
            <a:chOff x="2207927" y="2601942"/>
            <a:chExt cx="5340370" cy="290363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266E250-FC97-37B9-0B8B-73DC7C82A66B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5A1F3F0-F590-0FC8-9617-01BC6DED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7334" y="3595386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1D12E06-D3EC-A7CB-8674-0670A4AC94F5}"/>
              </a:ext>
            </a:extLst>
          </p:cNvPr>
          <p:cNvSpPr txBox="1"/>
          <p:nvPr/>
        </p:nvSpPr>
        <p:spPr>
          <a:xfrm>
            <a:off x="2331422" y="3703918"/>
            <a:ext cx="4613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E1F89D-3298-F0B3-D037-D52E3B8A6E5C}"/>
              </a:ext>
            </a:extLst>
          </p:cNvPr>
          <p:cNvSpPr txBox="1"/>
          <p:nvPr/>
        </p:nvSpPr>
        <p:spPr>
          <a:xfrm>
            <a:off x="1727831" y="4374049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9D4C27-3573-0438-60C6-5B6E44E3B8E8}"/>
              </a:ext>
            </a:extLst>
          </p:cNvPr>
          <p:cNvSpPr txBox="1"/>
          <p:nvPr/>
        </p:nvSpPr>
        <p:spPr>
          <a:xfrm>
            <a:off x="3015063" y="503795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A1A2AAF4-AA0D-CF10-7179-4D83915D5362}"/>
              </a:ext>
            </a:extLst>
          </p:cNvPr>
          <p:cNvSpPr/>
          <p:nvPr/>
        </p:nvSpPr>
        <p:spPr>
          <a:xfrm>
            <a:off x="2827176" y="2144743"/>
            <a:ext cx="332406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12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D028D63E-CFAA-48BB-595C-BD515A070401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A640753-5100-53E2-9E25-D038E966E7D0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اسْتِعْمالُ نَموذَجِ الْأَشْرِطَةِ لحَلِّ مَسائِل مُقارَنَةٍ :</a:t>
            </a:r>
          </a:p>
        </p:txBody>
      </p:sp>
    </p:spTree>
    <p:extLst>
      <p:ext uri="{BB962C8B-B14F-4D97-AF65-F5344CB8AC3E}">
        <p14:creationId xmlns:p14="http://schemas.microsoft.com/office/powerpoint/2010/main" val="19600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C1E30-2296-473C-E753-2C9A29267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C626D93-C647-68F5-FF7F-E68E5A6A3ED3}"/>
              </a:ext>
            </a:extLst>
          </p:cNvPr>
          <p:cNvSpPr txBox="1"/>
          <p:nvPr/>
        </p:nvSpPr>
        <p:spPr>
          <a:xfrm>
            <a:off x="1258230" y="89967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r>
              <a:rPr lang="f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3B910B-2F5A-A3C8-DBEB-D34C925D5D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6CAE0C6-2C34-7B01-1E8E-5E27F26F7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3578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77492-07D9-38EA-C745-4C0E88A42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44D89C1D-ED65-4FAE-A399-07117C8CF9DD}"/>
              </a:ext>
            </a:extLst>
          </p:cNvPr>
          <p:cNvSpPr txBox="1"/>
          <p:nvPr/>
        </p:nvSpPr>
        <p:spPr>
          <a:xfrm>
            <a:off x="1231973" y="938768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قوموا بحل المسألة التالية، لديكم 5 دقائق.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e 8">
            <a:extLst>
              <a:ext uri="{FF2B5EF4-FFF2-40B4-BE49-F238E27FC236}">
                <a16:creationId xmlns:a16="http://schemas.microsoft.com/office/drawing/2014/main" id="{0A86F455-E15F-3C76-7FC6-E2823D91B280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5" name="Image 11">
              <a:extLst>
                <a:ext uri="{FF2B5EF4-FFF2-40B4-BE49-F238E27FC236}">
                  <a16:creationId xmlns:a16="http://schemas.microsoft.com/office/drawing/2014/main" id="{3F00FC72-FFA2-DE3F-91C6-B7BDB677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ZoneTexte 12">
              <a:extLst>
                <a:ext uri="{FF2B5EF4-FFF2-40B4-BE49-F238E27FC236}">
                  <a16:creationId xmlns:a16="http://schemas.microsoft.com/office/drawing/2014/main" id="{CE168DB3-8234-55C7-03BD-08C4B56B47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AE136A9-09A5-D841-7584-16DB41C97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9488AC50-190C-4781-0104-3A9C8955AD8F}"/>
              </a:ext>
            </a:extLst>
          </p:cNvPr>
          <p:cNvGrpSpPr/>
          <p:nvPr/>
        </p:nvGrpSpPr>
        <p:grpSpPr>
          <a:xfrm>
            <a:off x="326572" y="2028042"/>
            <a:ext cx="8205184" cy="4339721"/>
            <a:chOff x="326572" y="2028042"/>
            <a:chExt cx="8205184" cy="433972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98CF6D2-CD2B-7734-F21C-93D75ABA9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572" y="2028042"/>
              <a:ext cx="8205184" cy="4339721"/>
            </a:xfrm>
            <a:prstGeom prst="rect">
              <a:avLst/>
            </a:prstGeom>
          </p:spPr>
        </p:pic>
        <p:pic>
          <p:nvPicPr>
            <p:cNvPr id="5" name="Image 4" descr="Une image contenant texte, Police, capture d’écran, écriture manuscrite&#10;&#10;Le contenu généré par l’IA peut être incorrect.">
              <a:extLst>
                <a:ext uri="{FF2B5EF4-FFF2-40B4-BE49-F238E27FC236}">
                  <a16:creationId xmlns:a16="http://schemas.microsoft.com/office/drawing/2014/main" id="{499B5818-5EAE-C196-3800-050DAF343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0547" y="2516934"/>
              <a:ext cx="7983118" cy="375751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0E7D390-2D89-7520-20B6-3CB66B46C6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37927" y="3284376"/>
            <a:ext cx="214604" cy="307910"/>
          </a:xfrm>
          <a:prstGeom prst="rect">
            <a:avLst/>
          </a:prstGeom>
          <a:solidFill>
            <a:srgbClr val="E4E3F1"/>
          </a:solidFill>
          <a:ln>
            <a:solidFill>
              <a:srgbClr val="E4E3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217F992-CEE1-3699-123D-9EC8D697289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344" y="3251645"/>
            <a:ext cx="26701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100" dirty="0"/>
              <a:t>،</a:t>
            </a:r>
            <a:r>
              <a:rPr lang="ar-MA" sz="1600" dirty="0"/>
              <a:t> </a:t>
            </a:r>
            <a:r>
              <a:rPr lang="ar-MA" sz="2100" dirty="0"/>
              <a:t>ثُمَّ إنتاجَها في الْيَوْمَيْنِ معاً.</a:t>
            </a:r>
            <a:endParaRPr lang="fr-FR" sz="2100" dirty="0"/>
          </a:p>
        </p:txBody>
      </p:sp>
    </p:spTree>
    <p:extLst>
      <p:ext uri="{BB962C8B-B14F-4D97-AF65-F5344CB8AC3E}">
        <p14:creationId xmlns:p14="http://schemas.microsoft.com/office/powerpoint/2010/main" val="19478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1C492-8F9A-A412-FE56-97A2FE4C6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CB63D7C5-83B6-90DD-A7A0-81E1DE5A5DE7}"/>
              </a:ext>
            </a:extLst>
          </p:cNvPr>
          <p:cNvGrpSpPr/>
          <p:nvPr/>
        </p:nvGrpSpPr>
        <p:grpSpPr>
          <a:xfrm>
            <a:off x="326572" y="2028042"/>
            <a:ext cx="8205184" cy="4339721"/>
            <a:chOff x="326572" y="2028042"/>
            <a:chExt cx="8205184" cy="433972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8A6094C-FC13-3939-D21A-57DE36098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572" y="2028042"/>
              <a:ext cx="8205184" cy="4339721"/>
            </a:xfrm>
            <a:prstGeom prst="rect">
              <a:avLst/>
            </a:prstGeom>
          </p:spPr>
        </p:pic>
        <p:pic>
          <p:nvPicPr>
            <p:cNvPr id="6" name="Image 5" descr="Une image contenant texte, Police, capture d’écran, écriture manuscrite&#10;&#10;Le contenu généré par l’IA peut être incorrect.">
              <a:extLst>
                <a:ext uri="{FF2B5EF4-FFF2-40B4-BE49-F238E27FC236}">
                  <a16:creationId xmlns:a16="http://schemas.microsoft.com/office/drawing/2014/main" id="{9B7A218A-DEFA-D4AC-D45D-1D6AD70C2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547" y="2516934"/>
              <a:ext cx="7983118" cy="3757519"/>
            </a:xfrm>
            <a:prstGeom prst="rect">
              <a:avLst/>
            </a:prstGeom>
          </p:spPr>
        </p:pic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A28C594-471B-562F-7E5C-DF3FBDCBE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E421C86-8054-C07A-BE0F-5F97BB177DF5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الحل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الصحيح هو :</a:t>
            </a:r>
          </a:p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r>
              <a:rPr lang="f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757601F-3F16-9E4C-6573-65F1B98ABEF2}"/>
              </a:ext>
            </a:extLst>
          </p:cNvPr>
          <p:cNvGrpSpPr/>
          <p:nvPr/>
        </p:nvGrpSpPr>
        <p:grpSpPr>
          <a:xfrm>
            <a:off x="1201126" y="4578347"/>
            <a:ext cx="2537927" cy="930463"/>
            <a:chOff x="886407" y="4005430"/>
            <a:chExt cx="2537927" cy="9304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DF3363-C073-BA3A-D0A5-21492D1F6CD5}"/>
                </a:ext>
              </a:extLst>
            </p:cNvPr>
            <p:cNvSpPr/>
            <p:nvPr/>
          </p:nvSpPr>
          <p:spPr>
            <a:xfrm>
              <a:off x="886407" y="4005430"/>
              <a:ext cx="2537927" cy="4478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rgbClr val="C00000"/>
                  </a:solidFill>
                </a:rPr>
                <a:t>452</a:t>
              </a:r>
              <a:endParaRPr lang="fr-FR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E3165A-C2F1-8464-029B-1BD68BDEAACD}"/>
                </a:ext>
              </a:extLst>
            </p:cNvPr>
            <p:cNvSpPr/>
            <p:nvPr/>
          </p:nvSpPr>
          <p:spPr>
            <a:xfrm>
              <a:off x="886408" y="4488024"/>
              <a:ext cx="1418253" cy="4478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>
                  <a:solidFill>
                    <a:srgbClr val="C00000"/>
                  </a:solidFill>
                </a:rPr>
                <a:t>؟</a:t>
              </a:r>
              <a:endParaRPr lang="fr-FR" sz="28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F4D73FA-2486-8A0B-DB27-FEA34B130868}"/>
              </a:ext>
            </a:extLst>
          </p:cNvPr>
          <p:cNvSpPr/>
          <p:nvPr/>
        </p:nvSpPr>
        <p:spPr>
          <a:xfrm>
            <a:off x="4287418" y="4655502"/>
            <a:ext cx="2920483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00000"/>
                </a:solidFill>
              </a:rPr>
              <a:t>452 – 67 = 385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0F8083-E0E0-FD38-719C-352BFAD734A6}"/>
              </a:ext>
            </a:extLst>
          </p:cNvPr>
          <p:cNvSpPr/>
          <p:nvPr/>
        </p:nvSpPr>
        <p:spPr>
          <a:xfrm>
            <a:off x="410548" y="5963476"/>
            <a:ext cx="8121208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000" b="1" dirty="0">
                <a:solidFill>
                  <a:srgbClr val="C00000"/>
                </a:solidFill>
              </a:rPr>
              <a:t>إنتاج المزرعة من الطماطم يوم الاثنين هو 385 كلغ، وإنتاجها في اليومين معا هو 837 كلغ.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DC3DE3-A063-EC07-19FA-CEEE95E2AB29}"/>
              </a:ext>
            </a:extLst>
          </p:cNvPr>
          <p:cNvSpPr/>
          <p:nvPr/>
        </p:nvSpPr>
        <p:spPr>
          <a:xfrm>
            <a:off x="269063" y="4616365"/>
            <a:ext cx="962544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الثلاثاء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A43F33-CBBE-CA13-5B81-37D844E06B74}"/>
              </a:ext>
            </a:extLst>
          </p:cNvPr>
          <p:cNvSpPr/>
          <p:nvPr/>
        </p:nvSpPr>
        <p:spPr>
          <a:xfrm>
            <a:off x="269063" y="5084091"/>
            <a:ext cx="962544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الاثنين</a:t>
            </a:r>
            <a:endParaRPr lang="fr-FR" sz="2400" b="1" dirty="0">
              <a:solidFill>
                <a:srgbClr val="C00000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9BAF3FB-4F33-A3AE-73B4-D430CDC7BC1D}"/>
              </a:ext>
            </a:extLst>
          </p:cNvPr>
          <p:cNvCxnSpPr/>
          <p:nvPr/>
        </p:nvCxnSpPr>
        <p:spPr>
          <a:xfrm>
            <a:off x="2643035" y="5475965"/>
            <a:ext cx="1119673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F610093-0820-94B3-3863-54FBD3461330}"/>
              </a:ext>
            </a:extLst>
          </p:cNvPr>
          <p:cNvSpPr/>
          <p:nvPr/>
        </p:nvSpPr>
        <p:spPr>
          <a:xfrm>
            <a:off x="2724059" y="5103371"/>
            <a:ext cx="962544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67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37F760-9BBC-1E61-F8D5-1B0A18E686B0}"/>
              </a:ext>
            </a:extLst>
          </p:cNvPr>
          <p:cNvSpPr/>
          <p:nvPr/>
        </p:nvSpPr>
        <p:spPr>
          <a:xfrm>
            <a:off x="4313348" y="5103371"/>
            <a:ext cx="2920483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00000"/>
                </a:solidFill>
              </a:rPr>
              <a:t>452 + 385 = 837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1BA402-F560-2DA7-9BF9-B8BE9DA514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37927" y="3284376"/>
            <a:ext cx="214604" cy="307910"/>
          </a:xfrm>
          <a:prstGeom prst="rect">
            <a:avLst/>
          </a:prstGeom>
          <a:solidFill>
            <a:srgbClr val="E4E3F1"/>
          </a:solidFill>
          <a:ln>
            <a:solidFill>
              <a:srgbClr val="E4E3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ED04E01-F754-DFA9-F7B0-D2DAA6DA360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344" y="3251645"/>
            <a:ext cx="26701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100" dirty="0"/>
              <a:t>،</a:t>
            </a:r>
            <a:r>
              <a:rPr lang="ar-MA" sz="1600" dirty="0"/>
              <a:t> </a:t>
            </a:r>
            <a:r>
              <a:rPr lang="ar-MA" sz="2100" dirty="0"/>
              <a:t>ثُمَّ إنتاجَها في الْيَوْمَيْنِ معاً.</a:t>
            </a:r>
            <a:endParaRPr lang="fr-FR" sz="2100" dirty="0"/>
          </a:p>
        </p:txBody>
      </p:sp>
    </p:spTree>
    <p:extLst>
      <p:ext uri="{BB962C8B-B14F-4D97-AF65-F5344CB8AC3E}">
        <p14:creationId xmlns:p14="http://schemas.microsoft.com/office/powerpoint/2010/main" val="34876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BE9E8-631F-61DB-C682-57DAE7887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233E564-83C6-46D7-AB65-9837E00AA6A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6425319E-6BE4-B258-46C5-8DF1945CF749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5DAA168-B82E-197E-F858-23C999D33321}"/>
              </a:ext>
            </a:extLst>
          </p:cNvPr>
          <p:cNvGrpSpPr/>
          <p:nvPr/>
        </p:nvGrpSpPr>
        <p:grpSpPr>
          <a:xfrm>
            <a:off x="1773572" y="2644631"/>
            <a:ext cx="5793970" cy="2964317"/>
            <a:chOff x="2207927" y="2601942"/>
            <a:chExt cx="5340370" cy="290363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B740E7B-1380-1453-733C-49F86E9D95EF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F7CA3D7-D6A0-0C26-EBF2-42F470B53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16424" y="4224596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8B639BB-EB6E-356B-86AF-F765A74A743A}"/>
              </a:ext>
            </a:extLst>
          </p:cNvPr>
          <p:cNvSpPr txBox="1"/>
          <p:nvPr/>
        </p:nvSpPr>
        <p:spPr>
          <a:xfrm>
            <a:off x="2331422" y="370391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التحقق (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احتساب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AB4B9F1-2A13-6150-28B5-53030517F409}"/>
              </a:ext>
            </a:extLst>
          </p:cNvPr>
          <p:cNvSpPr txBox="1"/>
          <p:nvPr/>
        </p:nvSpPr>
        <p:spPr>
          <a:xfrm>
            <a:off x="1727831" y="4374049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78346DC-EFB2-2EEA-FF02-0EE84B1FEBEA}"/>
              </a:ext>
            </a:extLst>
          </p:cNvPr>
          <p:cNvSpPr txBox="1"/>
          <p:nvPr/>
        </p:nvSpPr>
        <p:spPr>
          <a:xfrm>
            <a:off x="3015063" y="503795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A5CB80C5-1D7F-8005-5D4C-0A20A7E75359}"/>
              </a:ext>
            </a:extLst>
          </p:cNvPr>
          <p:cNvSpPr/>
          <p:nvPr/>
        </p:nvSpPr>
        <p:spPr>
          <a:xfrm>
            <a:off x="3067664" y="2144743"/>
            <a:ext cx="3083576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12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B8F6F07-6BB0-7689-BBA4-A90D3B0DF091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8C2C5D2-AE66-355E-B325-9DC80A61F165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اسْتِعْمالُ نَموذَجِ الْأَشْرِطَةِ لحَلِّ مَسائِل مُقارَنَةٍ :</a:t>
            </a:r>
          </a:p>
        </p:txBody>
      </p:sp>
    </p:spTree>
    <p:extLst>
      <p:ext uri="{BB962C8B-B14F-4D97-AF65-F5344CB8AC3E}">
        <p14:creationId xmlns:p14="http://schemas.microsoft.com/office/powerpoint/2010/main" val="190674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194CD-5543-4568-1990-32BE078B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AE50FEC-2E1C-0542-5EAC-B6510B988CF6}"/>
              </a:ext>
            </a:extLst>
          </p:cNvPr>
          <p:cNvSpPr txBox="1"/>
          <p:nvPr/>
        </p:nvSpPr>
        <p:spPr>
          <a:xfrm>
            <a:off x="403522" y="925413"/>
            <a:ext cx="718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إذا كانت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نسبة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تحكم تقل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عرض شريط النمذجة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2302054-C8A1-618E-4895-CE35881F3D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A8587BF-C625-1383-787D-77CBC33A2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0104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AC471-C73A-EE33-B897-C72FB73E1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 6">
            <a:extLst>
              <a:ext uri="{FF2B5EF4-FFF2-40B4-BE49-F238E27FC236}">
                <a16:creationId xmlns:a16="http://schemas.microsoft.com/office/drawing/2014/main" id="{AEFA85E1-D7BE-EFD5-9ECB-07B446DF8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1" t="31859" r="19273" b="23915"/>
          <a:stretch>
            <a:fillRect/>
          </a:stretch>
        </p:blipFill>
        <p:spPr bwMode="auto">
          <a:xfrm>
            <a:off x="7834313" y="822325"/>
            <a:ext cx="862012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47A3CAD-55D0-73E9-7175-614336F94951}"/>
              </a:ext>
            </a:extLst>
          </p:cNvPr>
          <p:cNvSpPr txBox="1"/>
          <p:nvPr/>
        </p:nvSpPr>
        <p:spPr>
          <a:xfrm>
            <a:off x="2813050" y="949325"/>
            <a:ext cx="46593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2" name="N3P2S3L4 V3">
            <a:hlinkClick r:id="" action="ppaction://media"/>
            <a:extLst>
              <a:ext uri="{FF2B5EF4-FFF2-40B4-BE49-F238E27FC236}">
                <a16:creationId xmlns:a16="http://schemas.microsoft.com/office/drawing/2014/main" id="{FD08CFCE-895A-892D-2911-DACD5598C3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748" y="1930399"/>
            <a:ext cx="7397986" cy="416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3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5494052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 اختتام 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9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10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B4D61E0-2ACC-7925-5602-1253BD09248A}"/>
              </a:ext>
            </a:extLst>
          </p:cNvPr>
          <p:cNvGrpSpPr/>
          <p:nvPr/>
        </p:nvGrpSpPr>
        <p:grpSpPr>
          <a:xfrm>
            <a:off x="1581863" y="4051970"/>
            <a:ext cx="6205216" cy="656743"/>
            <a:chOff x="1589361" y="4686332"/>
            <a:chExt cx="6205216" cy="656743"/>
          </a:xfrm>
        </p:grpSpPr>
        <p:sp>
          <p:nvSpPr>
            <p:cNvPr id="35" name="Rectangle: Rounded Corners 55">
              <a:extLst>
                <a:ext uri="{FF2B5EF4-FFF2-40B4-BE49-F238E27FC236}">
                  <a16:creationId xmlns:a16="http://schemas.microsoft.com/office/drawing/2014/main" id="{C39533AB-3915-7553-79C6-3E86D5AABBF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11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id="{8BAB9C87-5FE1-177A-4604-10D2064F7A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7" name="Oval 81">
              <a:extLst>
                <a:ext uri="{FF2B5EF4-FFF2-40B4-BE49-F238E27FC236}">
                  <a16:creationId xmlns:a16="http://schemas.microsoft.com/office/drawing/2014/main" id="{02649003-F955-A796-5F96-F33B63285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  <p:grpSp>
          <p:nvGrpSpPr>
            <p:cNvPr id="38" name="Groupe 4">
              <a:extLst>
                <a:ext uri="{FF2B5EF4-FFF2-40B4-BE49-F238E27FC236}">
                  <a16:creationId xmlns:a16="http://schemas.microsoft.com/office/drawing/2014/main" id="{FD244F52-99DE-A349-682B-EFD7EEFB1C41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9" name="Image 8">
                <a:extLst>
                  <a:ext uri="{FF2B5EF4-FFF2-40B4-BE49-F238E27FC236}">
                    <a16:creationId xmlns:a16="http://schemas.microsoft.com/office/drawing/2014/main" id="{10DC2710-9439-2A21-0B4B-9DC15644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0" name="ZoneTexte 19">
                <a:extLst>
                  <a:ext uri="{FF2B5EF4-FFF2-40B4-BE49-F238E27FC236}">
                    <a16:creationId xmlns:a16="http://schemas.microsoft.com/office/drawing/2014/main" id="{C710567E-5A0B-E136-9B43-4CDECD70A63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D51FBA9-A398-6E92-54CC-C422455CA4DF}"/>
              </a:ext>
            </a:extLst>
          </p:cNvPr>
          <p:cNvGrpSpPr/>
          <p:nvPr/>
        </p:nvGrpSpPr>
        <p:grpSpPr>
          <a:xfrm>
            <a:off x="1581863" y="4773011"/>
            <a:ext cx="6205216" cy="656743"/>
            <a:chOff x="1589361" y="4686332"/>
            <a:chExt cx="6205216" cy="656743"/>
          </a:xfrm>
        </p:grpSpPr>
        <p:sp>
          <p:nvSpPr>
            <p:cNvPr id="42" name="Rectangle: Rounded Corners 55">
              <a:extLst>
                <a:ext uri="{FF2B5EF4-FFF2-40B4-BE49-F238E27FC236}">
                  <a16:creationId xmlns:a16="http://schemas.microsoft.com/office/drawing/2014/main" id="{66472540-FEA9-DD99-FE0E-30294E0A8453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12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Oval 81">
              <a:extLst>
                <a:ext uri="{FF2B5EF4-FFF2-40B4-BE49-F238E27FC236}">
                  <a16:creationId xmlns:a16="http://schemas.microsoft.com/office/drawing/2014/main" id="{CBD65715-C29C-110F-DA8A-D0483E0B1FE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4" name="Oval 81">
              <a:extLst>
                <a:ext uri="{FF2B5EF4-FFF2-40B4-BE49-F238E27FC236}">
                  <a16:creationId xmlns:a16="http://schemas.microsoft.com/office/drawing/2014/main" id="{8D1E762D-9E1A-A836-7006-A5DD2A1B6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  <p:grpSp>
          <p:nvGrpSpPr>
            <p:cNvPr id="45" name="Groupe 4">
              <a:extLst>
                <a:ext uri="{FF2B5EF4-FFF2-40B4-BE49-F238E27FC236}">
                  <a16:creationId xmlns:a16="http://schemas.microsoft.com/office/drawing/2014/main" id="{E617BAFB-940F-1212-41F8-4CD26845E4A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46" name="Image 8">
                <a:extLst>
                  <a:ext uri="{FF2B5EF4-FFF2-40B4-BE49-F238E27FC236}">
                    <a16:creationId xmlns:a16="http://schemas.microsoft.com/office/drawing/2014/main" id="{11C10B9A-037F-5B9B-05B0-0611B4B93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7" name="ZoneTexte 19">
                <a:extLst>
                  <a:ext uri="{FF2B5EF4-FFF2-40B4-BE49-F238E27FC236}">
                    <a16:creationId xmlns:a16="http://schemas.microsoft.com/office/drawing/2014/main" id="{86770B1B-809E-2E32-A14D-9B7C3AAC842E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84CF1-BC0E-B17D-B71A-DC56D9D9C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D8F2C51-6B19-2D49-9C76-46EC81AFEF1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0A53E680-9C1F-36CC-AAE6-2E87FEE90E3B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28AE617-AC67-2EAD-027D-3C37505CBFA1}"/>
              </a:ext>
            </a:extLst>
          </p:cNvPr>
          <p:cNvGrpSpPr/>
          <p:nvPr/>
        </p:nvGrpSpPr>
        <p:grpSpPr>
          <a:xfrm>
            <a:off x="1773572" y="2644631"/>
            <a:ext cx="5793970" cy="2977475"/>
            <a:chOff x="2207927" y="2601942"/>
            <a:chExt cx="5340370" cy="2916524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A48A844-B225-3853-B14F-5AF821A2D228}"/>
                </a:ext>
              </a:extLst>
            </p:cNvPr>
            <p:cNvSpPr/>
            <p:nvPr/>
          </p:nvSpPr>
          <p:spPr>
            <a:xfrm>
              <a:off x="2207927" y="2601942"/>
              <a:ext cx="5340370" cy="29036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05C35AE-EA09-E1AB-E542-89354B8F1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07334" y="4886593"/>
              <a:ext cx="631873" cy="631873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A0FAA341-B2E8-34A0-A772-2B7BE234F96A}"/>
              </a:ext>
            </a:extLst>
          </p:cNvPr>
          <p:cNvSpPr txBox="1"/>
          <p:nvPr/>
        </p:nvSpPr>
        <p:spPr>
          <a:xfrm>
            <a:off x="2331422" y="370391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التحقق (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احتساب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نسبة التحكم)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7DA49F6-34B6-8A91-3C54-721845A376DD}"/>
              </a:ext>
            </a:extLst>
          </p:cNvPr>
          <p:cNvSpPr txBox="1"/>
          <p:nvPr/>
        </p:nvSpPr>
        <p:spPr>
          <a:xfrm>
            <a:off x="1727831" y="4374049"/>
            <a:ext cx="5217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6D6247A-9A9E-1C75-8C16-6AA89AB711A4}"/>
              </a:ext>
            </a:extLst>
          </p:cNvPr>
          <p:cNvSpPr txBox="1"/>
          <p:nvPr/>
        </p:nvSpPr>
        <p:spPr>
          <a:xfrm>
            <a:off x="3015063" y="5037957"/>
            <a:ext cx="3857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BD573002-0301-0581-52A6-498B50305D7A}"/>
              </a:ext>
            </a:extLst>
          </p:cNvPr>
          <p:cNvSpPr/>
          <p:nvPr/>
        </p:nvSpPr>
        <p:spPr>
          <a:xfrm>
            <a:off x="2817845" y="2144743"/>
            <a:ext cx="3333395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12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486260B4-15E1-C1FF-F902-0D162DFB3533}"/>
              </a:ext>
            </a:extLst>
          </p:cNvPr>
          <p:cNvSpPr>
            <a:spLocks noChangeAspect="1"/>
          </p:cNvSpPr>
          <p:nvPr/>
        </p:nvSpPr>
        <p:spPr>
          <a:xfrm>
            <a:off x="5771713" y="2196930"/>
            <a:ext cx="602538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600" b="1" dirty="0"/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1AA95D3-0BB3-6835-631A-828713251675}"/>
              </a:ext>
            </a:extLst>
          </p:cNvPr>
          <p:cNvSpPr txBox="1"/>
          <p:nvPr/>
        </p:nvSpPr>
        <p:spPr>
          <a:xfrm>
            <a:off x="1196462" y="3008921"/>
            <a:ext cx="637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اسْتِعْمالُ نَموذَجِ الْأَشْرِطَةِ لحَلِّ مَسائِل مُقارَنَةٍ :</a:t>
            </a:r>
          </a:p>
        </p:txBody>
      </p:sp>
    </p:spTree>
    <p:extLst>
      <p:ext uri="{BB962C8B-B14F-4D97-AF65-F5344CB8AC3E}">
        <p14:creationId xmlns:p14="http://schemas.microsoft.com/office/powerpoint/2010/main" val="310885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61132-D723-EBFF-3C6E-A5C0DE9C3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ADFA36D1-1173-E72E-3E0E-57EB5C5F8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948" y="1866122"/>
            <a:ext cx="6652873" cy="4496799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F4686CD-2C7B-6660-A91A-A27896C39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DEAD64E-907B-219B-802D-9930169D5BE8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93.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6DBB914-5589-42E6-3213-ABBE42572A9D}"/>
              </a:ext>
            </a:extLst>
          </p:cNvPr>
          <p:cNvSpPr/>
          <p:nvPr/>
        </p:nvSpPr>
        <p:spPr>
          <a:xfrm>
            <a:off x="1228207" y="3498987"/>
            <a:ext cx="2927222" cy="1287617"/>
          </a:xfrm>
          <a:prstGeom prst="roundRect">
            <a:avLst>
              <a:gd name="adj" fmla="val 803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7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DCD19-4942-CA14-64BF-2B06FC2CE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F35B0FF8-78E4-C9D2-E193-EF313FAF5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07" y="1934927"/>
            <a:ext cx="8146353" cy="3926395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45A1F6-A8C5-F1B9-41B7-4FE38EB48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19E9618-14A8-C960-1A04-6877931F502E}"/>
              </a:ext>
            </a:extLst>
          </p:cNvPr>
          <p:cNvSpPr txBox="1"/>
          <p:nvPr/>
        </p:nvSpPr>
        <p:spPr>
          <a:xfrm>
            <a:off x="481938" y="95772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لحل هذه المسألة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2C37EB3C-169A-53C5-C04A-6CFFF0A17211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D2269B86-FCD8-ECEA-A1E6-E295BB5CE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33223F78-2784-9711-E5A6-911BCB9306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1B983C7E-D7EF-E62F-7A9E-C21319A3C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231" y="4023263"/>
            <a:ext cx="2396356" cy="239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3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F18CE-E8C9-A2AC-69F1-64F7F9631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EBEC56C8-23E0-CC06-691E-E2B740F40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60" y="2301735"/>
            <a:ext cx="8278375" cy="3990027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3C503A1-427D-398D-5E19-53D304E27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361723D-03BD-3F23-775C-E578A73B3668}"/>
              </a:ext>
            </a:extLst>
          </p:cNvPr>
          <p:cNvSpPr txBox="1"/>
          <p:nvPr/>
        </p:nvSpPr>
        <p:spPr>
          <a:xfrm>
            <a:off x="0" y="94886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دقيقتان.</a:t>
            </a:r>
          </a:p>
        </p:txBody>
      </p:sp>
      <p:grpSp>
        <p:nvGrpSpPr>
          <p:cNvPr id="7" name="Groupe 8">
            <a:extLst>
              <a:ext uri="{FF2B5EF4-FFF2-40B4-BE49-F238E27FC236}">
                <a16:creationId xmlns:a16="http://schemas.microsoft.com/office/drawing/2014/main" id="{44827F40-909E-F57A-0E0E-A08B10C085B7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07D48046-7193-C312-B5D5-E7C1DF144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D049C5C6-B12D-A3E0-A88C-11EFF39DEC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C3ADC07-F762-5292-54E2-4E19AE44BDFE}"/>
              </a:ext>
            </a:extLst>
          </p:cNvPr>
          <p:cNvGrpSpPr/>
          <p:nvPr/>
        </p:nvGrpSpPr>
        <p:grpSpPr>
          <a:xfrm>
            <a:off x="1145615" y="4074492"/>
            <a:ext cx="2537927" cy="930463"/>
            <a:chOff x="886407" y="4005430"/>
            <a:chExt cx="2537927" cy="93046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F3E6F4-6D95-78E3-AE1B-3E61C4B0CC52}"/>
                </a:ext>
              </a:extLst>
            </p:cNvPr>
            <p:cNvSpPr/>
            <p:nvPr/>
          </p:nvSpPr>
          <p:spPr>
            <a:xfrm>
              <a:off x="886407" y="4005430"/>
              <a:ext cx="2537927" cy="4478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</a:rPr>
                <a:t>?</a:t>
              </a:r>
              <a:endParaRPr lang="fr-FR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C6C604A-4AC6-D640-C0F2-A8175B3E22D5}"/>
                </a:ext>
              </a:extLst>
            </p:cNvPr>
            <p:cNvSpPr/>
            <p:nvPr/>
          </p:nvSpPr>
          <p:spPr>
            <a:xfrm>
              <a:off x="886408" y="4488024"/>
              <a:ext cx="810623" cy="4478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rgbClr val="C00000"/>
                  </a:solidFill>
                </a:rPr>
                <a:t>9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CCCF635-BE3D-3235-4406-349CB315CC4D}"/>
              </a:ext>
            </a:extLst>
          </p:cNvPr>
          <p:cNvSpPr/>
          <p:nvPr/>
        </p:nvSpPr>
        <p:spPr>
          <a:xfrm>
            <a:off x="4343401" y="4430933"/>
            <a:ext cx="2920483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00000"/>
                </a:solidFill>
              </a:rPr>
              <a:t>36 + 9 = 45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4E8C9C-6867-8831-B955-6F5CB7F68ED6}"/>
              </a:ext>
            </a:extLst>
          </p:cNvPr>
          <p:cNvSpPr/>
          <p:nvPr/>
        </p:nvSpPr>
        <p:spPr>
          <a:xfrm>
            <a:off x="3722723" y="5811702"/>
            <a:ext cx="4059001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800" b="1" dirty="0">
                <a:solidFill>
                  <a:srgbClr val="C00000"/>
                </a:solidFill>
              </a:rPr>
              <a:t>عمر والد سلمى هو 45 سنة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2AB773-31D7-2C58-14B0-59EDF671CBFB}"/>
              </a:ext>
            </a:extLst>
          </p:cNvPr>
          <p:cNvSpPr/>
          <p:nvPr/>
        </p:nvSpPr>
        <p:spPr>
          <a:xfrm>
            <a:off x="102638" y="4084517"/>
            <a:ext cx="1092120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000" b="1" dirty="0">
                <a:solidFill>
                  <a:srgbClr val="C00000"/>
                </a:solidFill>
              </a:rPr>
              <a:t>والد سلمى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150D52-AC6D-3485-D351-B6B2F4344137}"/>
              </a:ext>
            </a:extLst>
          </p:cNvPr>
          <p:cNvSpPr/>
          <p:nvPr/>
        </p:nvSpPr>
        <p:spPr>
          <a:xfrm>
            <a:off x="213552" y="4580236"/>
            <a:ext cx="962544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2000" b="1" dirty="0">
                <a:solidFill>
                  <a:srgbClr val="C00000"/>
                </a:solidFill>
              </a:rPr>
              <a:t>سلمى</a:t>
            </a:r>
            <a:endParaRPr lang="fr-FR" sz="2000" b="1" dirty="0">
              <a:solidFill>
                <a:srgbClr val="C00000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5DB9528-A62F-963B-E756-6F0737EF92A7}"/>
              </a:ext>
            </a:extLst>
          </p:cNvPr>
          <p:cNvCxnSpPr>
            <a:cxnSpLocks/>
          </p:cNvCxnSpPr>
          <p:nvPr/>
        </p:nvCxnSpPr>
        <p:spPr>
          <a:xfrm>
            <a:off x="1956239" y="4944117"/>
            <a:ext cx="1750958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BF90C90-BC07-943A-3F87-31B1CF900EE8}"/>
              </a:ext>
            </a:extLst>
          </p:cNvPr>
          <p:cNvSpPr/>
          <p:nvPr/>
        </p:nvSpPr>
        <p:spPr>
          <a:xfrm>
            <a:off x="2668548" y="4570941"/>
            <a:ext cx="962544" cy="447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r-FR" sz="2400" b="1" dirty="0">
                <a:solidFill>
                  <a:srgbClr val="C00000"/>
                </a:solidFill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94951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8DAF6-86DD-668C-DA36-87DC6ADD0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22B699-DCEE-8AFF-5AC2-47769F2100E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5BFD1820-17F2-2B71-7DF5-E9A7E5662AEA}"/>
              </a:ext>
            </a:extLst>
          </p:cNvPr>
          <p:cNvSpPr/>
          <p:nvPr/>
        </p:nvSpPr>
        <p:spPr>
          <a:xfrm>
            <a:off x="2520204" y="3270849"/>
            <a:ext cx="376254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29F04A7-6857-294C-37B5-D1AF47690DAE}"/>
              </a:ext>
            </a:extLst>
          </p:cNvPr>
          <p:cNvSpPr>
            <a:spLocks noChangeAspect="1"/>
          </p:cNvSpPr>
          <p:nvPr/>
        </p:nvSpPr>
        <p:spPr>
          <a:xfrm>
            <a:off x="593372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6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232102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E0284-13AB-8715-42D5-EC702AB57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5D60967-4A90-8D2F-3AB9-ADB3F5233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D0B337F-E3DB-9CC4-6473-F573BC99ED6C}"/>
              </a:ext>
            </a:extLst>
          </p:cNvPr>
          <p:cNvSpPr txBox="1"/>
          <p:nvPr/>
        </p:nvSpPr>
        <p:spPr>
          <a:xfrm>
            <a:off x="255698" y="955377"/>
            <a:ext cx="731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92 و 93.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321C8921-519A-958D-0E66-288A0BFF5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948" y="1866122"/>
            <a:ext cx="6652873" cy="449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4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F4ADE-EE9E-BFC6-B525-6019BAE4C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75ED8D-1D0E-17A9-7EA3-F9CA87920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AF275C-02C8-B105-9127-0337C89F4208}"/>
              </a:ext>
            </a:extLst>
          </p:cNvPr>
          <p:cNvSpPr txBox="1"/>
          <p:nvPr/>
        </p:nvSpPr>
        <p:spPr>
          <a:xfrm>
            <a:off x="367005" y="955377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1FC9217E-FA5C-D84C-0E44-A7974A59A7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282300"/>
            <a:ext cx="2114090" cy="33762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F8BFD477-9D69-8B01-FE7E-7A00B88D3B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1137" y="2252392"/>
            <a:ext cx="1941172" cy="345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ADF6B39-7AFF-94FC-6476-22DB20CC04F6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3BF844-6611-0309-7ABA-0D4DE74596E9}"/>
              </a:ext>
            </a:extLst>
          </p:cNvPr>
          <p:cNvSpPr txBox="1"/>
          <p:nvPr/>
        </p:nvSpPr>
        <p:spPr>
          <a:xfrm>
            <a:off x="3032213" y="3664332"/>
            <a:ext cx="4564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هدف الدرس؟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1A3214BD-465E-3B2F-B865-971D7B57A3D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34BFA38E-27F2-4D1E-F510-E5BA92D9D014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33271B-08DD-B329-D00F-58D68C66CB00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0CE149B8-90F7-2ACC-CF51-25AB03C4857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B1F6162B-0B93-E0D4-96D6-2CB732A6B665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6B78707D-AA50-FB9F-AF88-2C9DF5A2CDE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54CA6A38-41AB-D684-0343-4C8B493B236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5" name="Chevron 4">
                <a:extLst>
                  <a:ext uri="{FF2B5EF4-FFF2-40B4-BE49-F238E27FC236}">
                    <a16:creationId xmlns:a16="http://schemas.microsoft.com/office/drawing/2014/main" id="{07ED648F-0848-698D-921F-25F0F32A1B9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7AC490CB-BBB4-E397-A85E-3332A813CCD0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7FF6392-B4B9-2483-D50E-D7EB1EA9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429E1FE-B643-1999-C373-B275F694C228}"/>
              </a:ext>
            </a:extLst>
          </p:cNvPr>
          <p:cNvSpPr/>
          <p:nvPr/>
        </p:nvSpPr>
        <p:spPr>
          <a:xfrm>
            <a:off x="726377" y="3126124"/>
            <a:ext cx="6564862" cy="18750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843693" y="3272537"/>
            <a:ext cx="6074572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إِنْشاءِ جَدْوَلَيْ ضَرْبِ الْعَدَدَيْنِ 6 وَ7؛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ضَرْبِ عَدَدٍ مِنْ رَقْمٍ واحِدٍ في عَدَدٍ مِنْ رَقْمَينِ؛</a:t>
            </a:r>
          </a:p>
          <a:p>
            <a:pPr marL="342900" lvl="0" indent="-342900" algn="r" rtl="1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ضَرْبِ عَدَدٍ مِنْ رَقْمٍ واحِدٍ في عَدَدٍ مِنْ رَقْمَينِ (2)؛ </a:t>
            </a:r>
          </a:p>
          <a:p>
            <a:pPr marL="342900" lvl="0" indent="-342900" algn="r" rtl="1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اسْتِعْمالِ نَموذَجِ الْأَشْرِطَةِ ل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حَلِّ مَسائِل مُقارَنَةٍ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مِن خُطوَتَيْنِ.</a:t>
            </a:r>
            <a:endParaRPr kumimoji="0" lang="ar-MA" sz="20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E568FF-055A-0740-C531-DDA2D589F9CA}"/>
              </a:ext>
            </a:extLst>
          </p:cNvPr>
          <p:cNvGrpSpPr/>
          <p:nvPr/>
        </p:nvGrpSpPr>
        <p:grpSpPr>
          <a:xfrm>
            <a:off x="1569588" y="1661923"/>
            <a:ext cx="5721651" cy="891492"/>
            <a:chOff x="1711174" y="2035893"/>
            <a:chExt cx="5721651" cy="891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438BBA-A74D-922F-852D-7DDA0F2C565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0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عند نهاية </a:t>
              </a: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الحصة</a:t>
              </a:r>
              <a:endPara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4B0A57-07CA-6392-28F9-B1AC486E5CAD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على الأقل </a:t>
              </a: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80%</a:t>
              </a: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من المتعلمين </a:t>
              </a: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سيكونون قادرين على</a:t>
              </a: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44EA23-669E-1875-02B5-39E9A4FD8D62}"/>
              </a:ext>
            </a:extLst>
          </p:cNvPr>
          <p:cNvGrpSpPr/>
          <p:nvPr/>
        </p:nvGrpSpPr>
        <p:grpSpPr>
          <a:xfrm>
            <a:off x="6918265" y="3034038"/>
            <a:ext cx="1249561" cy="1172098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EEF2828-A9E0-51AB-B785-62441DFD2E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88A17AF-E8F5-F820-CA02-7C2365D300B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F9C101B-6EBC-22E6-2065-2DB963FCBAE6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4AE2991-68D6-E100-B0EF-D2D31143CCAA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F3F0E1CA-BF41-F6A2-AACF-7D681BF9AF40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8175F682-83C7-A0B8-6F15-6D928C0A5ECC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00013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E1740D-48F9-1EFE-D1C1-B32CCA4D86D0}"/>
              </a:ext>
            </a:extLst>
          </p:cNvPr>
          <p:cNvGrpSpPr/>
          <p:nvPr/>
        </p:nvGrpSpPr>
        <p:grpSpPr>
          <a:xfrm>
            <a:off x="2161606" y="2436266"/>
            <a:ext cx="4583439" cy="2598313"/>
            <a:chOff x="2398274" y="2221113"/>
            <a:chExt cx="4583439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22CD944-C95A-7F13-1B05-B180BA86D5AC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6E12811-D3C5-1449-AAF8-0AA3CB58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79956" y="3154977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C3487C0-6552-437C-909E-045AE91FF9CA}"/>
                </a:ext>
              </a:extLst>
            </p:cNvPr>
            <p:cNvSpPr txBox="1"/>
            <p:nvPr/>
          </p:nvSpPr>
          <p:spPr>
            <a:xfrm>
              <a:off x="2398274" y="3211434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A8AD340F-350B-83A6-7647-660D9B5E7B7E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1B76E087-25C7-D484-EEE8-A3FA0490F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C951D87-2E52-FBCF-D41D-2115D913E897}"/>
                </a:ext>
              </a:extLst>
            </p:cNvPr>
            <p:cNvSpPr txBox="1"/>
            <p:nvPr/>
          </p:nvSpPr>
          <p:spPr>
            <a:xfrm>
              <a:off x="2505452" y="3736976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حساب ذهني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D54F16-7EC9-5820-209F-60AF045CC878}"/>
              </a:ext>
            </a:extLst>
          </p:cNvPr>
          <p:cNvGrpSpPr/>
          <p:nvPr/>
        </p:nvGrpSpPr>
        <p:grpSpPr>
          <a:xfrm>
            <a:off x="4197632" y="5218088"/>
            <a:ext cx="628396" cy="688367"/>
            <a:chOff x="910241" y="3511073"/>
            <a:chExt cx="628396" cy="68836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B081345-401C-E97F-DB4C-69B8997B0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AF6594A-7DE6-197D-7F04-ED801CEBF44E}"/>
                </a:ext>
              </a:extLst>
            </p:cNvPr>
            <p:cNvSpPr txBox="1"/>
            <p:nvPr/>
          </p:nvSpPr>
          <p:spPr>
            <a:xfrm>
              <a:off x="910241" y="3679859"/>
              <a:ext cx="6144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9966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3" y="6407095"/>
            <a:ext cx="623980" cy="4509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03451" y="881868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مرحباً سنراجع دروس الأسبوع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45408D55-ECA6-9870-7012-5437E560A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35A1C823-B3EF-1EAB-51EA-2124ED9720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7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3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15010</TotalTime>
  <Words>1701</Words>
  <Application>Microsoft Office PowerPoint</Application>
  <PresentationFormat>Affichage à l'écran (4:3)</PresentationFormat>
  <Paragraphs>425</Paragraphs>
  <Slides>67</Slides>
  <Notes>10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67</vt:i4>
      </vt:variant>
    </vt:vector>
  </HeadingPairs>
  <TitlesOfParts>
    <vt:vector size="85" baseType="lpstr">
      <vt:lpstr>Wingdings</vt:lpstr>
      <vt:lpstr>Aptos Narrow</vt:lpstr>
      <vt:lpstr>Dosis</vt:lpstr>
      <vt:lpstr>Effra CC Arbc</vt:lpstr>
      <vt:lpstr>DengXian</vt:lpstr>
      <vt:lpstr>Aptos Display</vt:lpstr>
      <vt:lpstr>Calibri</vt:lpstr>
      <vt:lpstr>Aptos</vt:lpstr>
      <vt:lpstr>Arial</vt:lpstr>
      <vt:lpstr>2_Conception personnalisée</vt:lpstr>
      <vt:lpstr>Page d'entree</vt:lpstr>
      <vt:lpstr>partie 1</vt:lpstr>
      <vt:lpstr>1_partie 1</vt:lpstr>
      <vt:lpstr>2_Page d'entree</vt:lpstr>
      <vt:lpstr>4_Conception personnalisée</vt:lpstr>
      <vt:lpstr>2_partie 1</vt:lpstr>
      <vt:lpstr>3_partie 1</vt:lpstr>
      <vt:lpstr>3_Conception personnalisée</vt:lpstr>
      <vt:lpstr>Présentation PowerPoint</vt:lpstr>
      <vt:lpstr>Présentation PowerPoint</vt:lpstr>
      <vt:lpstr>برمجة الأسبوع الثالث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BTIHAJ</dc:creator>
  <cp:lastModifiedBy>EL HAMDOUNI BTIHAJ</cp:lastModifiedBy>
  <cp:revision>20</cp:revision>
  <cp:lastPrinted>2025-08-13T10:11:39Z</cp:lastPrinted>
  <dcterms:created xsi:type="dcterms:W3CDTF">2025-08-01T12:31:49Z</dcterms:created>
  <dcterms:modified xsi:type="dcterms:W3CDTF">2025-12-28T15:43:12Z</dcterms:modified>
</cp:coreProperties>
</file>