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72"/>
  </p:notesMasterIdLst>
  <p:handoutMasterIdLst>
    <p:handoutMasterId r:id="rId73"/>
  </p:handoutMasterIdLst>
  <p:sldIdLst>
    <p:sldId id="779" r:id="rId7"/>
    <p:sldId id="948" r:id="rId8"/>
    <p:sldId id="738" r:id="rId9"/>
    <p:sldId id="780" r:id="rId10"/>
    <p:sldId id="781" r:id="rId11"/>
    <p:sldId id="741" r:id="rId12"/>
    <p:sldId id="746" r:id="rId13"/>
    <p:sldId id="2134806695" r:id="rId14"/>
    <p:sldId id="2134807073" r:id="rId15"/>
    <p:sldId id="2134806680" r:id="rId16"/>
    <p:sldId id="2134807074" r:id="rId17"/>
    <p:sldId id="2134806708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6700" r:id="rId27"/>
    <p:sldId id="2134806722" r:id="rId28"/>
    <p:sldId id="2134807033" r:id="rId29"/>
    <p:sldId id="2134807034" r:id="rId30"/>
    <p:sldId id="2134807035" r:id="rId31"/>
    <p:sldId id="2134807055" r:id="rId32"/>
    <p:sldId id="2134807031" r:id="rId33"/>
    <p:sldId id="2134807056" r:id="rId34"/>
    <p:sldId id="2134807032" r:id="rId35"/>
    <p:sldId id="2134806715" r:id="rId36"/>
    <p:sldId id="2134807039" r:id="rId37"/>
    <p:sldId id="2134807057" r:id="rId38"/>
    <p:sldId id="2134807051" r:id="rId39"/>
    <p:sldId id="2134807052" r:id="rId40"/>
    <p:sldId id="2134807053" r:id="rId41"/>
    <p:sldId id="2134807054" r:id="rId42"/>
    <p:sldId id="2134807058" r:id="rId43"/>
    <p:sldId id="2134807059" r:id="rId44"/>
    <p:sldId id="2134807060" r:id="rId45"/>
    <p:sldId id="2134806689" r:id="rId46"/>
    <p:sldId id="2134806665" r:id="rId47"/>
    <p:sldId id="2134806663" r:id="rId48"/>
    <p:sldId id="2134807028" r:id="rId49"/>
    <p:sldId id="2134807048" r:id="rId50"/>
    <p:sldId id="2134807049" r:id="rId51"/>
    <p:sldId id="2134807050" r:id="rId52"/>
    <p:sldId id="2134807045" r:id="rId53"/>
    <p:sldId id="2134807046" r:id="rId54"/>
    <p:sldId id="2134807047" r:id="rId55"/>
    <p:sldId id="2134807061" r:id="rId56"/>
    <p:sldId id="2134807062" r:id="rId57"/>
    <p:sldId id="2134807063" r:id="rId58"/>
    <p:sldId id="2134806696" r:id="rId59"/>
    <p:sldId id="848" r:id="rId60"/>
    <p:sldId id="921" r:id="rId61"/>
    <p:sldId id="922" r:id="rId62"/>
    <p:sldId id="924" r:id="rId63"/>
    <p:sldId id="849" r:id="rId64"/>
    <p:sldId id="2134806697" r:id="rId65"/>
    <p:sldId id="2134806706" r:id="rId66"/>
    <p:sldId id="858" r:id="rId67"/>
    <p:sldId id="868" r:id="rId68"/>
    <p:sldId id="869" r:id="rId69"/>
    <p:sldId id="764" r:id="rId70"/>
    <p:sldId id="949" r:id="rId71"/>
  </p:sldIdLst>
  <p:sldSz cx="9144000" cy="6858000" type="screen4x3"/>
  <p:notesSz cx="6735763" cy="9866313"/>
  <p:embeddedFontLst>
    <p:embeddedFont>
      <p:font typeface="Aptos Narrow" panose="020B0004020202020204" pitchFamily="34" charset="0"/>
      <p:regular r:id="rId74"/>
      <p:bold r:id="rId75"/>
    </p:embeddedFont>
    <p:embeddedFont>
      <p:font typeface="Dosis" pitchFamily="2" charset="0"/>
      <p:regular r:id="rId76"/>
      <p:bold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3A8F98"/>
    <a:srgbClr val="00B050"/>
    <a:srgbClr val="17AB98"/>
    <a:srgbClr val="CF1F3C"/>
    <a:srgbClr val="FC8D00"/>
    <a:srgbClr val="F2F2F2"/>
    <a:srgbClr val="F9B233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EDB94B-5BAA-4826-AB6F-E877BBEB31EF}" v="20" dt="2025-12-30T12:49:29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9542" autoAdjust="0"/>
  </p:normalViewPr>
  <p:slideViewPr>
    <p:cSldViewPr snapToGrid="0">
      <p:cViewPr varScale="1">
        <p:scale>
          <a:sx n="67" d="100"/>
          <a:sy n="67" d="100"/>
        </p:scale>
        <p:origin x="138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4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2.fntdata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3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D08-009E-2217-C5B5-085FBE18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D1D24E-8EE6-FE43-7AD8-8FD4652C0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5169-D089-341F-0980-6C32D028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566A4-0D55-BF0C-6863-5A50A17FF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3" r:id="rId2"/>
    <p:sldLayoutId id="21474839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الدرس 14</a:t>
            </a:r>
            <a:endParaRPr sz="14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4354" y="4143247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2714174" cy="288630"/>
            <a:chOff x="5372100" y="5877672"/>
            <a:chExt cx="2714174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15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7817223" y="5886030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16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9A1-E7AB-8259-CC39-DC074861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01FEBA-591E-BBC4-02C3-188D821D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A84AF-0397-1F34-4205-51023685DD22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النشاط الأخير من الصفحة، بسرعة، لديكم دقيقة واحدة.</a:t>
            </a:r>
          </a:p>
        </p:txBody>
      </p:sp>
      <p:pic>
        <p:nvPicPr>
          <p:cNvPr id="2" name="Image 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F3260A4D-7D11-C205-871C-34064C162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02" y="3034145"/>
            <a:ext cx="8284698" cy="1751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23F323-87F8-217C-E1AE-1FD4D939A68E}"/>
              </a:ext>
            </a:extLst>
          </p:cNvPr>
          <p:cNvSpPr txBox="1"/>
          <p:nvPr/>
        </p:nvSpPr>
        <p:spPr>
          <a:xfrm>
            <a:off x="1381991" y="4208318"/>
            <a:ext cx="83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spc="13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FB770D-E757-DB44-0F20-D48D799C4351}"/>
              </a:ext>
            </a:extLst>
          </p:cNvPr>
          <p:cNvSpPr txBox="1"/>
          <p:nvPr/>
        </p:nvSpPr>
        <p:spPr>
          <a:xfrm>
            <a:off x="3238180" y="4204157"/>
            <a:ext cx="83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spc="13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2E9C52-0E9F-7DE9-1A6F-B96C3C954C5A}"/>
              </a:ext>
            </a:extLst>
          </p:cNvPr>
          <p:cNvSpPr txBox="1"/>
          <p:nvPr/>
        </p:nvSpPr>
        <p:spPr>
          <a:xfrm>
            <a:off x="5094369" y="4199996"/>
            <a:ext cx="83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spc="13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0B5BBB-CA63-A02A-E970-FDFA7E0AFB92}"/>
              </a:ext>
            </a:extLst>
          </p:cNvPr>
          <p:cNvSpPr txBox="1"/>
          <p:nvPr/>
        </p:nvSpPr>
        <p:spPr>
          <a:xfrm>
            <a:off x="6940167" y="4195835"/>
            <a:ext cx="83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spc="13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04BCF5-42B5-0B0C-2B7A-F0FB9CC93C12}"/>
              </a:ext>
            </a:extLst>
          </p:cNvPr>
          <p:cNvSpPr txBox="1"/>
          <p:nvPr/>
        </p:nvSpPr>
        <p:spPr>
          <a:xfrm>
            <a:off x="1454727" y="3278361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EF2CC7-1622-52AC-4664-984710A58546}"/>
              </a:ext>
            </a:extLst>
          </p:cNvPr>
          <p:cNvSpPr txBox="1"/>
          <p:nvPr/>
        </p:nvSpPr>
        <p:spPr>
          <a:xfrm>
            <a:off x="1683326" y="3303193"/>
            <a:ext cx="41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14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8F6AAD-BD35-4A41-6922-784B9AA137A7}"/>
              </a:ext>
            </a:extLst>
          </p:cNvPr>
          <p:cNvCxnSpPr>
            <a:cxnSpLocks/>
          </p:cNvCxnSpPr>
          <p:nvPr/>
        </p:nvCxnSpPr>
        <p:spPr>
          <a:xfrm flipH="1">
            <a:off x="1849582" y="3590188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5647072-20A4-846C-5A08-71575E00F7E8}"/>
              </a:ext>
            </a:extLst>
          </p:cNvPr>
          <p:cNvCxnSpPr>
            <a:cxnSpLocks/>
          </p:cNvCxnSpPr>
          <p:nvPr/>
        </p:nvCxnSpPr>
        <p:spPr>
          <a:xfrm flipH="1">
            <a:off x="1553440" y="3590187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4B8EE6A-CAD9-D8A0-5F30-B2239CFD4F29}"/>
              </a:ext>
            </a:extLst>
          </p:cNvPr>
          <p:cNvSpPr txBox="1"/>
          <p:nvPr/>
        </p:nvSpPr>
        <p:spPr>
          <a:xfrm>
            <a:off x="3297062" y="3279897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8E4B50C-4B04-984A-9312-F160EA65DADD}"/>
              </a:ext>
            </a:extLst>
          </p:cNvPr>
          <p:cNvSpPr txBox="1"/>
          <p:nvPr/>
        </p:nvSpPr>
        <p:spPr>
          <a:xfrm>
            <a:off x="3525661" y="3304729"/>
            <a:ext cx="41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16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CBD03B6-03AC-08FB-686E-CBBCDFD58963}"/>
              </a:ext>
            </a:extLst>
          </p:cNvPr>
          <p:cNvCxnSpPr>
            <a:cxnSpLocks/>
          </p:cNvCxnSpPr>
          <p:nvPr/>
        </p:nvCxnSpPr>
        <p:spPr>
          <a:xfrm flipH="1">
            <a:off x="3691917" y="3591724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19F48C4-C7ED-7F9A-8BB6-4FB7B21C8ACD}"/>
              </a:ext>
            </a:extLst>
          </p:cNvPr>
          <p:cNvCxnSpPr>
            <a:cxnSpLocks/>
          </p:cNvCxnSpPr>
          <p:nvPr/>
        </p:nvCxnSpPr>
        <p:spPr>
          <a:xfrm flipH="1">
            <a:off x="3395775" y="3591723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CD78559A-4473-B51B-AED2-445371427048}"/>
              </a:ext>
            </a:extLst>
          </p:cNvPr>
          <p:cNvSpPr txBox="1"/>
          <p:nvPr/>
        </p:nvSpPr>
        <p:spPr>
          <a:xfrm>
            <a:off x="5139397" y="3260651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8931067-D1AC-F8C6-9B9E-4113C6DD2F88}"/>
              </a:ext>
            </a:extLst>
          </p:cNvPr>
          <p:cNvSpPr txBox="1"/>
          <p:nvPr/>
        </p:nvSpPr>
        <p:spPr>
          <a:xfrm>
            <a:off x="5367996" y="3285483"/>
            <a:ext cx="41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15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CEF6A8B-1277-31BE-C9C4-422AA7975509}"/>
              </a:ext>
            </a:extLst>
          </p:cNvPr>
          <p:cNvCxnSpPr>
            <a:cxnSpLocks/>
          </p:cNvCxnSpPr>
          <p:nvPr/>
        </p:nvCxnSpPr>
        <p:spPr>
          <a:xfrm flipH="1">
            <a:off x="5534252" y="3572478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E53FE34-82A2-0B8D-DBB6-C7DF9ED1BC44}"/>
              </a:ext>
            </a:extLst>
          </p:cNvPr>
          <p:cNvCxnSpPr>
            <a:cxnSpLocks/>
          </p:cNvCxnSpPr>
          <p:nvPr/>
        </p:nvCxnSpPr>
        <p:spPr>
          <a:xfrm flipH="1">
            <a:off x="5238110" y="3572477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E67CE49-7AD6-A8D3-8368-0131AEAB07E3}"/>
              </a:ext>
            </a:extLst>
          </p:cNvPr>
          <p:cNvSpPr txBox="1"/>
          <p:nvPr/>
        </p:nvSpPr>
        <p:spPr>
          <a:xfrm>
            <a:off x="6992123" y="3282969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1E78FFE-6404-830F-16FF-77015B6C16AB}"/>
              </a:ext>
            </a:extLst>
          </p:cNvPr>
          <p:cNvSpPr txBox="1"/>
          <p:nvPr/>
        </p:nvSpPr>
        <p:spPr>
          <a:xfrm>
            <a:off x="7220722" y="3307801"/>
            <a:ext cx="41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10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15D15F2-1043-56F8-F653-BA926E558839}"/>
              </a:ext>
            </a:extLst>
          </p:cNvPr>
          <p:cNvCxnSpPr>
            <a:cxnSpLocks/>
          </p:cNvCxnSpPr>
          <p:nvPr/>
        </p:nvCxnSpPr>
        <p:spPr>
          <a:xfrm flipH="1">
            <a:off x="7386978" y="3594796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0A60A5E-4675-C017-6AE5-7C29161EE547}"/>
              </a:ext>
            </a:extLst>
          </p:cNvPr>
          <p:cNvCxnSpPr>
            <a:cxnSpLocks/>
          </p:cNvCxnSpPr>
          <p:nvPr/>
        </p:nvCxnSpPr>
        <p:spPr>
          <a:xfrm flipH="1">
            <a:off x="7090836" y="3594795"/>
            <a:ext cx="93517" cy="17132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A559-B616-98CF-901A-83236BC0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92AF30C-0832-999D-0CE5-E8B0DC42E2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1AB578D-FE98-818D-4398-2E35C9B35FBD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A3A66CC-2B28-515A-694D-3C3C746CE08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7A655D-8FF2-D62C-09AC-6EEFB2B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4517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EA6281B-6953-A0C2-8255-C523F922B7F8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7CBB9CE2-5B22-E755-0191-07DCC849DBC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EF48DC2-EFA3-2C0C-63D2-1F5A1A26A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824D2A7-4927-6E23-8E5E-5347A457506A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BFB4F9-BDA2-7E48-6602-D8FCA2ABBFB5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E39F114-72C7-620C-2CE0-E23929C7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CBF28B-1818-C07B-6CFC-0383B726B2B6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6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نبدأ حصتنا بنشاط الحساب الذهني. خذوا كراسات الحساب الذهني، على الصفحة 11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لتكملوا جدول ضرب 2. دوّنوا النتيجة فقط.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37496"/>
              <a:ext cx="3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</a:rPr>
                <a:t>2 × 3 =</a:t>
              </a:r>
              <a:endParaRPr lang="fr-FR" sz="4000" b="1" dirty="0">
                <a:solidFill>
                  <a:schemeClr val="accent1"/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251263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705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4678171" y="4012134"/>
              <a:ext cx="26210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 / كُرّاسَاتِكُم: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7360C7-8A92-FC73-0203-CA59F5A4F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0" y="2664234"/>
            <a:ext cx="8336661" cy="13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ثم سجلوا عدد أجوبتكم الصحيحة.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7263FD-93AC-4F4C-7AA5-DC9CD3E8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0" y="2664234"/>
            <a:ext cx="8336661" cy="134838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516178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535841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585869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605532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14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655560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675223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16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725251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744914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18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A0572E-CA04-8858-B6B3-06D3496F4A35}"/>
              </a:ext>
            </a:extLst>
          </p:cNvPr>
          <p:cNvSpPr txBox="1"/>
          <p:nvPr/>
        </p:nvSpPr>
        <p:spPr>
          <a:xfrm>
            <a:off x="602674" y="2462645"/>
            <a:ext cx="48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8</a:t>
            </a:r>
            <a:endParaRPr lang="fr-FR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673873" y="3210205"/>
              <a:ext cx="3594949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  إِنْشاءُ جَدْوَلَيْ ضَرْبِ الَعَدَدَيْنِ 8 وَ9.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سنتعرف إنشاء جدوليْ ضرب العددين 6 وَ7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548C0B-24E4-141D-1899-7084128C2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07" y="2109409"/>
            <a:ext cx="770601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-P2-S4-L1">
            <a:hlinkClick r:id="" action="ppaction://media"/>
            <a:extLst>
              <a:ext uri="{FF2B5EF4-FFF2-40B4-BE49-F238E27FC236}">
                <a16:creationId xmlns:a16="http://schemas.microsoft.com/office/drawing/2014/main" id="{7CA4A52B-52A0-59B6-32A6-3E189452A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666" y="1900237"/>
            <a:ext cx="7704667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57317" y="849493"/>
            <a:ext cx="737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سننشئ جدول ضرب العدد 8، مثل مجد وندى.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B2A91D5-A21F-13EF-889C-CC833319B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98180"/>
              </p:ext>
            </p:extLst>
          </p:nvPr>
        </p:nvGraphicFramePr>
        <p:xfrm>
          <a:off x="3116824" y="1939252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CD09-2585-21BB-41B3-D97A2DB3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5D42B67F-C69A-A0FA-E292-F2368B349BBB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853BAD44-D4A9-0D98-8A0E-B58774EC5262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ED60D24-D0D9-4700-BA79-A247ACC8E77F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1EF394-9B08-06D5-69A4-4661C89AE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6B3C324A-31B1-D1BF-3456-20BF63629904}"/>
              </a:ext>
            </a:extLst>
          </p:cNvPr>
          <p:cNvGrpSpPr/>
          <p:nvPr/>
        </p:nvGrpSpPr>
        <p:grpSpPr>
          <a:xfrm>
            <a:off x="3199125" y="1465653"/>
            <a:ext cx="2096075" cy="551406"/>
            <a:chOff x="5952935" y="1914188"/>
            <a:chExt cx="2096075" cy="55140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B5FC5F4-CA76-1D1F-74BB-3CD9E6655159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أًضِيفُ العَدَدَ نَفْسَه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F0F3ED6-AF4F-8C13-BB32-5A474893DB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6984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2AB06A-60C7-A173-E3B8-2D4CECFD2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29E60450-3FC2-F80B-75C8-07BCA7E633A1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837B887-C27C-6CF2-4B06-C08C690B3107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1E350A6D-5F0F-BE09-39AE-3371DE0D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D8C08E-3C43-6918-9047-D89A7423D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30930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5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7E68-1CDB-1EBD-473D-0FA70940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3C60D89-796B-959D-2182-3711D8DE8FAB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ابدؤوا بضرب العدد 1 في 8: أي مرة واحدة ثمانية. اكتبوا النتيجة فقط.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0A0224-BC7D-A8B4-2AEB-D57BE8E6BF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9B962411-9E02-173C-C3AA-6525E6A59DEA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0517B90-98CF-E76A-4E24-2EE1F4C59DB1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C7A1D240-894B-42C8-0307-F29C7E8C41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95C69DE0-864F-4B6C-CB7F-FEDC362F4619}"/>
              </a:ext>
            </a:extLst>
          </p:cNvPr>
          <p:cNvGrpSpPr/>
          <p:nvPr/>
        </p:nvGrpSpPr>
        <p:grpSpPr>
          <a:xfrm>
            <a:off x="3199125" y="1465653"/>
            <a:ext cx="2096075" cy="551406"/>
            <a:chOff x="5952935" y="1914188"/>
            <a:chExt cx="2096075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84B4DEF-4445-3ACE-CFB6-E64651610AAC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أًضِيفُ العَدَدَ نَفْسَه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EEA9D5E-C0A0-A000-89C0-8C28BE9AD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6984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1732E9E4-DACD-E7C6-A4DB-083746755D7D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B55CDC1-BA7E-5B1A-0869-D899266AD0B1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AC006372-BA9E-78C7-1616-29A9F3E47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77671094-184C-D791-346C-74FCD01A8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50319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CAE2-3C37-5E67-A381-DA5D2120D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7A5E4D4-1329-C873-6F25-3455E17541FD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5145EB-74C4-78AC-29A9-10E6A2577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703F1-6D44-BD4E-F8C3-E745E8536A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9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B72C6-3A81-D94B-4694-61E14AD9D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6ED1DA4-1E41-153F-FBC8-0FCD594ABB2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مرة واحدة ثمانية أو 1 في ثمانية تساوي 8.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E09387-861A-0CA3-67CA-F3A57EC603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0F76E84-A17D-A7C4-C430-CA6656EF3805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1 × 8 = </a:t>
            </a:r>
            <a:r>
              <a:rPr lang="fr-FR" sz="4400" dirty="0">
                <a:solidFill>
                  <a:srgbClr val="C0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612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D4DB-80CE-04DA-9EB2-77F90269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DBF4B02-61C8-6BB1-12E0-D90A0A0B1CB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للسطر الموالي من جدول الضرب: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×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528346-9A1E-AB73-0209-7C9A63F83F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B3C6B73-A5F8-3AE3-FB46-5CD43E15C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743611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8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E5B6F-B018-336A-D3B6-029A8351D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E3F32A8-8652-F6C8-FED1-E709AEE5BB7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C048E8-0E63-EDC0-5056-7B37EF399F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0C36B9B5-E005-D4B9-55B6-0E159BD20D89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221C05D-C80B-83B6-4143-12297F914CC5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D0638A3-21A6-AC09-FF24-651FC3E6C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457A3E1-6E56-3D19-3F37-500733FF7FD1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59A34E3F-F8D0-81DB-A879-A6819978E3E4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D5641906-2B6A-56FA-FEE9-4B35ACF54613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5D125C99-2971-2FCC-6CFD-5764E652A3BD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5441817-E45E-18D4-F859-EAAA85BFA2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F6BB79B-02BF-CDCB-8747-AF9CDE908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409056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38EE-1FA3-5B39-B428-7D3031621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5A96BDF-75BB-5D06-77B7-4B5A6A544B55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أضيفوا العدد نفسه إلى الناتج السابق لإيجاد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× 8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6C35CB-3655-DB88-7FD3-12BC65573F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038F81E0-7308-AC51-BEC8-B12AC9D4AAD8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2271985-C90A-57DB-9203-6737D45E5F40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BA9EC076-0D3E-9D55-94BE-8D38686FA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69627CA-2775-522F-5A54-7E50B8CB6DB8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444DBC7-3C69-094B-A743-5DFAA7BD92BA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66844987-6E96-B98F-C223-4B7C781E706B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359EE5C-DAC3-A87B-3726-1FC8AD5D83CA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548ECA5D-4162-3D1B-002F-EECAD8F8F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Flèche : courbe vers la gauche 27">
            <a:extLst>
              <a:ext uri="{FF2B5EF4-FFF2-40B4-BE49-F238E27FC236}">
                <a16:creationId xmlns:a16="http://schemas.microsoft.com/office/drawing/2014/main" id="{D364F6B1-C8DD-A970-977B-FC551AD891C2}"/>
              </a:ext>
            </a:extLst>
          </p:cNvPr>
          <p:cNvSpPr/>
          <p:nvPr/>
        </p:nvSpPr>
        <p:spPr>
          <a:xfrm>
            <a:off x="5112946" y="2267041"/>
            <a:ext cx="223149" cy="537119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A08DA55-9C80-60F5-5D12-2CF0065F0783}"/>
              </a:ext>
            </a:extLst>
          </p:cNvPr>
          <p:cNvSpPr txBox="1"/>
          <p:nvPr/>
        </p:nvSpPr>
        <p:spPr>
          <a:xfrm>
            <a:off x="5336095" y="2350488"/>
            <a:ext cx="4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+ 8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D2FE3E7-A077-0536-E1B4-D0F1E1094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791922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14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3 أَرْقامٍ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b="1" ker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الَعَدَدَيْنِ 8 وَ9.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 الضَّرْبِيَّةِ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15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3 أَرْقامٍ (2)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الرَّابِعِ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969CE-CC66-FC38-49D4-B0C2C891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259BD7-0011-88F0-B649-4BC67EBA8E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1E239D-68D8-BB00-6C20-544BC6BE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A978D8-36D1-B6A2-F1E2-8002A72701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4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A5F5-3B59-43D4-44AE-AC1D2517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7DD929-1E36-2818-6FB2-D009010BB8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EE381E-C393-7952-20AB-E7625077118F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ثمانية مرتان، أو 2 في ثمانية تساوي 16.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35B4EC-B2E3-AA51-1B92-AA2328B157AA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2 × 8 = </a:t>
            </a:r>
            <a:r>
              <a:rPr lang="fr-FR" sz="4400" dirty="0">
                <a:solidFill>
                  <a:srgbClr val="C00000"/>
                </a:solidFill>
              </a:rPr>
              <a:t>16 </a:t>
            </a:r>
          </a:p>
        </p:txBody>
      </p:sp>
    </p:spTree>
    <p:extLst>
      <p:ext uri="{BB962C8B-B14F-4D97-AF65-F5344CB8AC3E}">
        <p14:creationId xmlns:p14="http://schemas.microsoft.com/office/powerpoint/2010/main" val="30254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AEE10-755B-AACD-F57E-85D470423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1BB9D3-8245-14A8-0966-C44425B5B5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43B4B8-30DE-B548-0B96-AC449A0FC3F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للسطر الموالي من جدول الضرب: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× 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DEFF054-FAEA-C0DF-B3E7-A5350C9C9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454289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5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A96CF-3BE2-9DE3-0C5A-2DE392223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CE7A9B-0420-0AA3-AD33-D27DB2B2846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965F07-47EB-AC98-85CB-354F080372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E7C6ACEB-7513-E559-5AF7-976413B034E3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469925E-84CB-EB17-A09E-5AB64E429A6A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4ADF6D41-CF24-5C28-05C7-B590CF731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B46040A-0476-42B2-4215-0374BA86F75C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9730DBF9-3EA4-5490-A5A0-99F5CA04F968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5349613-1B2F-43CD-99A4-2741225D0B5B}"/>
              </a:ext>
            </a:extLst>
          </p:cNvPr>
          <p:cNvSpPr/>
          <p:nvPr/>
        </p:nvSpPr>
        <p:spPr>
          <a:xfrm>
            <a:off x="695542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أًكَرِّرُ الإِضَافَةَ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76C01489-22E9-0FB8-F88A-2DF27F8B494F}"/>
              </a:ext>
            </a:extLst>
          </p:cNvPr>
          <p:cNvSpPr>
            <a:spLocks noChangeAspect="1"/>
          </p:cNvSpPr>
          <p:nvPr/>
        </p:nvSpPr>
        <p:spPr>
          <a:xfrm>
            <a:off x="2358999" y="152504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89A3E23-368A-3995-7C1F-4A3617239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358166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4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90C85-91D9-89E7-5512-FE5B1C269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95A0C4-897F-861B-861E-107E7084A6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C582692C-283A-74D7-4A49-963C1B37C743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3AB2BA8-7BD6-1A8C-F55A-99A29FBD6A38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8B3616B-9FF9-E04F-EA05-D5C5D7A82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A01A30E-82FA-983F-B070-0B7CE21E3E41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E50B3E-2C63-FFC2-768F-17661572AF1E}"/>
              </a:ext>
            </a:extLst>
          </p:cNvPr>
          <p:cNvSpPr/>
          <p:nvPr/>
        </p:nvSpPr>
        <p:spPr>
          <a:xfrm>
            <a:off x="695542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أًكَرِّرُ الإِضَافَةَ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7F58A0F-1EDE-F456-ACF2-21AA83EA0E80}"/>
              </a:ext>
            </a:extLst>
          </p:cNvPr>
          <p:cNvSpPr>
            <a:spLocks noChangeAspect="1"/>
          </p:cNvSpPr>
          <p:nvPr/>
        </p:nvSpPr>
        <p:spPr>
          <a:xfrm>
            <a:off x="2358999" y="152504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D0BFAA26-D1F3-1890-918B-FCE705028B5A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32C0E5D5-A024-26E6-3BA1-D144F01162C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أضيفوا العدد نفسه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(8)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الناتج السابق لإيجاد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8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Flèche : courbe vers la gauche 20">
            <a:extLst>
              <a:ext uri="{FF2B5EF4-FFF2-40B4-BE49-F238E27FC236}">
                <a16:creationId xmlns:a16="http://schemas.microsoft.com/office/drawing/2014/main" id="{42340109-76E8-9D58-E83F-10728AB38F25}"/>
              </a:ext>
            </a:extLst>
          </p:cNvPr>
          <p:cNvSpPr/>
          <p:nvPr/>
        </p:nvSpPr>
        <p:spPr>
          <a:xfrm>
            <a:off x="5123106" y="2734035"/>
            <a:ext cx="223149" cy="537119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8F1891-B9C7-FEC6-8ECC-101CCEAC8D57}"/>
              </a:ext>
            </a:extLst>
          </p:cNvPr>
          <p:cNvSpPr txBox="1"/>
          <p:nvPr/>
        </p:nvSpPr>
        <p:spPr>
          <a:xfrm>
            <a:off x="5346255" y="2817482"/>
            <a:ext cx="4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+ 8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A754A05-EE87-A6BA-5CEF-3CB2D9B63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42762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E4B1A-E4F1-2588-AD51-0616749B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E1F93C8-83D4-459B-B064-2D8C48E8918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40D2F37-A329-A480-AD90-FA7EEC0CA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E79520-E4B9-2974-1DAB-C9C1FE463D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8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6CAFD-6691-47FF-CCBE-39DFF33C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A2115B-3838-494C-AC61-EE14A61A3B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FBF7CC-7C2B-5D07-11C7-8DC7FAABDCE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ثلاث مرات ثمانية، أو 3 في ثمانية تساوي 24.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BD7A3BC-A4AC-880F-8FE2-CEAAC5621F1C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3 × 8 = </a:t>
            </a:r>
            <a:r>
              <a:rPr lang="fr-FR" sz="4400" dirty="0">
                <a:solidFill>
                  <a:srgbClr val="C00000"/>
                </a:solidFill>
              </a:rPr>
              <a:t>24 </a:t>
            </a:r>
          </a:p>
        </p:txBody>
      </p:sp>
    </p:spTree>
    <p:extLst>
      <p:ext uri="{BB962C8B-B14F-4D97-AF65-F5344CB8AC3E}">
        <p14:creationId xmlns:p14="http://schemas.microsoft.com/office/powerpoint/2010/main" val="887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812B1-9E4B-74D3-10B9-F5D891104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2D2ABB-323D-5228-144E-EE98E00FB3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902E82F4-271F-8A49-2FA5-F94760E42FD2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600859C-CD1E-EE33-5FD3-10B7718BC4B6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83B51DC7-ABBA-4B5A-76D2-75AAB38CEB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AC9184F-DA83-64A4-DC8D-820F98931A62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E17856D-A9F4-4DB6-9BFA-395CD3837CBD}"/>
              </a:ext>
            </a:extLst>
          </p:cNvPr>
          <p:cNvSpPr/>
          <p:nvPr/>
        </p:nvSpPr>
        <p:spPr>
          <a:xfrm>
            <a:off x="695542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أًكَرِّرُ الإِضَافَةَ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F1DE339A-DE0C-3B1C-EE84-6BD218119C92}"/>
              </a:ext>
            </a:extLst>
          </p:cNvPr>
          <p:cNvSpPr>
            <a:spLocks noChangeAspect="1"/>
          </p:cNvSpPr>
          <p:nvPr/>
        </p:nvSpPr>
        <p:spPr>
          <a:xfrm>
            <a:off x="2358999" y="152504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D5FE01F4-0830-CE76-AB02-DE6C0817FBAA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B2D52B5D-88A8-90A4-DF1F-2B5F6BBED0B4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أضيفوا العدد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الناتج السابق لإيجاد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8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Flèche : courbe vers la gauche 20">
            <a:extLst>
              <a:ext uri="{FF2B5EF4-FFF2-40B4-BE49-F238E27FC236}">
                <a16:creationId xmlns:a16="http://schemas.microsoft.com/office/drawing/2014/main" id="{C0418FD2-E949-CEE0-CC14-D43AAEDFFA15}"/>
              </a:ext>
            </a:extLst>
          </p:cNvPr>
          <p:cNvSpPr/>
          <p:nvPr/>
        </p:nvSpPr>
        <p:spPr>
          <a:xfrm>
            <a:off x="5123106" y="3130275"/>
            <a:ext cx="223149" cy="537119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C30E713-B50A-0BFE-B1D9-77B3B4B1CE56}"/>
              </a:ext>
            </a:extLst>
          </p:cNvPr>
          <p:cNvSpPr txBox="1"/>
          <p:nvPr/>
        </p:nvSpPr>
        <p:spPr>
          <a:xfrm>
            <a:off x="5346255" y="3213722"/>
            <a:ext cx="4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+ 8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61AFDFE-FC79-A7EC-DC5F-0FACAF1A2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10722"/>
              </p:ext>
            </p:extLst>
          </p:nvPr>
        </p:nvGraphicFramePr>
        <p:xfrm>
          <a:off x="3116824" y="2157463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fr-MA" sz="28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3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6F0B2-5189-01DA-82BC-B94A21126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D391B96-CA41-AFFB-E1F6-CE75E998EC3D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30393B6-DC23-AD0F-9B36-7A1A5712B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C14A0B-ECC8-2CF2-8CB6-8A4B74AE28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5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B7F6-9AB2-1496-1FC7-FB6CD6A0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5C1BAC-2A09-576D-8436-97AA19E94F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46421F-7186-C46C-0CF9-01DE915E7B2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أربع مرات ثمانية، أو 4 في ثمانية تساوي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C9A20C4-C122-7D39-BAD0-C18E83062CE3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4 × 8 = </a:t>
            </a:r>
            <a:r>
              <a:rPr lang="fr-FR" sz="4400" dirty="0">
                <a:solidFill>
                  <a:srgbClr val="C00000"/>
                </a:solidFill>
              </a:rPr>
              <a:t>32 </a:t>
            </a:r>
          </a:p>
        </p:txBody>
      </p:sp>
    </p:spTree>
    <p:extLst>
      <p:ext uri="{BB962C8B-B14F-4D97-AF65-F5344CB8AC3E}">
        <p14:creationId xmlns:p14="http://schemas.microsoft.com/office/powerpoint/2010/main" val="18016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 إِنْشاءُ جَدْوَلَيْ ضَرْبِ الَعَدَدَيْنِ 8 وَ9.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22DA85-FDDC-886E-821F-669A86A6D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73" y="2518738"/>
            <a:ext cx="5744570" cy="3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1 في 9.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789B4C-D386-6BC2-6EB3-EAE010C22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104501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7360E6C-8F81-7796-9291-368EAF30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5BD145-54B6-06E1-B91D-E6C90994B718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1 × 9 = </a:t>
            </a:r>
            <a:r>
              <a:rPr lang="fr-FR" sz="4400" dirty="0">
                <a:solidFill>
                  <a:srgbClr val="C00000"/>
                </a:solidFill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34615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6485-E96C-9577-A8A5-2859A7EC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B8C35-DB0A-AAC1-1B3C-5B760A4F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53D52B6-8192-254E-53AE-FBEE09DDF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67833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8C18FAD-F4FE-3434-A1C7-9D47E0626BD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2 في 9.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D0558-AB07-D1B0-C251-472AC628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7C2D4E-EEED-81DF-6DFD-EFD535A9C30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1B9DEA-EFED-318E-7E9A-3E64D76E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075A96-9B51-6FD6-8DF9-F0DF80D52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1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97590-E4E4-CFDC-E2B7-E484478C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61D315D-7476-EF6B-2AC2-2F6231C11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A9DCA9-D976-F32C-0291-1D2B9BBEA1DF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BDB94F-F109-D9DA-FCD3-5C6A81A83CCE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2 × 9 = </a:t>
            </a:r>
            <a:r>
              <a:rPr lang="fr-FR" sz="4400" dirty="0">
                <a:solidFill>
                  <a:srgbClr val="C00000"/>
                </a:solidFill>
              </a:rPr>
              <a:t>18 </a:t>
            </a:r>
          </a:p>
        </p:txBody>
      </p:sp>
    </p:spTree>
    <p:extLst>
      <p:ext uri="{BB962C8B-B14F-4D97-AF65-F5344CB8AC3E}">
        <p14:creationId xmlns:p14="http://schemas.microsoft.com/office/powerpoint/2010/main" val="37086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60F5-A927-291E-2926-2CA8303F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CAF9D4-EAB0-4481-FDD1-1906127F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FF91354-0EC5-79D9-B05E-FB2B161FE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06650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8AC9C68-3EC0-D14C-8B00-579061F38DCF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9.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649A2-E499-EE2A-233B-42107BBF4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81398C-6B6A-E285-9934-51BB9C8E4F7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0AB3E4-113D-032A-3D27-178E4A450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F1E62F-676D-AFF6-F42C-FB12CB5A19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5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A4F2C-12AF-45CF-0F93-F6072889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A1863BF-AF31-CDD6-23CE-46589E9D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7523F7-F0E3-2B17-4302-E6C0D78250E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3EE5DF4-A23E-A9EA-0632-A000C054863A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6 × 9 = </a:t>
            </a:r>
            <a:r>
              <a:rPr lang="fr-FR" sz="4400" dirty="0">
                <a:solidFill>
                  <a:srgbClr val="C00000"/>
                </a:solidFill>
              </a:rPr>
              <a:t>54 </a:t>
            </a:r>
          </a:p>
        </p:txBody>
      </p:sp>
    </p:spTree>
    <p:extLst>
      <p:ext uri="{BB962C8B-B14F-4D97-AF65-F5344CB8AC3E}">
        <p14:creationId xmlns:p14="http://schemas.microsoft.com/office/powerpoint/2010/main" val="34105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57A0-5875-38D8-E7ED-CE751EE45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A4888A-4470-01C9-2E11-343F55BE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30566B-D8B4-5656-1656-84A466E8D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300747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54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63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C53484-129A-F9D6-7E3B-30FB5B5332C1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9.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84EC-5C51-6988-B848-A87423B14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43CDEAE-476C-CCD0-4C54-BFCEA9000D4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9DE5E9-BEDE-A23A-42CA-EB25F1AFD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D6F54A-0EBF-E89D-F54E-94D9BD440B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6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215A-2F0E-EE5D-FCBB-93338019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905E895-CBD5-88F0-D4A2-7C4BA8B36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7F29C7-DA76-9836-7B82-05D401EA68F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B0E517B-899F-15F8-DAF4-F2807E0EAF86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9 × 9 = </a:t>
            </a:r>
            <a:r>
              <a:rPr lang="fr-FR" sz="4400" dirty="0">
                <a:solidFill>
                  <a:srgbClr val="C00000"/>
                </a:solidFill>
              </a:rPr>
              <a:t>81 </a:t>
            </a:r>
          </a:p>
        </p:txBody>
      </p:sp>
    </p:spTree>
    <p:extLst>
      <p:ext uri="{BB962C8B-B14F-4D97-AF65-F5344CB8AC3E}">
        <p14:creationId xmlns:p14="http://schemas.microsoft.com/office/powerpoint/2010/main" val="14107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101700-E422-357E-9D63-2EC4B17E8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1" y="1745673"/>
            <a:ext cx="6702902" cy="453494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94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551217" y="4769428"/>
            <a:ext cx="2881455" cy="1330036"/>
          </a:xfrm>
          <a:prstGeom prst="roundRect">
            <a:avLst>
              <a:gd name="adj" fmla="val 890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1FA6235-E90A-8A59-5E24-BDA08BE3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2" y="2225807"/>
            <a:ext cx="8304025" cy="3809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5679440" y="2320551"/>
            <a:ext cx="2884457" cy="461456"/>
          </a:xfrm>
          <a:prstGeom prst="roundRect">
            <a:avLst>
              <a:gd name="adj" fmla="val 377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6DFF23-81DE-CA20-376D-818A6EDEE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3" y="2154687"/>
            <a:ext cx="7263044" cy="33317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5 دقائق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8933" y="3338347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EBB51E-2F17-0DB2-54B8-DB434B2BE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2" y="2225807"/>
            <a:ext cx="8304025" cy="380923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0E94EE-1C3F-E006-57C6-ECD8AAEAE3C0}"/>
              </a:ext>
            </a:extLst>
          </p:cNvPr>
          <p:cNvSpPr/>
          <p:nvPr/>
        </p:nvSpPr>
        <p:spPr>
          <a:xfrm>
            <a:off x="1179873" y="296149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00B9D-3B8B-702F-26A9-B532C4C49424}"/>
              </a:ext>
            </a:extLst>
          </p:cNvPr>
          <p:cNvSpPr/>
          <p:nvPr/>
        </p:nvSpPr>
        <p:spPr>
          <a:xfrm>
            <a:off x="5329085" y="296149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BE71FF-29E4-8D14-5704-1C99739B9039}"/>
              </a:ext>
            </a:extLst>
          </p:cNvPr>
          <p:cNvSpPr/>
          <p:nvPr/>
        </p:nvSpPr>
        <p:spPr>
          <a:xfrm>
            <a:off x="1179873" y="35539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F31A71-CBC4-1097-5F12-AD96A43A4241}"/>
              </a:ext>
            </a:extLst>
          </p:cNvPr>
          <p:cNvSpPr/>
          <p:nvPr/>
        </p:nvSpPr>
        <p:spPr>
          <a:xfrm>
            <a:off x="1179873" y="415086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6665D-204B-93FB-9C15-758425068753}"/>
              </a:ext>
            </a:extLst>
          </p:cNvPr>
          <p:cNvSpPr/>
          <p:nvPr/>
        </p:nvSpPr>
        <p:spPr>
          <a:xfrm>
            <a:off x="1209369" y="47684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1B872-AF26-98B2-C4AA-D175A5369627}"/>
              </a:ext>
            </a:extLst>
          </p:cNvPr>
          <p:cNvSpPr/>
          <p:nvPr/>
        </p:nvSpPr>
        <p:spPr>
          <a:xfrm>
            <a:off x="1239849" y="538093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E22F4C-4367-672E-EF37-B6B0B42811D6}"/>
              </a:ext>
            </a:extLst>
          </p:cNvPr>
          <p:cNvSpPr/>
          <p:nvPr/>
        </p:nvSpPr>
        <p:spPr>
          <a:xfrm>
            <a:off x="3082415" y="296149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A9F9D8-5630-4644-E8E4-6B0998898B32}"/>
              </a:ext>
            </a:extLst>
          </p:cNvPr>
          <p:cNvSpPr/>
          <p:nvPr/>
        </p:nvSpPr>
        <p:spPr>
          <a:xfrm>
            <a:off x="3082414" y="35539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7481A0-B08B-8B37-D8B2-8F6296481794}"/>
              </a:ext>
            </a:extLst>
          </p:cNvPr>
          <p:cNvSpPr/>
          <p:nvPr/>
        </p:nvSpPr>
        <p:spPr>
          <a:xfrm>
            <a:off x="3082413" y="415086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850F1C-1266-8DCB-8BCB-8D917CE12DE8}"/>
              </a:ext>
            </a:extLst>
          </p:cNvPr>
          <p:cNvSpPr/>
          <p:nvPr/>
        </p:nvSpPr>
        <p:spPr>
          <a:xfrm>
            <a:off x="3082412" y="47684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7D6BDB-9903-4E6A-89C1-51D74228F9AF}"/>
              </a:ext>
            </a:extLst>
          </p:cNvPr>
          <p:cNvSpPr/>
          <p:nvPr/>
        </p:nvSpPr>
        <p:spPr>
          <a:xfrm>
            <a:off x="3142387" y="538093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DF98B8-A597-AF75-F339-5C5866F73952}"/>
              </a:ext>
            </a:extLst>
          </p:cNvPr>
          <p:cNvSpPr/>
          <p:nvPr/>
        </p:nvSpPr>
        <p:spPr>
          <a:xfrm>
            <a:off x="5369724" y="35539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010A5F-6AE4-5726-419B-67777B0756E5}"/>
              </a:ext>
            </a:extLst>
          </p:cNvPr>
          <p:cNvSpPr/>
          <p:nvPr/>
        </p:nvSpPr>
        <p:spPr>
          <a:xfrm>
            <a:off x="5379883" y="415086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03AC5E-2CDE-8735-805F-E75B176B81D1}"/>
              </a:ext>
            </a:extLst>
          </p:cNvPr>
          <p:cNvSpPr/>
          <p:nvPr/>
        </p:nvSpPr>
        <p:spPr>
          <a:xfrm>
            <a:off x="5390042" y="47684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490D78-09BC-EBC4-36CE-7E263B4CD96D}"/>
              </a:ext>
            </a:extLst>
          </p:cNvPr>
          <p:cNvSpPr/>
          <p:nvPr/>
        </p:nvSpPr>
        <p:spPr>
          <a:xfrm>
            <a:off x="5420193" y="538093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0FEF66-B8CE-62D6-ED90-A33EFF54A4F8}"/>
              </a:ext>
            </a:extLst>
          </p:cNvPr>
          <p:cNvSpPr/>
          <p:nvPr/>
        </p:nvSpPr>
        <p:spPr>
          <a:xfrm>
            <a:off x="7245901" y="296149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458078-D28A-805A-93F5-46EC7B212F64}"/>
              </a:ext>
            </a:extLst>
          </p:cNvPr>
          <p:cNvSpPr/>
          <p:nvPr/>
        </p:nvSpPr>
        <p:spPr>
          <a:xfrm>
            <a:off x="7245900" y="35539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EB513E-D227-854D-8098-5327536C92EE}"/>
              </a:ext>
            </a:extLst>
          </p:cNvPr>
          <p:cNvSpPr/>
          <p:nvPr/>
        </p:nvSpPr>
        <p:spPr>
          <a:xfrm>
            <a:off x="7245899" y="415086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FA842-4F02-DC67-747B-71272F4CCB77}"/>
              </a:ext>
            </a:extLst>
          </p:cNvPr>
          <p:cNvSpPr/>
          <p:nvPr/>
        </p:nvSpPr>
        <p:spPr>
          <a:xfrm>
            <a:off x="7245898" y="47684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9C3377-90AF-BB56-8523-44AE8999A728}"/>
              </a:ext>
            </a:extLst>
          </p:cNvPr>
          <p:cNvSpPr/>
          <p:nvPr/>
        </p:nvSpPr>
        <p:spPr>
          <a:xfrm>
            <a:off x="7286209" y="538093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إِنْشاءِ جَدْوَلَيْ ضَرْبِ الَعَدَدَيْنِ 8 وَ9.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079014-68E4-8DF5-1115-6D79C5D4A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1" y="1745673"/>
            <a:ext cx="6702902" cy="4534949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4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086044" y="2174849"/>
            <a:ext cx="2821756" cy="1222977"/>
          </a:xfrm>
          <a:prstGeom prst="roundRect">
            <a:avLst>
              <a:gd name="adj" fmla="val 789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53A1-02D9-E4A8-6508-48C5DEC9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98" y="2379426"/>
            <a:ext cx="8318047" cy="363529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F8FB1C-EA23-2C0F-0F80-A72A4C3AB006}"/>
              </a:ext>
            </a:extLst>
          </p:cNvPr>
          <p:cNvSpPr txBox="1"/>
          <p:nvPr/>
        </p:nvSpPr>
        <p:spPr>
          <a:xfrm>
            <a:off x="2043145" y="288597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509E03-23E0-DD0B-38D9-F85BDF46B2EE}"/>
              </a:ext>
            </a:extLst>
          </p:cNvPr>
          <p:cNvSpPr txBox="1"/>
          <p:nvPr/>
        </p:nvSpPr>
        <p:spPr>
          <a:xfrm>
            <a:off x="2053305" y="3374859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29F1E0-2BFA-7F93-934F-18BC805A2B28}"/>
              </a:ext>
            </a:extLst>
          </p:cNvPr>
          <p:cNvSpPr txBox="1"/>
          <p:nvPr/>
        </p:nvSpPr>
        <p:spPr>
          <a:xfrm>
            <a:off x="2053305" y="385358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E01D21-3CB6-1F49-2B35-1CE1E782D3BC}"/>
              </a:ext>
            </a:extLst>
          </p:cNvPr>
          <p:cNvSpPr txBox="1"/>
          <p:nvPr/>
        </p:nvSpPr>
        <p:spPr>
          <a:xfrm>
            <a:off x="2053305" y="4352629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AEA0FE-BE55-A57F-5167-EBDDE0A0DC29}"/>
              </a:ext>
            </a:extLst>
          </p:cNvPr>
          <p:cNvSpPr txBox="1"/>
          <p:nvPr/>
        </p:nvSpPr>
        <p:spPr>
          <a:xfrm>
            <a:off x="2043145" y="482119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8F0F88-F5D4-7C1D-72C2-F83D05D8A157}"/>
              </a:ext>
            </a:extLst>
          </p:cNvPr>
          <p:cNvSpPr txBox="1"/>
          <p:nvPr/>
        </p:nvSpPr>
        <p:spPr>
          <a:xfrm>
            <a:off x="4667047" y="2852250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ECBF3D-E00B-B9DE-C3FF-128E2BFF8231}"/>
              </a:ext>
            </a:extLst>
          </p:cNvPr>
          <p:cNvSpPr txBox="1"/>
          <p:nvPr/>
        </p:nvSpPr>
        <p:spPr>
          <a:xfrm>
            <a:off x="4667047" y="3359363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150405-54CA-2B57-761B-63763B3E1565}"/>
              </a:ext>
            </a:extLst>
          </p:cNvPr>
          <p:cNvSpPr txBox="1"/>
          <p:nvPr/>
        </p:nvSpPr>
        <p:spPr>
          <a:xfrm>
            <a:off x="4717847" y="3821028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3ECF8C-0246-3598-02D3-F3532DA823DC}"/>
              </a:ext>
            </a:extLst>
          </p:cNvPr>
          <p:cNvSpPr txBox="1"/>
          <p:nvPr/>
        </p:nvSpPr>
        <p:spPr>
          <a:xfrm>
            <a:off x="4687367" y="4336915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5CACF28-40E4-A541-AB4D-1EA159369FCD}"/>
              </a:ext>
            </a:extLst>
          </p:cNvPr>
          <p:cNvSpPr txBox="1"/>
          <p:nvPr/>
        </p:nvSpPr>
        <p:spPr>
          <a:xfrm>
            <a:off x="2104105" y="5380889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DA4A46E-1E27-9C00-1A7F-4E4C10DCDF41}"/>
              </a:ext>
            </a:extLst>
          </p:cNvPr>
          <p:cNvSpPr txBox="1"/>
          <p:nvPr/>
        </p:nvSpPr>
        <p:spPr>
          <a:xfrm>
            <a:off x="7035638" y="287581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9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D47FD4-8853-6FD1-3BDE-A7CC10D24C74}"/>
              </a:ext>
            </a:extLst>
          </p:cNvPr>
          <p:cNvSpPr txBox="1"/>
          <p:nvPr/>
        </p:nvSpPr>
        <p:spPr>
          <a:xfrm>
            <a:off x="7106758" y="335936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EB0AE9-E871-9E96-9B07-12D7D772875E}"/>
              </a:ext>
            </a:extLst>
          </p:cNvPr>
          <p:cNvSpPr txBox="1"/>
          <p:nvPr/>
        </p:nvSpPr>
        <p:spPr>
          <a:xfrm>
            <a:off x="7127076" y="3845840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547442-C544-12E0-8150-C67F4665F565}"/>
              </a:ext>
            </a:extLst>
          </p:cNvPr>
          <p:cNvSpPr txBox="1"/>
          <p:nvPr/>
        </p:nvSpPr>
        <p:spPr>
          <a:xfrm>
            <a:off x="7096596" y="433472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85CE001-FC2C-A23E-1C43-62299C12852F}"/>
              </a:ext>
            </a:extLst>
          </p:cNvPr>
          <p:cNvSpPr txBox="1"/>
          <p:nvPr/>
        </p:nvSpPr>
        <p:spPr>
          <a:xfrm>
            <a:off x="7147396" y="4823608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27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E5BAE0-49D7-F9F6-E7C9-872F2975DFEA}"/>
              </a:ext>
            </a:extLst>
          </p:cNvPr>
          <p:cNvSpPr txBox="1"/>
          <p:nvPr/>
        </p:nvSpPr>
        <p:spPr>
          <a:xfrm>
            <a:off x="7106756" y="541409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48EC222-E23C-2CDF-14F9-EBAA8BA3529D}"/>
              </a:ext>
            </a:extLst>
          </p:cNvPr>
          <p:cNvSpPr txBox="1"/>
          <p:nvPr/>
        </p:nvSpPr>
        <p:spPr>
          <a:xfrm>
            <a:off x="4626407" y="5401209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666518A-E283-CBB7-11EA-F46C2D35BA2E}"/>
              </a:ext>
            </a:extLst>
          </p:cNvPr>
          <p:cNvSpPr txBox="1"/>
          <p:nvPr/>
        </p:nvSpPr>
        <p:spPr>
          <a:xfrm>
            <a:off x="4687367" y="485280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81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و95.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C46C53-9658-B05C-1F81-274D4FDC1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41" y="1745673"/>
            <a:ext cx="6702902" cy="45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D54F16-7EC9-5820-209F-60AF045CC878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B081345-401C-E97F-DB4C-69B8997B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AF6594A-7DE6-197D-7F04-ED801CEBF44E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96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6912D7-A89B-6CBE-C02B-7468F914DCA5}"/>
              </a:ext>
            </a:extLst>
          </p:cNvPr>
          <p:cNvSpPr txBox="1"/>
          <p:nvPr/>
        </p:nvSpPr>
        <p:spPr>
          <a:xfrm>
            <a:off x="998483" y="854031"/>
            <a:ext cx="649803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كراسة الحساب الذهني، ص 11، سنصحح الواجب المنزلي.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EEE419-8256-2D52-C474-0E8360CEC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94" y="1533172"/>
            <a:ext cx="3455811" cy="490377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322964-05B2-3935-7853-C31843A2552F}"/>
              </a:ext>
            </a:extLst>
          </p:cNvPr>
          <p:cNvSpPr/>
          <p:nvPr/>
        </p:nvSpPr>
        <p:spPr>
          <a:xfrm>
            <a:off x="2864876" y="5345610"/>
            <a:ext cx="3403856" cy="776989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73501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14893</TotalTime>
  <Words>1582</Words>
  <Application>Microsoft Office PowerPoint</Application>
  <PresentationFormat>Affichage à l'écran (4:3)</PresentationFormat>
  <Paragraphs>421</Paragraphs>
  <Slides>65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65</vt:i4>
      </vt:variant>
    </vt:vector>
  </HeadingPairs>
  <TitlesOfParts>
    <vt:vector size="79" baseType="lpstr">
      <vt:lpstr>Arial</vt:lpstr>
      <vt:lpstr>Aptos</vt:lpstr>
      <vt:lpstr>Effra CC Arbc</vt:lpstr>
      <vt:lpstr>Aptos Narrow</vt:lpstr>
      <vt:lpstr>Chalkboard</vt:lpstr>
      <vt:lpstr>Dosis</vt:lpstr>
      <vt:lpstr>Aptos Display</vt:lpstr>
      <vt:lpstr>Calibri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129</cp:revision>
  <cp:lastPrinted>2025-08-13T10:11:39Z</cp:lastPrinted>
  <dcterms:created xsi:type="dcterms:W3CDTF">2025-08-01T12:31:49Z</dcterms:created>
  <dcterms:modified xsi:type="dcterms:W3CDTF">2026-01-04T20:32:29Z</dcterms:modified>
</cp:coreProperties>
</file>