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  <p:sldMasterId id="2147483918" r:id="rId7"/>
  </p:sldMasterIdLst>
  <p:notesMasterIdLst>
    <p:notesMasterId r:id="rId66"/>
  </p:notesMasterIdLst>
  <p:handoutMasterIdLst>
    <p:handoutMasterId r:id="rId67"/>
  </p:handoutMasterIdLst>
  <p:sldIdLst>
    <p:sldId id="779" r:id="rId8"/>
    <p:sldId id="780" r:id="rId9"/>
    <p:sldId id="825" r:id="rId10"/>
    <p:sldId id="914" r:id="rId11"/>
    <p:sldId id="2134806637" r:id="rId12"/>
    <p:sldId id="2134806709" r:id="rId13"/>
    <p:sldId id="2134807072" r:id="rId14"/>
    <p:sldId id="769" r:id="rId15"/>
    <p:sldId id="768" r:id="rId16"/>
    <p:sldId id="870" r:id="rId17"/>
    <p:sldId id="2134806710" r:id="rId18"/>
    <p:sldId id="751" r:id="rId19"/>
    <p:sldId id="871" r:id="rId20"/>
    <p:sldId id="2134806711" r:id="rId21"/>
    <p:sldId id="2134806681" r:id="rId22"/>
    <p:sldId id="2134806700" r:id="rId23"/>
    <p:sldId id="977" r:id="rId24"/>
    <p:sldId id="2134806722" r:id="rId25"/>
    <p:sldId id="898" r:id="rId26"/>
    <p:sldId id="2134806707" r:id="rId27"/>
    <p:sldId id="2134807056" r:id="rId28"/>
    <p:sldId id="2134807057" r:id="rId29"/>
    <p:sldId id="850" r:id="rId30"/>
    <p:sldId id="899" r:id="rId31"/>
    <p:sldId id="2134807058" r:id="rId32"/>
    <p:sldId id="2134807038" r:id="rId33"/>
    <p:sldId id="2134807059" r:id="rId34"/>
    <p:sldId id="2134807039" r:id="rId35"/>
    <p:sldId id="919" r:id="rId36"/>
    <p:sldId id="979" r:id="rId37"/>
    <p:sldId id="942" r:id="rId38"/>
    <p:sldId id="920" r:id="rId39"/>
    <p:sldId id="2134807060" r:id="rId40"/>
    <p:sldId id="2134806689" r:id="rId41"/>
    <p:sldId id="2134806665" r:id="rId42"/>
    <p:sldId id="2134806664" r:id="rId43"/>
    <p:sldId id="2134807014" r:id="rId44"/>
    <p:sldId id="2134807015" r:id="rId45"/>
    <p:sldId id="2134807061" r:id="rId46"/>
    <p:sldId id="2134807016" r:id="rId47"/>
    <p:sldId id="2134807063" r:id="rId48"/>
    <p:sldId id="2134807064" r:id="rId49"/>
    <p:sldId id="2134807065" r:id="rId50"/>
    <p:sldId id="2134807067" r:id="rId51"/>
    <p:sldId id="2134806696" r:id="rId52"/>
    <p:sldId id="848" r:id="rId53"/>
    <p:sldId id="921" r:id="rId54"/>
    <p:sldId id="922" r:id="rId55"/>
    <p:sldId id="924" r:id="rId56"/>
    <p:sldId id="925" r:id="rId57"/>
    <p:sldId id="849" r:id="rId58"/>
    <p:sldId id="2134806697" r:id="rId59"/>
    <p:sldId id="2134806706" r:id="rId60"/>
    <p:sldId id="858" r:id="rId61"/>
    <p:sldId id="868" r:id="rId62"/>
    <p:sldId id="869" r:id="rId63"/>
    <p:sldId id="764" r:id="rId64"/>
    <p:sldId id="949" r:id="rId65"/>
  </p:sldIdLst>
  <p:sldSz cx="9144000" cy="6858000" type="screen4x3"/>
  <p:notesSz cx="6735763" cy="9866313"/>
  <p:embeddedFontLst>
    <p:embeddedFont>
      <p:font typeface="Dosis" panose="020B0604020202020204" charset="0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E1FF"/>
    <a:srgbClr val="D4D1EB"/>
    <a:srgbClr val="CF1F3C"/>
    <a:srgbClr val="FC8D00"/>
    <a:srgbClr val="3A8F98"/>
    <a:srgbClr val="F2F2F2"/>
    <a:srgbClr val="F9B233"/>
    <a:srgbClr val="17AB98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6E1328-6B4A-4BDD-9DF0-DCC83BC4E26A}" v="91" dt="2026-01-03T23:34:10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9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11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font" Target="fonts/font1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5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07/01/2026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7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07/01/2026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25" r:id="rId2"/>
    <p:sldLayoutId id="21474839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xmlns="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xmlns="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3676" y="413409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xmlns="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xmlns="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xmlns="" id="{BE2BDA05-B937-A468-CC33-939CD5F2B11D}"/>
              </a:ext>
            </a:extLst>
          </p:cNvPr>
          <p:cNvSpPr txBox="1"/>
          <p:nvPr/>
        </p:nvSpPr>
        <p:spPr>
          <a:xfrm>
            <a:off x="3905386" y="518184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xmlns="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xmlns="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15</a:t>
              </a: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xmlns="" id="{E70D31AF-1EF7-563F-771A-ABDB39A213B6}"/>
                </a:ext>
              </a:extLst>
            </p:cNvPr>
            <p:cNvSpPr/>
            <p:nvPr/>
          </p:nvSpPr>
          <p:spPr>
            <a:xfrm>
              <a:off x="5401623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xmlns="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xmlns="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xmlns="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16</a:t>
              </a: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xmlns="" id="{E1D36B3F-2678-7EB5-76EA-7729E173AFBF}"/>
                </a:ext>
              </a:extLst>
            </p:cNvPr>
            <p:cNvSpPr/>
            <p:nvPr/>
          </p:nvSpPr>
          <p:spPr>
            <a:xfrm>
              <a:off x="5397881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endParaRPr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xmlns="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xmlns="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xmlns="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10BE346-5E8F-1584-E9F9-073150C7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90" y="2592912"/>
            <a:ext cx="8313683" cy="141547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ثم سجلوا عدد أجوبتكم الصحيحة.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5EC4B3D-4B42-F75F-B539-7B37055922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F39A64C-23AB-E8E4-A630-9D0B5D444E3C}"/>
              </a:ext>
            </a:extLst>
          </p:cNvPr>
          <p:cNvSpPr txBox="1"/>
          <p:nvPr/>
        </p:nvSpPr>
        <p:spPr>
          <a:xfrm>
            <a:off x="1493488" y="313581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28111A8-99F5-5765-F7A9-03EC8DF61D29}"/>
              </a:ext>
            </a:extLst>
          </p:cNvPr>
          <p:cNvSpPr txBox="1"/>
          <p:nvPr/>
        </p:nvSpPr>
        <p:spPr>
          <a:xfrm>
            <a:off x="1544681" y="353592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B834931-C9AF-2E30-592F-C2C2BF3BB573}"/>
              </a:ext>
            </a:extLst>
          </p:cNvPr>
          <p:cNvSpPr txBox="1"/>
          <p:nvPr/>
        </p:nvSpPr>
        <p:spPr>
          <a:xfrm>
            <a:off x="3563179" y="313581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10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EA6760ED-84A7-B4CC-3985-3D78DCD7689B}"/>
              </a:ext>
            </a:extLst>
          </p:cNvPr>
          <p:cNvSpPr txBox="1"/>
          <p:nvPr/>
        </p:nvSpPr>
        <p:spPr>
          <a:xfrm>
            <a:off x="3582842" y="353592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14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A48D2A-12BE-229C-2DD3-0566DAD0CFE1}"/>
              </a:ext>
            </a:extLst>
          </p:cNvPr>
          <p:cNvSpPr txBox="1"/>
          <p:nvPr/>
        </p:nvSpPr>
        <p:spPr>
          <a:xfrm>
            <a:off x="5632870" y="313581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18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9FA4B86-2B94-E77C-3079-E52CEB049A98}"/>
              </a:ext>
            </a:extLst>
          </p:cNvPr>
          <p:cNvSpPr txBox="1"/>
          <p:nvPr/>
        </p:nvSpPr>
        <p:spPr>
          <a:xfrm>
            <a:off x="5242631" y="3535924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B6E5B91-CA26-2AB1-0347-E8CC9FA939AF}"/>
              </a:ext>
            </a:extLst>
          </p:cNvPr>
          <p:cNvSpPr txBox="1"/>
          <p:nvPr/>
        </p:nvSpPr>
        <p:spPr>
          <a:xfrm>
            <a:off x="7723581" y="313581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51FDF5A7-4EBC-E930-B90C-43839320519B}"/>
              </a:ext>
            </a:extLst>
          </p:cNvPr>
          <p:cNvSpPr txBox="1"/>
          <p:nvPr/>
        </p:nvSpPr>
        <p:spPr>
          <a:xfrm>
            <a:off x="6933951" y="3546434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9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AA7C1BC-ACCF-4727-42AA-551246061261}"/>
                </a:ext>
              </a:extLst>
            </p:cNvPr>
            <p:cNvSpPr txBox="1"/>
            <p:nvPr/>
          </p:nvSpPr>
          <p:spPr>
            <a:xfrm>
              <a:off x="2193989" y="3210205"/>
              <a:ext cx="4074833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اسْتِعْمَالُ نَمُوذَجِ الأَشرِطَةِ لِحَلِّ مَسَائِلِ مُقَارَنَةٍ ضَرْبِيَّةٍ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xmlns="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4CFF38D-CB5A-4331-B649-6CB7F68B13F8}"/>
              </a:ext>
            </a:extLst>
          </p:cNvPr>
          <p:cNvSpPr txBox="1"/>
          <p:nvPr/>
        </p:nvSpPr>
        <p:spPr>
          <a:xfrm>
            <a:off x="400061" y="854031"/>
            <a:ext cx="714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سنتعلم حل مسائل المقارنة من خطوتين، باستعمال نموذج الأشرطة، مع مجد وندى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21E1413-3E3E-04A2-5BD3-DD9218EC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02" y="1989187"/>
            <a:ext cx="796816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4052EF-09DB-46DB-B8E5-EB40001F291E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3P2S4L4-1">
            <a:hlinkClick r:id="" action="ppaction://media"/>
            <a:extLst>
              <a:ext uri="{FF2B5EF4-FFF2-40B4-BE49-F238E27FC236}">
                <a16:creationId xmlns:a16="http://schemas.microsoft.com/office/drawing/2014/main" xmlns="" id="{B7C0A7CA-D6C2-2C77-28DA-61EB2FC2A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043" y="1922610"/>
            <a:ext cx="7972418" cy="44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499A8A4-9961-1BAE-46D5-35E0B3364ACE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ما تعلمناه مع مجد وندى؛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F2C9736-5C38-A577-395E-DE959C468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4" name="Image 1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9DC19FA6-6C64-7B27-ACF9-78068259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81" y="1860332"/>
            <a:ext cx="7708817" cy="44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xmlns="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xmlns="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9BA79D-E68B-BC93-9E2F-CC85F4242EC8}"/>
              </a:ext>
            </a:extLst>
          </p:cNvPr>
          <p:cNvSpPr txBox="1"/>
          <p:nvPr/>
        </p:nvSpPr>
        <p:spPr>
          <a:xfrm>
            <a:off x="314163" y="854031"/>
            <a:ext cx="718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سنحل، معاً، المسألة التالية، باستعمال نموذج الأشرطة، خُطْوَةً خطوة.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C7C8662-C153-318F-0E4D-C3AD7E9D8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576823F-7808-6AE7-BAA3-CDA6E82570DE}"/>
              </a:ext>
            </a:extLst>
          </p:cNvPr>
          <p:cNvSpPr txBox="1"/>
          <p:nvPr/>
        </p:nvSpPr>
        <p:spPr>
          <a:xfrm>
            <a:off x="345693" y="2424469"/>
            <a:ext cx="8229600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1EADF58-FECC-AC00-842B-8DE69373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02C6CF6-CF0D-4820-10CA-BC4EAF23B5B0}"/>
              </a:ext>
            </a:extLst>
          </p:cNvPr>
          <p:cNvSpPr txBox="1"/>
          <p:nvPr/>
        </p:nvSpPr>
        <p:spPr>
          <a:xfrm>
            <a:off x="1103586" y="854031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ثم أغمضوا أعينكم وتخيلوا أحداثها.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B317A23-6F72-2317-0586-C0880BEF6A4F}"/>
              </a:ext>
            </a:extLst>
          </p:cNvPr>
          <p:cNvSpPr txBox="1"/>
          <p:nvPr/>
        </p:nvSpPr>
        <p:spPr>
          <a:xfrm>
            <a:off x="345693" y="2424469"/>
            <a:ext cx="8229600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1BAFEE1-3F77-AB9A-FA41-F6FCCE8F70FB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11CD572-0F39-FB82-7D66-DF9FB6DB9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F4C9FB5-222F-2674-B055-484EE412E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07A4C48-423A-F64B-BBB3-D9C001D7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xmlns="" id="{DA761865-9564-9F3E-1070-6855D6FCDC5B}"/>
              </a:ext>
            </a:extLst>
          </p:cNvPr>
          <p:cNvGrpSpPr/>
          <p:nvPr/>
        </p:nvGrpSpPr>
        <p:grpSpPr>
          <a:xfrm>
            <a:off x="5766137" y="1749095"/>
            <a:ext cx="2578060" cy="551406"/>
            <a:chOff x="5891445" y="1914188"/>
            <a:chExt cx="2491002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933BE6E2-BB7C-E5EA-E9C9-EAA8AF72C352}"/>
                </a:ext>
              </a:extLst>
            </p:cNvPr>
            <p:cNvSpPr/>
            <p:nvPr/>
          </p:nvSpPr>
          <p:spPr>
            <a:xfrm>
              <a:off x="5891445" y="1914188"/>
              <a:ext cx="206023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defRPr/>
              </a:pP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أُمَثِّلُ الْعَدَدَ الْأَصغَرَ  بِشَريطٍ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xmlns="" id="{FD7BBF5C-903F-0BA1-6BC1-4648E5F18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xmlns="" id="{4E2D62C9-DDFF-4417-870B-D3253160C362}"/>
              </a:ext>
            </a:extLst>
          </p:cNvPr>
          <p:cNvGrpSpPr/>
          <p:nvPr/>
        </p:nvGrpSpPr>
        <p:grpSpPr>
          <a:xfrm>
            <a:off x="3062113" y="1749095"/>
            <a:ext cx="2562008" cy="551406"/>
            <a:chOff x="5800775" y="1914188"/>
            <a:chExt cx="256200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B4DA19A3-A55B-DA2F-F0E0-007CE490F4A0}"/>
                </a:ext>
              </a:extLst>
            </p:cNvPr>
            <p:cNvSpPr/>
            <p:nvPr/>
          </p:nvSpPr>
          <p:spPr>
            <a:xfrm>
              <a:off x="5800775" y="1914188"/>
              <a:ext cx="21322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 الشّريطَ الثّاني بِعَدَدِ الْمَرَّاتِ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F1CAF433-1FBF-E7A1-B40B-C8CDFF7D85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xmlns="" id="{4CE9B108-C1C6-3CA0-0DE2-5503F0384970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D53B81E0-26F2-6079-E698-82267D523EFF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DA94AF56-DE63-D5F9-3141-9BC979AFB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2CBA8FA-A35B-9A4F-9272-785E33FCC27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76F0278-FCEB-547C-CB6B-166E5B4132B1}"/>
              </a:ext>
            </a:extLst>
          </p:cNvPr>
          <p:cNvSpPr txBox="1"/>
          <p:nvPr/>
        </p:nvSpPr>
        <p:spPr>
          <a:xfrm>
            <a:off x="345693" y="2424469"/>
            <a:ext cx="8229600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حَلُّ المَسائِل : وَضْعِياتُ الْمُقارَنَةِ الضَّرْبِيَّةِ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F83562C-BBD1-FC32-E9C2-B9F32077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95" y="2438144"/>
            <a:ext cx="5892074" cy="39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CFDA29C-C00A-5A81-5D8C-A560B68B645B}"/>
              </a:ext>
            </a:extLst>
          </p:cNvPr>
          <p:cNvSpPr txBox="1"/>
          <p:nvPr/>
        </p:nvSpPr>
        <p:spPr>
          <a:xfrm>
            <a:off x="126123" y="854031"/>
            <a:ext cx="739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مثلوا، على ألواحكم، ما قرأته الجدة على شريط: لاحظوا أن المسألة تقارن مقروء الجدة وسعاد.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E677E30-13EC-1AB0-F76D-A2A67FD1E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D089F83-4004-1515-9D7A-9C88FED740E4}"/>
              </a:ext>
            </a:extLst>
          </p:cNvPr>
          <p:cNvSpPr txBox="1"/>
          <p:nvPr/>
        </p:nvSpPr>
        <p:spPr>
          <a:xfrm>
            <a:off x="283779" y="2424469"/>
            <a:ext cx="8355724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xmlns="" id="{B1EB0809-51F7-FDBF-1018-49427525447B}"/>
              </a:ext>
            </a:extLst>
          </p:cNvPr>
          <p:cNvGrpSpPr/>
          <p:nvPr/>
        </p:nvGrpSpPr>
        <p:grpSpPr>
          <a:xfrm>
            <a:off x="5766137" y="1749095"/>
            <a:ext cx="2578060" cy="551406"/>
            <a:chOff x="5891445" y="1914188"/>
            <a:chExt cx="2491002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8B166F01-D192-DE84-0E7E-93BC85E0B28B}"/>
                </a:ext>
              </a:extLst>
            </p:cNvPr>
            <p:cNvSpPr/>
            <p:nvPr/>
          </p:nvSpPr>
          <p:spPr>
            <a:xfrm>
              <a:off x="5891445" y="1914188"/>
              <a:ext cx="206023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defRPr/>
              </a:pP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أُمَثِّلُ الْعَدَدَ الْأَصغَرَ  بِشَريطٍ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56DCBD9C-061B-4EAB-9492-1053E529D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17F48D29-EE13-1B52-65ED-5FE882AF957A}"/>
              </a:ext>
            </a:extLst>
          </p:cNvPr>
          <p:cNvGrpSpPr/>
          <p:nvPr/>
        </p:nvGrpSpPr>
        <p:grpSpPr>
          <a:xfrm>
            <a:off x="3062113" y="1749095"/>
            <a:ext cx="2562008" cy="551406"/>
            <a:chOff x="5800775" y="1914188"/>
            <a:chExt cx="2562008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666E3920-8D85-5CF3-91F7-7DE7A25B65DA}"/>
                </a:ext>
              </a:extLst>
            </p:cNvPr>
            <p:cNvSpPr/>
            <p:nvPr/>
          </p:nvSpPr>
          <p:spPr>
            <a:xfrm>
              <a:off x="5800775" y="1914188"/>
              <a:ext cx="21322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 الشّريطَ الثّاني بِعَدَدِ الْمَرَّاتِ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6E5EB560-3644-18C4-A299-1FD552CC8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xmlns="" id="{ED337940-6C98-34EC-ACF9-0B95FE9FF8FF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D7AD35C4-8CC6-E715-BF96-9B40760B3B75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5555EE6D-9B18-8B19-0756-D70933552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46CBFC-73F8-6904-FEB2-9D49E107E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93A7DD3-ABA8-EFBF-5FE5-8DDA72BC0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458B689-EB0C-29C1-E28B-3DBDE06CD783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187DF97-8209-5ACF-1450-498511375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65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39F525-FF32-34DA-7EDB-68927F2A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6D45DCA-D3A2-557B-A0E0-99AB4CAF8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4C85EBD-DCB3-CD14-6D19-040724CE1799}"/>
              </a:ext>
            </a:extLst>
          </p:cNvPr>
          <p:cNvSpPr txBox="1"/>
          <p:nvPr/>
        </p:nvSpPr>
        <p:spPr>
          <a:xfrm>
            <a:off x="767255" y="854031"/>
            <a:ext cx="672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ليمثل ما قرأته الجدة؟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E91521C-A8AD-E61A-F9B3-DF51D84DD0C1}"/>
              </a:ext>
            </a:extLst>
          </p:cNvPr>
          <p:cNvSpPr txBox="1"/>
          <p:nvPr/>
        </p:nvSpPr>
        <p:spPr>
          <a:xfrm>
            <a:off x="283779" y="2424469"/>
            <a:ext cx="8334704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xmlns="" id="{4EEA8B15-D6F3-0D4C-3727-8BB7C6D43C36}"/>
              </a:ext>
            </a:extLst>
          </p:cNvPr>
          <p:cNvGrpSpPr/>
          <p:nvPr/>
        </p:nvGrpSpPr>
        <p:grpSpPr>
          <a:xfrm>
            <a:off x="5766137" y="1749095"/>
            <a:ext cx="2578060" cy="551406"/>
            <a:chOff x="5891445" y="1914188"/>
            <a:chExt cx="2491002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2561B67C-7D4E-780A-0C25-F6719DC71E2E}"/>
                </a:ext>
              </a:extLst>
            </p:cNvPr>
            <p:cNvSpPr/>
            <p:nvPr/>
          </p:nvSpPr>
          <p:spPr>
            <a:xfrm>
              <a:off x="5891445" y="1914188"/>
              <a:ext cx="206023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defRPr/>
              </a:pP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أُمَثِّلُ الْعَدَدَ الْأَصغَرَ  بِشَريطٍ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xmlns="" id="{A0845BA0-51DD-0D85-B68E-D3646FC05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xmlns="" id="{A78DA65D-13B0-0B66-1F21-57F99DE4186D}"/>
              </a:ext>
            </a:extLst>
          </p:cNvPr>
          <p:cNvGrpSpPr/>
          <p:nvPr/>
        </p:nvGrpSpPr>
        <p:grpSpPr>
          <a:xfrm>
            <a:off x="3062113" y="1749095"/>
            <a:ext cx="2562008" cy="551406"/>
            <a:chOff x="5800775" y="1914188"/>
            <a:chExt cx="256200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59E10CA0-D8C0-6136-0A12-D59176392C11}"/>
                </a:ext>
              </a:extLst>
            </p:cNvPr>
            <p:cNvSpPr/>
            <p:nvPr/>
          </p:nvSpPr>
          <p:spPr>
            <a:xfrm>
              <a:off x="5800775" y="1914188"/>
              <a:ext cx="213223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 الشّريطَ الثّاني بِعَدَدِ الْمَرَّاتِ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035F5BE3-0860-121B-4279-2B661F9BD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xmlns="" id="{9D59B6A3-3C9D-2931-9D71-DEAD8F9E68C9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455A2894-DD92-BE09-A1D4-C22E8A2C9904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E9C7BF42-735C-BC54-9E11-FFFD7FE00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F730A93-8725-049C-1191-84FD1ECAA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DD8A5FAA-B8EC-AD24-3FE2-7629427BC318}"/>
              </a:ext>
            </a:extLst>
          </p:cNvPr>
          <p:cNvSpPr txBox="1"/>
          <p:nvPr/>
        </p:nvSpPr>
        <p:spPr>
          <a:xfrm>
            <a:off x="1429407" y="854031"/>
            <a:ext cx="6067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يجب أن نمثل مقروء الجدة كالتالي: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3C9019-7DA9-718E-D246-34301B36C031}"/>
              </a:ext>
            </a:extLst>
          </p:cNvPr>
          <p:cNvSpPr txBox="1"/>
          <p:nvPr/>
        </p:nvSpPr>
        <p:spPr>
          <a:xfrm>
            <a:off x="304800" y="2424469"/>
            <a:ext cx="8313683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73222450-727B-5B72-3776-D661727C3304}"/>
              </a:ext>
            </a:extLst>
          </p:cNvPr>
          <p:cNvGrpSpPr/>
          <p:nvPr/>
        </p:nvGrpSpPr>
        <p:grpSpPr>
          <a:xfrm>
            <a:off x="1636989" y="4395653"/>
            <a:ext cx="1863650" cy="584775"/>
            <a:chOff x="1658009" y="3460530"/>
            <a:chExt cx="2198292" cy="584775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6B829670-A844-6928-0EE5-3AB9CBFE4620}"/>
                </a:ext>
              </a:extLst>
            </p:cNvPr>
            <p:cNvSpPr txBox="1"/>
            <p:nvPr/>
          </p:nvSpPr>
          <p:spPr>
            <a:xfrm>
              <a:off x="1658009" y="3460530"/>
              <a:ext cx="11692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اَلْجَدّة</a:t>
              </a:r>
              <a:endParaRPr lang="fr-FR" sz="3200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655748A-F8AB-2EA3-5B99-D06CB37F4965}"/>
                </a:ext>
              </a:extLst>
            </p:cNvPr>
            <p:cNvSpPr/>
            <p:nvPr/>
          </p:nvSpPr>
          <p:spPr>
            <a:xfrm>
              <a:off x="2900855" y="3520965"/>
              <a:ext cx="955446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537F685-BCF9-BCAA-A194-C62FEFCC7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F34D5881-268F-64C0-440C-EB3CC916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85" y="5005769"/>
            <a:ext cx="1111031" cy="148925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55384D3-F142-3EB5-BD2A-E625657BE3F1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F350AC10-6F2D-9D69-6CDD-B2D2088988EE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xmlns="" id="{1B00694A-A835-5CFD-3DFC-A76070F027E0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4F482966-C12D-DC68-61D9-D40771C6F590}"/>
              </a:ext>
            </a:extLst>
          </p:cNvPr>
          <p:cNvSpPr/>
          <p:nvPr/>
        </p:nvSpPr>
        <p:spPr>
          <a:xfrm>
            <a:off x="3062113" y="1749095"/>
            <a:ext cx="238407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</a:t>
            </a:r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الشّريطَ الثّاني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بِعَدَدِ الْمَرَّاتِ</a:t>
            </a:r>
            <a:endParaRPr lang="ar-M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xmlns="" id="{483E487F-3C69-3A81-304E-186A86FF13F5}"/>
              </a:ext>
            </a:extLst>
          </p:cNvPr>
          <p:cNvSpPr>
            <a:spLocks noChangeAspect="1"/>
          </p:cNvSpPr>
          <p:nvPr/>
        </p:nvSpPr>
        <p:spPr>
          <a:xfrm>
            <a:off x="5443752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E58A952A-D55F-6403-5B71-56289400207B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2DB857C4-5193-F0A0-C5BC-1656E11A1E0F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xmlns="" id="{9738C86E-90EF-FDB4-4773-A1CE2CEBF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5FD67E3E-B840-9365-DA51-069A1EC96DAB}"/>
              </a:ext>
            </a:extLst>
          </p:cNvPr>
          <p:cNvSpPr txBox="1"/>
          <p:nvPr/>
        </p:nvSpPr>
        <p:spPr>
          <a:xfrm>
            <a:off x="345693" y="2424469"/>
            <a:ext cx="8229600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قَرَأَت سُعادُ 5 مرَّاتٍ ما قَرَأَتْهُ الجَدَّةُ.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93005EB3-2862-3699-0332-C2EC4E4FBE3B}"/>
              </a:ext>
            </a:extLst>
          </p:cNvPr>
          <p:cNvGrpSpPr/>
          <p:nvPr/>
        </p:nvGrpSpPr>
        <p:grpSpPr>
          <a:xfrm>
            <a:off x="1636989" y="4395653"/>
            <a:ext cx="1863650" cy="584775"/>
            <a:chOff x="1658009" y="3460530"/>
            <a:chExt cx="2198292" cy="584775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xmlns="" id="{8B754E48-106B-227F-3C10-EBB6CF58C068}"/>
                </a:ext>
              </a:extLst>
            </p:cNvPr>
            <p:cNvSpPr txBox="1"/>
            <p:nvPr/>
          </p:nvSpPr>
          <p:spPr>
            <a:xfrm>
              <a:off x="1658009" y="3460530"/>
              <a:ext cx="11692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اَلْجَدّة</a:t>
              </a:r>
              <a:endParaRPr lang="fr-FR" sz="3200" dirty="0">
                <a:solidFill>
                  <a:srgbClr val="0070C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EE1F1A13-A7B8-A0B1-591C-07F134643FB1}"/>
                </a:ext>
              </a:extLst>
            </p:cNvPr>
            <p:cNvSpPr/>
            <p:nvPr/>
          </p:nvSpPr>
          <p:spPr>
            <a:xfrm>
              <a:off x="2900855" y="3520965"/>
              <a:ext cx="955446" cy="4928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12A174-6518-7D1A-F8C9-6689B79F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7189417-C90F-BD41-1907-84F08417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85" y="5005769"/>
            <a:ext cx="1111031" cy="148925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55E3147-B1D6-86BE-C279-FA4248BD85B8}"/>
              </a:ext>
            </a:extLst>
          </p:cNvPr>
          <p:cNvSpPr txBox="1"/>
          <p:nvPr/>
        </p:nvSpPr>
        <p:spPr>
          <a:xfrm>
            <a:off x="1145628" y="854031"/>
            <a:ext cx="6350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مثلوا، على ألواحكم، الشريط الثاني بعدد مرات الشريط الأول كما في المسألة.</a:t>
            </a: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9CFB2D3-EE48-3B87-1166-1F3316431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1C8A9C5-7A2F-19E0-D6EF-542C8C68C66E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CF4A0474-89C6-0C84-3AA4-5E55CA0E643A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A8E7616-965A-4E5B-1597-9B7FE9639049}"/>
              </a:ext>
            </a:extLst>
          </p:cNvPr>
          <p:cNvSpPr/>
          <p:nvPr/>
        </p:nvSpPr>
        <p:spPr>
          <a:xfrm>
            <a:off x="3062113" y="1749095"/>
            <a:ext cx="238407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</a:t>
            </a:r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الشّريطَ الثّاني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بِعَدَدِ الْمَرَّاتِ</a:t>
            </a:r>
            <a:endParaRPr lang="ar-M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BE55F3B1-E08E-FEB6-7B96-A7689339D177}"/>
              </a:ext>
            </a:extLst>
          </p:cNvPr>
          <p:cNvSpPr>
            <a:spLocks noChangeAspect="1"/>
          </p:cNvSpPr>
          <p:nvPr/>
        </p:nvSpPr>
        <p:spPr>
          <a:xfrm>
            <a:off x="5443752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54A67B4E-B9CD-1B49-37E8-B1F7C9C6E594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B1B4D62E-1FCF-C88B-4683-38EC001990D0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5D664AF8-50A1-3CE3-A1DE-71366D9BED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E02E718-D835-DE7A-379B-1BBA303160B2}"/>
              </a:ext>
            </a:extLst>
          </p:cNvPr>
          <p:cNvSpPr txBox="1"/>
          <p:nvPr/>
        </p:nvSpPr>
        <p:spPr>
          <a:xfrm>
            <a:off x="304800" y="2424469"/>
            <a:ext cx="832021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</a:t>
            </a:r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 سُعادُ 5 مرَّاتٍ ما قَرَأَتْهُ الجَدَّةُ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77500A21-7399-6A7A-4010-4B03DF8C4C31}"/>
              </a:ext>
            </a:extLst>
          </p:cNvPr>
          <p:cNvGrpSpPr/>
          <p:nvPr/>
        </p:nvGrpSpPr>
        <p:grpSpPr>
          <a:xfrm>
            <a:off x="1636989" y="4395653"/>
            <a:ext cx="1863650" cy="584775"/>
            <a:chOff x="1658009" y="3460530"/>
            <a:chExt cx="2198292" cy="58477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E240671A-F775-7CD7-C11D-84472D484868}"/>
                </a:ext>
              </a:extLst>
            </p:cNvPr>
            <p:cNvSpPr txBox="1"/>
            <p:nvPr/>
          </p:nvSpPr>
          <p:spPr>
            <a:xfrm>
              <a:off x="1658009" y="3460530"/>
              <a:ext cx="11692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اَلْجَدّة</a:t>
              </a:r>
              <a:endParaRPr lang="fr-FR" sz="3200" dirty="0">
                <a:solidFill>
                  <a:srgbClr val="0070C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E4DB8A8-0CC7-FEE8-9D23-62D6B8B6EF06}"/>
                </a:ext>
              </a:extLst>
            </p:cNvPr>
            <p:cNvSpPr/>
            <p:nvPr/>
          </p:nvSpPr>
          <p:spPr>
            <a:xfrm>
              <a:off x="2900855" y="3520965"/>
              <a:ext cx="955446" cy="4928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8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9E021-AA82-0A80-1B37-013E6A2D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4C4B2CD-10E0-BDBA-0596-E1390A7C86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DE21D39-EDFA-A85E-A535-470796D0D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49D3ED1-0A9F-4FAE-7D19-A84736BB395C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</p:spTree>
    <p:extLst>
      <p:ext uri="{BB962C8B-B14F-4D97-AF65-F5344CB8AC3E}">
        <p14:creationId xmlns:p14="http://schemas.microsoft.com/office/powerpoint/2010/main" val="246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B0B087-53BE-E5A6-D46E-81EBFCB2D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0806CE7-0EFE-054F-CBEA-A52834725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08E79E5-4454-53B9-E454-185A81BD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285" y="4208318"/>
            <a:ext cx="3881005" cy="163137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AEFD942D-37CD-605C-4770-798F4807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85" y="5005769"/>
            <a:ext cx="1111031" cy="1489254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479B9F-1DFC-9F0F-0CAA-4D20A96F20B3}"/>
              </a:ext>
            </a:extLst>
          </p:cNvPr>
          <p:cNvSpPr/>
          <p:nvPr/>
        </p:nvSpPr>
        <p:spPr>
          <a:xfrm>
            <a:off x="5446187" y="4636886"/>
            <a:ext cx="2749875" cy="3871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7EE0C65-4CBC-DEAC-7FB4-2572F7FCE6C2}"/>
              </a:ext>
            </a:extLst>
          </p:cNvPr>
          <p:cNvSpPr txBox="1"/>
          <p:nvPr/>
        </p:nvSpPr>
        <p:spPr>
          <a:xfrm>
            <a:off x="977462" y="854031"/>
            <a:ext cx="6519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ليمثل الشريط الثاني بعدد مرات الشريط الأول؟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5693FF1-7CAB-DAC7-0C62-9EEFF2AA5FCC}"/>
              </a:ext>
            </a:extLst>
          </p:cNvPr>
          <p:cNvSpPr txBox="1"/>
          <p:nvPr/>
        </p:nvSpPr>
        <p:spPr>
          <a:xfrm>
            <a:off x="304800" y="2424469"/>
            <a:ext cx="832021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</a:t>
            </a:r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 سُعادُ 5 مرَّاتٍ ما قَرَأَتْهُ الجَدَّةُ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E138EDB-A1BE-6638-8BD0-2F488590E73E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6F1CC85E-CE9E-12B8-5B74-482BF668C90A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DB88BEA-7127-151E-F2FA-A69A38A787A3}"/>
              </a:ext>
            </a:extLst>
          </p:cNvPr>
          <p:cNvSpPr/>
          <p:nvPr/>
        </p:nvSpPr>
        <p:spPr>
          <a:xfrm>
            <a:off x="3062113" y="1749095"/>
            <a:ext cx="238407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</a:t>
            </a:r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الشّريطَ الثّاني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بِعَدَدِ الْمَرَّاتِ</a:t>
            </a:r>
            <a:endParaRPr lang="ar-M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xmlns="" id="{EC4B129D-AD7D-219C-EFE0-9D02F106D4DB}"/>
              </a:ext>
            </a:extLst>
          </p:cNvPr>
          <p:cNvSpPr>
            <a:spLocks noChangeAspect="1"/>
          </p:cNvSpPr>
          <p:nvPr/>
        </p:nvSpPr>
        <p:spPr>
          <a:xfrm>
            <a:off x="5443752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xmlns="" id="{B20C3A95-99CE-1D9D-2945-004DDE274E4A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60252A-7C1C-0742-42A7-378500BB2D35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9975BFB0-918B-52EC-06B9-7BDEA606BD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5D7A7BC-0688-2E03-0C89-1F8049C0C0A2}"/>
              </a:ext>
            </a:extLst>
          </p:cNvPr>
          <p:cNvGrpSpPr/>
          <p:nvPr/>
        </p:nvGrpSpPr>
        <p:grpSpPr>
          <a:xfrm>
            <a:off x="1636989" y="4395653"/>
            <a:ext cx="1862956" cy="584775"/>
            <a:chOff x="1658009" y="3460530"/>
            <a:chExt cx="2197473" cy="58477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DE10DBD1-A594-76FD-1CCB-E57F1F84083C}"/>
                </a:ext>
              </a:extLst>
            </p:cNvPr>
            <p:cNvSpPr txBox="1"/>
            <p:nvPr/>
          </p:nvSpPr>
          <p:spPr>
            <a:xfrm>
              <a:off x="1658009" y="3460530"/>
              <a:ext cx="11692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اَلْجَدّة</a:t>
              </a:r>
              <a:endParaRPr lang="fr-FR" sz="3200" dirty="0">
                <a:solidFill>
                  <a:srgbClr val="0070C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324DDC6-93E0-BAE6-347D-978A2870ADEA}"/>
                </a:ext>
              </a:extLst>
            </p:cNvPr>
            <p:cNvSpPr/>
            <p:nvPr/>
          </p:nvSpPr>
          <p:spPr>
            <a:xfrm>
              <a:off x="2900855" y="3520965"/>
              <a:ext cx="954627" cy="4928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0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07E075-DD56-F83B-76B1-E25FCBE3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FCF9FE4-9C1B-DEEF-9CC0-39C902C4E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6CC37F-8DD4-8793-6532-46C42E358B05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الشريط الثاني كالآتي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F2D2245-5972-0E06-C818-1D13A983D57A}"/>
              </a:ext>
            </a:extLst>
          </p:cNvPr>
          <p:cNvSpPr txBox="1"/>
          <p:nvPr/>
        </p:nvSpPr>
        <p:spPr>
          <a:xfrm>
            <a:off x="304800" y="2424469"/>
            <a:ext cx="832021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قَرَأَتِ الجَدَّةُ 13 صَفْحَةً مِن قِصَّةِ الْكَنزِ الْمَفقودِ، بَيْنَما </a:t>
            </a:r>
            <a:r>
              <a:rPr lang="ar-MA" sz="3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قَرَأَت سُعادُ 5 مرَّاتٍ ما قَرَأَتْهُ الجَدَّةُ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أَحسُبُ عددَ الصّفَحاتِ الَّتي قَرَأَتْها سُعادُ؟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305BC4C-8A36-2665-BA96-C29AA1D53E69}"/>
              </a:ext>
            </a:extLst>
          </p:cNvPr>
          <p:cNvGrpSpPr/>
          <p:nvPr/>
        </p:nvGrpSpPr>
        <p:grpSpPr>
          <a:xfrm>
            <a:off x="1647499" y="4236870"/>
            <a:ext cx="5100180" cy="1213856"/>
            <a:chOff x="1658008" y="3460530"/>
            <a:chExt cx="6015981" cy="121385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570A12E8-1A59-25CE-7285-D1827FE7E4EB}"/>
                </a:ext>
              </a:extLst>
            </p:cNvPr>
            <p:cNvSpPr txBox="1"/>
            <p:nvPr/>
          </p:nvSpPr>
          <p:spPr>
            <a:xfrm>
              <a:off x="1658009" y="3460530"/>
              <a:ext cx="11692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اَلْجَدّة</a:t>
              </a:r>
              <a:endParaRPr lang="fr-FR" sz="3200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E6105EA-EE10-60D9-E188-AD8470768656}"/>
                </a:ext>
              </a:extLst>
            </p:cNvPr>
            <p:cNvSpPr/>
            <p:nvPr/>
          </p:nvSpPr>
          <p:spPr>
            <a:xfrm>
              <a:off x="2900855" y="3520965"/>
              <a:ext cx="954627" cy="49280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A4251A3-5AB8-A159-6145-EFA887B40009}"/>
                </a:ext>
              </a:extLst>
            </p:cNvPr>
            <p:cNvSpPr txBox="1"/>
            <p:nvPr/>
          </p:nvSpPr>
          <p:spPr>
            <a:xfrm>
              <a:off x="1658008" y="4089611"/>
              <a:ext cx="116927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dirty="0">
                  <a:ln w="0"/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سُعاد</a:t>
              </a:r>
              <a:endParaRPr lang="fr-FR" sz="3200" dirty="0">
                <a:solidFill>
                  <a:srgbClr val="C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A87479C-DC0E-70E8-47F0-87A6A570983D}"/>
                </a:ext>
              </a:extLst>
            </p:cNvPr>
            <p:cNvSpPr/>
            <p:nvPr/>
          </p:nvSpPr>
          <p:spPr>
            <a:xfrm>
              <a:off x="2900854" y="4160556"/>
              <a:ext cx="954627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EC2EC61-C0AA-83AA-DDCC-4694F2D2A5CB}"/>
                </a:ext>
              </a:extLst>
            </p:cNvPr>
            <p:cNvSpPr/>
            <p:nvPr/>
          </p:nvSpPr>
          <p:spPr>
            <a:xfrm>
              <a:off x="3855481" y="4160556"/>
              <a:ext cx="954627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AE05CA51-073E-628D-EB63-36A068D8A718}"/>
                </a:ext>
              </a:extLst>
            </p:cNvPr>
            <p:cNvSpPr/>
            <p:nvPr/>
          </p:nvSpPr>
          <p:spPr>
            <a:xfrm>
              <a:off x="4810108" y="4160556"/>
              <a:ext cx="954627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F9DDAAD-F650-8388-FA26-19CDF05207F6}"/>
                </a:ext>
              </a:extLst>
            </p:cNvPr>
            <p:cNvSpPr/>
            <p:nvPr/>
          </p:nvSpPr>
          <p:spPr>
            <a:xfrm>
              <a:off x="5764735" y="4160556"/>
              <a:ext cx="954627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A2703FB-41DA-E3C8-9626-6F53E7A4A426}"/>
                </a:ext>
              </a:extLst>
            </p:cNvPr>
            <p:cNvSpPr/>
            <p:nvPr/>
          </p:nvSpPr>
          <p:spPr>
            <a:xfrm>
              <a:off x="6719362" y="4160556"/>
              <a:ext cx="954627" cy="49280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E20A72B6-C616-CEAD-2104-A02EE51E7886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xmlns="" id="{95EC8476-CCB9-C967-B0F5-7579F0A7004C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6BC87842-D05A-E5DE-B130-D32518123BBC}"/>
              </a:ext>
            </a:extLst>
          </p:cNvPr>
          <p:cNvSpPr/>
          <p:nvPr/>
        </p:nvSpPr>
        <p:spPr>
          <a:xfrm>
            <a:off x="3062113" y="1749095"/>
            <a:ext cx="2384074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</a:t>
            </a:r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الشّريطَ الثّاني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بِعَدَدِ الْمَرَّاتِ</a:t>
            </a:r>
            <a:endParaRPr lang="ar-M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xmlns="" id="{4DD3F27E-6E2F-7A22-B1A7-46FA4D8ABB34}"/>
              </a:ext>
            </a:extLst>
          </p:cNvPr>
          <p:cNvSpPr>
            <a:spLocks noChangeAspect="1"/>
          </p:cNvSpPr>
          <p:nvPr/>
        </p:nvSpPr>
        <p:spPr>
          <a:xfrm>
            <a:off x="5443752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31" name="Group 12">
            <a:extLst>
              <a:ext uri="{FF2B5EF4-FFF2-40B4-BE49-F238E27FC236}">
                <a16:creationId xmlns:a16="http://schemas.microsoft.com/office/drawing/2014/main" xmlns="" id="{141C9434-E51D-94DD-EDA0-C1C2C8EFFCA6}"/>
              </a:ext>
            </a:extLst>
          </p:cNvPr>
          <p:cNvGrpSpPr/>
          <p:nvPr/>
        </p:nvGrpSpPr>
        <p:grpSpPr>
          <a:xfrm>
            <a:off x="441435" y="1749095"/>
            <a:ext cx="2443083" cy="551406"/>
            <a:chOff x="5919700" y="1914188"/>
            <a:chExt cx="2443083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FCA08FE2-64E4-E747-DE69-E5C89BFF79AD}"/>
                </a:ext>
              </a:extLst>
            </p:cNvPr>
            <p:cNvSpPr/>
            <p:nvPr/>
          </p:nvSpPr>
          <p:spPr>
            <a:xfrm>
              <a:off x="5919700" y="1914188"/>
              <a:ext cx="200280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الضَّربَ في ا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مُتَسَاوِيَة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xmlns="" id="{9450885F-E8DA-7030-5DD9-C02A19FB69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Accolade fermante 33">
            <a:extLst>
              <a:ext uri="{FF2B5EF4-FFF2-40B4-BE49-F238E27FC236}">
                <a16:creationId xmlns:a16="http://schemas.microsoft.com/office/drawing/2014/main" xmlns="" id="{E4017A8E-5441-D7F3-8BBD-2E557BB952F0}"/>
              </a:ext>
            </a:extLst>
          </p:cNvPr>
          <p:cNvSpPr/>
          <p:nvPr/>
        </p:nvSpPr>
        <p:spPr>
          <a:xfrm rot="5400000">
            <a:off x="4540810" y="3509837"/>
            <a:ext cx="357352" cy="4182435"/>
          </a:xfrm>
          <a:prstGeom prst="rightBrace">
            <a:avLst>
              <a:gd name="adj1" fmla="val 5539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A5E15020-EEAA-C208-5C9A-784AE9363A01}"/>
              </a:ext>
            </a:extLst>
          </p:cNvPr>
          <p:cNvSpPr txBox="1"/>
          <p:nvPr/>
        </p:nvSpPr>
        <p:spPr>
          <a:xfrm>
            <a:off x="4319762" y="5759669"/>
            <a:ext cx="80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10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12826C-5834-84D1-E1F9-A07EBB6E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0B0B5A5-ADB0-4770-8E2B-EE1F0404A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627BAD8E-B54B-D000-D379-F8F0E62D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627" y="4995924"/>
            <a:ext cx="1115665" cy="148755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5D0B9640-5250-0B46-7827-671DE779F819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FBEB2E7-F8D4-F07F-45D2-0E1E614C44A3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4E5747F9-75E0-C70F-62BF-05EFDC802A3F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60AF147-8010-7367-3A1C-B2B7B286C056}"/>
              </a:ext>
            </a:extLst>
          </p:cNvPr>
          <p:cNvSpPr/>
          <p:nvPr/>
        </p:nvSpPr>
        <p:spPr>
          <a:xfrm>
            <a:off x="3258209" y="1749095"/>
            <a:ext cx="212491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 الشّريطَ الثّاني بِعَدَدِ الْمَرَّاتِ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52A74C43-EA05-9359-E1D9-764451751414}"/>
              </a:ext>
            </a:extLst>
          </p:cNvPr>
          <p:cNvSpPr>
            <a:spLocks noChangeAspect="1"/>
          </p:cNvSpPr>
          <p:nvPr/>
        </p:nvSpPr>
        <p:spPr>
          <a:xfrm>
            <a:off x="5380692" y="181442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C4B0B43-AD76-71B2-1ACD-9DEDF8DD54FC}"/>
              </a:ext>
            </a:extLst>
          </p:cNvPr>
          <p:cNvSpPr/>
          <p:nvPr/>
        </p:nvSpPr>
        <p:spPr>
          <a:xfrm>
            <a:off x="441435" y="1749095"/>
            <a:ext cx="2228368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أَستَخدِمُ الضَّربَ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مُتَسَاوِيَة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endParaRPr lang="ar-S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xmlns="" id="{F42AAF06-E956-2773-1B97-126984184C83}"/>
              </a:ext>
            </a:extLst>
          </p:cNvPr>
          <p:cNvSpPr>
            <a:spLocks noChangeAspect="1"/>
          </p:cNvSpPr>
          <p:nvPr/>
        </p:nvSpPr>
        <p:spPr>
          <a:xfrm>
            <a:off x="2672615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69AD6E26-238F-2DA7-94B4-2CA4715BA84D}"/>
              </a:ext>
            </a:extLst>
          </p:cNvPr>
          <p:cNvGrpSpPr/>
          <p:nvPr/>
        </p:nvGrpSpPr>
        <p:grpSpPr>
          <a:xfrm>
            <a:off x="1710559" y="3011460"/>
            <a:ext cx="5163204" cy="1984464"/>
            <a:chOff x="1647499" y="4236870"/>
            <a:chExt cx="5163204" cy="1984464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xmlns="" id="{2ED8C221-2D30-2112-BD71-C26E48C42F08}"/>
                </a:ext>
              </a:extLst>
            </p:cNvPr>
            <p:cNvGrpSpPr/>
            <p:nvPr/>
          </p:nvGrpSpPr>
          <p:grpSpPr>
            <a:xfrm>
              <a:off x="1647499" y="4236870"/>
              <a:ext cx="5100180" cy="1213856"/>
              <a:chOff x="1658008" y="3460530"/>
              <a:chExt cx="6015981" cy="1213856"/>
            </a:xfrm>
          </p:grpSpPr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xmlns="" id="{85DDD9B4-C5C2-7DA0-52DB-EB0BCC2E9540}"/>
                  </a:ext>
                </a:extLst>
              </p:cNvPr>
              <p:cNvSpPr txBox="1"/>
              <p:nvPr/>
            </p:nvSpPr>
            <p:spPr>
              <a:xfrm>
                <a:off x="1658009" y="3460530"/>
                <a:ext cx="116927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اَلْجَدّة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6D15B746-73DF-E1ED-7A55-4D2A8F2FE350}"/>
                  </a:ext>
                </a:extLst>
              </p:cNvPr>
              <p:cNvSpPr/>
              <p:nvPr/>
            </p:nvSpPr>
            <p:spPr>
              <a:xfrm>
                <a:off x="2900855" y="3520965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xmlns="" id="{C9480F29-5E15-17B9-B1F6-D4E73A4D0F94}"/>
                  </a:ext>
                </a:extLst>
              </p:cNvPr>
              <p:cNvSpPr txBox="1"/>
              <p:nvPr/>
            </p:nvSpPr>
            <p:spPr>
              <a:xfrm>
                <a:off x="1658008" y="4089611"/>
                <a:ext cx="116927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سُعاد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6BF1272C-F67B-3E3F-D3C7-06E813A314C7}"/>
                  </a:ext>
                </a:extLst>
              </p:cNvPr>
              <p:cNvSpPr/>
              <p:nvPr/>
            </p:nvSpPr>
            <p:spPr>
              <a:xfrm>
                <a:off x="2900854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7E60C6EF-BA41-3099-18C4-566B7D80A3A6}"/>
                  </a:ext>
                </a:extLst>
              </p:cNvPr>
              <p:cNvSpPr/>
              <p:nvPr/>
            </p:nvSpPr>
            <p:spPr>
              <a:xfrm>
                <a:off x="3855481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739776CA-3650-2107-EAC2-D059E797EDB6}"/>
                  </a:ext>
                </a:extLst>
              </p:cNvPr>
              <p:cNvSpPr/>
              <p:nvPr/>
            </p:nvSpPr>
            <p:spPr>
              <a:xfrm>
                <a:off x="4810108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444D572F-69B4-7E69-9655-9C017EB57CAB}"/>
                  </a:ext>
                </a:extLst>
              </p:cNvPr>
              <p:cNvSpPr/>
              <p:nvPr/>
            </p:nvSpPr>
            <p:spPr>
              <a:xfrm>
                <a:off x="5764735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9DC05B27-6D0C-D8E6-6AF8-925026325E02}"/>
                  </a:ext>
                </a:extLst>
              </p:cNvPr>
              <p:cNvSpPr/>
              <p:nvPr/>
            </p:nvSpPr>
            <p:spPr>
              <a:xfrm>
                <a:off x="6719362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</p:grpSp>
        <p:sp>
          <p:nvSpPr>
            <p:cNvPr id="52" name="Accolade fermante 51">
              <a:extLst>
                <a:ext uri="{FF2B5EF4-FFF2-40B4-BE49-F238E27FC236}">
                  <a16:creationId xmlns:a16="http://schemas.microsoft.com/office/drawing/2014/main" xmlns="" id="{63989C6B-4348-2AF6-BE72-0E6A831E5CF1}"/>
                </a:ext>
              </a:extLst>
            </p:cNvPr>
            <p:cNvSpPr/>
            <p:nvPr/>
          </p:nvSpPr>
          <p:spPr>
            <a:xfrm rot="5400000">
              <a:off x="4540810" y="3509837"/>
              <a:ext cx="357352" cy="4182435"/>
            </a:xfrm>
            <a:prstGeom prst="rightBrace">
              <a:avLst>
                <a:gd name="adj1" fmla="val 55392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xmlns="" id="{D1E79470-1AA2-59ED-1561-22AB8EE5729B}"/>
                </a:ext>
              </a:extLst>
            </p:cNvPr>
            <p:cNvSpPr txBox="1"/>
            <p:nvPr/>
          </p:nvSpPr>
          <p:spPr>
            <a:xfrm>
              <a:off x="4319762" y="5759669"/>
              <a:ext cx="809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0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A57EE1-2E13-E869-D681-39A3BD62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9E01F13B-6D13-90B9-3744-279F2187D28D}"/>
              </a:ext>
            </a:extLst>
          </p:cNvPr>
          <p:cNvSpPr txBox="1"/>
          <p:nvPr/>
        </p:nvSpPr>
        <p:spPr>
          <a:xfrm>
            <a:off x="1" y="854031"/>
            <a:ext cx="752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الحل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المناسبة، باستخدام الضرب لحساب عدد صفحات سعاد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FA2E30B-D15F-830F-3E78-C2EB5D734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39F73A1-1E44-D3D9-5C75-688C293B1F3E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5BCDA228-C174-3A07-A1AF-254927910D7D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BBE2948-FE4B-E315-DDD1-00B40B97677D}"/>
              </a:ext>
            </a:extLst>
          </p:cNvPr>
          <p:cNvSpPr/>
          <p:nvPr/>
        </p:nvSpPr>
        <p:spPr>
          <a:xfrm>
            <a:off x="3258209" y="1749095"/>
            <a:ext cx="212491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 الشّريطَ الثّاني بِعَدَدِ الْمَرَّاتِ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3EFD67D2-A7B1-D9AD-E953-9886AB58C9DE}"/>
              </a:ext>
            </a:extLst>
          </p:cNvPr>
          <p:cNvSpPr>
            <a:spLocks noChangeAspect="1"/>
          </p:cNvSpPr>
          <p:nvPr/>
        </p:nvSpPr>
        <p:spPr>
          <a:xfrm>
            <a:off x="5380692" y="181442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5CBD54B-BFDC-D319-E100-B7D9977BD378}"/>
              </a:ext>
            </a:extLst>
          </p:cNvPr>
          <p:cNvSpPr/>
          <p:nvPr/>
        </p:nvSpPr>
        <p:spPr>
          <a:xfrm>
            <a:off x="441435" y="1749095"/>
            <a:ext cx="2228368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أَستَخدِمُ الضَّربَ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مُتَسَاوِيَة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endParaRPr lang="ar-S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xmlns="" id="{8A7F5B7B-4D6F-8549-2E13-897027F6B128}"/>
              </a:ext>
            </a:extLst>
          </p:cNvPr>
          <p:cNvSpPr>
            <a:spLocks noChangeAspect="1"/>
          </p:cNvSpPr>
          <p:nvPr/>
        </p:nvSpPr>
        <p:spPr>
          <a:xfrm>
            <a:off x="2672615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E726E51-CF31-52F5-F774-0DD598C6185B}"/>
              </a:ext>
            </a:extLst>
          </p:cNvPr>
          <p:cNvGrpSpPr/>
          <p:nvPr/>
        </p:nvGrpSpPr>
        <p:grpSpPr>
          <a:xfrm>
            <a:off x="1710559" y="3011460"/>
            <a:ext cx="5163204" cy="1984464"/>
            <a:chOff x="1647499" y="4236870"/>
            <a:chExt cx="5163204" cy="198446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E0A1811B-E6AD-C1B8-2183-B6B487FB52D1}"/>
                </a:ext>
              </a:extLst>
            </p:cNvPr>
            <p:cNvGrpSpPr/>
            <p:nvPr/>
          </p:nvGrpSpPr>
          <p:grpSpPr>
            <a:xfrm>
              <a:off x="1647499" y="4236870"/>
              <a:ext cx="5100180" cy="1213856"/>
              <a:chOff x="1658008" y="3460530"/>
              <a:chExt cx="6015981" cy="121385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F5543380-561E-F4B5-EFA9-ED3A863811A0}"/>
                  </a:ext>
                </a:extLst>
              </p:cNvPr>
              <p:cNvSpPr txBox="1"/>
              <p:nvPr/>
            </p:nvSpPr>
            <p:spPr>
              <a:xfrm>
                <a:off x="1658009" y="3460530"/>
                <a:ext cx="116927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اَلْجَدّة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31CCA30-982B-24DD-FB03-0F7D27CCBAA5}"/>
                  </a:ext>
                </a:extLst>
              </p:cNvPr>
              <p:cNvSpPr/>
              <p:nvPr/>
            </p:nvSpPr>
            <p:spPr>
              <a:xfrm>
                <a:off x="2900855" y="3520965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3831EB04-10E5-67CE-EF2E-762F5B516780}"/>
                  </a:ext>
                </a:extLst>
              </p:cNvPr>
              <p:cNvSpPr txBox="1"/>
              <p:nvPr/>
            </p:nvSpPr>
            <p:spPr>
              <a:xfrm>
                <a:off x="1658008" y="4089611"/>
                <a:ext cx="116927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سُعاد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AEA2F75-F181-9D13-4D36-A4EB9C00FC4F}"/>
                  </a:ext>
                </a:extLst>
              </p:cNvPr>
              <p:cNvSpPr/>
              <p:nvPr/>
            </p:nvSpPr>
            <p:spPr>
              <a:xfrm>
                <a:off x="2900854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E5766EA0-744D-1181-F549-67E12953C465}"/>
                  </a:ext>
                </a:extLst>
              </p:cNvPr>
              <p:cNvSpPr/>
              <p:nvPr/>
            </p:nvSpPr>
            <p:spPr>
              <a:xfrm>
                <a:off x="3855481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D367BC45-BE23-DDD0-43BD-BEB1816FA9E4}"/>
                  </a:ext>
                </a:extLst>
              </p:cNvPr>
              <p:cNvSpPr/>
              <p:nvPr/>
            </p:nvSpPr>
            <p:spPr>
              <a:xfrm>
                <a:off x="4810108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B06403BE-B9B1-6BD9-AB9F-AFC0293E03FC}"/>
                  </a:ext>
                </a:extLst>
              </p:cNvPr>
              <p:cNvSpPr/>
              <p:nvPr/>
            </p:nvSpPr>
            <p:spPr>
              <a:xfrm>
                <a:off x="5764735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D0FDDDEE-58A3-C82E-AA77-C76B2186BC66}"/>
                  </a:ext>
                </a:extLst>
              </p:cNvPr>
              <p:cNvSpPr/>
              <p:nvPr/>
            </p:nvSpPr>
            <p:spPr>
              <a:xfrm>
                <a:off x="6719362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</p:grpSp>
        <p:sp>
          <p:nvSpPr>
            <p:cNvPr id="10" name="Accolade fermante 9">
              <a:extLst>
                <a:ext uri="{FF2B5EF4-FFF2-40B4-BE49-F238E27FC236}">
                  <a16:creationId xmlns:a16="http://schemas.microsoft.com/office/drawing/2014/main" xmlns="" id="{4E573F55-04DC-5E1F-5B05-B6770D0642E5}"/>
                </a:ext>
              </a:extLst>
            </p:cNvPr>
            <p:cNvSpPr/>
            <p:nvPr/>
          </p:nvSpPr>
          <p:spPr>
            <a:xfrm rot="5400000">
              <a:off x="4540810" y="3509837"/>
              <a:ext cx="357352" cy="4182435"/>
            </a:xfrm>
            <a:prstGeom prst="rightBrace">
              <a:avLst>
                <a:gd name="adj1" fmla="val 55392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1BAA5046-914B-267B-66E7-6FFCCEECBD50}"/>
                </a:ext>
              </a:extLst>
            </p:cNvPr>
            <p:cNvSpPr txBox="1"/>
            <p:nvPr/>
          </p:nvSpPr>
          <p:spPr>
            <a:xfrm>
              <a:off x="4319762" y="5759669"/>
              <a:ext cx="809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9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F199BCC-34B1-95B0-ECCB-E8C5B53B4C73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C6DC0CD-6618-B275-91EA-C7C3F4BED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AB8072-64EF-4359-C112-576C0979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A71FD27-843A-2FFF-CC90-875C1A13A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957AF921-7516-78CA-7EE5-E4024719D983}"/>
              </a:ext>
            </a:extLst>
          </p:cNvPr>
          <p:cNvSpPr txBox="1"/>
          <p:nvPr/>
        </p:nvSpPr>
        <p:spPr>
          <a:xfrm>
            <a:off x="262757" y="854031"/>
            <a:ext cx="730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ليكتب متساوية الحل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باستخدام الضرب، لحساب عدد صفحات سعاد؟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1FEC928-64F8-6754-34B1-DBBD929BC15D}"/>
              </a:ext>
            </a:extLst>
          </p:cNvPr>
          <p:cNvGrpSpPr/>
          <p:nvPr/>
        </p:nvGrpSpPr>
        <p:grpSpPr>
          <a:xfrm>
            <a:off x="1710559" y="3011460"/>
            <a:ext cx="5163204" cy="1984464"/>
            <a:chOff x="1647499" y="4236870"/>
            <a:chExt cx="5163204" cy="198446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D753A31E-BBC0-F84A-765C-9C389B2E37B1}"/>
                </a:ext>
              </a:extLst>
            </p:cNvPr>
            <p:cNvGrpSpPr/>
            <p:nvPr/>
          </p:nvGrpSpPr>
          <p:grpSpPr>
            <a:xfrm>
              <a:off x="1647499" y="4236870"/>
              <a:ext cx="5100180" cy="1213856"/>
              <a:chOff x="1658008" y="3460530"/>
              <a:chExt cx="6015981" cy="121385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98E1D0E2-B747-38C2-22D5-8DAF6BD3E73B}"/>
                  </a:ext>
                </a:extLst>
              </p:cNvPr>
              <p:cNvSpPr txBox="1"/>
              <p:nvPr/>
            </p:nvSpPr>
            <p:spPr>
              <a:xfrm>
                <a:off x="1658009" y="3460530"/>
                <a:ext cx="116927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اَلْجَدّة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4F3EDEA-8947-CC84-41A6-B9E02D97CE23}"/>
                  </a:ext>
                </a:extLst>
              </p:cNvPr>
              <p:cNvSpPr/>
              <p:nvPr/>
            </p:nvSpPr>
            <p:spPr>
              <a:xfrm>
                <a:off x="2900855" y="3520965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BD618480-7C61-C3C8-FF7D-C00267317117}"/>
                  </a:ext>
                </a:extLst>
              </p:cNvPr>
              <p:cNvSpPr txBox="1"/>
              <p:nvPr/>
            </p:nvSpPr>
            <p:spPr>
              <a:xfrm>
                <a:off x="1658008" y="4089611"/>
                <a:ext cx="116927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سُعاد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494E41B-E1FB-B5EE-C2A7-954DEDC20BD6}"/>
                  </a:ext>
                </a:extLst>
              </p:cNvPr>
              <p:cNvSpPr/>
              <p:nvPr/>
            </p:nvSpPr>
            <p:spPr>
              <a:xfrm>
                <a:off x="2900854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1A31D88-14BF-A4BE-FB96-648CE633FA0F}"/>
                  </a:ext>
                </a:extLst>
              </p:cNvPr>
              <p:cNvSpPr/>
              <p:nvPr/>
            </p:nvSpPr>
            <p:spPr>
              <a:xfrm>
                <a:off x="3855481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FDA40EFF-D3A1-0CE5-6C88-879880DDA526}"/>
                  </a:ext>
                </a:extLst>
              </p:cNvPr>
              <p:cNvSpPr/>
              <p:nvPr/>
            </p:nvSpPr>
            <p:spPr>
              <a:xfrm>
                <a:off x="4810108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01149E-B9B1-719C-993B-0B5DE848CF98}"/>
                  </a:ext>
                </a:extLst>
              </p:cNvPr>
              <p:cNvSpPr/>
              <p:nvPr/>
            </p:nvSpPr>
            <p:spPr>
              <a:xfrm>
                <a:off x="5764735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E7E604EF-FFFA-50E8-AA66-CFE699ACDDD1}"/>
                  </a:ext>
                </a:extLst>
              </p:cNvPr>
              <p:cNvSpPr/>
              <p:nvPr/>
            </p:nvSpPr>
            <p:spPr>
              <a:xfrm>
                <a:off x="6719362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</p:grpSp>
        <p:sp>
          <p:nvSpPr>
            <p:cNvPr id="4" name="Accolade fermante 3">
              <a:extLst>
                <a:ext uri="{FF2B5EF4-FFF2-40B4-BE49-F238E27FC236}">
                  <a16:creationId xmlns:a16="http://schemas.microsoft.com/office/drawing/2014/main" xmlns="" id="{1CD2EC25-93DE-5EAE-7677-496801F3D0B0}"/>
                </a:ext>
              </a:extLst>
            </p:cNvPr>
            <p:cNvSpPr/>
            <p:nvPr/>
          </p:nvSpPr>
          <p:spPr>
            <a:xfrm rot="5400000">
              <a:off x="4540810" y="3509837"/>
              <a:ext cx="357352" cy="4182435"/>
            </a:xfrm>
            <a:prstGeom prst="rightBrace">
              <a:avLst>
                <a:gd name="adj1" fmla="val 55392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CB677CE1-5EAB-D775-CB31-62DC8FAFD756}"/>
                </a:ext>
              </a:extLst>
            </p:cNvPr>
            <p:cNvSpPr txBox="1"/>
            <p:nvPr/>
          </p:nvSpPr>
          <p:spPr>
            <a:xfrm>
              <a:off x="4319762" y="5759669"/>
              <a:ext cx="809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A49139DB-6610-689C-3BBE-2CFDD5864950}"/>
              </a:ext>
            </a:extLst>
          </p:cNvPr>
          <p:cNvSpPr/>
          <p:nvPr/>
        </p:nvSpPr>
        <p:spPr>
          <a:xfrm>
            <a:off x="5990897" y="1749095"/>
            <a:ext cx="190747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أُمَثِّلُ الْعَدَدَ </a:t>
            </a:r>
            <a:r>
              <a:rPr lang="ar-MA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الْأَصغَرَ  بِشَريطٍ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xmlns="" id="{9DBB2B04-3D0E-1C32-68FD-B95A6DE31959}"/>
              </a:ext>
            </a:extLst>
          </p:cNvPr>
          <p:cNvSpPr>
            <a:spLocks noChangeAspect="1"/>
          </p:cNvSpPr>
          <p:nvPr/>
        </p:nvSpPr>
        <p:spPr>
          <a:xfrm>
            <a:off x="7896459" y="1814425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5A6E5CC-86E9-56E0-A188-5AE52B6596D6}"/>
              </a:ext>
            </a:extLst>
          </p:cNvPr>
          <p:cNvSpPr/>
          <p:nvPr/>
        </p:nvSpPr>
        <p:spPr>
          <a:xfrm>
            <a:off x="3258209" y="1749095"/>
            <a:ext cx="2124918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أُمَثّلُ الشّريطَ الثّاني بِعَدَدِ الْمَرَّاتِ</a:t>
            </a: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xmlns="" id="{96412F04-541E-BF0A-41AC-96B5667AC852}"/>
              </a:ext>
            </a:extLst>
          </p:cNvPr>
          <p:cNvSpPr>
            <a:spLocks noChangeAspect="1"/>
          </p:cNvSpPr>
          <p:nvPr/>
        </p:nvSpPr>
        <p:spPr>
          <a:xfrm>
            <a:off x="5380692" y="181442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CB80DA99-E8E2-872E-B2B9-6BA00EB58519}"/>
              </a:ext>
            </a:extLst>
          </p:cNvPr>
          <p:cNvSpPr/>
          <p:nvPr/>
        </p:nvSpPr>
        <p:spPr>
          <a:xfrm>
            <a:off x="441435" y="1749095"/>
            <a:ext cx="2228368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rtl="1"/>
            <a:r>
              <a:rPr lang="ar-MA" sz="1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أَستَخدِمُ الضَّربَ 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مُتَسَاوِيَة</a:t>
            </a:r>
            <a:r>
              <a:rPr lang="ar-MA" sz="1600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endParaRPr lang="ar-SA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xmlns="" id="{D24B5A45-069B-322F-9739-454D5A6C9C63}"/>
              </a:ext>
            </a:extLst>
          </p:cNvPr>
          <p:cNvSpPr>
            <a:spLocks noChangeAspect="1"/>
          </p:cNvSpPr>
          <p:nvPr/>
        </p:nvSpPr>
        <p:spPr>
          <a:xfrm>
            <a:off x="2672615" y="181442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44D681-D033-8047-30D4-87392854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332935A-0DFB-139D-31FB-176D453D3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E249313-AF84-1951-30FE-AE834C9B057E}"/>
              </a:ext>
            </a:extLst>
          </p:cNvPr>
          <p:cNvSpPr txBox="1"/>
          <p:nvPr/>
        </p:nvSpPr>
        <p:spPr>
          <a:xfrm>
            <a:off x="189187" y="854031"/>
            <a:ext cx="730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المتساوية المناسبة لحساب المطلوب باستخدام الضرب هي: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776927DA-8287-3590-2DDC-E5CF22F64241}"/>
              </a:ext>
            </a:extLst>
          </p:cNvPr>
          <p:cNvSpPr txBox="1"/>
          <p:nvPr/>
        </p:nvSpPr>
        <p:spPr>
          <a:xfrm>
            <a:off x="3155731" y="4860766"/>
            <a:ext cx="2832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× 5 = 65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C88FF4A-7D8B-69F9-3A22-F902F35302C2}"/>
              </a:ext>
            </a:extLst>
          </p:cNvPr>
          <p:cNvGrpSpPr/>
          <p:nvPr/>
        </p:nvGrpSpPr>
        <p:grpSpPr>
          <a:xfrm>
            <a:off x="1710559" y="2685641"/>
            <a:ext cx="5163204" cy="1984464"/>
            <a:chOff x="1647499" y="4236870"/>
            <a:chExt cx="5163204" cy="198446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7D92732D-18A3-A30B-88D3-4B3B1A6BE8F7}"/>
                </a:ext>
              </a:extLst>
            </p:cNvPr>
            <p:cNvGrpSpPr/>
            <p:nvPr/>
          </p:nvGrpSpPr>
          <p:grpSpPr>
            <a:xfrm>
              <a:off x="1647499" y="4236870"/>
              <a:ext cx="5100180" cy="1213856"/>
              <a:chOff x="1658008" y="3460530"/>
              <a:chExt cx="6015981" cy="121385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FC316554-787C-0FAF-8B09-66DA5EECAE1F}"/>
                  </a:ext>
                </a:extLst>
              </p:cNvPr>
              <p:cNvSpPr txBox="1"/>
              <p:nvPr/>
            </p:nvSpPr>
            <p:spPr>
              <a:xfrm>
                <a:off x="1658009" y="3460530"/>
                <a:ext cx="116927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اَلْجَدّة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A1EDEE96-2995-B377-41BE-4F034A44620D}"/>
                  </a:ext>
                </a:extLst>
              </p:cNvPr>
              <p:cNvSpPr/>
              <p:nvPr/>
            </p:nvSpPr>
            <p:spPr>
              <a:xfrm>
                <a:off x="2900855" y="3520965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FBAE9696-94E9-7AF1-45FA-2B7AB1AA71FE}"/>
                  </a:ext>
                </a:extLst>
              </p:cNvPr>
              <p:cNvSpPr txBox="1"/>
              <p:nvPr/>
            </p:nvSpPr>
            <p:spPr>
              <a:xfrm>
                <a:off x="1658008" y="4089611"/>
                <a:ext cx="116927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MA" sz="3200" dirty="0">
                    <a:ln w="0"/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سُعاد</a:t>
                </a:r>
                <a:endParaRPr lang="fr-F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A01A4CF-D5BB-1B8F-C6CC-826F70CFC643}"/>
                  </a:ext>
                </a:extLst>
              </p:cNvPr>
              <p:cNvSpPr/>
              <p:nvPr/>
            </p:nvSpPr>
            <p:spPr>
              <a:xfrm>
                <a:off x="2900854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A7DB949-55FB-F772-B7F3-59E728F7F331}"/>
                  </a:ext>
                </a:extLst>
              </p:cNvPr>
              <p:cNvSpPr/>
              <p:nvPr/>
            </p:nvSpPr>
            <p:spPr>
              <a:xfrm>
                <a:off x="3855481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6F1486F-C893-6448-93EF-5AF5820778BF}"/>
                  </a:ext>
                </a:extLst>
              </p:cNvPr>
              <p:cNvSpPr/>
              <p:nvPr/>
            </p:nvSpPr>
            <p:spPr>
              <a:xfrm>
                <a:off x="4810108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AE7F61E8-5AAF-9A82-23A0-F1071B299B24}"/>
                  </a:ext>
                </a:extLst>
              </p:cNvPr>
              <p:cNvSpPr/>
              <p:nvPr/>
            </p:nvSpPr>
            <p:spPr>
              <a:xfrm>
                <a:off x="5764735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3D76CC6D-A143-ED01-C0AF-82D4E600786E}"/>
                  </a:ext>
                </a:extLst>
              </p:cNvPr>
              <p:cNvSpPr/>
              <p:nvPr/>
            </p:nvSpPr>
            <p:spPr>
              <a:xfrm>
                <a:off x="6719362" y="4160556"/>
                <a:ext cx="954627" cy="49280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</p:grpSp>
        <p:sp>
          <p:nvSpPr>
            <p:cNvPr id="4" name="Accolade fermante 3">
              <a:extLst>
                <a:ext uri="{FF2B5EF4-FFF2-40B4-BE49-F238E27FC236}">
                  <a16:creationId xmlns:a16="http://schemas.microsoft.com/office/drawing/2014/main" xmlns="" id="{386E6F4B-67F2-03A4-A944-1CB74CE62DB3}"/>
                </a:ext>
              </a:extLst>
            </p:cNvPr>
            <p:cNvSpPr/>
            <p:nvPr/>
          </p:nvSpPr>
          <p:spPr>
            <a:xfrm rot="5400000">
              <a:off x="4540810" y="3509837"/>
              <a:ext cx="357352" cy="4182435"/>
            </a:xfrm>
            <a:prstGeom prst="rightBrace">
              <a:avLst>
                <a:gd name="adj1" fmla="val 55392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DB03605E-1A4A-68E5-4F59-DF0AC98EB2B6}"/>
                </a:ext>
              </a:extLst>
            </p:cNvPr>
            <p:cNvSpPr txBox="1"/>
            <p:nvPr/>
          </p:nvSpPr>
          <p:spPr>
            <a:xfrm>
              <a:off x="4319762" y="5759669"/>
              <a:ext cx="809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xmlns="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xmlns="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9FCD43C-4239-BC82-8F4F-6FD49474E8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2386B49-AFDE-1BE4-F482-BAF89883221E}"/>
              </a:ext>
            </a:extLst>
          </p:cNvPr>
          <p:cNvSpPr txBox="1"/>
          <p:nvPr/>
        </p:nvSpPr>
        <p:spPr>
          <a:xfrm>
            <a:off x="2837240" y="854031"/>
            <a:ext cx="465928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المسألة التالية؟</a:t>
            </a: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xmlns="" id="{710EB004-952A-F270-4584-795E271CC36B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صُوفِيَا 45 كَعْكَةً، بَيْنَمَا خَبَزَ مُعَاذٌ ضِعْفَ عَدَدِ الْكَعْكَاتِ الَّتِي خَبَزَتْهَا صُوفِيَا مَرَّتَيْنِ.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1BD45D5-6193-1109-9F93-8EDEF83BB6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C34C9E1-E4C8-619F-F69A-A18DF40E75B2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أغمضوا أعينكم ثم تخيلوا شريط أحداث المسألة.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0B59B87-6733-18E0-CB90-26FBDBD769E7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صُوفِيَا 45 كَعْكَةً، بَيْنَمَا خَبَزَ مُعَاذٌ ضِعْفَ عَدَدِ الْكَعْكَاتِ الَّتِي خَبَزَتْهَا صُوفِيَا مَرَّتَيْنِ.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C8D05E-280F-E981-1F28-C8EDFFDB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71E4D9E-734D-8BB9-8C06-EE637A77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B917EC9-CFDB-54BC-5D23-C63EE0B231D4}"/>
              </a:ext>
            </a:extLst>
          </p:cNvPr>
          <p:cNvSpPr txBox="1"/>
          <p:nvPr/>
        </p:nvSpPr>
        <p:spPr>
          <a:xfrm>
            <a:off x="1713186" y="854031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مثلوا، على ألواحكم، المسألة باستخدام نموذج الأشرطة.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5E78288-86D5-45BA-D384-8EC845C54D54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 45 كَعْكَةً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بَيْنَمَا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خَبَزَ مُعَاذٌ ضِعْفَ عَدَدِ الْكَعْكَات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 الَّتِي خَبَزَتْهَا صُوفِيَا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مَرَّتَيْنِ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</p:spTree>
    <p:extLst>
      <p:ext uri="{BB962C8B-B14F-4D97-AF65-F5344CB8AC3E}">
        <p14:creationId xmlns:p14="http://schemas.microsoft.com/office/powerpoint/2010/main" val="29023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146A3D-D017-FB13-BC5C-6AFB99AD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76F2935-0E94-2280-04E3-C5EB6CD92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79A5362-E37D-0884-91DA-639735B1AE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6F87517-CB39-09C1-3A24-ECABBAC5F78E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2B88D0-4F5C-1252-3BCB-7FB1800F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FE4136A-EEE7-2DEE-EC0B-0FD7F92E9758}"/>
              </a:ext>
            </a:extLst>
          </p:cNvPr>
          <p:cNvSpPr txBox="1"/>
          <p:nvPr/>
        </p:nvSpPr>
        <p:spPr>
          <a:xfrm>
            <a:off x="935421" y="854031"/>
            <a:ext cx="6561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ليمثل المسألة على نموذج الأشرطة؟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F638973-03C2-7FD9-C542-27094EEF64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F91D17-BA02-05F0-EA39-574BF6595949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 45 كَعْكَةً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بَيْنَمَا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خَبَزَ مُعَاذٌ ضِعْفَ عَدَدِ الْكَعْكَات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 الَّتِي خَبَزَتْهَا صُوفِيَا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مَرَّتَيْنِ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</p:spTree>
    <p:extLst>
      <p:ext uri="{BB962C8B-B14F-4D97-AF65-F5344CB8AC3E}">
        <p14:creationId xmlns:p14="http://schemas.microsoft.com/office/powerpoint/2010/main" val="14801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xmlns="" id="{790832D5-8116-94C7-1CE8-2C588E16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77" y="1723695"/>
            <a:ext cx="6798551" cy="4597221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F9ADF23-B09B-84FD-0837-110B5AC0D61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99 – سنصحح تمارين الواجب المنزلي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4357566-3B3E-8587-65E5-FA4ADBE92449}"/>
              </a:ext>
            </a:extLst>
          </p:cNvPr>
          <p:cNvSpPr/>
          <p:nvPr/>
        </p:nvSpPr>
        <p:spPr>
          <a:xfrm>
            <a:off x="1292772" y="5381296"/>
            <a:ext cx="2732689" cy="714704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E1CB56-5BE0-07B5-B73A-0ADAA12B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EB5DC4AE-BAAF-1831-3DCE-5B644AD5E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764D543D-1DD1-C87D-9781-DBFD3CB42C49}"/>
              </a:ext>
            </a:extLst>
          </p:cNvPr>
          <p:cNvSpPr txBox="1"/>
          <p:nvPr/>
        </p:nvSpPr>
        <p:spPr>
          <a:xfrm>
            <a:off x="557051" y="854031"/>
            <a:ext cx="693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E93FC4-A623-2F8C-901D-ECDFD292E9A5}"/>
              </a:ext>
            </a:extLst>
          </p:cNvPr>
          <p:cNvSpPr/>
          <p:nvPr/>
        </p:nvSpPr>
        <p:spPr>
          <a:xfrm>
            <a:off x="557051" y="4220404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9F5D21-0507-45B0-38FC-7DA431C9BB6A}"/>
              </a:ext>
            </a:extLst>
          </p:cNvPr>
          <p:cNvSpPr/>
          <p:nvPr/>
        </p:nvSpPr>
        <p:spPr>
          <a:xfrm>
            <a:off x="557051" y="4940362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مُعَاذٌ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7480D-2FA9-E4DD-3B25-5A5E19A234F6}"/>
              </a:ext>
            </a:extLst>
          </p:cNvPr>
          <p:cNvSpPr/>
          <p:nvPr/>
        </p:nvSpPr>
        <p:spPr>
          <a:xfrm>
            <a:off x="2930832" y="4246182"/>
            <a:ext cx="1241776" cy="5704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28F7A29-4625-5F0B-7AD7-0FE7E68A282F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 45 كَعْكَةً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بَيْنَمَا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خَبَزَ مُعَاذٌ ضِعْفَ عَدَدِ الْكَعْكَات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 الَّتِي خَبَزَتْهَا صُوفِيَا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مَرَّتَيْنِ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DE2ECC-51CF-D320-E99D-CE30A8060F52}"/>
              </a:ext>
            </a:extLst>
          </p:cNvPr>
          <p:cNvSpPr/>
          <p:nvPr/>
        </p:nvSpPr>
        <p:spPr>
          <a:xfrm>
            <a:off x="2930832" y="4898821"/>
            <a:ext cx="1241776" cy="5704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945FA96-3251-B70A-A173-A340485DC860}"/>
              </a:ext>
            </a:extLst>
          </p:cNvPr>
          <p:cNvSpPr/>
          <p:nvPr/>
        </p:nvSpPr>
        <p:spPr>
          <a:xfrm>
            <a:off x="4172608" y="4898821"/>
            <a:ext cx="1241776" cy="5704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xmlns="" id="{AE9BA578-D0FA-1A0A-5E51-69B1BD60A817}"/>
              </a:ext>
            </a:extLst>
          </p:cNvPr>
          <p:cNvSpPr/>
          <p:nvPr/>
        </p:nvSpPr>
        <p:spPr>
          <a:xfrm rot="16200000">
            <a:off x="3983968" y="4269027"/>
            <a:ext cx="397319" cy="2628566"/>
          </a:xfrm>
          <a:prstGeom prst="leftBrace">
            <a:avLst>
              <a:gd name="adj1" fmla="val 507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A108E70-90EC-CF54-58F5-467AA00CBF19}"/>
              </a:ext>
            </a:extLst>
          </p:cNvPr>
          <p:cNvSpPr txBox="1"/>
          <p:nvPr/>
        </p:nvSpPr>
        <p:spPr>
          <a:xfrm>
            <a:off x="3857298" y="5707117"/>
            <a:ext cx="67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86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EF9825-6842-95D3-F0A3-248669C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DC85062-119F-1A4F-69C8-937A14585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CB38999-6CF4-382F-7879-118FCD062FBC}"/>
              </a:ext>
            </a:extLst>
          </p:cNvPr>
          <p:cNvSpPr txBox="1"/>
          <p:nvPr/>
        </p:nvSpPr>
        <p:spPr>
          <a:xfrm>
            <a:off x="1713186" y="854031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متساوية حل المسألة: 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9F42E36-079A-6FB1-1489-8FB6C4921919}"/>
              </a:ext>
            </a:extLst>
          </p:cNvPr>
          <p:cNvSpPr/>
          <p:nvPr/>
        </p:nvSpPr>
        <p:spPr>
          <a:xfrm>
            <a:off x="557051" y="4220404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EBE530-3DA7-7806-CFA3-18FF5D672619}"/>
              </a:ext>
            </a:extLst>
          </p:cNvPr>
          <p:cNvSpPr/>
          <p:nvPr/>
        </p:nvSpPr>
        <p:spPr>
          <a:xfrm>
            <a:off x="557051" y="4940362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مُعَاذٌ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EC2FD5-8E80-EC4B-A3FE-2C866DC5FF1D}"/>
              </a:ext>
            </a:extLst>
          </p:cNvPr>
          <p:cNvSpPr/>
          <p:nvPr/>
        </p:nvSpPr>
        <p:spPr>
          <a:xfrm>
            <a:off x="2930832" y="4246182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0BEE768-1B26-9FAD-6635-782269959F24}"/>
              </a:ext>
            </a:extLst>
          </p:cNvPr>
          <p:cNvSpPr txBox="1"/>
          <p:nvPr/>
        </p:nvSpPr>
        <p:spPr>
          <a:xfrm>
            <a:off x="504325" y="2335346"/>
            <a:ext cx="7788165" cy="1634490"/>
          </a:xfrm>
          <a:prstGeom prst="roundRect">
            <a:avLst/>
          </a:prstGeom>
          <a:solidFill>
            <a:srgbClr val="E5E1FF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خَبَزَتْ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 45 كَعْكَةً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، بَيْنَمَا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خَبَزَ مُعَاذٌ ضِعْفَ عَدَدِ الْكَعْكَات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 الَّتِي خَبَزَتْهَا صُوفِيَا </a:t>
            </a:r>
            <a:r>
              <a:rPr lang="ar-MA" sz="3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مَرَّتَيْنِ</a:t>
            </a:r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/>
            <a:r>
              <a:rPr lang="ar-MA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مَا عَدَدُ الْكَعْكَاتِ الَّتِي خَبَزَهَا مُعَاذٌ؟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0C72865-ADB5-9DCE-0A17-F2BC0D553999}"/>
              </a:ext>
            </a:extLst>
          </p:cNvPr>
          <p:cNvSpPr/>
          <p:nvPr/>
        </p:nvSpPr>
        <p:spPr>
          <a:xfrm>
            <a:off x="2930832" y="4898821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87C8EB4-5396-2935-F7D3-EEFC4938958A}"/>
              </a:ext>
            </a:extLst>
          </p:cNvPr>
          <p:cNvSpPr/>
          <p:nvPr/>
        </p:nvSpPr>
        <p:spPr>
          <a:xfrm>
            <a:off x="4172608" y="4898821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xmlns="" id="{7E9EB129-20BB-D0CD-3960-8767B8C20CAA}"/>
              </a:ext>
            </a:extLst>
          </p:cNvPr>
          <p:cNvSpPr/>
          <p:nvPr/>
        </p:nvSpPr>
        <p:spPr>
          <a:xfrm rot="16200000">
            <a:off x="3983968" y="4269027"/>
            <a:ext cx="397319" cy="2628566"/>
          </a:xfrm>
          <a:prstGeom prst="leftBrace">
            <a:avLst>
              <a:gd name="adj1" fmla="val 507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AB86543-F986-E01B-411E-CF1C48E3F33D}"/>
              </a:ext>
            </a:extLst>
          </p:cNvPr>
          <p:cNvSpPr txBox="1"/>
          <p:nvPr/>
        </p:nvSpPr>
        <p:spPr>
          <a:xfrm>
            <a:off x="3857298" y="5707117"/>
            <a:ext cx="67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48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7CE9AA-999C-13CF-FB43-4DE650BB3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F36D80D-E38E-AFEF-53B1-08DA3252C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8BD3C5C-28F0-8F39-6047-734F9F21CC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581632D-6CE7-C1B6-1580-37E51E7D56C7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C52CB2-3A88-FD9F-2E5D-18998686F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1B31099-668B-954B-FE32-78397074C766}"/>
              </a:ext>
            </a:extLst>
          </p:cNvPr>
          <p:cNvSpPr txBox="1"/>
          <p:nvPr/>
        </p:nvSpPr>
        <p:spPr>
          <a:xfrm>
            <a:off x="1713186" y="854031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نكتب متساوية حل المسألة؟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18B6DE6-C6E7-6B8B-A3EC-3E2FF9F0B1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C9720E-764F-3E5E-3240-3A69C73B7DE1}"/>
              </a:ext>
            </a:extLst>
          </p:cNvPr>
          <p:cNvSpPr/>
          <p:nvPr/>
        </p:nvSpPr>
        <p:spPr>
          <a:xfrm>
            <a:off x="1135116" y="2549259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C13D42-0E6D-F342-8E62-21511BA31A87}"/>
              </a:ext>
            </a:extLst>
          </p:cNvPr>
          <p:cNvSpPr/>
          <p:nvPr/>
        </p:nvSpPr>
        <p:spPr>
          <a:xfrm>
            <a:off x="1135116" y="3269217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مُعَاذٌ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EA302F4-90FC-E8E0-976C-8AE73F8D93A6}"/>
              </a:ext>
            </a:extLst>
          </p:cNvPr>
          <p:cNvSpPr/>
          <p:nvPr/>
        </p:nvSpPr>
        <p:spPr>
          <a:xfrm>
            <a:off x="3508897" y="2575037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C191A6-AE35-3D61-5CE1-E62DA6408EB2}"/>
              </a:ext>
            </a:extLst>
          </p:cNvPr>
          <p:cNvSpPr/>
          <p:nvPr/>
        </p:nvSpPr>
        <p:spPr>
          <a:xfrm>
            <a:off x="3508897" y="3227676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2F2389-82B6-E5C4-7550-D4292A0FFF4A}"/>
              </a:ext>
            </a:extLst>
          </p:cNvPr>
          <p:cNvSpPr/>
          <p:nvPr/>
        </p:nvSpPr>
        <p:spPr>
          <a:xfrm>
            <a:off x="4750673" y="3227676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8" name="Accolade ouvrante 17">
            <a:extLst>
              <a:ext uri="{FF2B5EF4-FFF2-40B4-BE49-F238E27FC236}">
                <a16:creationId xmlns:a16="http://schemas.microsoft.com/office/drawing/2014/main" xmlns="" id="{405D323B-F62F-5CC6-130F-6A7D9DFB130C}"/>
              </a:ext>
            </a:extLst>
          </p:cNvPr>
          <p:cNvSpPr/>
          <p:nvPr/>
        </p:nvSpPr>
        <p:spPr>
          <a:xfrm rot="16200000">
            <a:off x="4551523" y="2597882"/>
            <a:ext cx="397319" cy="2628566"/>
          </a:xfrm>
          <a:prstGeom prst="leftBrace">
            <a:avLst>
              <a:gd name="adj1" fmla="val 507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C40FC43-994C-01C8-4E93-B0A2EDD3AEF0}"/>
              </a:ext>
            </a:extLst>
          </p:cNvPr>
          <p:cNvSpPr txBox="1"/>
          <p:nvPr/>
        </p:nvSpPr>
        <p:spPr>
          <a:xfrm>
            <a:off x="4435363" y="4035972"/>
            <a:ext cx="67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45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5D09DC-C73C-F1DE-69F6-3176CEB2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2591EA4-6E9C-87D2-C1D3-8AF9BFBBE7BE}"/>
              </a:ext>
            </a:extLst>
          </p:cNvPr>
          <p:cNvSpPr txBox="1"/>
          <p:nvPr/>
        </p:nvSpPr>
        <p:spPr>
          <a:xfrm>
            <a:off x="1713186" y="854031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متساوية حل المسألة هي: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45 = 90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67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344F6A4-AE7B-196F-791B-4265231CB6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5C788B7-701D-CA46-52D8-61A2BAD38EC0}"/>
              </a:ext>
            </a:extLst>
          </p:cNvPr>
          <p:cNvSpPr/>
          <p:nvPr/>
        </p:nvSpPr>
        <p:spPr>
          <a:xfrm>
            <a:off x="3153649" y="4991106"/>
            <a:ext cx="3070575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2 × 45 = 90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521CB3-218E-861A-CF5C-B78ECC446074}"/>
              </a:ext>
            </a:extLst>
          </p:cNvPr>
          <p:cNvSpPr/>
          <p:nvPr/>
        </p:nvSpPr>
        <p:spPr>
          <a:xfrm>
            <a:off x="1135116" y="2549259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صُوفِيَا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3EB402-7BB1-4185-C00B-B612EE1E80E9}"/>
              </a:ext>
            </a:extLst>
          </p:cNvPr>
          <p:cNvSpPr/>
          <p:nvPr/>
        </p:nvSpPr>
        <p:spPr>
          <a:xfrm>
            <a:off x="1135116" y="3269217"/>
            <a:ext cx="2300784" cy="57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مُعَاذٌ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2E3C93-3FC7-8AB2-D009-46AB6ECC779F}"/>
              </a:ext>
            </a:extLst>
          </p:cNvPr>
          <p:cNvSpPr/>
          <p:nvPr/>
        </p:nvSpPr>
        <p:spPr>
          <a:xfrm>
            <a:off x="3508897" y="2575037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F1A51F-675A-414F-E243-875C30AEE06C}"/>
              </a:ext>
            </a:extLst>
          </p:cNvPr>
          <p:cNvSpPr/>
          <p:nvPr/>
        </p:nvSpPr>
        <p:spPr>
          <a:xfrm>
            <a:off x="3508897" y="3227676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C6E76E-80CD-EA9D-AE50-BF9862BC2686}"/>
              </a:ext>
            </a:extLst>
          </p:cNvPr>
          <p:cNvSpPr/>
          <p:nvPr/>
        </p:nvSpPr>
        <p:spPr>
          <a:xfrm>
            <a:off x="4750673" y="3227676"/>
            <a:ext cx="1241776" cy="5704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xmlns="" id="{4C7AC61E-87FC-6317-71E2-F39775C1787E}"/>
              </a:ext>
            </a:extLst>
          </p:cNvPr>
          <p:cNvSpPr/>
          <p:nvPr/>
        </p:nvSpPr>
        <p:spPr>
          <a:xfrm rot="16200000">
            <a:off x="4551523" y="2597882"/>
            <a:ext cx="397319" cy="2628566"/>
          </a:xfrm>
          <a:prstGeom prst="leftBrace">
            <a:avLst>
              <a:gd name="adj1" fmla="val 5075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111444F-115E-FFD6-17DF-20F6400F7C8F}"/>
              </a:ext>
            </a:extLst>
          </p:cNvPr>
          <p:cNvSpPr txBox="1"/>
          <p:nvPr/>
        </p:nvSpPr>
        <p:spPr>
          <a:xfrm>
            <a:off x="4435363" y="4035972"/>
            <a:ext cx="67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47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xmlns="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xmlns="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23FC6D-1EB2-BABF-1AC5-2BAFC74E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91" y="1870841"/>
            <a:ext cx="6606599" cy="4467923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078A8CD-64A6-7587-B45C-FC6565F703E7}"/>
              </a:ext>
            </a:extLst>
          </p:cNvPr>
          <p:cNvSpPr/>
          <p:nvPr/>
        </p:nvSpPr>
        <p:spPr>
          <a:xfrm>
            <a:off x="4792717" y="4445875"/>
            <a:ext cx="2861162" cy="1639615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8CA0C11-89B7-711E-BAA7-F835176E4677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افتحوا كراساتكم على الصفحة 35.</a:t>
            </a: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DA20255-742C-747D-0CBD-E1F58A71A6E6}"/>
              </a:ext>
            </a:extLst>
          </p:cNvPr>
          <p:cNvSpPr txBox="1"/>
          <p:nvPr/>
        </p:nvSpPr>
        <p:spPr>
          <a:xfrm>
            <a:off x="1103586" y="854031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نفس الخطوات في هذا النشاط؛ سأشرح التعليمة، انتظروا الانطلاقة.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6D414C1-C1EB-44D1-2EE4-2FD181BE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6" y="1828801"/>
            <a:ext cx="7283668" cy="462845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E69B569-85B4-DB74-8EC7-8026908AAD4F}"/>
              </a:ext>
            </a:extLst>
          </p:cNvPr>
          <p:cNvSpPr/>
          <p:nvPr/>
        </p:nvSpPr>
        <p:spPr>
          <a:xfrm>
            <a:off x="5570482" y="1868134"/>
            <a:ext cx="2501462" cy="472964"/>
          </a:xfrm>
          <a:prstGeom prst="roundRect">
            <a:avLst>
              <a:gd name="adj" fmla="val 3709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2C2E215-FB47-24D9-45A1-01F92006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28" y="1942879"/>
            <a:ext cx="6790987" cy="4315378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3E4002B-C2D6-79D7-756E-7B9128E90716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للإنجاز؛ سأمر بين الصفوف لمساعدتكم؛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5BAD68E-2642-306A-665C-8400D41896FA}"/>
              </a:ext>
            </a:extLst>
          </p:cNvPr>
          <p:cNvSpPr/>
          <p:nvPr/>
        </p:nvSpPr>
        <p:spPr>
          <a:xfrm>
            <a:off x="6074979" y="1974409"/>
            <a:ext cx="2471236" cy="474504"/>
          </a:xfrm>
          <a:prstGeom prst="roundRect">
            <a:avLst>
              <a:gd name="adj" fmla="val 3158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1621" y="3429000"/>
            <a:ext cx="2675619" cy="26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216B7F9-1D44-E415-06B7-7B857DD8B414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</a:t>
            </a:r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B991D211-E795-24C9-F455-9F764D6EE2AB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6 بسرعة، لديكم دقيقة واحدة.</a:t>
            </a:r>
          </a:p>
        </p:txBody>
      </p:sp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0CB0E2AC-8CF9-ABA8-59AA-3CB25FA7C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9" y="2916732"/>
            <a:ext cx="8355723" cy="21093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FAA4416-8087-DB9E-10C9-4195F7F9EFF6}"/>
              </a:ext>
            </a:extLst>
          </p:cNvPr>
          <p:cNvSpPr txBox="1"/>
          <p:nvPr/>
        </p:nvSpPr>
        <p:spPr>
          <a:xfrm>
            <a:off x="662151" y="421191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225 × 5 = 1125</a:t>
            </a: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B681A1E-F3F9-19AE-BA5E-36EF909F5AD7}"/>
              </a:ext>
            </a:extLst>
          </p:cNvPr>
          <p:cNvSpPr txBox="1"/>
          <p:nvPr/>
        </p:nvSpPr>
        <p:spPr>
          <a:xfrm>
            <a:off x="893379" y="854031"/>
            <a:ext cx="660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6CCD18D9-6061-8B1D-527C-5600319C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4" y="1845059"/>
            <a:ext cx="7281741" cy="41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788AB10-B8EF-1371-7E19-9A358049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6" y="1828801"/>
            <a:ext cx="7283668" cy="4628456"/>
          </a:xfrm>
          <a:prstGeom prst="rect">
            <a:avLst/>
          </a:prstGeom>
        </p:spPr>
      </p:pic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5C17F9F1-2D12-1BC0-68AD-4030CF459294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1B7FF44-5A09-CCAE-D9CF-8CB3302CC417}"/>
              </a:ext>
            </a:extLst>
          </p:cNvPr>
          <p:cNvSpPr/>
          <p:nvPr/>
        </p:nvSpPr>
        <p:spPr>
          <a:xfrm>
            <a:off x="1370561" y="3851927"/>
            <a:ext cx="1088860" cy="4001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0DEFA8-3D95-073F-9473-EC56B2949F64}"/>
              </a:ext>
            </a:extLst>
          </p:cNvPr>
          <p:cNvSpPr/>
          <p:nvPr/>
        </p:nvSpPr>
        <p:spPr>
          <a:xfrm>
            <a:off x="210491" y="4261627"/>
            <a:ext cx="1294320" cy="54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حقيبة الأب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32E6129-446B-B5DE-AC5C-59A6E3001294}"/>
              </a:ext>
            </a:extLst>
          </p:cNvPr>
          <p:cNvSpPr/>
          <p:nvPr/>
        </p:nvSpPr>
        <p:spPr>
          <a:xfrm>
            <a:off x="193196" y="3762475"/>
            <a:ext cx="1294320" cy="54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حقيبة مريم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01937A-48F3-54F8-9D89-3F47C858C896}"/>
              </a:ext>
            </a:extLst>
          </p:cNvPr>
          <p:cNvSpPr/>
          <p:nvPr/>
        </p:nvSpPr>
        <p:spPr>
          <a:xfrm>
            <a:off x="5113279" y="4845787"/>
            <a:ext cx="33417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12 × 3		36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8069F5-3A1C-7DE7-8190-4E41BA5E3CF8}"/>
              </a:ext>
            </a:extLst>
          </p:cNvPr>
          <p:cNvSpPr/>
          <p:nvPr/>
        </p:nvSpPr>
        <p:spPr>
          <a:xfrm>
            <a:off x="72728" y="5584477"/>
            <a:ext cx="79052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كتلة حقيبة الأب بالكيلوغرام هي: 36 كلغ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038002-2012-A3C7-9CDC-FECF2D913515}"/>
              </a:ext>
            </a:extLst>
          </p:cNvPr>
          <p:cNvSpPr/>
          <p:nvPr/>
        </p:nvSpPr>
        <p:spPr>
          <a:xfrm>
            <a:off x="1370561" y="4371355"/>
            <a:ext cx="1088860" cy="4001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2C8EB2-269A-51DE-0876-7538036AED24}"/>
              </a:ext>
            </a:extLst>
          </p:cNvPr>
          <p:cNvSpPr/>
          <p:nvPr/>
        </p:nvSpPr>
        <p:spPr>
          <a:xfrm>
            <a:off x="2459421" y="4372787"/>
            <a:ext cx="1088860" cy="4001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BB3453-5EBB-558D-E2C5-3317A68CBDA7}"/>
              </a:ext>
            </a:extLst>
          </p:cNvPr>
          <p:cNvSpPr/>
          <p:nvPr/>
        </p:nvSpPr>
        <p:spPr>
          <a:xfrm>
            <a:off x="3548281" y="4373533"/>
            <a:ext cx="1088860" cy="4001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xmlns="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xmlns="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BE6EF1-5FB2-B256-55ED-CC4BE9E7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91" y="1870841"/>
            <a:ext cx="6606599" cy="4467923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كراساتكم.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31CC39B-DC75-22F4-9A0B-6744A4C2E791}"/>
              </a:ext>
            </a:extLst>
          </p:cNvPr>
          <p:cNvSpPr/>
          <p:nvPr/>
        </p:nvSpPr>
        <p:spPr>
          <a:xfrm>
            <a:off x="1355510" y="2258410"/>
            <a:ext cx="2822014" cy="1420211"/>
          </a:xfrm>
          <a:prstGeom prst="roundRect">
            <a:avLst>
              <a:gd name="adj" fmla="val 995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ECE0639-05C2-B248-B0E8-2CB92B0B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4" y="2000819"/>
            <a:ext cx="8316419" cy="4334541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4C13304E-35B7-A981-87BA-5348B74A15FA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687A93-61DA-B791-C74F-F92988D87EEC}"/>
              </a:ext>
            </a:extLst>
          </p:cNvPr>
          <p:cNvSpPr/>
          <p:nvPr/>
        </p:nvSpPr>
        <p:spPr>
          <a:xfrm>
            <a:off x="2415408" y="5720565"/>
            <a:ext cx="5941038" cy="546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المسافة التي قطعها سرب الطيور بالكيلومتر هي:128 كلم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70DB73-C987-1DF6-DEED-C2761A841C65}"/>
              </a:ext>
            </a:extLst>
          </p:cNvPr>
          <p:cNvSpPr/>
          <p:nvPr/>
        </p:nvSpPr>
        <p:spPr>
          <a:xfrm>
            <a:off x="2953412" y="4943532"/>
            <a:ext cx="2731837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400" b="1" dirty="0">
                <a:solidFill>
                  <a:srgbClr val="C00000"/>
                </a:solidFill>
              </a:rPr>
              <a:t>4 × 32 = 128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9626D4EB-BC05-B400-A59E-46517B81A885}"/>
              </a:ext>
            </a:extLst>
          </p:cNvPr>
          <p:cNvGrpSpPr/>
          <p:nvPr/>
        </p:nvGrpSpPr>
        <p:grpSpPr>
          <a:xfrm>
            <a:off x="1240219" y="4827443"/>
            <a:ext cx="2590156" cy="825062"/>
            <a:chOff x="1355833" y="4246180"/>
            <a:chExt cx="2590156" cy="8250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E3F1126-610D-6791-20FE-C1E555493093}"/>
                </a:ext>
              </a:extLst>
            </p:cNvPr>
            <p:cNvSpPr/>
            <p:nvPr/>
          </p:nvSpPr>
          <p:spPr>
            <a:xfrm>
              <a:off x="1355833" y="4246180"/>
              <a:ext cx="651642" cy="36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32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FDE4B41-8DF0-F5FC-A941-DDE1263A6877}"/>
                </a:ext>
              </a:extLst>
            </p:cNvPr>
            <p:cNvSpPr/>
            <p:nvPr/>
          </p:nvSpPr>
          <p:spPr>
            <a:xfrm>
              <a:off x="1366342" y="4703380"/>
              <a:ext cx="651642" cy="36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32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EEEDD09-DF86-FB12-3324-8F211EC77CEF}"/>
                </a:ext>
              </a:extLst>
            </p:cNvPr>
            <p:cNvSpPr/>
            <p:nvPr/>
          </p:nvSpPr>
          <p:spPr>
            <a:xfrm>
              <a:off x="2016017" y="4703380"/>
              <a:ext cx="651642" cy="36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32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D090107-DF98-1F23-1143-9807832208CB}"/>
                </a:ext>
              </a:extLst>
            </p:cNvPr>
            <p:cNvSpPr/>
            <p:nvPr/>
          </p:nvSpPr>
          <p:spPr>
            <a:xfrm>
              <a:off x="2655182" y="4703380"/>
              <a:ext cx="651642" cy="36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32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856D782-8696-3351-FE04-77F03FA38D68}"/>
                </a:ext>
              </a:extLst>
            </p:cNvPr>
            <p:cNvSpPr/>
            <p:nvPr/>
          </p:nvSpPr>
          <p:spPr>
            <a:xfrm>
              <a:off x="3294347" y="4703380"/>
              <a:ext cx="651642" cy="3678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32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6E4704B-776F-7ED0-17AC-9F6CD548593E}"/>
              </a:ext>
            </a:extLst>
          </p:cNvPr>
          <p:cNvSpPr txBox="1"/>
          <p:nvPr/>
        </p:nvSpPr>
        <p:spPr>
          <a:xfrm>
            <a:off x="220715" y="4803227"/>
            <a:ext cx="108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العصفورة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63C322C-ED24-2E87-F23E-056682EC74DE}"/>
              </a:ext>
            </a:extLst>
          </p:cNvPr>
          <p:cNvSpPr txBox="1"/>
          <p:nvPr/>
        </p:nvSpPr>
        <p:spPr>
          <a:xfrm>
            <a:off x="220715" y="5293038"/>
            <a:ext cx="108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السرب</a:t>
            </a:r>
            <a:endParaRPr 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xmlns="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xmlns="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5FB40AB-40AE-E512-258F-88B280F33831}"/>
              </a:ext>
            </a:extLst>
          </p:cNvPr>
          <p:cNvSpPr txBox="1"/>
          <p:nvPr/>
        </p:nvSpPr>
        <p:spPr>
          <a:xfrm>
            <a:off x="889925" y="854031"/>
            <a:ext cx="660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كل الأنشطة المتبقية على الصفحتين: 100 وَ101.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22B7CC1-749D-40CC-DAF8-30DC55843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91" y="1870841"/>
            <a:ext cx="6606599" cy="44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2387731-0597-BA02-E318-6FB19E084FEC}"/>
              </a:ext>
            </a:extLst>
          </p:cNvPr>
          <p:cNvSpPr txBox="1"/>
          <p:nvPr/>
        </p:nvSpPr>
        <p:spPr>
          <a:xfrm>
            <a:off x="1008993" y="854031"/>
            <a:ext cx="6487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حصتنا بنشاط الحساب الذهني. خذوا كراسات الحساب الذهني، على الصفحة 11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xmlns="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1416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لتكملوا جدول ضرب 2. دوّنوا النتيجة فقط.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F3EEC354-2DDD-0730-627C-2C069E64FD5A}"/>
                </a:ext>
              </a:extLst>
            </p:cNvPr>
            <p:cNvSpPr txBox="1"/>
            <p:nvPr/>
          </p:nvSpPr>
          <p:spPr>
            <a:xfrm>
              <a:off x="2160675" y="2637496"/>
              <a:ext cx="3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</a:rPr>
                <a:t>2 × 3 =</a:t>
              </a:r>
              <a:endParaRPr lang="fr-FR" sz="40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251263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46EB45A0-9A0B-79E6-740C-548B853357BE}"/>
                </a:ext>
              </a:extLst>
            </p:cNvPr>
            <p:cNvSpPr txBox="1"/>
            <p:nvPr/>
          </p:nvSpPr>
          <p:spPr>
            <a:xfrm>
              <a:off x="3741306" y="3881881"/>
              <a:ext cx="705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16932ACC-E9AD-38DF-C0B5-7CDE5E071BCD}"/>
                </a:ext>
              </a:extLst>
            </p:cNvPr>
            <p:cNvSpPr txBox="1"/>
            <p:nvPr/>
          </p:nvSpPr>
          <p:spPr>
            <a:xfrm>
              <a:off x="4678171" y="4012134"/>
              <a:ext cx="26210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 / كُرّاسَاتِكُم: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D1BAF09-77E9-C279-5E1B-B997240B0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90" y="2592912"/>
            <a:ext cx="8313683" cy="141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15522</TotalTime>
  <Words>1188</Words>
  <Application>Microsoft Office PowerPoint</Application>
  <PresentationFormat>Affichage à l'écran (4:3)</PresentationFormat>
  <Paragraphs>316</Paragraphs>
  <Slides>58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58</vt:i4>
      </vt:variant>
    </vt:vector>
  </HeadingPairs>
  <TitlesOfParts>
    <vt:vector size="73" baseType="lpstr">
      <vt:lpstr>Aptos</vt:lpstr>
      <vt:lpstr>Aptos Display</vt:lpstr>
      <vt:lpstr>Dosis</vt:lpstr>
      <vt:lpstr>Calibri</vt:lpstr>
      <vt:lpstr>JF Flat Bold</vt:lpstr>
      <vt:lpstr>Arial</vt:lpstr>
      <vt:lpstr>Effra CC Arbc</vt:lpstr>
      <vt:lpstr>Chalkboard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2_partie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130</cp:revision>
  <cp:lastPrinted>2025-08-13T10:11:39Z</cp:lastPrinted>
  <dcterms:created xsi:type="dcterms:W3CDTF">2025-08-01T12:31:49Z</dcterms:created>
  <dcterms:modified xsi:type="dcterms:W3CDTF">2026-01-07T16:33:19Z</dcterms:modified>
</cp:coreProperties>
</file>