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2" r:id="rId4"/>
    <p:sldMasterId id="2147483909" r:id="rId5"/>
    <p:sldMasterId id="2147483912" r:id="rId6"/>
    <p:sldMasterId id="2147483916" r:id="rId7"/>
    <p:sldMasterId id="2147483923" r:id="rId8"/>
    <p:sldMasterId id="2147483929" r:id="rId9"/>
  </p:sldMasterIdLst>
  <p:notesMasterIdLst>
    <p:notesMasterId r:id="rId74"/>
  </p:notesMasterIdLst>
  <p:handoutMasterIdLst>
    <p:handoutMasterId r:id="rId75"/>
  </p:handoutMasterIdLst>
  <p:sldIdLst>
    <p:sldId id="982" r:id="rId10"/>
    <p:sldId id="998" r:id="rId11"/>
    <p:sldId id="2134807023" r:id="rId12"/>
    <p:sldId id="780" r:id="rId13"/>
    <p:sldId id="2134806642" r:id="rId14"/>
    <p:sldId id="973" r:id="rId15"/>
    <p:sldId id="950" r:id="rId16"/>
    <p:sldId id="2134806695" r:id="rId17"/>
    <p:sldId id="2134806705" r:id="rId18"/>
    <p:sldId id="2134806706" r:id="rId19"/>
    <p:sldId id="2134806680" r:id="rId20"/>
    <p:sldId id="2134806696" r:id="rId21"/>
    <p:sldId id="2134806708" r:id="rId22"/>
    <p:sldId id="2134807046" r:id="rId23"/>
    <p:sldId id="2134807054" r:id="rId24"/>
    <p:sldId id="2134807055" r:id="rId25"/>
    <p:sldId id="2134806841" r:id="rId26"/>
    <p:sldId id="2134806804" r:id="rId27"/>
    <p:sldId id="2134807056" r:id="rId28"/>
    <p:sldId id="2134807057" r:id="rId29"/>
    <p:sldId id="2134807059" r:id="rId30"/>
    <p:sldId id="2134806842" r:id="rId31"/>
    <p:sldId id="828" r:id="rId32"/>
    <p:sldId id="2134806843" r:id="rId33"/>
    <p:sldId id="2134806709" r:id="rId34"/>
    <p:sldId id="2134806710" r:id="rId35"/>
    <p:sldId id="2134806711" r:id="rId36"/>
    <p:sldId id="2134806844" r:id="rId37"/>
    <p:sldId id="2134806847" r:id="rId38"/>
    <p:sldId id="2134806665" r:id="rId39"/>
    <p:sldId id="2134806663" r:id="rId40"/>
    <p:sldId id="2134806664" r:id="rId41"/>
    <p:sldId id="2134806845" r:id="rId42"/>
    <p:sldId id="2134806828" r:id="rId43"/>
    <p:sldId id="2134806846" r:id="rId44"/>
    <p:sldId id="2134806719" r:id="rId45"/>
    <p:sldId id="2134806720" r:id="rId46"/>
    <p:sldId id="2134806721" r:id="rId47"/>
    <p:sldId id="2134807024" r:id="rId48"/>
    <p:sldId id="2134807045" r:id="rId49"/>
    <p:sldId id="2134807042" r:id="rId50"/>
    <p:sldId id="2134807043" r:id="rId51"/>
    <p:sldId id="2134807039" r:id="rId52"/>
    <p:sldId id="2134807028" r:id="rId53"/>
    <p:sldId id="2134807030" r:id="rId54"/>
    <p:sldId id="2134807031" r:id="rId55"/>
    <p:sldId id="2134807032" r:id="rId56"/>
    <p:sldId id="2134807033" r:id="rId57"/>
    <p:sldId id="2134807034" r:id="rId58"/>
    <p:sldId id="2134806836" r:id="rId59"/>
    <p:sldId id="2134806791" r:id="rId60"/>
    <p:sldId id="2134806793" r:id="rId61"/>
    <p:sldId id="2134806745" r:id="rId62"/>
    <p:sldId id="2134806837" r:id="rId63"/>
    <p:sldId id="2134806838" r:id="rId64"/>
    <p:sldId id="2134806839" r:id="rId65"/>
    <p:sldId id="2134806840" r:id="rId66"/>
    <p:sldId id="2134806746" r:id="rId67"/>
    <p:sldId id="2134806747" r:id="rId68"/>
    <p:sldId id="2134806748" r:id="rId69"/>
    <p:sldId id="985" r:id="rId70"/>
    <p:sldId id="2134806797" r:id="rId71"/>
    <p:sldId id="2134806798" r:id="rId72"/>
    <p:sldId id="980" r:id="rId73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76"/>
    </p:embeddedFont>
    <p:embeddedFont>
      <p:font typeface="DengXian" panose="02010600030101010101" pitchFamily="2" charset="-122"/>
      <p:regular r:id="rId77"/>
      <p:bold r:id="rId78"/>
    </p:embeddedFont>
    <p:embeddedFont>
      <p:font typeface="Dosis" pitchFamily="2" charset="0"/>
      <p:regular r:id="rId79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E5A2"/>
    <a:srgbClr val="DFDDEE"/>
    <a:srgbClr val="B89E25"/>
    <a:srgbClr val="17AB98"/>
    <a:srgbClr val="104862"/>
    <a:srgbClr val="106585"/>
    <a:srgbClr val="FC8D00"/>
    <a:srgbClr val="B2B3AE"/>
    <a:srgbClr val="E87D17"/>
    <a:srgbClr val="4B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3F3A1-9B40-4D51-9A59-4F230BD96F84}" v="16" dt="2025-12-06T22:17:54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74" autoAdjust="0"/>
    <p:restoredTop sz="94725" autoAdjust="0"/>
  </p:normalViewPr>
  <p:slideViewPr>
    <p:cSldViewPr snapToGrid="0">
      <p:cViewPr varScale="1">
        <p:scale>
          <a:sx n="75" d="100"/>
          <a:sy n="75" d="100"/>
        </p:scale>
        <p:origin x="70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5.fntdata"/><Relationship Id="rId85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handoutMaster" Target="handoutMasters/handout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font" Target="fonts/font3.fntdata"/><Relationship Id="rId81" Type="http://schemas.openxmlformats.org/officeDocument/2006/relationships/presProps" Target="presProps.xml"/><Relationship Id="rId86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5D08-009E-2217-C5B5-085FBE18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D1D24E-8EE6-FE43-7AD8-8FD4652C0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75169-D089-341F-0980-6C32D0281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5566A4-0D55-BF0C-6863-5A50A17FF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5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57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6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7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4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9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7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77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4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1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2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11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6" r:id="rId3"/>
    <p:sldLayoutId id="214748390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3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46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2" r:id="rId5"/>
    <p:sldLayoutId id="21474839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5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03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5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5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7.png"/><Relationship Id="rId4" Type="http://schemas.openxmlformats.org/officeDocument/2006/relationships/image" Target="../media/image1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2.png"/><Relationship Id="rId4" Type="http://schemas.openxmlformats.org/officeDocument/2006/relationships/image" Target="../media/image18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8.mp4"/><Relationship Id="rId7" Type="http://schemas.openxmlformats.org/officeDocument/2006/relationships/image" Target="../media/image5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8.mp4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35524" y="4142245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1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3992549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cs typeface="Effra CC Arbc" panose="020B0503020203020204" pitchFamily="34" charset="-78"/>
              </a:rPr>
              <a:t>3</a:t>
            </a:r>
            <a:endParaRPr lang="fr-FR" sz="1400" b="1" dirty="0">
              <a:solidFill>
                <a:schemeClr val="bg1"/>
              </a:solidFill>
              <a:cs typeface="Effra CC Arbc" panose="020B0503020203020204" pitchFamily="34" charset="-78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D6075A-8D9C-27F1-CB27-32DC99EE0E14}"/>
              </a:ext>
            </a:extLst>
          </p:cNvPr>
          <p:cNvSpPr/>
          <p:nvPr/>
        </p:nvSpPr>
        <p:spPr>
          <a:xfrm>
            <a:off x="4008985" y="603075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54243B2-6848-E5AE-F6D3-5A399CACCC89}"/>
              </a:ext>
            </a:extLst>
          </p:cNvPr>
          <p:cNvGrpSpPr/>
          <p:nvPr/>
        </p:nvGrpSpPr>
        <p:grpSpPr>
          <a:xfrm>
            <a:off x="7208224" y="6021421"/>
            <a:ext cx="1124468" cy="288630"/>
            <a:chOff x="7208224" y="6021421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A410A90-79A9-5202-428F-1A7E9C41E9F3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1CD7625-DF9E-DD12-18D8-629A0204A464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B499E8A-7E3A-89C2-6734-FFF0695DE4F1}"/>
              </a:ext>
            </a:extLst>
          </p:cNvPr>
          <p:cNvGrpSpPr/>
          <p:nvPr/>
        </p:nvGrpSpPr>
        <p:grpSpPr>
          <a:xfrm>
            <a:off x="5618415" y="6031812"/>
            <a:ext cx="1124468" cy="288630"/>
            <a:chOff x="7208224" y="6021421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2D5283A-2C38-9B7B-9B74-538EE2263C3B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7E56B07-9CE2-80B8-634E-ECB06508516A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9E94548-53F0-9D75-35EF-F124E74865F8}"/>
              </a:ext>
            </a:extLst>
          </p:cNvPr>
          <p:cNvSpPr/>
          <p:nvPr/>
        </p:nvSpPr>
        <p:spPr>
          <a:xfrm>
            <a:off x="2418978" y="6012867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4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F5F7C-289A-840E-8A40-8F37BB99F8B2}"/>
              </a:ext>
            </a:extLst>
          </p:cNvPr>
          <p:cNvSpPr/>
          <p:nvPr/>
        </p:nvSpPr>
        <p:spPr>
          <a:xfrm>
            <a:off x="2439161" y="602314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9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FE12DC-2F7A-009E-1EB9-3530375D6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18" y="1849822"/>
            <a:ext cx="6698070" cy="4546102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1322964-05B2-3935-7853-C31843A2552F}"/>
              </a:ext>
            </a:extLst>
          </p:cNvPr>
          <p:cNvSpPr/>
          <p:nvPr/>
        </p:nvSpPr>
        <p:spPr>
          <a:xfrm>
            <a:off x="1483567" y="4924368"/>
            <a:ext cx="2993226" cy="1233836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6912D7-A89B-6CBE-C02B-7468F914DCA5}"/>
              </a:ext>
            </a:extLst>
          </p:cNvPr>
          <p:cNvSpPr txBox="1"/>
          <p:nvPr/>
        </p:nvSpPr>
        <p:spPr>
          <a:xfrm>
            <a:off x="998483" y="854031"/>
            <a:ext cx="649803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ص 44، سنصحح تمارين الواجب المنزلي </a:t>
            </a:r>
          </a:p>
        </p:txBody>
      </p:sp>
    </p:spTree>
    <p:extLst>
      <p:ext uri="{BB962C8B-B14F-4D97-AF65-F5344CB8AC3E}">
        <p14:creationId xmlns:p14="http://schemas.microsoft.com/office/powerpoint/2010/main" val="328617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9A1-E7AB-8259-CC39-DC074861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A724737-CFF9-A675-D4E0-BFB1FF9B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77" y="2687989"/>
            <a:ext cx="8209845" cy="3577764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01FEBA-591E-BBC4-02C3-188D821D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A84AF-0397-1F34-4205-51023685DD22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5 بسرعة، لديكم دقيقة واحدة.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9F96D3-B353-9C08-75F5-10FE5EEC6E8D}"/>
              </a:ext>
            </a:extLst>
          </p:cNvPr>
          <p:cNvSpPr txBox="1"/>
          <p:nvPr/>
        </p:nvSpPr>
        <p:spPr>
          <a:xfrm>
            <a:off x="4897349" y="5134230"/>
            <a:ext cx="386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Aptos" panose="02110004020202020204"/>
              </a:rPr>
              <a:t>413  – 319 = 94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1A3749E-9459-C876-860F-E1BCD601DAFF}"/>
              </a:ext>
            </a:extLst>
          </p:cNvPr>
          <p:cNvSpPr txBox="1"/>
          <p:nvPr/>
        </p:nvSpPr>
        <p:spPr>
          <a:xfrm>
            <a:off x="2509935" y="5696472"/>
            <a:ext cx="466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عدد الإناث عدد الذكور في المدرسة </a:t>
            </a:r>
            <a:r>
              <a:rPr lang="ar-MA" sz="2400" b="1" dirty="0">
                <a:solidFill>
                  <a:srgbClr val="C00000"/>
                </a:solidFill>
                <a:latin typeface="Aptos" panose="02110004020202020204"/>
              </a:rPr>
              <a:t>بـ 94.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8421E9-7309-3467-44E9-E2C059D7E45B}"/>
              </a:ext>
            </a:extLst>
          </p:cNvPr>
          <p:cNvSpPr/>
          <p:nvPr/>
        </p:nvSpPr>
        <p:spPr>
          <a:xfrm>
            <a:off x="1701501" y="5025172"/>
            <a:ext cx="2040074" cy="5023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</a:t>
            </a:r>
            <a:endParaRPr lang="fr-FR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D9D2D-B2AE-87BF-7A41-39056CC5B87C}"/>
              </a:ext>
            </a:extLst>
          </p:cNvPr>
          <p:cNvSpPr/>
          <p:nvPr/>
        </p:nvSpPr>
        <p:spPr>
          <a:xfrm>
            <a:off x="3869573" y="5014336"/>
            <a:ext cx="587827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9E67-DB4F-F980-F948-6501AB50E153}"/>
              </a:ext>
            </a:extLst>
          </p:cNvPr>
          <p:cNvSpPr/>
          <p:nvPr/>
        </p:nvSpPr>
        <p:spPr>
          <a:xfrm>
            <a:off x="1701501" y="4476871"/>
            <a:ext cx="2795853" cy="5023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413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58693F4-9D17-4C8C-15A0-7DE0A958DFC4}"/>
              </a:ext>
            </a:extLst>
          </p:cNvPr>
          <p:cNvCxnSpPr>
            <a:cxnSpLocks/>
          </p:cNvCxnSpPr>
          <p:nvPr/>
        </p:nvCxnSpPr>
        <p:spPr>
          <a:xfrm>
            <a:off x="3760237" y="5466236"/>
            <a:ext cx="745846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A495E4E-C40E-FDAC-A61B-9DB0F4E67D67}"/>
              </a:ext>
            </a:extLst>
          </p:cNvPr>
          <p:cNvSpPr/>
          <p:nvPr/>
        </p:nvSpPr>
        <p:spPr>
          <a:xfrm>
            <a:off x="616421" y="5025172"/>
            <a:ext cx="1066418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الذكور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3BEB55-8237-1842-8404-9211DF096C81}"/>
              </a:ext>
            </a:extLst>
          </p:cNvPr>
          <p:cNvSpPr/>
          <p:nvPr/>
        </p:nvSpPr>
        <p:spPr>
          <a:xfrm>
            <a:off x="643813" y="4476871"/>
            <a:ext cx="1057688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الإناث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A559-B616-98CF-901A-83236BC0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92AF30C-0832-999D-0CE5-E8B0DC42E2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1AB578D-FE98-818D-4398-2E35C9B35FBD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A3A66CC-2B28-515A-694D-3C3C746CE08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57A655D-8FF2-D62C-09AC-6EEFB2B7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64517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EA6281B-6953-A0C2-8255-C523F922B7F8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7CBB9CE2-5B22-E755-0191-07DCC849DBC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EF48DC2-EFA3-2C0C-63D2-1F5A1A26A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824D2A7-4927-6E23-8E5E-5347A457506A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BFB4F9-BDA2-7E48-6602-D8FCA2ABBFB5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E39F114-72C7-620C-2CE0-E23929C7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3CBF28B-1818-C07B-6CFC-0383B726B2B6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6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ننتقل إلى نشاط الحساب الذهني. 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33E3C9-8C4D-EB26-42EB-75E67E032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962" y="2087026"/>
            <a:ext cx="6657409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لتحولوا هذه المتساويات إلى طرح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وجمع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2962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dirty="0">
                  <a:solidFill>
                    <a:srgbClr val="C00000"/>
                  </a:solidFill>
                  <a:latin typeface="Aptos" panose="02110004020202020204"/>
                </a:rPr>
                <a:t>17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10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1302778"/>
            <a:chOff x="2208522" y="3613351"/>
            <a:chExt cx="5090686" cy="1302778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7" y="3799358"/>
              <a:ext cx="2282477" cy="11167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426908" y="3813057"/>
              <a:ext cx="2433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17 – 10 = 7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48F41A8-1630-D380-59AB-2686BBAFE02F}"/>
              </a:ext>
            </a:extLst>
          </p:cNvPr>
          <p:cNvSpPr txBox="1"/>
          <p:nvPr/>
        </p:nvSpPr>
        <p:spPr>
          <a:xfrm>
            <a:off x="3438196" y="4290909"/>
            <a:ext cx="2433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rPr>
              <a:t>   </a:t>
            </a:r>
            <a:r>
              <a:rPr lang="fr-FR" sz="3200" b="1" dirty="0">
                <a:solidFill>
                  <a:srgbClr val="156082"/>
                </a:solidFill>
                <a:latin typeface="Chalkboard" panose="03050602040202020205" pitchFamily="66" charset="77"/>
                <a:cs typeface="JF Flat Bold" panose="02000500000000000000" pitchFamily="2" charset="-78"/>
              </a:rPr>
              <a:t>10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rPr>
              <a:t> + 7 = 17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8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B0EA52-AC03-2AE7-5990-9EA735AA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33" y="2946455"/>
            <a:ext cx="8123767" cy="13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9C45225-4258-E15B-17B5-F04A6D6E2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16" y="2685223"/>
            <a:ext cx="8309568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813B-8FAB-9568-86B9-D233B138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A50FDF1-4DE4-14CC-6D49-1192A0704BB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CFA4A77-CE39-BBB9-5C53-F4583EBB740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18444B7-50D5-E886-7E94-08522AB06C3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0A42B2B-62FF-7547-8BF8-E88769C9A669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93F1D47-CBC1-1821-7ABD-3D34661E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88E4DA-F244-B99B-10BA-967B470D422D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C612AD-F168-68DF-8A28-200DE3D89077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575C02-F135-491A-C45B-A64C41339DA4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654AA971-A4FC-62B1-C3FA-C252E2C94306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B837FC5-26B1-43B0-BF9A-DD74F176137C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A170EA-DF91-F077-BDC5-C6A7A747D580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تَعَرُّفُ الأَعْدادِ الْكَسْرِيَةِ الْمُتَكافِئَةِ:</a:t>
            </a:r>
          </a:p>
        </p:txBody>
      </p:sp>
    </p:spTree>
    <p:extLst>
      <p:ext uri="{BB962C8B-B14F-4D97-AF65-F5344CB8AC3E}">
        <p14:creationId xmlns:p14="http://schemas.microsoft.com/office/powerpoint/2010/main" val="1252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D421EC-919A-C118-B650-AC7AE82FD1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لونوا على التمثيل الثاني نفس مساحة التمثيل الأول ثم اكتبوا الكسر المكافئ: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3" name="Picture 2" descr="Copy of the workspace">
            <a:extLst>
              <a:ext uri="{FF2B5EF4-FFF2-40B4-BE49-F238E27FC236}">
                <a16:creationId xmlns:a16="http://schemas.microsoft.com/office/drawing/2014/main" id="{58D437A7-3498-C842-092B-EC7B3876E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4437" r="20000" b="34606"/>
          <a:stretch>
            <a:fillRect/>
          </a:stretch>
        </p:blipFill>
        <p:spPr bwMode="auto">
          <a:xfrm>
            <a:off x="1593657" y="2242819"/>
            <a:ext cx="5956686" cy="23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B02E44E-92C7-99A5-BE8F-4F7789246BE8}"/>
              </a:ext>
            </a:extLst>
          </p:cNvPr>
          <p:cNvGrpSpPr/>
          <p:nvPr/>
        </p:nvGrpSpPr>
        <p:grpSpPr>
          <a:xfrm>
            <a:off x="2384322" y="4615180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26CAB097-97D3-90F5-8949-596E9236E40E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92EC01D-9609-CDF2-C331-EC0EF0DEFDAA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DCDB60D-F691-88F2-00DC-8F45F577BF64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EDEEA93-ED28-DC34-2EB9-C7A41A9325EC}"/>
              </a:ext>
            </a:extLst>
          </p:cNvPr>
          <p:cNvSpPr txBox="1"/>
          <p:nvPr/>
        </p:nvSpPr>
        <p:spPr>
          <a:xfrm>
            <a:off x="4198374" y="4855477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5877D8F-EC69-EE21-4570-D7BA1AAE7DAC}"/>
              </a:ext>
            </a:extLst>
          </p:cNvPr>
          <p:cNvGrpSpPr/>
          <p:nvPr/>
        </p:nvGrpSpPr>
        <p:grpSpPr>
          <a:xfrm>
            <a:off x="5987845" y="4518157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C8CDE5D9-337D-A793-C3E7-B3684495E95B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29A8F26-39B2-DEC1-1B06-1811EBA20C1A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C8992EE-281F-095D-8951-732DC5B3CCC3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1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7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F70259-86ED-2D33-FCD7-86BE1E85BCCF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المكافئ لِـ 3 على 12، باستخدام التمثيل، هو 1 على 4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2" descr="Copy of the workspace">
            <a:extLst>
              <a:ext uri="{FF2B5EF4-FFF2-40B4-BE49-F238E27FC236}">
                <a16:creationId xmlns:a16="http://schemas.microsoft.com/office/drawing/2014/main" id="{8E0B991E-7DAE-64C9-AD60-24432083D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4437" r="20000" b="34606"/>
          <a:stretch>
            <a:fillRect/>
          </a:stretch>
        </p:blipFill>
        <p:spPr bwMode="auto">
          <a:xfrm>
            <a:off x="1593657" y="2242819"/>
            <a:ext cx="5956686" cy="23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D0D32BD-84DC-C7CB-220A-EAB3A8A13B9C}"/>
              </a:ext>
            </a:extLst>
          </p:cNvPr>
          <p:cNvGrpSpPr/>
          <p:nvPr/>
        </p:nvGrpSpPr>
        <p:grpSpPr>
          <a:xfrm>
            <a:off x="2384322" y="4615180"/>
            <a:ext cx="771832" cy="1117173"/>
            <a:chOff x="2841522" y="4358409"/>
            <a:chExt cx="771832" cy="111717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57CBABC-D83D-67E0-377B-1BA670DB3E04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D220DCD-E81E-AAED-5ACB-8777B76DDC92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0A96F54-3747-0641-8C9B-1F623842B7EB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512A0C52-9D81-2A98-6833-CEAED07AED63}"/>
              </a:ext>
            </a:extLst>
          </p:cNvPr>
          <p:cNvSpPr txBox="1"/>
          <p:nvPr/>
        </p:nvSpPr>
        <p:spPr>
          <a:xfrm>
            <a:off x="4198374" y="4855477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24DBF43-280C-A260-2461-AF3D95237DF2}"/>
              </a:ext>
            </a:extLst>
          </p:cNvPr>
          <p:cNvGrpSpPr/>
          <p:nvPr/>
        </p:nvGrpSpPr>
        <p:grpSpPr>
          <a:xfrm>
            <a:off x="5987845" y="4609597"/>
            <a:ext cx="771832" cy="1046053"/>
            <a:chOff x="2841522" y="4378729"/>
            <a:chExt cx="771832" cy="1046053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3AE370A-CB40-E238-685E-9E08B0D9D9D2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CA29E90-9051-B0F0-877C-584C2FB3ADEF}"/>
                </a:ext>
              </a:extLst>
            </p:cNvPr>
            <p:cNvSpPr txBox="1"/>
            <p:nvPr/>
          </p:nvSpPr>
          <p:spPr>
            <a:xfrm>
              <a:off x="2841522" y="437872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1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27DCAF-26AE-2B1D-B970-237F32CE8067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4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Arc partiel 18">
            <a:extLst>
              <a:ext uri="{FF2B5EF4-FFF2-40B4-BE49-F238E27FC236}">
                <a16:creationId xmlns:a16="http://schemas.microsoft.com/office/drawing/2014/main" id="{FD7C69C9-3CA2-4336-AAFB-C205CA0AC0AC}"/>
              </a:ext>
            </a:extLst>
          </p:cNvPr>
          <p:cNvSpPr/>
          <p:nvPr/>
        </p:nvSpPr>
        <p:spPr>
          <a:xfrm>
            <a:off x="5273017" y="2334730"/>
            <a:ext cx="2194584" cy="2146275"/>
          </a:xfrm>
          <a:prstGeom prst="pie">
            <a:avLst>
              <a:gd name="adj1" fmla="val 10799998"/>
              <a:gd name="adj2" fmla="val 16200000"/>
            </a:avLst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DC890-8517-4565-9DAF-28504DF2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686C54-8FC6-D88C-077B-0F86F69692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0E4BC98-B768-5297-BA68-B1CF804F343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DE28F94-53C8-8B04-1624-BF7B28810C74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93754D3-66B5-B925-1690-D69D776F48DD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088B602-279E-8E56-F32B-F8A06FC31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214359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118093C-FAFB-705A-2E92-92C5A9C34CE7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922BB6-081D-6C65-2E91-E7BA3B43CD94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25C6C7-4BCB-03D9-6ADC-6C87E5983875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9843DB80-0C1D-DAAD-1759-E2367A624E30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5991F02C-E262-9C50-B928-6C19B708E91B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1E6CC4-61C0-06DE-4384-93772725B68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تَعَرُّفُ الأَعْدادِ الْكَسْرِيَةِ الْمُتَكافِئَةِ:</a:t>
            </a:r>
          </a:p>
        </p:txBody>
      </p:sp>
    </p:spTree>
    <p:extLst>
      <p:ext uri="{BB962C8B-B14F-4D97-AF65-F5344CB8AC3E}">
        <p14:creationId xmlns:p14="http://schemas.microsoft.com/office/powerpoint/2010/main" val="22559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6">
            <a:extLst>
              <a:ext uri="{FF2B5EF4-FFF2-40B4-BE49-F238E27FC236}">
                <a16:creationId xmlns:a16="http://schemas.microsoft.com/office/drawing/2014/main" id="{976EE04B-9B86-C2E5-B34B-400A24278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1859" r="19273" b="23915"/>
          <a:stretch>
            <a:fillRect/>
          </a:stretch>
        </p:blipFill>
        <p:spPr bwMode="auto">
          <a:xfrm>
            <a:off x="7834313" y="822325"/>
            <a:ext cx="86201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8552F28-30A2-0A1B-2C9E-714E92EE3069}"/>
              </a:ext>
            </a:extLst>
          </p:cNvPr>
          <p:cNvSpPr txBox="1"/>
          <p:nvPr/>
        </p:nvSpPr>
        <p:spPr>
          <a:xfrm>
            <a:off x="2813050" y="949325"/>
            <a:ext cx="4659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EC891E-F48D-BCF6-05E9-AC8BFCCCE8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3 p2 l1 v5 ">
            <a:hlinkClick r:id="" action="ppaction://media"/>
            <a:extLst>
              <a:ext uri="{FF2B5EF4-FFF2-40B4-BE49-F238E27FC236}">
                <a16:creationId xmlns:a16="http://schemas.microsoft.com/office/drawing/2014/main" id="{089BE23C-139F-183A-D969-82662C929F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388" y="1953747"/>
            <a:ext cx="8113059" cy="4563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1FA1-6A16-1ECA-EF16-E823554AA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E78EE4D-36F2-94C4-D225-97B2FE0C8E6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D8DC423D-9FE2-CCE7-A6AE-0ED74CD2230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82779A-DBDF-BAF7-199D-19BF2A83E7B1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A743175-BE39-2390-B32E-59DA862ADDCB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A3E6BEB-93F6-FDAE-8144-1E402E719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1822955-3813-A291-0EFF-50C1EF22EAF6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336EB7-FB65-9BAC-EE92-326CCCB70606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2D64D3-5072-AA96-C06B-CB3B5789CD2E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77DEA0E-852E-E653-0C11-5C6413DC0F85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888D429-E1E1-40AA-1967-02A177866242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552662-BE3F-F5DC-8A51-9414C7D09AF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تَعَرُّفُ الأَعْدادِ الْكَسْرِيَةِ الْمُتَكافِئَةِ:</a:t>
            </a:r>
          </a:p>
        </p:txBody>
      </p:sp>
    </p:spTree>
    <p:extLst>
      <p:ext uri="{BB962C8B-B14F-4D97-AF65-F5344CB8AC3E}">
        <p14:creationId xmlns:p14="http://schemas.microsoft.com/office/powerpoint/2010/main" val="33268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CF8DEE6-1405-1F72-3D78-3A1C70AF9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53" y="1851797"/>
            <a:ext cx="6774024" cy="456486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CC9445-1A07-B0C3-0A77-39B19F9B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943963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E54E29-DAA4-44C5-9441-B604DA8C0456}"/>
              </a:ext>
            </a:extLst>
          </p:cNvPr>
          <p:cNvSpPr/>
          <p:nvPr/>
        </p:nvSpPr>
        <p:spPr>
          <a:xfrm>
            <a:off x="4814598" y="2267340"/>
            <a:ext cx="2827176" cy="11196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A871B08-7074-EE0B-86BC-F356845E0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2" y="2658499"/>
            <a:ext cx="8264763" cy="339172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1293783"/>
            <a:ext cx="2083826" cy="20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93876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B396289-CF92-1FCA-4CDC-0BA817F3A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2" y="2658499"/>
            <a:ext cx="8264763" cy="339172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77D8476-20CA-628A-52EC-4A91439C5909}"/>
              </a:ext>
            </a:extLst>
          </p:cNvPr>
          <p:cNvSpPr txBox="1"/>
          <p:nvPr/>
        </p:nvSpPr>
        <p:spPr>
          <a:xfrm>
            <a:off x="1232888" y="5359078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CBF3FE1-8A05-8C7A-BC91-1170B80F4D7E}"/>
              </a:ext>
            </a:extLst>
          </p:cNvPr>
          <p:cNvSpPr txBox="1"/>
          <p:nvPr/>
        </p:nvSpPr>
        <p:spPr>
          <a:xfrm>
            <a:off x="1234813" y="5663878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3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4FC698E-D75B-B575-85AC-47E1B1E71F08}"/>
              </a:ext>
            </a:extLst>
          </p:cNvPr>
          <p:cNvSpPr txBox="1"/>
          <p:nvPr/>
        </p:nvSpPr>
        <p:spPr>
          <a:xfrm>
            <a:off x="1894575" y="5359078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3FE33EA-4144-4CF0-016F-FA9EEA2339A3}"/>
              </a:ext>
            </a:extLst>
          </p:cNvPr>
          <p:cNvSpPr txBox="1"/>
          <p:nvPr/>
        </p:nvSpPr>
        <p:spPr>
          <a:xfrm>
            <a:off x="1896500" y="5663878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EB5F5DF-3838-9C80-B133-A2B4D19E5961}"/>
              </a:ext>
            </a:extLst>
          </p:cNvPr>
          <p:cNvSpPr txBox="1"/>
          <p:nvPr/>
        </p:nvSpPr>
        <p:spPr>
          <a:xfrm>
            <a:off x="3968372" y="5345309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921DDAE-3655-F6C4-557E-229CC9A1D6A9}"/>
              </a:ext>
            </a:extLst>
          </p:cNvPr>
          <p:cNvSpPr txBox="1"/>
          <p:nvPr/>
        </p:nvSpPr>
        <p:spPr>
          <a:xfrm>
            <a:off x="3970297" y="5650109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5C65186-F43C-47FA-F9F8-324C09DD7537}"/>
              </a:ext>
            </a:extLst>
          </p:cNvPr>
          <p:cNvSpPr txBox="1"/>
          <p:nvPr/>
        </p:nvSpPr>
        <p:spPr>
          <a:xfrm>
            <a:off x="6667206" y="5345309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B17B7F3-33EE-8AD0-DFA4-744DE5DAE406}"/>
              </a:ext>
            </a:extLst>
          </p:cNvPr>
          <p:cNvSpPr txBox="1"/>
          <p:nvPr/>
        </p:nvSpPr>
        <p:spPr>
          <a:xfrm>
            <a:off x="6669131" y="5650109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579BE80-DE03-D1B5-E81E-9FD3AED41BEF}"/>
              </a:ext>
            </a:extLst>
          </p:cNvPr>
          <p:cNvSpPr txBox="1"/>
          <p:nvPr/>
        </p:nvSpPr>
        <p:spPr>
          <a:xfrm>
            <a:off x="7330452" y="5345309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005A474-D98C-BB94-B120-64E893616363}"/>
              </a:ext>
            </a:extLst>
          </p:cNvPr>
          <p:cNvSpPr txBox="1"/>
          <p:nvPr/>
        </p:nvSpPr>
        <p:spPr>
          <a:xfrm>
            <a:off x="7262927" y="5650109"/>
            <a:ext cx="57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AE1B321-F3CB-76C6-A09E-2199F98435D1}"/>
              </a:ext>
            </a:extLst>
          </p:cNvPr>
          <p:cNvSpPr txBox="1"/>
          <p:nvPr/>
        </p:nvSpPr>
        <p:spPr>
          <a:xfrm>
            <a:off x="4687568" y="5345309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FE3D76C-4590-FD34-363E-4A21361B712F}"/>
              </a:ext>
            </a:extLst>
          </p:cNvPr>
          <p:cNvSpPr txBox="1"/>
          <p:nvPr/>
        </p:nvSpPr>
        <p:spPr>
          <a:xfrm>
            <a:off x="4689493" y="5650109"/>
            <a:ext cx="4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F458E3-BE49-529A-4024-A6E708D9FDB6}"/>
              </a:ext>
            </a:extLst>
          </p:cNvPr>
          <p:cNvSpPr/>
          <p:nvPr/>
        </p:nvSpPr>
        <p:spPr>
          <a:xfrm>
            <a:off x="2316868" y="4051140"/>
            <a:ext cx="360000" cy="1145894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0F17CB-47A8-3D10-AC66-988EA28BE8BB}"/>
              </a:ext>
            </a:extLst>
          </p:cNvPr>
          <p:cNvSpPr/>
          <p:nvPr/>
        </p:nvSpPr>
        <p:spPr>
          <a:xfrm>
            <a:off x="5142612" y="4398380"/>
            <a:ext cx="360000" cy="960698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2094937-F0CA-F1A1-E38C-70F30C779715}"/>
              </a:ext>
            </a:extLst>
          </p:cNvPr>
          <p:cNvSpPr/>
          <p:nvPr/>
        </p:nvSpPr>
        <p:spPr>
          <a:xfrm>
            <a:off x="7745810" y="4887028"/>
            <a:ext cx="396000" cy="400110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1BEA1-C3F4-7C53-E9BD-9B8439F11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4E5E3D6-B348-F9C5-2DA0-B661C2FF058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EE9F26D-99D1-837A-DD35-1D88D81B637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37E913B-4504-6E72-4C06-D7D33C2EBA0D}"/>
              </a:ext>
            </a:extLst>
          </p:cNvPr>
          <p:cNvGrpSpPr/>
          <p:nvPr/>
        </p:nvGrpSpPr>
        <p:grpSpPr>
          <a:xfrm>
            <a:off x="1773572" y="2644631"/>
            <a:ext cx="5793970" cy="2935075"/>
            <a:chOff x="2207927" y="2601942"/>
            <a:chExt cx="5340370" cy="270529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55B59EA-716D-A280-86A7-C06B1F866597}"/>
                </a:ext>
              </a:extLst>
            </p:cNvPr>
            <p:cNvSpPr/>
            <p:nvPr/>
          </p:nvSpPr>
          <p:spPr>
            <a:xfrm>
              <a:off x="2207927" y="2601942"/>
              <a:ext cx="5340370" cy="27052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D04DCEA-2588-CEC5-FE77-3EDAC7095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8301" y="3789527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66D710C-072A-1F09-A42D-4AACAAF50A20}"/>
              </a:ext>
            </a:extLst>
          </p:cNvPr>
          <p:cNvSpPr txBox="1"/>
          <p:nvPr/>
        </p:nvSpPr>
        <p:spPr>
          <a:xfrm>
            <a:off x="2310772" y="3599129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00F8AA-7351-D783-C8AE-4539DB441C33}"/>
              </a:ext>
            </a:extLst>
          </p:cNvPr>
          <p:cNvSpPr txBox="1"/>
          <p:nvPr/>
        </p:nvSpPr>
        <p:spPr>
          <a:xfrm>
            <a:off x="1707181" y="4269260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F03B6E-735C-F183-5C9A-23C766FA5CA2}"/>
              </a:ext>
            </a:extLst>
          </p:cNvPr>
          <p:cNvSpPr txBox="1"/>
          <p:nvPr/>
        </p:nvSpPr>
        <p:spPr>
          <a:xfrm>
            <a:off x="2994413" y="493316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7CE2766-FF87-B222-4360-01DE2ED5B84F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FAF353C-9DA4-D7D1-2361-657698F07B6F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EB60C3-C7B0-9A11-2E44-E18013496991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مُقارَنَةُ كَسورٍ لَها نَفْسُ الْمَقامِ:</a:t>
            </a:r>
          </a:p>
        </p:txBody>
      </p:sp>
    </p:spTree>
    <p:extLst>
      <p:ext uri="{BB962C8B-B14F-4D97-AF65-F5344CB8AC3E}">
        <p14:creationId xmlns:p14="http://schemas.microsoft.com/office/powerpoint/2010/main" val="39833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7827-EACF-D08F-2A7F-1D5D90E3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B4AB84-A48C-1ED1-F0DA-44B00F5A5CE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5C54A6-3C78-6873-52B3-4B23657945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2DBBD3-CF45-DF45-B9C3-924BA030FD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0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مُقارَنَةُ أَعْدادٍ كَسْرِيَةٍ لَها نَفْسُ الْمَقامِ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تَعَرُّفُ الأَعْدادِ الْكَسْرِيَةِ الْمُتَكافِئَةِ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/>
              <a:t>حَلُّ المَسائِل : وَضْعِياتُ الْمُقارَنَةِ</a:t>
            </a:r>
            <a:endParaRPr lang="fr-MA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مُقارَنَةُ أَعْدادٍ كَسْرِيَةٍ لَها نَفْسُ الْبَسْطِ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8C62966-8FD2-A668-3D21-B98E06297E7D}"/>
              </a:ext>
            </a:extLst>
          </p:cNvPr>
          <p:cNvSpPr/>
          <p:nvPr/>
        </p:nvSpPr>
        <p:spPr>
          <a:xfrm>
            <a:off x="2439564" y="5468677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37" name="Organigramme : Terminateur 21">
            <a:extLst>
              <a:ext uri="{FF2B5EF4-FFF2-40B4-BE49-F238E27FC236}">
                <a16:creationId xmlns:a16="http://schemas.microsoft.com/office/drawing/2014/main" id="{643F8C6E-3B63-B3F4-94CE-FA2BB7EAE5C0}"/>
              </a:ext>
            </a:extLst>
          </p:cNvPr>
          <p:cNvSpPr/>
          <p:nvPr/>
        </p:nvSpPr>
        <p:spPr>
          <a:xfrm>
            <a:off x="4681134" y="5221918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المراجعة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2BBD08C9-A6E2-7ABC-8477-72E6B48FA0F5}"/>
              </a:ext>
            </a:extLst>
          </p:cNvPr>
          <p:cNvSpPr txBox="1">
            <a:spLocks/>
          </p:cNvSpPr>
          <p:nvPr/>
        </p:nvSpPr>
        <p:spPr>
          <a:xfrm>
            <a:off x="2619564" y="5604142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مُراجَعَةُ دُروسِ الأُسبوعِ الْأَوَّلِ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قارنوا، على ألواحكم، الكسرين التاليين باستخدام الرمز المناسب.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C230C9A9-4CE7-25A0-67DC-C347E5EDEB90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287F73F-76E0-1E41-91A4-824EF489B4B2}"/>
                </a:ext>
              </a:extLst>
            </p:cNvPr>
            <p:cNvSpPr txBox="1"/>
            <p:nvPr/>
          </p:nvSpPr>
          <p:spPr>
            <a:xfrm>
              <a:off x="3922892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rgbClr val="0070C0"/>
                  </a:solidFill>
                </a:rPr>
                <a:t>...</a:t>
              </a:r>
              <a:endParaRPr lang="fr-FR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على 8 أصغر من 7 على 8: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1E4AA73-DC52-CA73-5FFB-1FFD6E3AAD92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BFF25ECA-A660-236E-4007-EE78725029F0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E966C6B5-A5E7-FAB5-D6CA-A3C17947B2B4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9BE4AE6-451D-6400-C6CC-02746A4D9D67}"/>
                </a:ext>
              </a:extLst>
            </p:cNvPr>
            <p:cNvSpPr txBox="1"/>
            <p:nvPr/>
          </p:nvSpPr>
          <p:spPr>
            <a:xfrm>
              <a:off x="3922892" y="3074854"/>
              <a:ext cx="10930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b="1" dirty="0">
                  <a:solidFill>
                    <a:srgbClr val="C00000"/>
                  </a:solidFill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3F47-5427-9A0E-DB3A-7B81FC1A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88B6CE3-3E0F-6707-FC0F-D73CA2767B2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19EC6B0-6CC0-A27A-B629-A12F868E31A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CE64331-E7C8-ECA0-FD4E-55D12B69370C}"/>
              </a:ext>
            </a:extLst>
          </p:cNvPr>
          <p:cNvGrpSpPr/>
          <p:nvPr/>
        </p:nvGrpSpPr>
        <p:grpSpPr>
          <a:xfrm>
            <a:off x="1773572" y="2644632"/>
            <a:ext cx="5793970" cy="2832198"/>
            <a:chOff x="2207927" y="2601943"/>
            <a:chExt cx="5340370" cy="261046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5197D07-55F6-6984-76D5-DF3B8B544F2F}"/>
                </a:ext>
              </a:extLst>
            </p:cNvPr>
            <p:cNvSpPr/>
            <p:nvPr/>
          </p:nvSpPr>
          <p:spPr>
            <a:xfrm>
              <a:off x="2207927" y="2601943"/>
              <a:ext cx="5340370" cy="26104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D6514F0-21FD-BB19-2390-45DF1DC4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5502" y="3968811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463A3AB-218B-6D21-AA23-739554EDC932}"/>
              </a:ext>
            </a:extLst>
          </p:cNvPr>
          <p:cNvSpPr txBox="1"/>
          <p:nvPr/>
        </p:nvSpPr>
        <p:spPr>
          <a:xfrm>
            <a:off x="2310772" y="35431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C6D39F-A6E1-E72A-3971-98E7F84D2F94}"/>
              </a:ext>
            </a:extLst>
          </p:cNvPr>
          <p:cNvSpPr txBox="1"/>
          <p:nvPr/>
        </p:nvSpPr>
        <p:spPr>
          <a:xfrm>
            <a:off x="1707181" y="4213282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3CF58-927E-2F63-FF3C-9AAF52222CD1}"/>
              </a:ext>
            </a:extLst>
          </p:cNvPr>
          <p:cNvSpPr txBox="1"/>
          <p:nvPr/>
        </p:nvSpPr>
        <p:spPr>
          <a:xfrm>
            <a:off x="2994413" y="487719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0686C2A-6CF0-92D5-9488-94593C04AB8D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E8B200C-024A-DBEB-D132-0FABDE61331C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65E824-32E9-CEDF-A672-547D36AAAFA8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مُقارَنَةُ كَسورٍ لَها نَفْسُ الْمَقامِ:</a:t>
            </a:r>
          </a:p>
        </p:txBody>
      </p:sp>
    </p:spTree>
    <p:extLst>
      <p:ext uri="{BB962C8B-B14F-4D97-AF65-F5344CB8AC3E}">
        <p14:creationId xmlns:p14="http://schemas.microsoft.com/office/powerpoint/2010/main" val="6474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488D-55A2-0939-884D-16E823107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76DA-33A4-B743-7008-E489A9B219FA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44B63D-4A5C-C746-971E-C7D64537E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9 N3_P2_S1_L2">
            <a:hlinkClick r:id="" action="ppaction://media"/>
            <a:extLst>
              <a:ext uri="{FF2B5EF4-FFF2-40B4-BE49-F238E27FC236}">
                <a16:creationId xmlns:a16="http://schemas.microsoft.com/office/drawing/2014/main" id="{5E7D92A9-917B-ECD3-6D3F-FDF57D8E1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196" y="2041758"/>
            <a:ext cx="7826409" cy="44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77E23-616D-7E68-69CF-64B5B50C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472C217-A956-642F-5099-9E389EAF9FB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1C095FE-5536-4717-D23D-45853A783567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09C102-3CA2-A260-A466-DBB60717E2CC}"/>
              </a:ext>
            </a:extLst>
          </p:cNvPr>
          <p:cNvGrpSpPr/>
          <p:nvPr/>
        </p:nvGrpSpPr>
        <p:grpSpPr>
          <a:xfrm>
            <a:off x="1773572" y="2644632"/>
            <a:ext cx="5793970" cy="2832198"/>
            <a:chOff x="2207927" y="2601943"/>
            <a:chExt cx="5340370" cy="261046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7C52BDE-FE65-3601-5FE2-4600E809712F}"/>
                </a:ext>
              </a:extLst>
            </p:cNvPr>
            <p:cNvSpPr/>
            <p:nvPr/>
          </p:nvSpPr>
          <p:spPr>
            <a:xfrm>
              <a:off x="2207927" y="2601943"/>
              <a:ext cx="5340370" cy="26104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084E76A-B8BC-C961-5734-13982CEAE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5502" y="4570821"/>
              <a:ext cx="631873" cy="631873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A267C7B2-54C7-6DF7-7D2B-02533FAE0941}"/>
              </a:ext>
            </a:extLst>
          </p:cNvPr>
          <p:cNvSpPr txBox="1"/>
          <p:nvPr/>
        </p:nvSpPr>
        <p:spPr>
          <a:xfrm>
            <a:off x="2310772" y="35431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C738E01-2938-C233-E82F-1BF3FAF27CE2}"/>
              </a:ext>
            </a:extLst>
          </p:cNvPr>
          <p:cNvSpPr txBox="1"/>
          <p:nvPr/>
        </p:nvSpPr>
        <p:spPr>
          <a:xfrm>
            <a:off x="1607235" y="4213282"/>
            <a:ext cx="5317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FCA34C-D053-70C6-93C2-1BB2CB18B28A}"/>
              </a:ext>
            </a:extLst>
          </p:cNvPr>
          <p:cNvSpPr txBox="1"/>
          <p:nvPr/>
        </p:nvSpPr>
        <p:spPr>
          <a:xfrm>
            <a:off x="2994413" y="4877190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B231BB66-35D8-0246-6F49-803882706554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13953E8-4DC0-0CF0-8983-55102A1DE297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مُقارَنَةُ كَسورٍ لَها نَفْسُ الْمَقامِ:</a:t>
            </a: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99C01A8-40F1-1905-9440-72E049D9E625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9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D624-D996-91EE-247B-237B1B49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1DF2E5-6BC9-5F81-B7FD-9CABF349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53" y="1851797"/>
            <a:ext cx="6774024" cy="456486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ED05C4-848B-87A6-FFD4-756A3F78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523FB5-1397-FA81-60D6-C8817FAA4F40}"/>
              </a:ext>
            </a:extLst>
          </p:cNvPr>
          <p:cNvSpPr txBox="1"/>
          <p:nvPr/>
        </p:nvSpPr>
        <p:spPr>
          <a:xfrm>
            <a:off x="1452929" y="926189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8F2048C-C74F-E64E-A613-7E28CC5DE7F0}"/>
              </a:ext>
            </a:extLst>
          </p:cNvPr>
          <p:cNvSpPr/>
          <p:nvPr/>
        </p:nvSpPr>
        <p:spPr>
          <a:xfrm flipH="1">
            <a:off x="4739951" y="3410338"/>
            <a:ext cx="2902586" cy="9283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2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AF88-AC51-ED6E-3AD4-78C6E46C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DBDA01E9-D113-77DE-1BD3-E21A09FF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3" y="2823166"/>
            <a:ext cx="8286967" cy="261693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82A28D-43E0-A042-C15F-3549A4212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EB49BD-C98E-6BC5-EFE5-941DE4B57223}"/>
              </a:ext>
            </a:extLst>
          </p:cNvPr>
          <p:cNvSpPr txBox="1"/>
          <p:nvPr/>
        </p:nvSpPr>
        <p:spPr>
          <a:xfrm>
            <a:off x="425194" y="92656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EB798CD5-DE7D-DF20-3558-10A6CC1BABB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68DE50B9-4ACE-4C75-E831-AD2A8D9A2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56CCDF0-164B-E8F8-2DAF-A82EB54F2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B75753D4-5E30-68A4-2D75-57E173BB0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005" y="1397754"/>
            <a:ext cx="2067981" cy="20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1087-CFA9-1F4E-6DC1-0B1260B3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6F4C30-1FA1-8468-6637-EF365363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F1BED2-4F96-D101-D8DE-432C9EC278DC}"/>
              </a:ext>
            </a:extLst>
          </p:cNvPr>
          <p:cNvSpPr txBox="1"/>
          <p:nvPr/>
        </p:nvSpPr>
        <p:spPr>
          <a:xfrm>
            <a:off x="0" y="91331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CB713430-8E4D-09E3-AF16-5EB5318209D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25494506-4951-6F8A-BD7B-8AC9A93F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67B6F9CC-3EB0-B034-7533-0D8637938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0" name="Image 29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A3D8D695-79B1-DC42-1916-928C5F9D6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03" y="2823166"/>
            <a:ext cx="8286967" cy="261693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ED96047-4EEC-25A9-C289-58A2B92CF1B5}"/>
              </a:ext>
            </a:extLst>
          </p:cNvPr>
          <p:cNvSpPr txBox="1"/>
          <p:nvPr/>
        </p:nvSpPr>
        <p:spPr>
          <a:xfrm>
            <a:off x="1044307" y="3285304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/>
              <a:t>&lt;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65FAEF1-5D54-BD4C-CE94-90C2E99AD301}"/>
              </a:ext>
            </a:extLst>
          </p:cNvPr>
          <p:cNvSpPr txBox="1"/>
          <p:nvPr/>
        </p:nvSpPr>
        <p:spPr>
          <a:xfrm rot="10800000">
            <a:off x="3060531" y="3300637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31B17AA-6987-68F5-D7B5-DAEBFA8F6626}"/>
              </a:ext>
            </a:extLst>
          </p:cNvPr>
          <p:cNvSpPr txBox="1"/>
          <p:nvPr/>
        </p:nvSpPr>
        <p:spPr>
          <a:xfrm rot="10800000">
            <a:off x="1044307" y="4344562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307B0C1-EAEC-6FC1-9B47-BFCF5D63B754}"/>
              </a:ext>
            </a:extLst>
          </p:cNvPr>
          <p:cNvSpPr txBox="1"/>
          <p:nvPr/>
        </p:nvSpPr>
        <p:spPr>
          <a:xfrm>
            <a:off x="3060531" y="4360471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1F586FD-E918-3BF3-7E00-EECFE1CBC869}"/>
              </a:ext>
            </a:extLst>
          </p:cNvPr>
          <p:cNvSpPr txBox="1"/>
          <p:nvPr/>
        </p:nvSpPr>
        <p:spPr>
          <a:xfrm>
            <a:off x="5100437" y="3307923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1129EF3-3FBA-58F8-1B47-D56DD8F53C3C}"/>
              </a:ext>
            </a:extLst>
          </p:cNvPr>
          <p:cNvSpPr txBox="1"/>
          <p:nvPr/>
        </p:nvSpPr>
        <p:spPr>
          <a:xfrm>
            <a:off x="7145721" y="3327877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8E5654F-E583-4A90-22D9-A8F90A9B2779}"/>
              </a:ext>
            </a:extLst>
          </p:cNvPr>
          <p:cNvSpPr txBox="1"/>
          <p:nvPr/>
        </p:nvSpPr>
        <p:spPr>
          <a:xfrm>
            <a:off x="7116659" y="4335142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F259EA4-732A-49B8-CAB4-8269DB91031D}"/>
              </a:ext>
            </a:extLst>
          </p:cNvPr>
          <p:cNvSpPr txBox="1"/>
          <p:nvPr/>
        </p:nvSpPr>
        <p:spPr>
          <a:xfrm rot="10800000">
            <a:off x="5100437" y="4335142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0302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EC99-AC4E-E879-4851-DC7B568EC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B7FC8BC-6F44-FC62-CED6-CE109CB4794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7E975D0-DF05-E87A-049B-1816FE52C4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6BC3A38-085A-C8C2-E136-B3D48FD4F250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B00771D-E862-5F15-9A54-B1F52E9759B5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B8A4E8C-2396-AA5F-0F75-70B5794D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E4F486B-5294-947D-0699-B9E9F6B891C5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8B27CD-30D2-3AF7-56BD-244217FDC610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النمذجة ( نسبة أقل من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1F36B3-A95A-ADE7-53F1-50D6F2C469B7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C2CE5BFF-A883-1230-8BC4-B1779CCF6BF0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0BADD1FE-8469-F4DB-9263-D4869FE1E8D6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1D9F2C-4CF4-033A-CA06-1CEA7473B98F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مُقارَنَةُ كُسورٍ لَها نَفْسُ الْبَسْطِ: </a:t>
            </a:r>
          </a:p>
        </p:txBody>
      </p:sp>
    </p:spTree>
    <p:extLst>
      <p:ext uri="{BB962C8B-B14F-4D97-AF65-F5344CB8AC3E}">
        <p14:creationId xmlns:p14="http://schemas.microsoft.com/office/powerpoint/2010/main" val="12217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حصة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مراجعة دروس الأسبوع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D2A363-CDE4-199F-5D06-F1F95F04C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69" y="2453107"/>
            <a:ext cx="5962261" cy="40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5EDE2-C124-2625-EF73-BF717022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E19FA51-62EB-CB16-68C6-C4F6FA42CEB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DD6A5E-938D-8C14-831A-FB79F5C21B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A35633-45C7-033C-F225-FDB0DE564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1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72024-708F-C6B1-EB4A-5B1E0768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A1DEF-3CF1-B495-D0E9-7D920A94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C3711-C294-E8B9-183D-14ADED1336E0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قارنوا، على ألواحكم، الكسور التالية باستخدام الرمز المناسب.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82E739B-C0EF-9A4B-EFF4-83455C4175A7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CEB877E3-DC4E-14CF-0D13-845DDEE3DACC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CEB877E3-DC4E-14CF-0D13-845DDEE3DA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66CBA24-ACD9-EA58-0590-CB15B23BCAC7}"/>
                </a:ext>
              </a:extLst>
            </p:cNvPr>
            <p:cNvSpPr txBox="1"/>
            <p:nvPr/>
          </p:nvSpPr>
          <p:spPr>
            <a:xfrm>
              <a:off x="3922892" y="3325508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400" b="1" dirty="0">
                  <a:solidFill>
                    <a:srgbClr val="0070C0"/>
                  </a:solidFill>
                </a:rPr>
                <a:t>....</a:t>
              </a:r>
              <a:endParaRPr lang="fr-FR" sz="2400" b="1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9E40BAB-3A48-2CFA-C10E-04B28ACAE94C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9E40BAB-3A48-2CFA-C10E-04B28ACAE9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518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063F-6916-82DB-D217-515F8B03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4D1395B-F2A3-A792-938B-F9D2B9AB2DB4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0F4FA9-BEDA-7777-DC23-A9F97E69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4E070F-3A87-A1D5-E379-6129E8D488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3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D97CB-0D6F-E4B2-729B-52197DD5E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1C415FA-F047-5DED-899A-81C1F1B5BD86}"/>
              </a:ext>
            </a:extLst>
          </p:cNvPr>
          <p:cNvSpPr txBox="1"/>
          <p:nvPr/>
        </p:nvSpPr>
        <p:spPr>
          <a:xfrm>
            <a:off x="189190" y="858759"/>
            <a:ext cx="735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6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5 على 7 أصغر من 5 على 6: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43CD7A-E3D2-AC5D-16CD-3C13F8769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5D7D085-6BE3-5760-4960-3664CC22DE75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29345095-7869-EDDC-E357-D516197001FB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CEB877E3-DC4E-14CF-0D13-845DDEE3DA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17FDAC0-7569-0705-D72C-D4573303DF96}"/>
                </a:ext>
              </a:extLst>
            </p:cNvPr>
            <p:cNvSpPr txBox="1"/>
            <p:nvPr/>
          </p:nvSpPr>
          <p:spPr>
            <a:xfrm>
              <a:off x="3922892" y="3117165"/>
              <a:ext cx="10930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b="1" dirty="0">
                  <a:solidFill>
                    <a:srgbClr val="C00000"/>
                  </a:solidFill>
                </a:rPr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7879DDB-3CE1-9D44-81F5-CA27A84971D9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9E40BAB-3A48-2CFA-C10E-04B28ACAE9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90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86E9E-E6B1-A0FF-6FCD-00E462CD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3DB357-A543-1E61-2CC3-545FDB31B79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3D34733-E1DC-C9A7-8AA6-262B1988A6B1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753335-06A2-D9B4-1ADE-AC69C5D06C35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51E64AC-0BE3-0D0B-A3CC-C7F5F51463DE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03A7A15-88B5-0AF0-5AC5-73CF24B04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422459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3B2ED68-5145-C05B-2E33-30415267C885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A421AC-E057-3FFA-1D44-D039FC378DED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النمذجة ( نسبة أقل من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3FD6C4-873B-A46A-02E6-D392FDECD033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528A5E5E-48A1-5F50-52D3-80963DDBA1E3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1AB09B3F-BA76-CEDF-A24B-865CC8232922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FDB966-74A3-CA9C-0D02-C901B3FCFDD7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spcAft>
                <a:spcPts val="600"/>
              </a:spcAft>
              <a:defRPr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مُقارَنَةُ كُسورٍ لَها نَفْسُ الْبَسْطِ:</a:t>
            </a:r>
          </a:p>
        </p:txBody>
      </p:sp>
    </p:spTree>
    <p:extLst>
      <p:ext uri="{BB962C8B-B14F-4D97-AF65-F5344CB8AC3E}">
        <p14:creationId xmlns:p14="http://schemas.microsoft.com/office/powerpoint/2010/main" val="39539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C21BD-32BB-5DCF-017D-41B414FFE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6">
            <a:extLst>
              <a:ext uri="{FF2B5EF4-FFF2-40B4-BE49-F238E27FC236}">
                <a16:creationId xmlns:a16="http://schemas.microsoft.com/office/drawing/2014/main" id="{D8657344-1372-F943-F98D-86732D5BD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1859" r="19273" b="23915"/>
          <a:stretch>
            <a:fillRect/>
          </a:stretch>
        </p:blipFill>
        <p:spPr bwMode="auto">
          <a:xfrm>
            <a:off x="7834313" y="822325"/>
            <a:ext cx="86201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06B6C2B-C867-1774-8BBE-818A5F236AA4}"/>
              </a:ext>
            </a:extLst>
          </p:cNvPr>
          <p:cNvSpPr txBox="1"/>
          <p:nvPr/>
        </p:nvSpPr>
        <p:spPr>
          <a:xfrm>
            <a:off x="2813050" y="949325"/>
            <a:ext cx="4659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N3_P2_S1_L3">
            <a:hlinkClick r:id="" action="ppaction://media"/>
            <a:extLst>
              <a:ext uri="{FF2B5EF4-FFF2-40B4-BE49-F238E27FC236}">
                <a16:creationId xmlns:a16="http://schemas.microsoft.com/office/drawing/2014/main" id="{7EC1DD9F-CAA5-8369-0FCF-8BC85D747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114" y="2061633"/>
            <a:ext cx="7823101" cy="44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46FED-183D-43A5-C14F-279CF92B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7077F32-D33F-EF33-AE00-3D8495DA472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4407863-3CC7-ECAD-11B4-4BFC330E1084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217C041-E433-B010-48F2-E72C97B3D16B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71D24F6-168E-5F06-1D83-17D9FF54395F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AA501A4-91A1-FFFF-D2B2-CC32A13A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7E5E314-9FEA-352F-7F93-FA04E40DCCCB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67120-FEEC-CA39-401F-E37D28C7739A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( نسبة أقل من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4C9ED-34A8-AFFC-E53A-09A4BC522027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EA5003C9-512A-D7C7-B986-100CF8515056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9951E37-81A0-66AB-7D61-90701D15A327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57FBD0-632F-0CCB-5954-32C929DD37EB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spcAft>
                <a:spcPts val="600"/>
              </a:spcAft>
              <a:defRPr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مُقارَنَةُ كُسورٍ لَها نَفْسُ الْبَسْطِ:</a:t>
            </a:r>
          </a:p>
        </p:txBody>
      </p:sp>
    </p:spTree>
    <p:extLst>
      <p:ext uri="{BB962C8B-B14F-4D97-AF65-F5344CB8AC3E}">
        <p14:creationId xmlns:p14="http://schemas.microsoft.com/office/powerpoint/2010/main" val="4684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EAF47-2467-A539-9333-39B5EB81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F8CF73D-26C8-CE1E-081D-7763ADEA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53" y="1851797"/>
            <a:ext cx="6774024" cy="456486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D3A4A9-A1E1-CA2D-864C-BCBB813D4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264B4D-FE47-B0EC-B6D3-73B744B3B1AE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73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14B5C49-F7DD-9EA1-7EC3-D2FA6C023B1F}"/>
              </a:ext>
            </a:extLst>
          </p:cNvPr>
          <p:cNvSpPr/>
          <p:nvPr/>
        </p:nvSpPr>
        <p:spPr>
          <a:xfrm>
            <a:off x="4833259" y="4320072"/>
            <a:ext cx="2873829" cy="995871"/>
          </a:xfrm>
          <a:prstGeom prst="roundRect">
            <a:avLst>
              <a:gd name="adj" fmla="val 1284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7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B434-CD7D-1357-A990-0C84882D0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3E8FA9A6-41E0-6B66-D91D-F63AEB75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3" y="2639029"/>
            <a:ext cx="7463014" cy="2479731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C18971-EF0C-D698-941A-A4CE2BBD1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577877-AB31-438B-F7DE-F16AA93EB40B}"/>
              </a:ext>
            </a:extLst>
          </p:cNvPr>
          <p:cNvSpPr txBox="1"/>
          <p:nvPr/>
        </p:nvSpPr>
        <p:spPr>
          <a:xfrm>
            <a:off x="481938" y="9577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دقائق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لحل هذه المسألة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87E6831D-96DB-D71D-FDCE-C3D5478203D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7BB67352-3D7F-1D8C-AD5B-128361E1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CA978C31-A70D-AAD0-EE12-9C71C64BD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FR" alt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A408C45-CF62-C015-67A2-C3298A43A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343" y="3802225"/>
            <a:ext cx="2396356" cy="23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C0DF2-B005-D5FC-21AA-C85E010E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2CFB12-0EDD-A1C8-CB78-7FD9AC9B9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22381C-11BC-1974-8AFB-1FBBFBD4F23E}"/>
              </a:ext>
            </a:extLst>
          </p:cNvPr>
          <p:cNvSpPr txBox="1"/>
          <p:nvPr/>
        </p:nvSpPr>
        <p:spPr>
          <a:xfrm>
            <a:off x="0" y="94886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دقيقتان.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386BC086-1A4D-50BD-1B76-CAE050599804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62E07D37-D040-1103-C430-A96CF7DE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69F7E874-70FB-1F04-AA31-3BB09F040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FR" alt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Image 5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A23ABCF0-B1AD-9640-F3CE-53FD92141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48" y="2639029"/>
            <a:ext cx="8284879" cy="275477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D0C6DD5-C44E-7B18-2E76-0632EA726952}"/>
              </a:ext>
            </a:extLst>
          </p:cNvPr>
          <p:cNvSpPr txBox="1"/>
          <p:nvPr/>
        </p:nvSpPr>
        <p:spPr>
          <a:xfrm>
            <a:off x="1027722" y="3315782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/>
              <a:t>&lt;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968D11-B6DD-AA10-8E3B-53818AE42842}"/>
              </a:ext>
            </a:extLst>
          </p:cNvPr>
          <p:cNvSpPr txBox="1"/>
          <p:nvPr/>
        </p:nvSpPr>
        <p:spPr>
          <a:xfrm rot="10800000">
            <a:off x="3038155" y="3348859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0E1AE3-1424-1CB8-D64E-75E13DA1C63B}"/>
              </a:ext>
            </a:extLst>
          </p:cNvPr>
          <p:cNvSpPr txBox="1"/>
          <p:nvPr/>
        </p:nvSpPr>
        <p:spPr>
          <a:xfrm>
            <a:off x="994750" y="4235337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BDCEA30-A2C7-18C5-48EC-727BBEEC6CEE}"/>
              </a:ext>
            </a:extLst>
          </p:cNvPr>
          <p:cNvSpPr txBox="1"/>
          <p:nvPr/>
        </p:nvSpPr>
        <p:spPr>
          <a:xfrm rot="10800000">
            <a:off x="3038155" y="4210561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5A4B3B-2987-4108-3803-3C40709D46C6}"/>
              </a:ext>
            </a:extLst>
          </p:cNvPr>
          <p:cNvSpPr txBox="1"/>
          <p:nvPr/>
        </p:nvSpPr>
        <p:spPr>
          <a:xfrm rot="10800000">
            <a:off x="7149905" y="3336516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947D35-11A5-F276-C560-9D513E46367C}"/>
              </a:ext>
            </a:extLst>
          </p:cNvPr>
          <p:cNvSpPr txBox="1"/>
          <p:nvPr/>
        </p:nvSpPr>
        <p:spPr>
          <a:xfrm rot="10800000">
            <a:off x="7057308" y="4210561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E25F39F-8F45-FE28-4165-7AF6B3522FBD}"/>
              </a:ext>
            </a:extLst>
          </p:cNvPr>
          <p:cNvSpPr txBox="1"/>
          <p:nvPr/>
        </p:nvSpPr>
        <p:spPr>
          <a:xfrm>
            <a:off x="5114773" y="4222368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F6D1F7A-1E31-3E23-0C2A-F43D70AFF9B8}"/>
              </a:ext>
            </a:extLst>
          </p:cNvPr>
          <p:cNvSpPr txBox="1"/>
          <p:nvPr/>
        </p:nvSpPr>
        <p:spPr>
          <a:xfrm rot="10800000">
            <a:off x="5122966" y="3348859"/>
            <a:ext cx="60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0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0623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مراجعة  دروس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34944-594C-C463-5E72-AB92340C1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859089F-480E-BEB3-6D03-F6F0F1EE029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E9AB8843-B360-EA82-1027-175F47674EB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5BBBDEF-9B78-A6E3-4B09-81292B0E5AB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266E250-FC97-37B9-0B8B-73DC7C82A66B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5A1F3F0-F590-0FC8-9617-01BC6DED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1D12E06-D3EC-A7CB-8674-0670A4AC94F5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E1F89D-3298-F0B3-D037-D52E3B8A6E5C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9D4C27-3573-0438-60C6-5B6E44E3B8E8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A1A2AAF4-AA0D-CF10-7179-4D83915D5362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4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028D63E-CFAA-48BB-595C-BD515A070401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640753-5100-53E2-9E25-D038E966E7D0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مَسائِل وَضْعِياتِ مُقارَنَةٍ باسْتِعْمالِ نَموذَجِ الْأَشْرِطَةِ:</a:t>
            </a:r>
          </a:p>
        </p:txBody>
      </p:sp>
    </p:spTree>
    <p:extLst>
      <p:ext uri="{BB962C8B-B14F-4D97-AF65-F5344CB8AC3E}">
        <p14:creationId xmlns:p14="http://schemas.microsoft.com/office/powerpoint/2010/main" val="19600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58230" y="89967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CAE0C6-2C34-7B01-1E8E-5E27F26F7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31973" y="9387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0A86F455-E15F-3C76-7FC6-E2823D91B28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F00FC72-FFA2-DE3F-91C6-B7BDB67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CE168DB3-8234-55C7-03BD-08C4B56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E136A9-09A5-D841-7584-16DB41C9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3D55AE4-638C-E3D8-E955-2C7AA0F614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3"/>
          <a:stretch>
            <a:fillRect/>
          </a:stretch>
        </p:blipFill>
        <p:spPr>
          <a:xfrm>
            <a:off x="335664" y="2106592"/>
            <a:ext cx="8206451" cy="42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C492-8F9A-A412-FE56-97A2FE4C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BD4C723-0D11-B6E8-3E14-6088A5664D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3"/>
          <a:stretch>
            <a:fillRect/>
          </a:stretch>
        </p:blipFill>
        <p:spPr>
          <a:xfrm>
            <a:off x="335664" y="2106592"/>
            <a:ext cx="8206451" cy="4245008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28C594-471B-562F-7E5C-DF3FBDCBE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E421C86-8054-C07A-BE0F-5F97BB177DF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الحل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الصحيح هو :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8BB2945-E24B-6A02-A4BF-E973A586B71C}"/>
              </a:ext>
            </a:extLst>
          </p:cNvPr>
          <p:cNvGrpSpPr/>
          <p:nvPr/>
        </p:nvGrpSpPr>
        <p:grpSpPr>
          <a:xfrm>
            <a:off x="1427460" y="4387985"/>
            <a:ext cx="2537927" cy="930463"/>
            <a:chOff x="886407" y="4005430"/>
            <a:chExt cx="2537927" cy="9304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46940B-6FD5-A30D-8529-C427FAF6ADE4}"/>
                </a:ext>
              </a:extLst>
            </p:cNvPr>
            <p:cNvSpPr/>
            <p:nvPr/>
          </p:nvSpPr>
          <p:spPr>
            <a:xfrm>
              <a:off x="886407" y="4005430"/>
              <a:ext cx="2537927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</a:rPr>
                <a:t>543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7676E1-A9CA-0CB5-07BF-406360B7E6ED}"/>
                </a:ext>
              </a:extLst>
            </p:cNvPr>
            <p:cNvSpPr/>
            <p:nvPr/>
          </p:nvSpPr>
          <p:spPr>
            <a:xfrm>
              <a:off x="886408" y="4488024"/>
              <a:ext cx="1418253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</a:rPr>
                <a:t>427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BFDFB26-D110-5FFC-61DE-3C38787090BA}"/>
              </a:ext>
            </a:extLst>
          </p:cNvPr>
          <p:cNvSpPr/>
          <p:nvPr/>
        </p:nvSpPr>
        <p:spPr>
          <a:xfrm>
            <a:off x="4497391" y="4445860"/>
            <a:ext cx="2920483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543 – 427 = 116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DA35A7-3F9A-8CD5-6AF0-5FDAAA90CC35}"/>
              </a:ext>
            </a:extLst>
          </p:cNvPr>
          <p:cNvSpPr/>
          <p:nvPr/>
        </p:nvSpPr>
        <p:spPr>
          <a:xfrm>
            <a:off x="6912621" y="5743012"/>
            <a:ext cx="1010505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r-FR" sz="2800" b="1" dirty="0">
                <a:solidFill>
                  <a:srgbClr val="C00000"/>
                </a:solidFill>
              </a:rPr>
              <a:t>116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F5B76-8619-8B80-BD2E-62538A816975}"/>
              </a:ext>
            </a:extLst>
          </p:cNvPr>
          <p:cNvSpPr/>
          <p:nvPr/>
        </p:nvSpPr>
        <p:spPr>
          <a:xfrm>
            <a:off x="312517" y="4426003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علي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0FBC95-211E-E516-D27C-546AF02EA887}"/>
              </a:ext>
            </a:extLst>
          </p:cNvPr>
          <p:cNvSpPr/>
          <p:nvPr/>
        </p:nvSpPr>
        <p:spPr>
          <a:xfrm>
            <a:off x="312517" y="4893729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رشيد</a:t>
            </a:r>
            <a:endParaRPr lang="fr-FR" sz="2400" b="1" dirty="0">
              <a:solidFill>
                <a:srgbClr val="C0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A52438-858B-6166-C4C4-501B0EABA375}"/>
              </a:ext>
            </a:extLst>
          </p:cNvPr>
          <p:cNvCxnSpPr/>
          <p:nvPr/>
        </p:nvCxnSpPr>
        <p:spPr>
          <a:xfrm>
            <a:off x="2845714" y="5233412"/>
            <a:ext cx="111967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240C859-4ED0-39B8-BE17-CFB7CBDF33E4}"/>
              </a:ext>
            </a:extLst>
          </p:cNvPr>
          <p:cNvSpPr/>
          <p:nvPr/>
        </p:nvSpPr>
        <p:spPr>
          <a:xfrm>
            <a:off x="2926738" y="4860818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C00000"/>
                </a:solidFill>
              </a:rPr>
              <a:t>؟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E9E8-631F-61DB-C682-57DAE7887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33E564-83C6-46D7-AB65-9837E00AA6A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6425319E-6BE4-B258-46C5-8DF1945CF74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5DAA168-B82E-197E-F858-23C999D3332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B740E7B-1380-1453-733C-49F86E9D95EF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F7CA3D7-D6A0-0C26-EBF2-42F470B5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422459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8B639BB-EB6E-356B-86AF-F765A74A743A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B4B9F1-2A13-6150-28B5-53030517F409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8346DC-EFB2-2EEA-FF02-0EE84B1FEBEA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A5CB80C5-1D7F-8005-5D4C-0A20A7E75359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B8F6F07-6BB0-7689-BBA4-A90D3B0DF091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C2C5D2-AE66-355E-B325-9DC80A61F16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مَسائِل وَضْعِياتِ مُقارَنَةٍ باسْتِعْمالِ نَموذَجِ الْأَشْرِطَةِ:</a:t>
            </a:r>
          </a:p>
        </p:txBody>
      </p:sp>
    </p:spTree>
    <p:extLst>
      <p:ext uri="{BB962C8B-B14F-4D97-AF65-F5344CB8AC3E}">
        <p14:creationId xmlns:p14="http://schemas.microsoft.com/office/powerpoint/2010/main" val="1906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194CD-5543-4568-1990-32BE078B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AE50FEC-2E1C-0542-5EAC-B6510B988CF6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302054-C8A1-618E-4895-CE35881F3D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8587BF-C625-1383-787D-77CBC33A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1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AC471-C73A-EE33-B897-C72FB73E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6">
            <a:extLst>
              <a:ext uri="{FF2B5EF4-FFF2-40B4-BE49-F238E27FC236}">
                <a16:creationId xmlns:a16="http://schemas.microsoft.com/office/drawing/2014/main" id="{AEFA85E1-D7BE-EFD5-9ECB-07B446DF8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1859" r="19273" b="23915"/>
          <a:stretch>
            <a:fillRect/>
          </a:stretch>
        </p:blipFill>
        <p:spPr bwMode="auto">
          <a:xfrm>
            <a:off x="7834313" y="822325"/>
            <a:ext cx="86201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47A3CAD-55D0-73E9-7175-614336F94951}"/>
              </a:ext>
            </a:extLst>
          </p:cNvPr>
          <p:cNvSpPr txBox="1"/>
          <p:nvPr/>
        </p:nvSpPr>
        <p:spPr>
          <a:xfrm>
            <a:off x="2813050" y="949325"/>
            <a:ext cx="4659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" name="N3P2S1L4">
            <a:hlinkClick r:id="" action="ppaction://media"/>
            <a:extLst>
              <a:ext uri="{FF2B5EF4-FFF2-40B4-BE49-F238E27FC236}">
                <a16:creationId xmlns:a16="http://schemas.microsoft.com/office/drawing/2014/main" id="{1C6CC8CA-E032-1634-0492-F6FF9B9CD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967" y="1888816"/>
            <a:ext cx="7372193" cy="41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4CF1-BC0E-B17D-B71A-DC56D9D9C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D8F2C51-6B19-2D49-9C76-46EC81AFEF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A53E680-9C1F-36CC-AAE6-2E87FEE90E3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28AE617-AC67-2EAD-027D-3C37505CBFA1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A48A844-B225-3853-B14F-5AF821A2D228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05C35AE-EA09-E1AB-E542-89354B8F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0FAA341-B2E8-34A0-A772-2B7BE234F96A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DA49F6-34B6-8A91-3C54-721845A376DD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D6247A-9A9E-1C75-8C16-6AA89AB711A4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D573002-0301-0581-52A6-498B50305D7A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486260B4-15E1-C1FF-F902-0D162DFB3533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AA95D3-0BB3-6835-631A-82871325167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مَسائِل وَضْعِياتِ مُقارَنَةٍ باسْتِعْمالِ نَموذَجِ الْأَشْرِطَةِ:</a:t>
            </a:r>
          </a:p>
        </p:txBody>
      </p:sp>
    </p:spTree>
    <p:extLst>
      <p:ext uri="{BB962C8B-B14F-4D97-AF65-F5344CB8AC3E}">
        <p14:creationId xmlns:p14="http://schemas.microsoft.com/office/powerpoint/2010/main" val="31088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4F087C-2CDF-AD8F-7565-85CD72E66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53" y="1851797"/>
            <a:ext cx="6774024" cy="456486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4686CD-2C7B-6660-A91A-A27896C3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73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DBB914-5589-42E6-3213-ABBE42572A9D}"/>
              </a:ext>
            </a:extLst>
          </p:cNvPr>
          <p:cNvSpPr/>
          <p:nvPr/>
        </p:nvSpPr>
        <p:spPr>
          <a:xfrm>
            <a:off x="1134900" y="3518586"/>
            <a:ext cx="2927222" cy="1203885"/>
          </a:xfrm>
          <a:prstGeom prst="roundRect">
            <a:avLst>
              <a:gd name="adj" fmla="val 998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CB53839F-AABD-1D98-0EE4-CFAE70C8F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6" y="2359199"/>
            <a:ext cx="8287475" cy="3695835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45A1F6-A8C5-F1B9-41B7-4FE38EB4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481938" y="9577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لحل هذه المسألة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C37EB3C-169A-53C5-C04A-6CFFF0A1721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2269B86-FCD8-ECEA-A1E6-E295BB5C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33223F78-2784-9711-E5A6-911BCB93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231" y="4023263"/>
            <a:ext cx="2396356" cy="23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2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3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4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18CE-E8C9-A2AC-69F1-64F7F963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C503A1-427D-398D-5E19-53D304E2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61723D-03BD-3F23-775C-E578A73B3668}"/>
              </a:ext>
            </a:extLst>
          </p:cNvPr>
          <p:cNvSpPr txBox="1"/>
          <p:nvPr/>
        </p:nvSpPr>
        <p:spPr>
          <a:xfrm>
            <a:off x="0" y="94886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دقيقتان.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44827F40-909E-F57A-0E0E-A08B10C085B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07D48046-7193-C312-B5D5-E7C1DF14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D049C5C6-B12D-A3E0-A88C-11EFF39DE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198DBC92-E5AA-8D83-F2F7-2EF84CF94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6" y="2359199"/>
            <a:ext cx="8287475" cy="369583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DC3ADC07-F762-5292-54E2-4E19AE44BDFE}"/>
              </a:ext>
            </a:extLst>
          </p:cNvPr>
          <p:cNvGrpSpPr/>
          <p:nvPr/>
        </p:nvGrpSpPr>
        <p:grpSpPr>
          <a:xfrm>
            <a:off x="1427460" y="4387985"/>
            <a:ext cx="2537927" cy="930463"/>
            <a:chOff x="886407" y="4005430"/>
            <a:chExt cx="2537927" cy="9304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F3E6F4-6D95-78E3-AE1B-3E61C4B0CC52}"/>
                </a:ext>
              </a:extLst>
            </p:cNvPr>
            <p:cNvSpPr/>
            <p:nvPr/>
          </p:nvSpPr>
          <p:spPr>
            <a:xfrm>
              <a:off x="886407" y="4005430"/>
              <a:ext cx="2537927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</a:rPr>
                <a:t>117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6C604A-4AC6-D640-C0F2-A8175B3E22D5}"/>
                </a:ext>
              </a:extLst>
            </p:cNvPr>
            <p:cNvSpPr/>
            <p:nvPr/>
          </p:nvSpPr>
          <p:spPr>
            <a:xfrm>
              <a:off x="886408" y="4488024"/>
              <a:ext cx="1418253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</a:rPr>
                <a:t>؟</a:t>
              </a:r>
              <a:endParaRPr lang="fr-FR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CF635-BE3D-3235-4406-349CB315CC4D}"/>
              </a:ext>
            </a:extLst>
          </p:cNvPr>
          <p:cNvSpPr/>
          <p:nvPr/>
        </p:nvSpPr>
        <p:spPr>
          <a:xfrm>
            <a:off x="4343401" y="4841572"/>
            <a:ext cx="2920483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117 – 16 = 101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4E8C9C-6867-8831-B955-6F5CB7F68ED6}"/>
              </a:ext>
            </a:extLst>
          </p:cNvPr>
          <p:cNvSpPr/>
          <p:nvPr/>
        </p:nvSpPr>
        <p:spPr>
          <a:xfrm>
            <a:off x="3462014" y="5683201"/>
            <a:ext cx="4979438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800" b="1" dirty="0">
                <a:solidFill>
                  <a:srgbClr val="C00000"/>
                </a:solidFill>
              </a:rPr>
              <a:t>عَدَدُ نقط مجموعة الأسود هو 77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AB773-31D7-2C58-14B0-59EDF671CBFB}"/>
              </a:ext>
            </a:extLst>
          </p:cNvPr>
          <p:cNvSpPr/>
          <p:nvPr/>
        </p:nvSpPr>
        <p:spPr>
          <a:xfrm>
            <a:off x="312517" y="4426003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الأبطال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50D52-AC6D-3485-D351-B6B2F4344137}"/>
              </a:ext>
            </a:extLst>
          </p:cNvPr>
          <p:cNvSpPr/>
          <p:nvPr/>
        </p:nvSpPr>
        <p:spPr>
          <a:xfrm>
            <a:off x="312517" y="4893729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الأسود</a:t>
            </a:r>
            <a:endParaRPr lang="fr-FR" sz="2400" b="1" dirty="0">
              <a:solidFill>
                <a:srgbClr val="C0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5DB9528-A62F-963B-E756-6F0737EF92A7}"/>
              </a:ext>
            </a:extLst>
          </p:cNvPr>
          <p:cNvCxnSpPr/>
          <p:nvPr/>
        </p:nvCxnSpPr>
        <p:spPr>
          <a:xfrm>
            <a:off x="2845714" y="5233412"/>
            <a:ext cx="111967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BF90C90-BC07-943A-3F87-31B1CF900EE8}"/>
              </a:ext>
            </a:extLst>
          </p:cNvPr>
          <p:cNvSpPr/>
          <p:nvPr/>
        </p:nvSpPr>
        <p:spPr>
          <a:xfrm>
            <a:off x="2926738" y="4860818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9495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55698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72 و 73.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358DE3-AD09-92F0-E9AD-323CB7A1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69" y="2453107"/>
            <a:ext cx="5962261" cy="40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1FC9217E-FA5C-D84C-0E44-A7974A59A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282300"/>
            <a:ext cx="2114090" cy="33762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F8BFD477-9D69-8B01-FE7E-7A00B88D3B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252392"/>
            <a:ext cx="1941172" cy="34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4"/>
            <a:ext cx="6564862" cy="18750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843693" y="3272537"/>
            <a:ext cx="607457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تَعَرُّفِ الأَعْدادِ الْكَسْرِيَةِ الْمُتَكافِئَةِ؛</a:t>
            </a: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مُقارَنَةِ كَسورٍ لَها نَفْسُ الْمَقامِ؛</a:t>
            </a: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مُقارَنَةِ كُسورٍ لَها نَفْسُ الْبَسْطِ؛ </a:t>
            </a: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حَلِّ مَسائِل وَضْعِياتِ مُقارَنَةٍ باسْتِعْمالِ نَموذَجِ الْأَشْرِطَةِ.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عند نهاية </a:t>
              </a: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الحصة</a:t>
              </a:r>
              <a:endPara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على الأقل 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80%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من المتعلمين 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سيكونون قادرين على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D54F16-7EC9-5820-209F-60AF045CC878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B081345-401C-E97F-DB4C-69B8997B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AF6594A-7DE6-197D-7F04-ED801CEBF44E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96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سنراجع دروس الأسبوع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14749</TotalTime>
  <Words>1246</Words>
  <Application>Microsoft Office PowerPoint</Application>
  <PresentationFormat>Affichage à l'écran (4:3)</PresentationFormat>
  <Paragraphs>330</Paragraphs>
  <Slides>64</Slides>
  <Notes>9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64</vt:i4>
      </vt:variant>
    </vt:vector>
  </HeadingPairs>
  <TitlesOfParts>
    <vt:vector size="83" baseType="lpstr">
      <vt:lpstr>Dosis</vt:lpstr>
      <vt:lpstr>Wingdings</vt:lpstr>
      <vt:lpstr>Aptos Display</vt:lpstr>
      <vt:lpstr>Calibri</vt:lpstr>
      <vt:lpstr>Effra CC Arbc</vt:lpstr>
      <vt:lpstr>Aptos</vt:lpstr>
      <vt:lpstr>DengXian</vt:lpstr>
      <vt:lpstr>Cambria Math</vt:lpstr>
      <vt:lpstr>Chalkboard</vt:lpstr>
      <vt:lpstr>Arial</vt:lpstr>
      <vt:lpstr>2_Conception personnalisée</vt:lpstr>
      <vt:lpstr>Page d'entree</vt:lpstr>
      <vt:lpstr>partie 1</vt:lpstr>
      <vt:lpstr>1_partie 1</vt:lpstr>
      <vt:lpstr>2_Page d'entree</vt:lpstr>
      <vt:lpstr>4_Conception personnalisée</vt:lpstr>
      <vt:lpstr>2_partie 1</vt:lpstr>
      <vt:lpstr>3_partie 1</vt:lpstr>
      <vt:lpstr>3_Conception personnalisée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12</cp:revision>
  <cp:lastPrinted>2025-08-13T10:11:39Z</cp:lastPrinted>
  <dcterms:created xsi:type="dcterms:W3CDTF">2025-08-01T12:31:49Z</dcterms:created>
  <dcterms:modified xsi:type="dcterms:W3CDTF">2025-12-10T13:41:56Z</dcterms:modified>
</cp:coreProperties>
</file>