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2" r:id="rId4"/>
    <p:sldMasterId id="2147483909" r:id="rId5"/>
    <p:sldMasterId id="2147483912" r:id="rId6"/>
    <p:sldMasterId id="2147483916" r:id="rId7"/>
    <p:sldMasterId id="2147483923" r:id="rId8"/>
    <p:sldMasterId id="2147483929" r:id="rId9"/>
  </p:sldMasterIdLst>
  <p:notesMasterIdLst>
    <p:notesMasterId r:id="rId72"/>
  </p:notesMasterIdLst>
  <p:handoutMasterIdLst>
    <p:handoutMasterId r:id="rId73"/>
  </p:handoutMasterIdLst>
  <p:sldIdLst>
    <p:sldId id="982" r:id="rId10"/>
    <p:sldId id="998" r:id="rId11"/>
    <p:sldId id="2134807023" r:id="rId12"/>
    <p:sldId id="780" r:id="rId13"/>
    <p:sldId id="2134806642" r:id="rId14"/>
    <p:sldId id="973" r:id="rId15"/>
    <p:sldId id="950" r:id="rId16"/>
    <p:sldId id="2134806695" r:id="rId17"/>
    <p:sldId id="2134806705" r:id="rId18"/>
    <p:sldId id="2134806706" r:id="rId19"/>
    <p:sldId id="2134806680" r:id="rId20"/>
    <p:sldId id="2134806696" r:id="rId21"/>
    <p:sldId id="768" r:id="rId22"/>
    <p:sldId id="870" r:id="rId23"/>
    <p:sldId id="2134806841" r:id="rId24"/>
    <p:sldId id="2134806804" r:id="rId25"/>
    <p:sldId id="2134807060" r:id="rId26"/>
    <p:sldId id="2134807061" r:id="rId27"/>
    <p:sldId id="2134807062" r:id="rId28"/>
    <p:sldId id="2134806842" r:id="rId29"/>
    <p:sldId id="828" r:id="rId30"/>
    <p:sldId id="2134806843" r:id="rId31"/>
    <p:sldId id="2134806709" r:id="rId32"/>
    <p:sldId id="2134806710" r:id="rId33"/>
    <p:sldId id="2134806711" r:id="rId34"/>
    <p:sldId id="2134806844" r:id="rId35"/>
    <p:sldId id="2134806847" r:id="rId36"/>
    <p:sldId id="2134807065" r:id="rId37"/>
    <p:sldId id="2134807063" r:id="rId38"/>
    <p:sldId id="2134807064" r:id="rId39"/>
    <p:sldId id="2134807035" r:id="rId40"/>
    <p:sldId id="2134806845" r:id="rId41"/>
    <p:sldId id="2134806828" r:id="rId42"/>
    <p:sldId id="2134806846" r:id="rId43"/>
    <p:sldId id="2134806719" r:id="rId44"/>
    <p:sldId id="2134806720" r:id="rId45"/>
    <p:sldId id="2134806721" r:id="rId46"/>
    <p:sldId id="2134807024" r:id="rId47"/>
    <p:sldId id="2134807045" r:id="rId48"/>
    <p:sldId id="2134807055" r:id="rId49"/>
    <p:sldId id="2134807056" r:id="rId50"/>
    <p:sldId id="2134807057" r:id="rId51"/>
    <p:sldId id="2134807028" r:id="rId52"/>
    <p:sldId id="2134807066" r:id="rId53"/>
    <p:sldId id="2134807031" r:id="rId54"/>
    <p:sldId id="2134807032" r:id="rId55"/>
    <p:sldId id="2134807033" r:id="rId56"/>
    <p:sldId id="2134807034" r:id="rId57"/>
    <p:sldId id="2134806836" r:id="rId58"/>
    <p:sldId id="2134806791" r:id="rId59"/>
    <p:sldId id="2134806793" r:id="rId60"/>
    <p:sldId id="2134806745" r:id="rId61"/>
    <p:sldId id="2134806837" r:id="rId62"/>
    <p:sldId id="2134806838" r:id="rId63"/>
    <p:sldId id="2134806840" r:id="rId64"/>
    <p:sldId id="2134806746" r:id="rId65"/>
    <p:sldId id="2134806747" r:id="rId66"/>
    <p:sldId id="2134806748" r:id="rId67"/>
    <p:sldId id="985" r:id="rId68"/>
    <p:sldId id="2134806797" r:id="rId69"/>
    <p:sldId id="2134806798" r:id="rId70"/>
    <p:sldId id="980" r:id="rId7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4"/>
      <p:bold r:id="rId75"/>
    </p:embeddedFont>
    <p:embeddedFont>
      <p:font typeface="Dosis" pitchFamily="2" charset="0"/>
      <p:regular r:id="rId76"/>
      <p:bold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E5A2"/>
    <a:srgbClr val="DFDDEE"/>
    <a:srgbClr val="B89E25"/>
    <a:srgbClr val="17AB98"/>
    <a:srgbClr val="104862"/>
    <a:srgbClr val="106585"/>
    <a:srgbClr val="FC8D00"/>
    <a:srgbClr val="B2B3AE"/>
    <a:srgbClr val="E87D17"/>
    <a:srgbClr val="4B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6F1A1-6100-4985-B3F1-57BFC4679F52}" v="53" dt="2025-12-11T23:34:28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32" autoAdjust="0"/>
    <p:restoredTop sz="94725" autoAdjust="0"/>
  </p:normalViewPr>
  <p:slideViewPr>
    <p:cSldViewPr snapToGrid="0">
      <p:cViewPr>
        <p:scale>
          <a:sx n="80" d="100"/>
          <a:sy n="80" d="100"/>
        </p:scale>
        <p:origin x="10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font" Target="fonts/font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microsoft.com/office/2015/10/relationships/revisionInfo" Target="revisionInfo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notesMaster" Target="notesMasters/notesMaster1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font" Target="fonts/font2.fntdata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0T07:07:06.64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5D08-009E-2217-C5B5-085FBE18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D1D24E-8EE6-FE43-7AD8-8FD4652C0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75169-D089-341F-0980-6C32D0281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5566A4-0D55-BF0C-6863-5A50A17FF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5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57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6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7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4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9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7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77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4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1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2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11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6" r:id="rId3"/>
    <p:sldLayoutId id="214748390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3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46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2" r:id="rId5"/>
    <p:sldLayoutId id="21474839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5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03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27.gif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mathix.org/linux/archives/12827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4"/><Relationship Id="rId7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5.mp4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35524" y="4142245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3992549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cs typeface="Effra CC Arbc" panose="020B0503020203020204" pitchFamily="34" charset="-78"/>
              </a:rPr>
              <a:t>3</a:t>
            </a:r>
            <a:endParaRPr lang="fr-FR" sz="1400" b="1" dirty="0">
              <a:solidFill>
                <a:schemeClr val="bg1"/>
              </a:solidFill>
              <a:cs typeface="Effra CC Arbc" panose="020B0503020203020204" pitchFamily="34" charset="-78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D6075A-8D9C-27F1-CB27-32DC99EE0E14}"/>
              </a:ext>
            </a:extLst>
          </p:cNvPr>
          <p:cNvSpPr/>
          <p:nvPr/>
        </p:nvSpPr>
        <p:spPr>
          <a:xfrm>
            <a:off x="4008985" y="603075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54243B2-6848-E5AE-F6D3-5A399CACCC89}"/>
              </a:ext>
            </a:extLst>
          </p:cNvPr>
          <p:cNvGrpSpPr/>
          <p:nvPr/>
        </p:nvGrpSpPr>
        <p:grpSpPr>
          <a:xfrm>
            <a:off x="7208224" y="6021421"/>
            <a:ext cx="1124468" cy="288630"/>
            <a:chOff x="7208224" y="6021421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A410A90-79A9-5202-428F-1A7E9C41E9F3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1CD7625-DF9E-DD12-18D8-629A0204A464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B499E8A-7E3A-89C2-6734-FFF0695DE4F1}"/>
              </a:ext>
            </a:extLst>
          </p:cNvPr>
          <p:cNvGrpSpPr/>
          <p:nvPr/>
        </p:nvGrpSpPr>
        <p:grpSpPr>
          <a:xfrm>
            <a:off x="5618415" y="6031812"/>
            <a:ext cx="1124468" cy="288630"/>
            <a:chOff x="7208224" y="6021421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2D5283A-2C38-9B7B-9B74-538EE2263C3B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7E56B07-9CE2-80B8-634E-ECB06508516A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9E94548-53F0-9D75-35EF-F124E74865F8}"/>
              </a:ext>
            </a:extLst>
          </p:cNvPr>
          <p:cNvSpPr/>
          <p:nvPr/>
        </p:nvSpPr>
        <p:spPr>
          <a:xfrm>
            <a:off x="2418978" y="6012867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4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F5F7C-289A-840E-8A40-8F37BB99F8B2}"/>
              </a:ext>
            </a:extLst>
          </p:cNvPr>
          <p:cNvSpPr/>
          <p:nvPr/>
        </p:nvSpPr>
        <p:spPr>
          <a:xfrm>
            <a:off x="2439161" y="602314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9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CF0C5E8C-451E-1B44-B1CE-4BF5824D9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27" y="1938542"/>
            <a:ext cx="6499923" cy="4387187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1322964-05B2-3935-7853-C31843A2552F}"/>
              </a:ext>
            </a:extLst>
          </p:cNvPr>
          <p:cNvSpPr/>
          <p:nvPr/>
        </p:nvSpPr>
        <p:spPr>
          <a:xfrm>
            <a:off x="1254276" y="4840392"/>
            <a:ext cx="2993226" cy="1233836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6912D7-A89B-6CBE-C02B-7468F914DCA5}"/>
              </a:ext>
            </a:extLst>
          </p:cNvPr>
          <p:cNvSpPr txBox="1"/>
          <p:nvPr/>
        </p:nvSpPr>
        <p:spPr>
          <a:xfrm>
            <a:off x="998483" y="854031"/>
            <a:ext cx="649803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ص 44، سنصحح تمارين الواجب المنزلي </a:t>
            </a:r>
          </a:p>
        </p:txBody>
      </p:sp>
    </p:spTree>
    <p:extLst>
      <p:ext uri="{BB962C8B-B14F-4D97-AF65-F5344CB8AC3E}">
        <p14:creationId xmlns:p14="http://schemas.microsoft.com/office/powerpoint/2010/main" val="328617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9A1-E7AB-8259-CC39-DC074861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F9992A-53AA-55AA-0B9C-2717A714F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52" y="2343916"/>
            <a:ext cx="8309170" cy="3760993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01FEBA-591E-BBC4-02C3-188D821D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A84AF-0397-1F34-4205-51023685DD22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5 بسرعة، لديكم دقيقة واحدة.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9F96D3-B353-9C08-75F5-10FE5EEC6E8D}"/>
              </a:ext>
            </a:extLst>
          </p:cNvPr>
          <p:cNvSpPr txBox="1"/>
          <p:nvPr/>
        </p:nvSpPr>
        <p:spPr>
          <a:xfrm>
            <a:off x="3976550" y="4717572"/>
            <a:ext cx="386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Aptos" panose="02110004020202020204"/>
              </a:rPr>
              <a:t>172 + 36 = 208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1A3749E-9459-C876-860F-E1BCD601DAFF}"/>
              </a:ext>
            </a:extLst>
          </p:cNvPr>
          <p:cNvSpPr txBox="1"/>
          <p:nvPr/>
        </p:nvSpPr>
        <p:spPr>
          <a:xfrm>
            <a:off x="3734271" y="5655906"/>
            <a:ext cx="466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عدد الثواني التي استغرقتها دلال هو 208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8421E9-7309-3467-44E9-E2C059D7E45B}"/>
              </a:ext>
            </a:extLst>
          </p:cNvPr>
          <p:cNvSpPr/>
          <p:nvPr/>
        </p:nvSpPr>
        <p:spPr>
          <a:xfrm>
            <a:off x="1272286" y="4782576"/>
            <a:ext cx="2040074" cy="5023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172</a:t>
            </a:r>
            <a:endParaRPr lang="fr-FR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D9D2D-B2AE-87BF-7A41-39056CC5B87C}"/>
              </a:ext>
            </a:extLst>
          </p:cNvPr>
          <p:cNvSpPr/>
          <p:nvPr/>
        </p:nvSpPr>
        <p:spPr>
          <a:xfrm>
            <a:off x="3440358" y="4771740"/>
            <a:ext cx="587827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D9E67-DB4F-F980-F948-6501AB50E153}"/>
              </a:ext>
            </a:extLst>
          </p:cNvPr>
          <p:cNvSpPr/>
          <p:nvPr/>
        </p:nvSpPr>
        <p:spPr>
          <a:xfrm>
            <a:off x="1272286" y="4234275"/>
            <a:ext cx="2795853" cy="5023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58693F4-9D17-4C8C-15A0-7DE0A958DFC4}"/>
              </a:ext>
            </a:extLst>
          </p:cNvPr>
          <p:cNvCxnSpPr>
            <a:cxnSpLocks/>
          </p:cNvCxnSpPr>
          <p:nvPr/>
        </p:nvCxnSpPr>
        <p:spPr>
          <a:xfrm>
            <a:off x="3331022" y="5223640"/>
            <a:ext cx="745846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A495E4E-C40E-FDAC-A61B-9DB0F4E67D67}"/>
              </a:ext>
            </a:extLst>
          </p:cNvPr>
          <p:cNvSpPr/>
          <p:nvPr/>
        </p:nvSpPr>
        <p:spPr>
          <a:xfrm>
            <a:off x="187206" y="4782576"/>
            <a:ext cx="1066418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نادية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3BEB55-8237-1842-8404-9211DF096C81}"/>
              </a:ext>
            </a:extLst>
          </p:cNvPr>
          <p:cNvSpPr/>
          <p:nvPr/>
        </p:nvSpPr>
        <p:spPr>
          <a:xfrm>
            <a:off x="214598" y="4234275"/>
            <a:ext cx="1057688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دلال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A559-B616-98CF-901A-83236BC0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92AF30C-0832-999D-0CE5-E8B0DC42E2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1AB578D-FE98-818D-4398-2E35C9B35FBD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A3A66CC-2B28-515A-694D-3C3C746CE08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57A655D-8FF2-D62C-09AC-6EEFB2B7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64517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EA6281B-6953-A0C2-8255-C523F922B7F8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7CBB9CE2-5B22-E755-0191-07DCC849DBC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EF48DC2-EFA3-2C0C-63D2-1F5A1A26A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824D2A7-4927-6E23-8E5E-5347A457506A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BFB4F9-BDA2-7E48-6602-D8FCA2ABBFB5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E39F114-72C7-620C-2CE0-E23929C7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3CBF28B-1818-C07B-6CFC-0383B726B2B6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6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76200" y="854031"/>
            <a:ext cx="7420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 الحساب الذهني ص9؛ انجزوا عمليات اليوم في دقيقة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دقيقة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2AC4F0-ECAB-42EA-11D0-13E6FCF08F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5C2F2F9-8416-725F-5024-587DD413C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35" y="2827867"/>
            <a:ext cx="8028108" cy="14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8D5A49E-EDE0-D8DB-A83F-A4A77DD9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69" y="2697416"/>
            <a:ext cx="802912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813B-8FAB-9568-86B9-D233B138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A50FDF1-4DE4-14CC-6D49-1192A0704BB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CFA4A77-CE39-BBB9-5C53-F4583EBB740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18444B7-50D5-E886-7E94-08522AB06C3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0A42B2B-62FF-7547-8BF8-E88769C9A669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93F1D47-CBC1-1821-7ABD-3D34661E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88E4DA-F244-B99B-10BA-967B470D422D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C612AD-F168-68DF-8A28-200DE3D89077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575C02-F135-491A-C45B-A64C41339DA4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654AA971-A4FC-62B1-C3FA-C252E2C94306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5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B837FC5-26B1-43B0-BF9A-DD74F176137C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A170EA-DF91-F077-BDC5-C6A7A747D580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تَعَرُّفُ أَوْضاعِ الْمُسْتَقيماتِ (التَّوازي وَالتَّعامدُ) :</a:t>
            </a:r>
          </a:p>
        </p:txBody>
      </p:sp>
    </p:spTree>
    <p:extLst>
      <p:ext uri="{BB962C8B-B14F-4D97-AF65-F5344CB8AC3E}">
        <p14:creationId xmlns:p14="http://schemas.microsoft.com/office/powerpoint/2010/main" val="1252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D421EC-919A-C118-B650-AC7AE82FD1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وضع المستقيمين (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و(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3A4A43EB-0C45-15D2-630C-18962E3AE563}"/>
              </a:ext>
            </a:extLst>
          </p:cNvPr>
          <p:cNvGrpSpPr/>
          <p:nvPr/>
        </p:nvGrpSpPr>
        <p:grpSpPr>
          <a:xfrm>
            <a:off x="1492208" y="1816100"/>
            <a:ext cx="4817152" cy="4135869"/>
            <a:chOff x="1492208" y="1816100"/>
            <a:chExt cx="4817152" cy="4135869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F03F10C-CB0F-3EC4-F4BB-FADD13C3A07D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B75F8E0-FA9A-14A3-940A-7DBD41ADBB92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3BBCB42D-862B-1A5E-7449-1A749CE6D07F}"/>
                </a:ext>
              </a:extLst>
            </p:cNvPr>
            <p:cNvCxnSpPr>
              <a:cxnSpLocks/>
            </p:cNvCxnSpPr>
            <p:nvPr/>
          </p:nvCxnSpPr>
          <p:spPr>
            <a:xfrm>
              <a:off x="1492208" y="2021840"/>
              <a:ext cx="4817152" cy="39301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D792E80-415B-E3E6-3D2B-545609BE5985}"/>
                </a:ext>
              </a:extLst>
            </p:cNvPr>
            <p:cNvSpPr txBox="1"/>
            <p:nvPr/>
          </p:nvSpPr>
          <p:spPr>
            <a:xfrm>
              <a:off x="2575560" y="2697480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902A2B6-4D75-B868-DF0D-A73FE0DAF499}"/>
                </a:ext>
              </a:extLst>
            </p:cNvPr>
            <p:cNvSpPr txBox="1"/>
            <p:nvPr/>
          </p:nvSpPr>
          <p:spPr>
            <a:xfrm>
              <a:off x="4116108" y="2697480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9A51142-B97F-E8B4-8028-7693AEE66345}"/>
                </a:ext>
              </a:extLst>
            </p:cNvPr>
            <p:cNvSpPr txBox="1"/>
            <p:nvPr/>
          </p:nvSpPr>
          <p:spPr>
            <a:xfrm>
              <a:off x="5332196" y="268337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3193E36-9892-1ADD-9613-2039E01D36B9}"/>
                </a:ext>
              </a:extLst>
            </p:cNvPr>
            <p:cNvCxnSpPr/>
            <p:nvPr/>
          </p:nvCxnSpPr>
          <p:spPr>
            <a:xfrm>
              <a:off x="5382341" y="18630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D0334C7-13A2-EE83-6367-5DC836D080E0}"/>
                </a:ext>
              </a:extLst>
            </p:cNvPr>
            <p:cNvSpPr txBox="1"/>
            <p:nvPr/>
          </p:nvSpPr>
          <p:spPr>
            <a:xfrm>
              <a:off x="3811312" y="4171689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A297EB6-124A-2FCD-E44E-FF80CFD02E47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2BFC1D-7BE2-5568-5C01-603A19CA0B57}"/>
                </a:ext>
              </a:extLst>
            </p:cNvPr>
            <p:cNvSpPr/>
            <p:nvPr/>
          </p:nvSpPr>
          <p:spPr>
            <a:xfrm>
              <a:off x="5186317" y="280923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F835E78-FC4F-7E79-F140-3271A5E5935F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3A8F9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Oval 80">
            <a:extLst>
              <a:ext uri="{FF2B5EF4-FFF2-40B4-BE49-F238E27FC236}">
                <a16:creationId xmlns:a16="http://schemas.microsoft.com/office/drawing/2014/main" id="{A8CB18E6-700E-5EC9-C87B-BA68462386B2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ABA23844-00E3-9F15-7A2A-CEEDF9DA2B32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80">
            <a:extLst>
              <a:ext uri="{FF2B5EF4-FFF2-40B4-BE49-F238E27FC236}">
                <a16:creationId xmlns:a16="http://schemas.microsoft.com/office/drawing/2014/main" id="{775A1E8B-583E-9F4C-8E47-2BB4530C6521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8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C9A4-D143-9BB6-3405-21F8DC9C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CDDF95-33B8-CD43-E4E3-1B0FAEA3DC2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المستقيمان (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و(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متعامدان. من يقوم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1975431-76E9-1AC5-23CD-5B20D87F0627}"/>
              </a:ext>
            </a:extLst>
          </p:cNvPr>
          <p:cNvGrpSpPr/>
          <p:nvPr/>
        </p:nvGrpSpPr>
        <p:grpSpPr>
          <a:xfrm>
            <a:off x="1492208" y="1816100"/>
            <a:ext cx="4817152" cy="4135869"/>
            <a:chOff x="1492208" y="1816100"/>
            <a:chExt cx="4817152" cy="4135869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884AD5A-37F3-0B19-7877-8462E652591F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62" y="3003550"/>
              <a:ext cx="42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EC5672F-6726-7E98-672A-B869EBFDEF25}"/>
                </a:ext>
              </a:extLst>
            </p:cNvPr>
            <p:cNvCxnSpPr/>
            <p:nvPr/>
          </p:nvCxnSpPr>
          <p:spPr>
            <a:xfrm>
              <a:off x="4158225" y="18161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8C2E2F0-615C-00AF-E3C1-C4C26E5F5F67}"/>
                </a:ext>
              </a:extLst>
            </p:cNvPr>
            <p:cNvCxnSpPr>
              <a:cxnSpLocks/>
            </p:cNvCxnSpPr>
            <p:nvPr/>
          </p:nvCxnSpPr>
          <p:spPr>
            <a:xfrm>
              <a:off x="1492208" y="2021840"/>
              <a:ext cx="4817152" cy="39301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AF8CE9F-CA6A-044E-FEFB-7FD9A66E9323}"/>
                </a:ext>
              </a:extLst>
            </p:cNvPr>
            <p:cNvSpPr txBox="1"/>
            <p:nvPr/>
          </p:nvSpPr>
          <p:spPr>
            <a:xfrm>
              <a:off x="2575560" y="2697480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A0AA21F-58F7-BEC6-B082-174B75EFCF1E}"/>
                </a:ext>
              </a:extLst>
            </p:cNvPr>
            <p:cNvSpPr txBox="1"/>
            <p:nvPr/>
          </p:nvSpPr>
          <p:spPr>
            <a:xfrm>
              <a:off x="4116108" y="2697480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A863639-B76C-51FF-2B51-2A4D424C9AA4}"/>
                </a:ext>
              </a:extLst>
            </p:cNvPr>
            <p:cNvSpPr txBox="1"/>
            <p:nvPr/>
          </p:nvSpPr>
          <p:spPr>
            <a:xfrm>
              <a:off x="5332196" y="2683378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</a:t>
              </a: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D2D60D0-E08B-4805-3DB8-82164F006856}"/>
                </a:ext>
              </a:extLst>
            </p:cNvPr>
            <p:cNvCxnSpPr/>
            <p:nvPr/>
          </p:nvCxnSpPr>
          <p:spPr>
            <a:xfrm>
              <a:off x="5382341" y="1863000"/>
              <a:ext cx="0" cy="313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2BDC8AB-6E01-E344-D95C-1BA770098446}"/>
                </a:ext>
              </a:extLst>
            </p:cNvPr>
            <p:cNvSpPr txBox="1"/>
            <p:nvPr/>
          </p:nvSpPr>
          <p:spPr>
            <a:xfrm>
              <a:off x="3811312" y="4171689"/>
              <a:ext cx="30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6D5FAC-F47B-35E8-550A-A88D0CC92BDB}"/>
                </a:ext>
              </a:extLst>
            </p:cNvPr>
            <p:cNvSpPr/>
            <p:nvPr/>
          </p:nvSpPr>
          <p:spPr>
            <a:xfrm>
              <a:off x="3963710" y="302132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DDE566-88CD-289C-D427-B3B8324489F0}"/>
                </a:ext>
              </a:extLst>
            </p:cNvPr>
            <p:cNvSpPr/>
            <p:nvPr/>
          </p:nvSpPr>
          <p:spPr>
            <a:xfrm>
              <a:off x="5186317" y="2809239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8E7D8170-8AD4-7D64-415E-6C72AE9C36B6}"/>
              </a:ext>
            </a:extLst>
          </p:cNvPr>
          <p:cNvSpPr/>
          <p:nvPr/>
        </p:nvSpPr>
        <p:spPr>
          <a:xfrm>
            <a:off x="5230760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متعامدان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C37D237C-FE12-B1B9-186E-612AE71D459F}"/>
              </a:ext>
            </a:extLst>
          </p:cNvPr>
          <p:cNvSpPr>
            <a:spLocks noChangeAspect="1"/>
          </p:cNvSpPr>
          <p:nvPr/>
        </p:nvSpPr>
        <p:spPr>
          <a:xfrm>
            <a:off x="7439076" y="5584397"/>
            <a:ext cx="447738" cy="432618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1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A92C6184-FCD7-640D-80B4-2E8AA2DA451D}"/>
              </a:ext>
            </a:extLst>
          </p:cNvPr>
          <p:cNvSpPr/>
          <p:nvPr/>
        </p:nvSpPr>
        <p:spPr>
          <a:xfrm>
            <a:off x="275298" y="5519067"/>
            <a:ext cx="2160000" cy="551406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2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4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1200CF07-B3D6-582B-63B8-C2568F68849E}"/>
              </a:ext>
            </a:extLst>
          </p:cNvPr>
          <p:cNvSpPr>
            <a:spLocks noChangeAspect="1"/>
          </p:cNvSpPr>
          <p:nvPr/>
        </p:nvSpPr>
        <p:spPr>
          <a:xfrm>
            <a:off x="2488067" y="5584397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7360E6C-8F81-7796-9291-368EAF30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615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DC890-8517-4565-9DAF-28504DF2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686C54-8FC6-D88C-077B-0F86F69692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0E4BC98-B768-5297-BA68-B1CF804F343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DE28F94-53C8-8B04-1624-BF7B28810C74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93754D3-66B5-B925-1690-D69D776F48DD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088B602-279E-8E56-F32B-F8A06FC31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214359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118093C-FAFB-705A-2E92-92C5A9C34CE7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922BB6-081D-6C65-2E91-E7BA3B43CD94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25C6C7-4BCB-03D9-6ADC-6C87E5983875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9843DB80-0C1D-DAAD-1759-E2367A624E30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5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5991F02C-E262-9C50-B928-6C19B708E91B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1E6CC4-61C0-06DE-4384-93772725B68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تَعَرُّفُ أَوْضاعِ الْمُسْتَقيماتِ (التَّوازي وَالتَّعامدُ):</a:t>
            </a:r>
          </a:p>
        </p:txBody>
      </p:sp>
    </p:spTree>
    <p:extLst>
      <p:ext uri="{BB962C8B-B14F-4D97-AF65-F5344CB8AC3E}">
        <p14:creationId xmlns:p14="http://schemas.microsoft.com/office/powerpoint/2010/main" val="22559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6">
            <a:extLst>
              <a:ext uri="{FF2B5EF4-FFF2-40B4-BE49-F238E27FC236}">
                <a16:creationId xmlns:a16="http://schemas.microsoft.com/office/drawing/2014/main" id="{976EE04B-9B86-C2E5-B34B-400A24278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1859" r="19273" b="23915"/>
          <a:stretch>
            <a:fillRect/>
          </a:stretch>
        </p:blipFill>
        <p:spPr bwMode="auto">
          <a:xfrm>
            <a:off x="7834313" y="822325"/>
            <a:ext cx="86201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8552F28-30A2-0A1B-2C9E-714E92EE3069}"/>
              </a:ext>
            </a:extLst>
          </p:cNvPr>
          <p:cNvSpPr txBox="1"/>
          <p:nvPr/>
        </p:nvSpPr>
        <p:spPr>
          <a:xfrm>
            <a:off x="2813050" y="949325"/>
            <a:ext cx="4659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EC891E-F48D-BCF6-05E9-AC8BFCCCE8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3P2S2L1">
            <a:hlinkClick r:id="" action="ppaction://media"/>
            <a:extLst>
              <a:ext uri="{FF2B5EF4-FFF2-40B4-BE49-F238E27FC236}">
                <a16:creationId xmlns:a16="http://schemas.microsoft.com/office/drawing/2014/main" id="{B3461E41-4522-8059-CDCE-826B5DD65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865" y="1951587"/>
            <a:ext cx="7350913" cy="4134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1FA1-6A16-1ECA-EF16-E823554AA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E78EE4D-36F2-94C4-D225-97B2FE0C8E6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D8DC423D-9FE2-CCE7-A6AE-0ED74CD2230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82779A-DBDF-BAF7-199D-19BF2A83E7B1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A743175-BE39-2390-B32E-59DA862ADDCB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A3E6BEB-93F6-FDAE-8144-1E402E719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1822955-3813-A291-0EFF-50C1EF22EAF6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336EB7-FB65-9BAC-EE92-326CCCB70606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2D64D3-5072-AA96-C06B-CB3B5789CD2E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77DEA0E-852E-E653-0C11-5C6413DC0F85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5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888D429-E1E1-40AA-1967-02A177866242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552662-BE3F-F5DC-8A51-9414C7D09AF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تَعَرُّفُ أَوْضاعِ الْمُسْتَقيماتِ (التَّوازي وَالتَّعامدُ) :</a:t>
            </a:r>
          </a:p>
        </p:txBody>
      </p:sp>
    </p:spTree>
    <p:extLst>
      <p:ext uri="{BB962C8B-B14F-4D97-AF65-F5344CB8AC3E}">
        <p14:creationId xmlns:p14="http://schemas.microsoft.com/office/powerpoint/2010/main" val="33268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3EE57926-4B42-4443-3956-564AEFC08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69" y="1860577"/>
            <a:ext cx="6876661" cy="4652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CC9445-1A07-B0C3-0A77-39B19F9B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943963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E54E29-DAA4-44C5-9441-B604DA8C0456}"/>
              </a:ext>
            </a:extLst>
          </p:cNvPr>
          <p:cNvSpPr/>
          <p:nvPr/>
        </p:nvSpPr>
        <p:spPr>
          <a:xfrm>
            <a:off x="4950645" y="2309327"/>
            <a:ext cx="2827176" cy="2244012"/>
          </a:xfrm>
          <a:prstGeom prst="roundRect">
            <a:avLst>
              <a:gd name="adj" fmla="val 87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32351C3-4ADB-33B1-3406-7DC5A8B14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839" y="1842022"/>
            <a:ext cx="5325705" cy="43573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2061372"/>
            <a:ext cx="2083826" cy="20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CFCD646-C939-4D2F-3C5B-C49B55581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88" y="1527449"/>
            <a:ext cx="6161590" cy="5041301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93876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B77D8476-20CA-628A-52EC-4A91439C5909}"/>
              </a:ext>
            </a:extLst>
          </p:cNvPr>
          <p:cNvSpPr txBox="1"/>
          <p:nvPr/>
        </p:nvSpPr>
        <p:spPr>
          <a:xfrm>
            <a:off x="2985796" y="5321953"/>
            <a:ext cx="22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متعامدان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5087128-5C7D-B156-B81D-CC1E29A5F40D}"/>
              </a:ext>
            </a:extLst>
          </p:cNvPr>
          <p:cNvSpPr txBox="1"/>
          <p:nvPr/>
        </p:nvSpPr>
        <p:spPr>
          <a:xfrm>
            <a:off x="2985796" y="5663878"/>
            <a:ext cx="22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متعامدان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8C98A0-88C8-AA8D-C1C6-B7C16AED3E20}"/>
              </a:ext>
            </a:extLst>
          </p:cNvPr>
          <p:cNvSpPr txBox="1"/>
          <p:nvPr/>
        </p:nvSpPr>
        <p:spPr>
          <a:xfrm>
            <a:off x="2985796" y="5982832"/>
            <a:ext cx="22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متوازيان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1BEA1-C3F4-7C53-E9BD-9B8439F11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4E5E3D6-B348-F9C5-2DA0-B661C2FF058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EE9F26D-99D1-837A-DD35-1D88D81B637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37E913B-4504-6E72-4C06-D7D33C2EBA0D}"/>
              </a:ext>
            </a:extLst>
          </p:cNvPr>
          <p:cNvGrpSpPr/>
          <p:nvPr/>
        </p:nvGrpSpPr>
        <p:grpSpPr>
          <a:xfrm>
            <a:off x="1773572" y="2644631"/>
            <a:ext cx="5793970" cy="2935075"/>
            <a:chOff x="2207927" y="2601942"/>
            <a:chExt cx="5340370" cy="270529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55B59EA-716D-A280-86A7-C06B1F866597}"/>
                </a:ext>
              </a:extLst>
            </p:cNvPr>
            <p:cNvSpPr/>
            <p:nvPr/>
          </p:nvSpPr>
          <p:spPr>
            <a:xfrm>
              <a:off x="2207927" y="2601942"/>
              <a:ext cx="5340370" cy="27052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D04DCEA-2588-CEC5-FE77-3EDAC7095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8301" y="3789527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66D710C-072A-1F09-A42D-4AACAAF50A20}"/>
              </a:ext>
            </a:extLst>
          </p:cNvPr>
          <p:cNvSpPr txBox="1"/>
          <p:nvPr/>
        </p:nvSpPr>
        <p:spPr>
          <a:xfrm>
            <a:off x="2310772" y="3599129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00F8AA-7351-D783-C8AE-4539DB441C33}"/>
              </a:ext>
            </a:extLst>
          </p:cNvPr>
          <p:cNvSpPr txBox="1"/>
          <p:nvPr/>
        </p:nvSpPr>
        <p:spPr>
          <a:xfrm>
            <a:off x="1707181" y="4269260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F03B6E-735C-F183-5C9A-23C766FA5CA2}"/>
              </a:ext>
            </a:extLst>
          </p:cNvPr>
          <p:cNvSpPr txBox="1"/>
          <p:nvPr/>
        </p:nvSpPr>
        <p:spPr>
          <a:xfrm>
            <a:off x="2994413" y="493316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7CE2766-FF87-B222-4360-01DE2ED5B84F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6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FAF353C-9DA4-D7D1-2361-657698F07B6F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EB60C3-C7B0-9A11-2E44-E18013496991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إِنْشاءُ مُسْتَقيمَيْنِ مُتَعامِدَيْنِ:</a:t>
            </a:r>
          </a:p>
        </p:txBody>
      </p:sp>
    </p:spTree>
    <p:extLst>
      <p:ext uri="{BB962C8B-B14F-4D97-AF65-F5344CB8AC3E}">
        <p14:creationId xmlns:p14="http://schemas.microsoft.com/office/powerpoint/2010/main" val="39833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7827-EACF-D08F-2A7F-1D5D90E3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B4AB84-A48C-1ED1-F0DA-44B00F5A5CE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5C54A6-3C78-6873-52B3-4B23657945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2DBBD3-CF45-DF45-B9C3-924BA030FD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0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99A4-F58C-A3C6-326F-B8049EE32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A5D0C2B-B445-6346-5972-6A5B9670C9CB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أنشئوا، على ألواحكم، المستقيم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والنقطة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خارجه.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2F0B8E2-8365-E6B8-AB46-02DC7126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7C20992-D995-ACC9-9A78-07D0426A3173}"/>
              </a:ext>
            </a:extLst>
          </p:cNvPr>
          <p:cNvGrpSpPr/>
          <p:nvPr/>
        </p:nvGrpSpPr>
        <p:grpSpPr>
          <a:xfrm>
            <a:off x="1660634" y="3110269"/>
            <a:ext cx="5328745" cy="2595679"/>
            <a:chOff x="3581685" y="3206139"/>
            <a:chExt cx="5328745" cy="259567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61C1670E-9D78-CFD4-A296-D8A8CB343049}"/>
                </a:ext>
              </a:extLst>
            </p:cNvPr>
            <p:cNvGrpSpPr/>
            <p:nvPr/>
          </p:nvGrpSpPr>
          <p:grpSpPr>
            <a:xfrm>
              <a:off x="3581685" y="3206139"/>
              <a:ext cx="5328745" cy="1976738"/>
              <a:chOff x="3581685" y="3206139"/>
              <a:chExt cx="5328745" cy="1976738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F27B5464-FBA5-EE73-7DFC-E030F687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B40A649-4D64-F9D5-F238-4DE6199DC76D}"/>
                  </a:ext>
                </a:extLst>
              </p:cNvPr>
              <p:cNvSpPr txBox="1"/>
              <p:nvPr/>
            </p:nvSpPr>
            <p:spPr>
              <a:xfrm>
                <a:off x="6922577" y="320613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6" name="Organigramme : Connecteur 15">
                <a:extLst>
                  <a:ext uri="{FF2B5EF4-FFF2-40B4-BE49-F238E27FC236}">
                    <a16:creationId xmlns:a16="http://schemas.microsoft.com/office/drawing/2014/main" id="{A84FDE38-852F-0003-119F-F0EEF7974040}"/>
                  </a:ext>
                </a:extLst>
              </p:cNvPr>
              <p:cNvSpPr/>
              <p:nvPr/>
            </p:nvSpPr>
            <p:spPr>
              <a:xfrm>
                <a:off x="7286471" y="3436972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5CBD603-5970-F0D8-A224-BC8E511A6B8F}"/>
                </a:ext>
              </a:extLst>
            </p:cNvPr>
            <p:cNvSpPr txBox="1"/>
            <p:nvPr/>
          </p:nvSpPr>
          <p:spPr>
            <a:xfrm>
              <a:off x="3938292" y="534015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15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أنشئوا  المستقيم العمودي على المستقيم (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والمار من النقطة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3D6B17A-6CCB-779B-61E7-C4B8AD6C4A74}"/>
              </a:ext>
            </a:extLst>
          </p:cNvPr>
          <p:cNvGrpSpPr/>
          <p:nvPr/>
        </p:nvGrpSpPr>
        <p:grpSpPr>
          <a:xfrm>
            <a:off x="1660634" y="3110269"/>
            <a:ext cx="5328745" cy="2595679"/>
            <a:chOff x="3581685" y="3206139"/>
            <a:chExt cx="5328745" cy="259567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87807D5-2721-F33A-709A-8AC2DBD6D56A}"/>
                </a:ext>
              </a:extLst>
            </p:cNvPr>
            <p:cNvGrpSpPr/>
            <p:nvPr/>
          </p:nvGrpSpPr>
          <p:grpSpPr>
            <a:xfrm>
              <a:off x="3581685" y="3206139"/>
              <a:ext cx="5328745" cy="1976738"/>
              <a:chOff x="3581685" y="3206139"/>
              <a:chExt cx="5328745" cy="1976738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B7FCCAC9-2582-44E8-CC39-42E341080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85C07AD-7BEC-EE35-B871-224CEB897584}"/>
                  </a:ext>
                </a:extLst>
              </p:cNvPr>
              <p:cNvSpPr txBox="1"/>
              <p:nvPr/>
            </p:nvSpPr>
            <p:spPr>
              <a:xfrm>
                <a:off x="6922577" y="320613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6" name="Organigramme : Connecteur 15">
                <a:extLst>
                  <a:ext uri="{FF2B5EF4-FFF2-40B4-BE49-F238E27FC236}">
                    <a16:creationId xmlns:a16="http://schemas.microsoft.com/office/drawing/2014/main" id="{F88849C7-DD8D-34E0-8C80-1D07FB10B55A}"/>
                  </a:ext>
                </a:extLst>
              </p:cNvPr>
              <p:cNvSpPr/>
              <p:nvPr/>
            </p:nvSpPr>
            <p:spPr>
              <a:xfrm>
                <a:off x="7286471" y="3436972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3C77C06-7914-A41A-61E3-8F4F748FAD73}"/>
                </a:ext>
              </a:extLst>
            </p:cNvPr>
            <p:cNvSpPr txBox="1"/>
            <p:nvPr/>
          </p:nvSpPr>
          <p:spPr>
            <a:xfrm>
              <a:off x="3938292" y="534015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F3D4A14-1A57-7550-0A3D-C8961C219FEC}"/>
                  </a:ext>
                </a:extLst>
              </p14:cNvPr>
              <p14:cNvContentPartPr/>
              <p14:nvPr/>
            </p14:nvContentPartPr>
            <p14:xfrm>
              <a:off x="5376340" y="3356860"/>
              <a:ext cx="360" cy="36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F3D4A14-1A57-7550-0A3D-C8961C219F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0340" y="3320860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51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إِنْشاءُ مُسْتَقيمَيْنِ مُتَعامِدَيْنِ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تَعَرُّفُ أَوْضاعِ الْمُسْتَقيماتِ (التَّوازي وَالتَّعامدُ)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</a:t>
            </a:r>
            <a:r>
              <a:rPr lang="fr-FR" dirty="0"/>
              <a:t> </a:t>
            </a:r>
            <a:r>
              <a:rPr lang="ar-MA" dirty="0"/>
              <a:t>(2)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قِياسُ الْأَطوالِ بِالْمِلِيمِترِ </a:t>
            </a:r>
            <a:r>
              <a:rPr lang="fr-FR" dirty="0"/>
              <a:t>mm</a:t>
            </a:r>
            <a:r>
              <a:rPr lang="ar-MA" dirty="0"/>
              <a:t> وَالسَّنتِيمِترِ </a:t>
            </a:r>
            <a:r>
              <a:rPr lang="fr-FR" dirty="0"/>
              <a:t>cm</a:t>
            </a:r>
            <a:endParaRPr lang="ar-MA" dirty="0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8C62966-8FD2-A668-3D21-B98E06297E7D}"/>
              </a:ext>
            </a:extLst>
          </p:cNvPr>
          <p:cNvSpPr/>
          <p:nvPr/>
        </p:nvSpPr>
        <p:spPr>
          <a:xfrm>
            <a:off x="2439564" y="5468677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37" name="Organigramme : Terminateur 21">
            <a:extLst>
              <a:ext uri="{FF2B5EF4-FFF2-40B4-BE49-F238E27FC236}">
                <a16:creationId xmlns:a16="http://schemas.microsoft.com/office/drawing/2014/main" id="{643F8C6E-3B63-B3F4-94CE-FA2BB7EAE5C0}"/>
              </a:ext>
            </a:extLst>
          </p:cNvPr>
          <p:cNvSpPr/>
          <p:nvPr/>
        </p:nvSpPr>
        <p:spPr>
          <a:xfrm>
            <a:off x="4681134" y="5221918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المراجعة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2BBD08C9-A6E2-7ABC-8477-72E6B48FA0F5}"/>
              </a:ext>
            </a:extLst>
          </p:cNvPr>
          <p:cNvSpPr txBox="1">
            <a:spLocks/>
          </p:cNvSpPr>
          <p:nvPr/>
        </p:nvSpPr>
        <p:spPr>
          <a:xfrm>
            <a:off x="2619564" y="5604142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مُراجَعَةُ دُروسِ الأُسْبوعِ الثّاني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7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</a:t>
            </a:r>
            <a:r>
              <a:rPr lang="ar-MA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نرسم المستقيم العمودي؟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D52EB344-0687-259E-5BFE-684C69A006B4}"/>
              </a:ext>
            </a:extLst>
          </p:cNvPr>
          <p:cNvGrpSpPr/>
          <p:nvPr/>
        </p:nvGrpSpPr>
        <p:grpSpPr>
          <a:xfrm>
            <a:off x="1660634" y="3110269"/>
            <a:ext cx="5328745" cy="2595679"/>
            <a:chOff x="3581685" y="3206139"/>
            <a:chExt cx="5328745" cy="2595679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B9E8BE5-571E-BC28-00E7-0F04C74891AE}"/>
                </a:ext>
              </a:extLst>
            </p:cNvPr>
            <p:cNvGrpSpPr/>
            <p:nvPr/>
          </p:nvGrpSpPr>
          <p:grpSpPr>
            <a:xfrm>
              <a:off x="3581685" y="3206139"/>
              <a:ext cx="5328745" cy="1976738"/>
              <a:chOff x="3581685" y="3206139"/>
              <a:chExt cx="5328745" cy="1976738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CE6F084A-51C3-BA67-E5B9-720BC772D3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1229512-B449-A129-9CBB-BFBD37C5815D}"/>
                  </a:ext>
                </a:extLst>
              </p:cNvPr>
              <p:cNvSpPr txBox="1"/>
              <p:nvPr/>
            </p:nvSpPr>
            <p:spPr>
              <a:xfrm>
                <a:off x="6922577" y="320613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8" name="Organigramme : Connecteur 17">
                <a:extLst>
                  <a:ext uri="{FF2B5EF4-FFF2-40B4-BE49-F238E27FC236}">
                    <a16:creationId xmlns:a16="http://schemas.microsoft.com/office/drawing/2014/main" id="{CB50076A-DA0D-6593-488E-8AAF90EC0813}"/>
                  </a:ext>
                </a:extLst>
              </p:cNvPr>
              <p:cNvSpPr/>
              <p:nvPr/>
            </p:nvSpPr>
            <p:spPr>
              <a:xfrm>
                <a:off x="7286471" y="3436972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9767952-1971-1145-C93D-E864082C5DB0}"/>
                </a:ext>
              </a:extLst>
            </p:cNvPr>
            <p:cNvSpPr txBox="1"/>
            <p:nvPr/>
          </p:nvSpPr>
          <p:spPr>
            <a:xfrm>
              <a:off x="3938292" y="534015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DD9A09F-B612-BA99-902D-16D3B0C1A295}"/>
              </a:ext>
            </a:extLst>
          </p:cNvPr>
          <p:cNvCxnSpPr>
            <a:cxnSpLocks/>
          </p:cNvCxnSpPr>
          <p:nvPr/>
        </p:nvCxnSpPr>
        <p:spPr>
          <a:xfrm flipH="1">
            <a:off x="5178281" y="2312710"/>
            <a:ext cx="288000" cy="38078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AF872E3C-C8E4-ACBA-5DA7-00691B420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444288">
            <a:off x="4912559" y="3313290"/>
            <a:ext cx="2116473" cy="12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3F47-5427-9A0E-DB3A-7B81FC1A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88B6CE3-3E0F-6707-FC0F-D73CA2767B2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19EC6B0-6CC0-A27A-B629-A12F868E31A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CE64331-E7C8-ECA0-FD4E-55D12B69370C}"/>
              </a:ext>
            </a:extLst>
          </p:cNvPr>
          <p:cNvGrpSpPr/>
          <p:nvPr/>
        </p:nvGrpSpPr>
        <p:grpSpPr>
          <a:xfrm>
            <a:off x="1773572" y="2644632"/>
            <a:ext cx="5793970" cy="2832198"/>
            <a:chOff x="2207927" y="2601943"/>
            <a:chExt cx="5340370" cy="261046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5197D07-55F6-6984-76D5-DF3B8B544F2F}"/>
                </a:ext>
              </a:extLst>
            </p:cNvPr>
            <p:cNvSpPr/>
            <p:nvPr/>
          </p:nvSpPr>
          <p:spPr>
            <a:xfrm>
              <a:off x="2207927" y="2601943"/>
              <a:ext cx="5340370" cy="26104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D6514F0-21FD-BB19-2390-45DF1DC4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5502" y="3968811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463A3AB-218B-6D21-AA23-739554EDC932}"/>
              </a:ext>
            </a:extLst>
          </p:cNvPr>
          <p:cNvSpPr txBox="1"/>
          <p:nvPr/>
        </p:nvSpPr>
        <p:spPr>
          <a:xfrm>
            <a:off x="2310772" y="35431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C6D39F-A6E1-E72A-3971-98E7F84D2F94}"/>
              </a:ext>
            </a:extLst>
          </p:cNvPr>
          <p:cNvSpPr txBox="1"/>
          <p:nvPr/>
        </p:nvSpPr>
        <p:spPr>
          <a:xfrm>
            <a:off x="1707181" y="4213282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E3CF58-927E-2F63-FF3C-9AAF52222CD1}"/>
              </a:ext>
            </a:extLst>
          </p:cNvPr>
          <p:cNvSpPr txBox="1"/>
          <p:nvPr/>
        </p:nvSpPr>
        <p:spPr>
          <a:xfrm>
            <a:off x="2994413" y="487719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0686C2A-6CF0-92D5-9488-94593C04AB8D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6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E8B200C-024A-DBEB-D132-0FABDE61331C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65E824-32E9-CEDF-A672-547D36AAAFA8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إِنْشاءُ مُسْتَقيمَيْنِ مُتَعامِدَيْنِ:</a:t>
            </a:r>
          </a:p>
        </p:txBody>
      </p:sp>
    </p:spTree>
    <p:extLst>
      <p:ext uri="{BB962C8B-B14F-4D97-AF65-F5344CB8AC3E}">
        <p14:creationId xmlns:p14="http://schemas.microsoft.com/office/powerpoint/2010/main" val="6474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488D-55A2-0939-884D-16E823107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76DA-33A4-B743-7008-E489A9B219FA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الإنشاء على السبورة</a:t>
            </a:r>
          </a:p>
        </p:txBody>
      </p:sp>
      <p:pic>
        <p:nvPicPr>
          <p:cNvPr id="5" name="Image 4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E1D3823E-64E3-7ACA-C111-DC0271511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79" y="524933"/>
            <a:ext cx="1015999" cy="1015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359D75-F2B8-73EE-5069-B4E81F4E9CE7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055F06-3FFC-99C5-7AC2-9EE179974F7A}"/>
              </a:ext>
            </a:extLst>
          </p:cNvPr>
          <p:cNvGrpSpPr/>
          <p:nvPr/>
        </p:nvGrpSpPr>
        <p:grpSpPr>
          <a:xfrm>
            <a:off x="1660634" y="3110269"/>
            <a:ext cx="5328745" cy="2595679"/>
            <a:chOff x="3581685" y="3206139"/>
            <a:chExt cx="5328745" cy="259567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048CE5B-DDCA-FDE3-092B-C8B56761D3D5}"/>
                </a:ext>
              </a:extLst>
            </p:cNvPr>
            <p:cNvGrpSpPr/>
            <p:nvPr/>
          </p:nvGrpSpPr>
          <p:grpSpPr>
            <a:xfrm>
              <a:off x="3581685" y="3206139"/>
              <a:ext cx="5328745" cy="1976738"/>
              <a:chOff x="3581685" y="3206139"/>
              <a:chExt cx="5328745" cy="1976738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5160D540-F3E8-17B0-6E52-682F1D71BA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685" y="4762463"/>
                <a:ext cx="5328745" cy="42041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CD6FB7-AF73-FC4D-297B-2EE4C88DE265}"/>
                  </a:ext>
                </a:extLst>
              </p:cNvPr>
              <p:cNvSpPr txBox="1"/>
              <p:nvPr/>
            </p:nvSpPr>
            <p:spPr>
              <a:xfrm>
                <a:off x="6922577" y="3206139"/>
                <a:ext cx="49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B</a:t>
                </a:r>
              </a:p>
            </p:txBody>
          </p:sp>
          <p:sp>
            <p:nvSpPr>
              <p:cNvPr id="13" name="Organigramme : Connecteur 12">
                <a:extLst>
                  <a:ext uri="{FF2B5EF4-FFF2-40B4-BE49-F238E27FC236}">
                    <a16:creationId xmlns:a16="http://schemas.microsoft.com/office/drawing/2014/main" id="{3E8C56F5-E243-A49B-BC47-D2EE58FD1EB6}"/>
                  </a:ext>
                </a:extLst>
              </p:cNvPr>
              <p:cNvSpPr/>
              <p:nvPr/>
            </p:nvSpPr>
            <p:spPr>
              <a:xfrm>
                <a:off x="7286471" y="3436972"/>
                <a:ext cx="36000" cy="36000"/>
              </a:xfrm>
              <a:prstGeom prst="flowChart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1D39974-3EBD-517A-C386-BA8EC35FE1A5}"/>
                </a:ext>
              </a:extLst>
            </p:cNvPr>
            <p:cNvSpPr txBox="1"/>
            <p:nvPr/>
          </p:nvSpPr>
          <p:spPr>
            <a:xfrm>
              <a:off x="3938292" y="5340153"/>
              <a:ext cx="82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(D)</a:t>
              </a:r>
            </a:p>
          </p:txBody>
        </p:sp>
      </p:grp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0F6B818-F131-BDA2-4FD4-7C78B601EF9C}"/>
              </a:ext>
            </a:extLst>
          </p:cNvPr>
          <p:cNvCxnSpPr>
            <a:cxnSpLocks/>
          </p:cNvCxnSpPr>
          <p:nvPr/>
        </p:nvCxnSpPr>
        <p:spPr>
          <a:xfrm flipH="1">
            <a:off x="5178281" y="2312710"/>
            <a:ext cx="288000" cy="38078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8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77E23-616D-7E68-69CF-64B5B50C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472C217-A956-642F-5099-9E389EAF9FB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1C095FE-5536-4717-D23D-45853A783567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09C102-3CA2-A260-A466-DBB60717E2CC}"/>
              </a:ext>
            </a:extLst>
          </p:cNvPr>
          <p:cNvGrpSpPr/>
          <p:nvPr/>
        </p:nvGrpSpPr>
        <p:grpSpPr>
          <a:xfrm>
            <a:off x="1773572" y="2644632"/>
            <a:ext cx="5793970" cy="2832198"/>
            <a:chOff x="2207927" y="2601943"/>
            <a:chExt cx="5340370" cy="261046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7C52BDE-FE65-3601-5FE2-4600E809712F}"/>
                </a:ext>
              </a:extLst>
            </p:cNvPr>
            <p:cNvSpPr/>
            <p:nvPr/>
          </p:nvSpPr>
          <p:spPr>
            <a:xfrm>
              <a:off x="2207927" y="2601943"/>
              <a:ext cx="5340370" cy="26104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084E76A-B8BC-C961-5734-13982CEAE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5502" y="4570821"/>
              <a:ext cx="631873" cy="631873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A267C7B2-54C7-6DF7-7D2B-02533FAE0941}"/>
              </a:ext>
            </a:extLst>
          </p:cNvPr>
          <p:cNvSpPr txBox="1"/>
          <p:nvPr/>
        </p:nvSpPr>
        <p:spPr>
          <a:xfrm>
            <a:off x="2310772" y="35431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C738E01-2938-C233-E82F-1BF3FAF27CE2}"/>
              </a:ext>
            </a:extLst>
          </p:cNvPr>
          <p:cNvSpPr txBox="1"/>
          <p:nvPr/>
        </p:nvSpPr>
        <p:spPr>
          <a:xfrm>
            <a:off x="1607235" y="4213282"/>
            <a:ext cx="5317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FCA34C-D053-70C6-93C2-1BB2CB18B28A}"/>
              </a:ext>
            </a:extLst>
          </p:cNvPr>
          <p:cNvSpPr txBox="1"/>
          <p:nvPr/>
        </p:nvSpPr>
        <p:spPr>
          <a:xfrm>
            <a:off x="2994413" y="4877190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B231BB66-35D8-0246-6F49-803882706554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6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13953E8-4DC0-0CF0-8983-55102A1DE297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إِنْشاءُ مُسْتَقيمَيْنِ مُتَعامِدَيْنِ:</a:t>
            </a: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99C01A8-40F1-1905-9440-72E049D9E625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9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D624-D996-91EE-247B-237B1B49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52A80907-5E1E-F2AF-CD30-B149E33E4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69" y="1860577"/>
            <a:ext cx="6876661" cy="4652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ED05C4-848B-87A6-FFD4-756A3F78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523FB5-1397-FA81-60D6-C8817FAA4F40}"/>
              </a:ext>
            </a:extLst>
          </p:cNvPr>
          <p:cNvSpPr txBox="1"/>
          <p:nvPr/>
        </p:nvSpPr>
        <p:spPr>
          <a:xfrm>
            <a:off x="1452929" y="926189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8F2048C-C74F-E64E-A613-7E28CC5DE7F0}"/>
              </a:ext>
            </a:extLst>
          </p:cNvPr>
          <p:cNvSpPr/>
          <p:nvPr/>
        </p:nvSpPr>
        <p:spPr>
          <a:xfrm flipH="1">
            <a:off x="4931221" y="4530009"/>
            <a:ext cx="2902586" cy="1730829"/>
          </a:xfrm>
          <a:prstGeom prst="roundRect">
            <a:avLst>
              <a:gd name="adj" fmla="val 75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2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AF88-AC51-ED6E-3AD4-78C6E46C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82A28D-43E0-A042-C15F-3549A421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EB49BD-C98E-6BC5-EFE5-941DE4B57223}"/>
              </a:ext>
            </a:extLst>
          </p:cNvPr>
          <p:cNvSpPr txBox="1"/>
          <p:nvPr/>
        </p:nvSpPr>
        <p:spPr>
          <a:xfrm>
            <a:off x="425194" y="92656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EB798CD5-DE7D-DF20-3558-10A6CC1BABB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68DE50B9-4ACE-4C75-E831-AD2A8D9A2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56CCDF0-164B-E8F8-2DAF-A82EB54F2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F270073-5366-252D-CC6E-8FCCC4654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693" y="2167002"/>
            <a:ext cx="6634065" cy="4150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5753D4-5E30-68A4-2D75-57E173BB0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683" y="1966922"/>
            <a:ext cx="2067981" cy="20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1087-CFA9-1F4E-6DC1-0B1260B3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6F4C30-1FA1-8468-6637-EF365363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F1BED2-4F96-D101-D8DE-432C9EC278DC}"/>
              </a:ext>
            </a:extLst>
          </p:cNvPr>
          <p:cNvSpPr txBox="1"/>
          <p:nvPr/>
        </p:nvSpPr>
        <p:spPr>
          <a:xfrm>
            <a:off x="0" y="91331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CB713430-8E4D-09E3-AF16-5EB5318209D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25494506-4951-6F8A-BD7B-8AC9A93F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67B6F9CC-3EB0-B034-7533-0D8637938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CFFF3A9-D850-5933-44C4-C6B163272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69" y="1921899"/>
            <a:ext cx="7332695" cy="4587197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5BD9C5A-50AF-16AE-87BE-2EDDD44911F8}"/>
              </a:ext>
            </a:extLst>
          </p:cNvPr>
          <p:cNvCxnSpPr>
            <a:cxnSpLocks/>
          </p:cNvCxnSpPr>
          <p:nvPr/>
        </p:nvCxnSpPr>
        <p:spPr>
          <a:xfrm flipV="1">
            <a:off x="1968759" y="3293706"/>
            <a:ext cx="1940768" cy="25006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66241-853B-DBCB-CC37-B83839DB3043}"/>
              </a:ext>
            </a:extLst>
          </p:cNvPr>
          <p:cNvSpPr/>
          <p:nvPr/>
        </p:nvSpPr>
        <p:spPr>
          <a:xfrm rot="2234430">
            <a:off x="3417359" y="3910384"/>
            <a:ext cx="144000" cy="144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239D8BA-5BE0-8C53-4960-60DE5A83504D}"/>
              </a:ext>
            </a:extLst>
          </p:cNvPr>
          <p:cNvCxnSpPr>
            <a:cxnSpLocks/>
          </p:cNvCxnSpPr>
          <p:nvPr/>
        </p:nvCxnSpPr>
        <p:spPr>
          <a:xfrm flipV="1">
            <a:off x="4556760" y="3537546"/>
            <a:ext cx="1940768" cy="25006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EEE87-F25E-79CC-B2BE-BCBC3DF94089}"/>
              </a:ext>
            </a:extLst>
          </p:cNvPr>
          <p:cNvSpPr/>
          <p:nvPr/>
        </p:nvSpPr>
        <p:spPr>
          <a:xfrm rot="2234430">
            <a:off x="5135768" y="5007665"/>
            <a:ext cx="144000" cy="144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2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EC99-AC4E-E879-4851-DC7B568EC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B7FC8BC-6F44-FC62-CED6-CE109CB4794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7E975D0-DF05-E87A-049B-1816FE52C4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6BC3A38-085A-C8C2-E136-B3D48FD4F250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B00771D-E862-5F15-9A54-B1F52E9759B5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B8A4E8C-2396-AA5F-0F75-70B5794D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E4F486B-5294-947D-0699-B9E9F6B891C5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8B27CD-30D2-3AF7-56BD-244217FDC610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عرض شريط النمذجة ( نسبة أقل من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1F36B3-A95A-ADE7-53F1-50D6F2C469B7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C2CE5BFF-A883-1230-8BC4-B1779CCF6BF0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0BADD1FE-8469-F4DB-9263-D4869FE1E8D6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1D9F2C-4CF4-033A-CA06-1CEA7473B98F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قِياسُ الْأَطوالِ بِالْمِلِيمِترِ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وَالسَّنتِيمِترِ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12217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5EDE2-C124-2625-EF73-BF717022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E19FA51-62EB-CB16-68C6-C4F6FA42CEB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DD6A5E-938D-8C14-831A-FB79F5C21B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A35633-45C7-033C-F225-FDB0DE564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1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حصة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مراجعة دروس الأسبوع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7" name="Image 6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DB340D97-F870-782A-110F-81B12EC81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942" y="2440387"/>
            <a:ext cx="5799147" cy="39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5D329-21CB-68B0-3952-D6E6E6B99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C3DEDA4-F31C-E864-51F5-924C1FC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1BBB76-5709-4ED6-4F6E-8847E362DFE2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قياس طول القطعة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[AE]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F9751B-4EBE-8B07-FEA8-E06931104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1" y="3162120"/>
            <a:ext cx="8269772" cy="1588016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50B8AE3-A481-0772-AA13-76B123506A6E}"/>
              </a:ext>
            </a:extLst>
          </p:cNvPr>
          <p:cNvCxnSpPr>
            <a:cxnSpLocks/>
          </p:cNvCxnSpPr>
          <p:nvPr/>
        </p:nvCxnSpPr>
        <p:spPr>
          <a:xfrm>
            <a:off x="555585" y="3761772"/>
            <a:ext cx="689957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DFAD6-EA5F-0B91-86BD-8DF6AA598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3C18FA-7C38-F1BA-8DAE-9377CBE4269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1815CF-38D1-0273-12F0-DEB251079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3EBA72-8C2A-0277-C7AE-4B70B6DBA5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2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EEAC-26E1-9484-0DA0-7B9B8EF30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0CBB1B1-5ABC-4F3A-D6F7-E0886C195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8BA7540-8F5A-F208-E037-4F6CB67D48BD}"/>
              </a:ext>
            </a:extLst>
          </p:cNvPr>
          <p:cNvSpPr txBox="1"/>
          <p:nvPr/>
        </p:nvSpPr>
        <p:spPr>
          <a:xfrm>
            <a:off x="-185191" y="858759"/>
            <a:ext cx="781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طول القطعة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[AE]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هو: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13cm 4mm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ليشرح لنا كيف توصل إلى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1403E82-2444-7B19-FA09-108460DB5848}"/>
              </a:ext>
            </a:extLst>
          </p:cNvPr>
          <p:cNvSpPr/>
          <p:nvPr/>
        </p:nvSpPr>
        <p:spPr>
          <a:xfrm>
            <a:off x="3258206" y="5612524"/>
            <a:ext cx="2627587" cy="59065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C00000"/>
                </a:solidFill>
              </a:rPr>
              <a:t>13 cm 4 mm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2ACB00-42B2-7AC1-5F94-F7F5A4B0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1" y="3162120"/>
            <a:ext cx="8269772" cy="1588016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7D241A4-A9A4-C9E6-2F61-4416E56DFF40}"/>
              </a:ext>
            </a:extLst>
          </p:cNvPr>
          <p:cNvCxnSpPr>
            <a:cxnSpLocks/>
          </p:cNvCxnSpPr>
          <p:nvPr/>
        </p:nvCxnSpPr>
        <p:spPr>
          <a:xfrm>
            <a:off x="555585" y="3761772"/>
            <a:ext cx="690890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5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86E9E-E6B1-A0FF-6FCD-00E462CD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3DB357-A543-1E61-2CC3-545FDB31B79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3D34733-E1DC-C9A7-8AA6-262B1988A6B1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753335-06A2-D9B4-1ADE-AC69C5D06C35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51E64AC-0BE3-0D0B-A3CC-C7F5F51463DE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03A7A15-88B5-0AF0-5AC5-73CF24B04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422459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3B2ED68-5145-C05B-2E33-30415267C885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A421AC-E057-3FFA-1D44-D039FC378DED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عرض شريط النمذجة ( نسبة أقل من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3FD6C4-873B-A46A-02E6-D392FDECD033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528A5E5E-48A1-5F50-52D3-80963DDBA1E3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1AB09B3F-BA76-CEDF-A24B-865CC8232922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FDB966-74A3-CA9C-0D02-C901B3FCFDD7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  <a:defRPr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قِياسُ الْأَطوالِ بِالْمِلِيمِترِ</a:t>
            </a:r>
            <a:r>
              <a:rPr lang="f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وَالسَّنتِيمِترِ </a:t>
            </a:r>
            <a:r>
              <a:rPr lang="f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9539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E37B3-667F-9106-8A5D-04AE546A4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4370AA2-4934-2C2E-991F-5A3F17AE2281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القياس على السبورة</a:t>
            </a:r>
          </a:p>
        </p:txBody>
      </p:sp>
      <p:pic>
        <p:nvPicPr>
          <p:cNvPr id="5" name="Image 4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0CC8512B-4A5B-3F45-878B-E7CF53D05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79" y="524933"/>
            <a:ext cx="1015999" cy="1015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74375E-E879-77D3-6CED-6E7F5A66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05" t="18959" r="29820" b="5688"/>
          <a:stretch>
            <a:fillRect/>
          </a:stretch>
        </p:blipFill>
        <p:spPr>
          <a:xfrm>
            <a:off x="2002364" y="2793999"/>
            <a:ext cx="5139271" cy="22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46FED-183D-43A5-C14F-279CF92B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7077F32-D33F-EF33-AE00-3D8495DA472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4407863-3CC7-ECAD-11B4-4BFC330E1084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217C041-E433-B010-48F2-E72C97B3D16B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71D24F6-168E-5F06-1D83-17D9FF54395F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AA501A4-91A1-FFFF-D2B2-CC32A13A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7E5E314-9FEA-352F-7F93-FA04E40DCCCB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67120-FEEC-CA39-401F-E37D28C7739A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النمذجة ( نسبة أقل من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4C9ED-34A8-AFFC-E53A-09A4BC522027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EA5003C9-512A-D7C7-B986-100CF8515056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9951E37-81A0-66AB-7D61-90701D15A327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57FBD0-632F-0CCB-5954-32C929DD37EB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spcAft>
                <a:spcPts val="600"/>
              </a:spcAft>
              <a:defRPr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قِياسُ الْأَطوالِ بِالْمِلِيمِترِ</a:t>
            </a:r>
            <a:r>
              <a:rPr lang="f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وَالسَّنتِيمِترِ </a:t>
            </a:r>
            <a:r>
              <a:rPr lang="f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4684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EAF47-2467-A539-9333-39B5EB81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16757F5D-A083-9819-9A5B-0B81A2FD5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69" y="1860577"/>
            <a:ext cx="6876661" cy="4652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D3A4A9-A1E1-CA2D-864C-BCBB813D4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264B4D-FE47-B0EC-B6D3-73B744B3B1AE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73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14B5C49-F7DD-9EA1-7EC3-D2FA6C023B1F}"/>
              </a:ext>
            </a:extLst>
          </p:cNvPr>
          <p:cNvSpPr/>
          <p:nvPr/>
        </p:nvSpPr>
        <p:spPr>
          <a:xfrm>
            <a:off x="1306287" y="2174031"/>
            <a:ext cx="2948472" cy="1045029"/>
          </a:xfrm>
          <a:prstGeom prst="roundRect">
            <a:avLst>
              <a:gd name="adj" fmla="val 1284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7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B434-CD7D-1357-A990-0C84882D0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C18971-EF0C-D698-941A-A4CE2BBD1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577877-AB31-438B-F7DE-F16AA93EB40B}"/>
              </a:ext>
            </a:extLst>
          </p:cNvPr>
          <p:cNvSpPr txBox="1"/>
          <p:nvPr/>
        </p:nvSpPr>
        <p:spPr>
          <a:xfrm>
            <a:off x="481938" y="9577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دقائق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لقياس أطوال هذه القطع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87E6831D-96DB-D71D-FDCE-C3D5478203D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7BB67352-3D7F-1D8C-AD5B-128361E1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CA978C31-A70D-AAD0-EE12-9C71C64BD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FR" alt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EF11DE06-8BD8-76F8-870B-5A22195FE4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8"/>
          <a:stretch>
            <a:fillRect/>
          </a:stretch>
        </p:blipFill>
        <p:spPr>
          <a:xfrm>
            <a:off x="320040" y="2202829"/>
            <a:ext cx="7777821" cy="29485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408C45-CF62-C015-67A2-C3298A43A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27604" y="4080947"/>
            <a:ext cx="2396356" cy="23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C0DF2-B005-D5FC-21AA-C85E010E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2CFB12-0EDD-A1C8-CB78-7FD9AC9B9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22381C-11BC-1974-8AFB-1FBBFBD4F23E}"/>
              </a:ext>
            </a:extLst>
          </p:cNvPr>
          <p:cNvSpPr txBox="1"/>
          <p:nvPr/>
        </p:nvSpPr>
        <p:spPr>
          <a:xfrm>
            <a:off x="0" y="756086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دقيقتان.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بالقياسات المنجزة على الكراسة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386BC086-1A4D-50BD-1B76-CAE050599804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62E07D37-D040-1103-C430-A96CF7DE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69F7E874-70FB-1F04-AA31-3BB09F040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FR" alt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E4DF8D-4403-AAC3-468C-9E161644C4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8"/>
          <a:stretch>
            <a:fillRect/>
          </a:stretch>
        </p:blipFill>
        <p:spPr>
          <a:xfrm>
            <a:off x="320040" y="2202829"/>
            <a:ext cx="7777821" cy="29485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ABD67F-03C5-9B7F-E2DB-7A2EDB51A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27604" y="4080947"/>
            <a:ext cx="2396356" cy="23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34944-594C-C463-5E72-AB92340C1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859089F-480E-BEB3-6D03-F6F0F1EE029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E9AB8843-B360-EA82-1027-175F47674EB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5BBBDEF-9B78-A6E3-4B09-81292B0E5AB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266E250-FC97-37B9-0B8B-73DC7C82A66B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5A1F3F0-F590-0FC8-9617-01BC6DED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1D12E06-D3EC-A7CB-8674-0670A4AC94F5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E1F89D-3298-F0B3-D037-D52E3B8A6E5C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9D4C27-3573-0438-60C6-5B6E44E3B8E8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A1A2AAF4-AA0D-CF10-7179-4D83915D5362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8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028D63E-CFAA-48BB-595C-BD515A070401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640753-5100-53E2-9E25-D038E966E7D0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مَسائِل وَضْعِياتِ مُقارَنَةٍ باسْتِعْمالِ نَموذَجِ الْأَشْرِطَةِ:</a:t>
            </a:r>
          </a:p>
        </p:txBody>
      </p:sp>
    </p:spTree>
    <p:extLst>
      <p:ext uri="{BB962C8B-B14F-4D97-AF65-F5344CB8AC3E}">
        <p14:creationId xmlns:p14="http://schemas.microsoft.com/office/powerpoint/2010/main" val="19600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مراجعة  دروس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58230" y="89967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CAE0C6-2C34-7B01-1E8E-5E27F26F7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31973" y="9387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0A86F455-E15F-3C76-7FC6-E2823D91B28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F00FC72-FFA2-DE3F-91C6-B7BDB67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CE168DB3-8234-55C7-03BD-08C4B56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E136A9-09A5-D841-7584-16DB41C9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8CF6D2-CD2B-7734-F21C-93D75ABA9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2" y="2028042"/>
            <a:ext cx="8205184" cy="433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C492-8F9A-A412-FE56-97A2FE4C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1C40F56-0AD0-58B9-0F3E-DA538834C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2028042"/>
            <a:ext cx="8205184" cy="4339721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28C594-471B-562F-7E5C-DF3FBDCBE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E421C86-8054-C07A-BE0F-5F97BB177DF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الحل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الصحيح هو :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757601F-3F16-9E4C-6573-65F1B98ABEF2}"/>
              </a:ext>
            </a:extLst>
          </p:cNvPr>
          <p:cNvGrpSpPr/>
          <p:nvPr/>
        </p:nvGrpSpPr>
        <p:grpSpPr>
          <a:xfrm>
            <a:off x="1210932" y="4102485"/>
            <a:ext cx="2537927" cy="930463"/>
            <a:chOff x="886407" y="4005430"/>
            <a:chExt cx="2537927" cy="9304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DF3363-C073-BA3A-D0A5-21492D1F6CD5}"/>
                </a:ext>
              </a:extLst>
            </p:cNvPr>
            <p:cNvSpPr/>
            <p:nvPr/>
          </p:nvSpPr>
          <p:spPr>
            <a:xfrm>
              <a:off x="886407" y="4005430"/>
              <a:ext cx="2537927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67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E3165A-C2F1-8464-029B-1BD68BDEAACD}"/>
                </a:ext>
              </a:extLst>
            </p:cNvPr>
            <p:cNvSpPr/>
            <p:nvPr/>
          </p:nvSpPr>
          <p:spPr>
            <a:xfrm>
              <a:off x="886408" y="4488024"/>
              <a:ext cx="1418253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</a:rPr>
                <a:t>؟</a:t>
              </a:r>
              <a:endParaRPr lang="fr-FR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F4D73FA-2486-8A0B-DB27-FEA34B130868}"/>
              </a:ext>
            </a:extLst>
          </p:cNvPr>
          <p:cNvSpPr/>
          <p:nvPr/>
        </p:nvSpPr>
        <p:spPr>
          <a:xfrm>
            <a:off x="4371394" y="4683495"/>
            <a:ext cx="2920483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67 – 15 = 52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F8083-E0E0-FD38-719C-352BFAD734A6}"/>
              </a:ext>
            </a:extLst>
          </p:cNvPr>
          <p:cNvSpPr/>
          <p:nvPr/>
        </p:nvSpPr>
        <p:spPr>
          <a:xfrm>
            <a:off x="4496787" y="5738028"/>
            <a:ext cx="663631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en-US" sz="2800" b="1" dirty="0">
                <a:solidFill>
                  <a:srgbClr val="C00000"/>
                </a:solidFill>
              </a:rPr>
              <a:t>52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DC3DE3-A063-EC07-19FA-CEEE95E2AB29}"/>
              </a:ext>
            </a:extLst>
          </p:cNvPr>
          <p:cNvSpPr/>
          <p:nvPr/>
        </p:nvSpPr>
        <p:spPr>
          <a:xfrm>
            <a:off x="278869" y="4140503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الأطفال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A43F33-CBBE-CA13-5B81-37D844E06B74}"/>
              </a:ext>
            </a:extLst>
          </p:cNvPr>
          <p:cNvSpPr/>
          <p:nvPr/>
        </p:nvSpPr>
        <p:spPr>
          <a:xfrm>
            <a:off x="278869" y="4608229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البالغون</a:t>
            </a:r>
            <a:endParaRPr lang="fr-FR" sz="2400" b="1" dirty="0">
              <a:solidFill>
                <a:srgbClr val="C0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9BAF3FB-4F33-A3AE-73B4-D430CDC7BC1D}"/>
              </a:ext>
            </a:extLst>
          </p:cNvPr>
          <p:cNvCxnSpPr/>
          <p:nvPr/>
        </p:nvCxnSpPr>
        <p:spPr>
          <a:xfrm>
            <a:off x="2652841" y="5000103"/>
            <a:ext cx="111967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610093-0820-94B3-3863-54FBD3461330}"/>
              </a:ext>
            </a:extLst>
          </p:cNvPr>
          <p:cNvSpPr/>
          <p:nvPr/>
        </p:nvSpPr>
        <p:spPr>
          <a:xfrm>
            <a:off x="2733865" y="4627509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87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E9E8-631F-61DB-C682-57DAE7887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33E564-83C6-46D7-AB65-9837E00AA6A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6425319E-6BE4-B258-46C5-8DF1945CF74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5DAA168-B82E-197E-F858-23C999D3332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B740E7B-1380-1453-733C-49F86E9D95EF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F7CA3D7-D6A0-0C26-EBF2-42F470B5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422459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8B639BB-EB6E-356B-86AF-F765A74A743A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B4B9F1-2A13-6150-28B5-53030517F409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8346DC-EFB2-2EEA-FF02-0EE84B1FEBEA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A5CB80C5-1D7F-8005-5D4C-0A20A7E75359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8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B8F6F07-6BB0-7689-BBA4-A90D3B0DF091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C2C5D2-AE66-355E-B325-9DC80A61F16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مَسائِل وَضْعِياتِ مُقارَنَةٍ باسْتِعْمالِ نَموذَجِ الْأَشْرِطَةِ:</a:t>
            </a:r>
          </a:p>
        </p:txBody>
      </p:sp>
    </p:spTree>
    <p:extLst>
      <p:ext uri="{BB962C8B-B14F-4D97-AF65-F5344CB8AC3E}">
        <p14:creationId xmlns:p14="http://schemas.microsoft.com/office/powerpoint/2010/main" val="1906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194CD-5543-4568-1990-32BE078B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AE50FEC-2E1C-0542-5EAC-B6510B988CF6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حل المسألة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CB83E6-FEB9-1A03-490C-B61ECEFF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2028042"/>
            <a:ext cx="8205184" cy="4339721"/>
          </a:xfrm>
          <a:prstGeom prst="rect">
            <a:avLst/>
          </a:prstGeom>
        </p:spPr>
      </p:pic>
      <p:pic>
        <p:nvPicPr>
          <p:cNvPr id="5" name="Image 4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AB72F78A-47BE-4260-9627-ECF843ED2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79" y="524933"/>
            <a:ext cx="1015999" cy="10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4CF1-BC0E-B17D-B71A-DC56D9D9C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D8F2C51-6B19-2D49-9C76-46EC81AFEF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A53E680-9C1F-36CC-AAE6-2E87FEE90E3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28AE617-AC67-2EAD-027D-3C37505CBFA1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A48A844-B225-3853-B14F-5AF821A2D228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05C35AE-EA09-E1AB-E542-89354B8F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0FAA341-B2E8-34A0-A772-2B7BE234F96A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DA49F6-34B6-8A91-3C54-721845A376DD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D6247A-9A9E-1C75-8C16-6AA89AB711A4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D573002-0301-0581-52A6-498B50305D7A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8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486260B4-15E1-C1FF-F902-0D162DFB3533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AA95D3-0BB3-6835-631A-82871325167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مَسائِل وَضْعِياتِ مُقارَنَةٍ باسْتِعْمالِ نَموذَجِ الْأَشْرِطَةِ:</a:t>
            </a:r>
          </a:p>
        </p:txBody>
      </p:sp>
    </p:spTree>
    <p:extLst>
      <p:ext uri="{BB962C8B-B14F-4D97-AF65-F5344CB8AC3E}">
        <p14:creationId xmlns:p14="http://schemas.microsoft.com/office/powerpoint/2010/main" val="31088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68E41A5A-EE0E-2001-E27E-7FBFFEE1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69" y="1860577"/>
            <a:ext cx="6876661" cy="4652024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4686CD-2C7B-6660-A91A-A27896C3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73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DBB914-5589-42E6-3213-ABBE42572A9D}"/>
              </a:ext>
            </a:extLst>
          </p:cNvPr>
          <p:cNvSpPr/>
          <p:nvPr/>
        </p:nvSpPr>
        <p:spPr>
          <a:xfrm>
            <a:off x="1312181" y="4767950"/>
            <a:ext cx="2927222" cy="1436914"/>
          </a:xfrm>
          <a:prstGeom prst="roundRect">
            <a:avLst>
              <a:gd name="adj" fmla="val 80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38351C2A-44AF-D744-518C-129B50CA7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81" y="1920172"/>
            <a:ext cx="7799854" cy="4394069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45A1F6-A8C5-F1B9-41B7-4FE38EB4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481938" y="9577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لحل هذه المسألة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C37EB3C-169A-53C5-C04A-6CFFF0A1721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2269B86-FCD8-ECEA-A1E6-E295BB5C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33223F78-2784-9711-E5A6-911BCB93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231" y="4023263"/>
            <a:ext cx="2396356" cy="23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18CE-E8C9-A2AC-69F1-64F7F963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C824695F-2F42-0B0C-4E07-B5AAE1513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31" y="1863560"/>
            <a:ext cx="8254269" cy="4650065"/>
          </a:xfrm>
          <a:prstGeom prst="roundRect">
            <a:avLst>
              <a:gd name="adj" fmla="val 5606"/>
            </a:avLst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C503A1-427D-398D-5E19-53D304E2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61723D-03BD-3F23-775C-E578A73B3668}"/>
              </a:ext>
            </a:extLst>
          </p:cNvPr>
          <p:cNvSpPr txBox="1"/>
          <p:nvPr/>
        </p:nvSpPr>
        <p:spPr>
          <a:xfrm>
            <a:off x="0" y="94886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دقيقتان.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44827F40-909E-F57A-0E0E-A08B10C085B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07D48046-7193-C312-B5D5-E7C1DF14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D049C5C6-B12D-A3E0-A88C-11EFF39DE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C3ADC07-F762-5292-54E2-4E19AE44BDFE}"/>
              </a:ext>
            </a:extLst>
          </p:cNvPr>
          <p:cNvGrpSpPr/>
          <p:nvPr/>
        </p:nvGrpSpPr>
        <p:grpSpPr>
          <a:xfrm>
            <a:off x="1145615" y="4074492"/>
            <a:ext cx="2537927" cy="930463"/>
            <a:chOff x="886407" y="4005430"/>
            <a:chExt cx="2537927" cy="9304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F3E6F4-6D95-78E3-AE1B-3E61C4B0CC52}"/>
                </a:ext>
              </a:extLst>
            </p:cNvPr>
            <p:cNvSpPr/>
            <p:nvPr/>
          </p:nvSpPr>
          <p:spPr>
            <a:xfrm>
              <a:off x="886407" y="4005430"/>
              <a:ext cx="2537927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?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6C604A-4AC6-D640-C0F2-A8175B3E22D5}"/>
                </a:ext>
              </a:extLst>
            </p:cNvPr>
            <p:cNvSpPr/>
            <p:nvPr/>
          </p:nvSpPr>
          <p:spPr>
            <a:xfrm>
              <a:off x="886408" y="4488024"/>
              <a:ext cx="1418253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</a:rPr>
                <a:t>85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CF635-BE3D-3235-4406-349CB315CC4D}"/>
              </a:ext>
            </a:extLst>
          </p:cNvPr>
          <p:cNvSpPr/>
          <p:nvPr/>
        </p:nvSpPr>
        <p:spPr>
          <a:xfrm>
            <a:off x="4343401" y="4748175"/>
            <a:ext cx="2920483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85 + 12 = 97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4E8C9C-6867-8831-B955-6F5CB7F68ED6}"/>
              </a:ext>
            </a:extLst>
          </p:cNvPr>
          <p:cNvSpPr/>
          <p:nvPr/>
        </p:nvSpPr>
        <p:spPr>
          <a:xfrm>
            <a:off x="4011979" y="5830364"/>
            <a:ext cx="663631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en-US" sz="2800" b="1" dirty="0">
                <a:solidFill>
                  <a:srgbClr val="C00000"/>
                </a:solidFill>
              </a:rPr>
              <a:t>97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AB773-31D7-2C58-14B0-59EDF671CBFB}"/>
              </a:ext>
            </a:extLst>
          </p:cNvPr>
          <p:cNvSpPr/>
          <p:nvPr/>
        </p:nvSpPr>
        <p:spPr>
          <a:xfrm>
            <a:off x="213552" y="4112510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سارة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50D52-AC6D-3485-D351-B6B2F4344137}"/>
              </a:ext>
            </a:extLst>
          </p:cNvPr>
          <p:cNvSpPr/>
          <p:nvPr/>
        </p:nvSpPr>
        <p:spPr>
          <a:xfrm>
            <a:off x="213552" y="4580236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أحمد</a:t>
            </a:r>
            <a:endParaRPr lang="fr-FR" sz="2400" b="1" dirty="0">
              <a:solidFill>
                <a:srgbClr val="C0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5DB9528-A62F-963B-E756-6F0737EF92A7}"/>
              </a:ext>
            </a:extLst>
          </p:cNvPr>
          <p:cNvCxnSpPr/>
          <p:nvPr/>
        </p:nvCxnSpPr>
        <p:spPr>
          <a:xfrm>
            <a:off x="2587524" y="4972110"/>
            <a:ext cx="111967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BF90C90-BC07-943A-3F87-31B1CF900EE8}"/>
              </a:ext>
            </a:extLst>
          </p:cNvPr>
          <p:cNvSpPr/>
          <p:nvPr/>
        </p:nvSpPr>
        <p:spPr>
          <a:xfrm>
            <a:off x="2668548" y="4570941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495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55698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72 و 73.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43D556DF-767B-DA8E-A695-DB2191B71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69" y="1860577"/>
            <a:ext cx="6876661" cy="465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1FC9217E-FA5C-D84C-0E44-A7974A59A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282300"/>
            <a:ext cx="2114090" cy="33762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F8BFD477-9D69-8B01-FE7E-7A00B88D3B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252392"/>
            <a:ext cx="1941172" cy="34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4"/>
            <a:ext cx="6564862" cy="18750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843693" y="3272537"/>
            <a:ext cx="607457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تَعَرُّفِ أَوْضاعِ الْمُسْتَقيماتِ (التَّوازي وَالتَّعامدُ)؛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إِنْشاءِ مُسْتَقيمَيْنِ مُتَعامِدَيْنِ؛</a:t>
            </a: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قِياسِ الْأَطوالِ بِالْمِلِيمِترِ</a:t>
            </a:r>
            <a:r>
              <a:rPr lang="f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وَالسَّنتِيمِترِ </a:t>
            </a:r>
            <a:r>
              <a:rPr lang="f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</a:t>
            </a: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حَلِّ مَسائِل وَضْعِياتِ مُقارَنَةٍ باسْتِعْمالِ نَموذَجِ الْأَشْرِطَةِ.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عند نهاية </a:t>
              </a: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الحصة</a:t>
              </a:r>
              <a:endPara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على الأقل 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80%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من المتعلمين 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سيكونون قادرين على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D54F16-7EC9-5820-209F-60AF045CC878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B081345-401C-E97F-DB4C-69B8997B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AF6594A-7DE6-197D-7F04-ED801CEBF44E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96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سنراجع دروس الأسبوع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15665</TotalTime>
  <Words>1245</Words>
  <Application>Microsoft Office PowerPoint</Application>
  <PresentationFormat>Affichage à l'écran (4:3)</PresentationFormat>
  <Paragraphs>299</Paragraphs>
  <Slides>62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62</vt:i4>
      </vt:variant>
    </vt:vector>
  </HeadingPairs>
  <TitlesOfParts>
    <vt:vector size="79" baseType="lpstr">
      <vt:lpstr>Dosis</vt:lpstr>
      <vt:lpstr>DengXian</vt:lpstr>
      <vt:lpstr>Wingdings</vt:lpstr>
      <vt:lpstr>Aptos Display</vt:lpstr>
      <vt:lpstr>Calibri</vt:lpstr>
      <vt:lpstr>Effra CC Arbc</vt:lpstr>
      <vt:lpstr>Aptos</vt:lpstr>
      <vt:lpstr>Arial</vt:lpstr>
      <vt:lpstr>2_Conception personnalisée</vt:lpstr>
      <vt:lpstr>Page d'entree</vt:lpstr>
      <vt:lpstr>partie 1</vt:lpstr>
      <vt:lpstr>1_partie 1</vt:lpstr>
      <vt:lpstr>2_Page d'entree</vt:lpstr>
      <vt:lpstr>4_Conception personnalisée</vt:lpstr>
      <vt:lpstr>2_partie 1</vt:lpstr>
      <vt:lpstr>3_partie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EL HAMDOUNI BTIHAJ</cp:lastModifiedBy>
  <cp:revision>12</cp:revision>
  <cp:lastPrinted>2025-08-13T10:11:39Z</cp:lastPrinted>
  <dcterms:created xsi:type="dcterms:W3CDTF">2025-08-01T12:31:49Z</dcterms:created>
  <dcterms:modified xsi:type="dcterms:W3CDTF">2025-12-20T07:23:27Z</dcterms:modified>
</cp:coreProperties>
</file>