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5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6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7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74" r:id="rId1"/>
    <p:sldMasterId id="2147483926" r:id="rId2"/>
    <p:sldMasterId id="2147483897" r:id="rId3"/>
    <p:sldMasterId id="2147483906" r:id="rId4"/>
    <p:sldMasterId id="2147483913" r:id="rId5"/>
    <p:sldMasterId id="2147483923" r:id="rId6"/>
    <p:sldMasterId id="2147483930" r:id="rId7"/>
    <p:sldMasterId id="2147483953" r:id="rId8"/>
    <p:sldMasterId id="2147484012" r:id="rId9"/>
    <p:sldMasterId id="2147483971" r:id="rId10"/>
    <p:sldMasterId id="2147483989" r:id="rId11"/>
    <p:sldMasterId id="2147484030" r:id="rId12"/>
    <p:sldMasterId id="2147484048" r:id="rId13"/>
    <p:sldMasterId id="2147484063" r:id="rId14"/>
    <p:sldMasterId id="2147484076" r:id="rId15"/>
    <p:sldMasterId id="2147484099" r:id="rId16"/>
    <p:sldMasterId id="2147484122" r:id="rId17"/>
    <p:sldMasterId id="2147484149" r:id="rId18"/>
  </p:sldMasterIdLst>
  <p:notesMasterIdLst>
    <p:notesMasterId r:id="rId75"/>
  </p:notesMasterIdLst>
  <p:sldIdLst>
    <p:sldId id="2147482532" r:id="rId19"/>
    <p:sldId id="2147482483" r:id="rId20"/>
    <p:sldId id="2147482531" r:id="rId21"/>
    <p:sldId id="2147482484" r:id="rId22"/>
    <p:sldId id="2147482488" r:id="rId23"/>
    <p:sldId id="265" r:id="rId24"/>
    <p:sldId id="262" r:id="rId25"/>
    <p:sldId id="2147482560" r:id="rId26"/>
    <p:sldId id="2147482566" r:id="rId27"/>
    <p:sldId id="266" r:id="rId28"/>
    <p:sldId id="2147482542" r:id="rId29"/>
    <p:sldId id="267" r:id="rId30"/>
    <p:sldId id="268" r:id="rId31"/>
    <p:sldId id="2147482561" r:id="rId32"/>
    <p:sldId id="2147482452" r:id="rId33"/>
    <p:sldId id="2147482543" r:id="rId34"/>
    <p:sldId id="2147482467" r:id="rId35"/>
    <p:sldId id="2147482453" r:id="rId36"/>
    <p:sldId id="2147482545" r:id="rId37"/>
    <p:sldId id="2147482544" r:id="rId38"/>
    <p:sldId id="2147482547" r:id="rId39"/>
    <p:sldId id="2147482546" r:id="rId40"/>
    <p:sldId id="2147482474" r:id="rId41"/>
    <p:sldId id="2147482548" r:id="rId42"/>
    <p:sldId id="2147482475" r:id="rId43"/>
    <p:sldId id="2147482549" r:id="rId44"/>
    <p:sldId id="2147482477" r:id="rId45"/>
    <p:sldId id="2147482550" r:id="rId46"/>
    <p:sldId id="2147482489" r:id="rId47"/>
    <p:sldId id="299" r:id="rId48"/>
    <p:sldId id="2147482482" r:id="rId49"/>
    <p:sldId id="2147482551" r:id="rId50"/>
    <p:sldId id="2147482552" r:id="rId51"/>
    <p:sldId id="300" r:id="rId52"/>
    <p:sldId id="301" r:id="rId53"/>
    <p:sldId id="2147482501" r:id="rId54"/>
    <p:sldId id="2147482502" r:id="rId55"/>
    <p:sldId id="2147482504" r:id="rId56"/>
    <p:sldId id="2147482505" r:id="rId57"/>
    <p:sldId id="2147482506" r:id="rId58"/>
    <p:sldId id="2147482507" r:id="rId59"/>
    <p:sldId id="2147482509" r:id="rId60"/>
    <p:sldId id="2147482553" r:id="rId61"/>
    <p:sldId id="2147482554" r:id="rId62"/>
    <p:sldId id="2147482555" r:id="rId63"/>
    <p:sldId id="2147482556" r:id="rId64"/>
    <p:sldId id="2147482510" r:id="rId65"/>
    <p:sldId id="2147482513" r:id="rId66"/>
    <p:sldId id="2147482515" r:id="rId67"/>
    <p:sldId id="2147482516" r:id="rId68"/>
    <p:sldId id="2147482557" r:id="rId69"/>
    <p:sldId id="2147482558" r:id="rId70"/>
    <p:sldId id="2147482564" r:id="rId71"/>
    <p:sldId id="2147482518" r:id="rId72"/>
    <p:sldId id="2147482563" r:id="rId73"/>
    <p:sldId id="2147482522" r:id="rId74"/>
  </p:sldIdLst>
  <p:sldSz cx="9144000" cy="6858000" type="screen4x3"/>
  <p:notesSz cx="6858000" cy="9144000"/>
  <p:embeddedFontLst>
    <p:embeddedFont>
      <p:font typeface="Dosis" pitchFamily="2" charset="0"/>
      <p:regular r:id="rId76"/>
      <p:bold r:id="rId77"/>
    </p:embeddedFont>
    <p:embeddedFont>
      <p:font typeface="Dosis ExtraBold" pitchFamily="2" charset="0"/>
      <p:bold r:id="rId78"/>
    </p:embeddedFont>
    <p:embeddedFont>
      <p:font typeface="Dosis Medium" pitchFamily="2" charset="0"/>
      <p:regular r:id="rId79"/>
    </p:embeddedFont>
    <p:embeddedFont>
      <p:font typeface="Dosis SemiBold" pitchFamily="2" charset="0"/>
      <p:bold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Modern Love" panose="04090805081005020601" pitchFamily="82" charset="0"/>
      <p:regular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424D7C"/>
    <a:srgbClr val="ECF8FB"/>
    <a:srgbClr val="16AB98"/>
    <a:srgbClr val="FCC302"/>
    <a:srgbClr val="54758E"/>
    <a:srgbClr val="A1A6BC"/>
    <a:srgbClr val="009242"/>
    <a:srgbClr val="48B2DC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5" autoAdjust="0"/>
    <p:restoredTop sz="93507" autoAdjust="0"/>
  </p:normalViewPr>
  <p:slideViewPr>
    <p:cSldViewPr snapToGrid="0">
      <p:cViewPr varScale="1">
        <p:scale>
          <a:sx n="56" d="100"/>
          <a:sy n="56" d="100"/>
        </p:scale>
        <p:origin x="917" y="38"/>
      </p:cViewPr>
      <p:guideLst/>
    </p:cSldViewPr>
  </p:slideViewPr>
  <p:outlineViewPr>
    <p:cViewPr>
      <p:scale>
        <a:sx n="33" d="100"/>
        <a:sy n="33" d="100"/>
      </p:scale>
      <p:origin x="0" y="-569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font" Target="fonts/font5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font" Target="fonts/font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tableStyles" Target="tableStyles.xml"/><Relationship Id="rId61" Type="http://schemas.openxmlformats.org/officeDocument/2006/relationships/slide" Target="slides/slide43.xml"/><Relationship Id="rId8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25/10/2025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5" name="Google Shape;226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1" name="Google Shape;228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05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8" name="Google Shape;229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61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6" name="Google Shape;14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75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6EC8F-A3FF-00F0-B4DC-DB59B983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0F7298B1-7E20-60A4-D09A-C2533AC3E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0D8D38-8754-975F-F7F3-8260140A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27AEC0-607D-ED08-379F-D7816B4A4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15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Relationship Id="rId4" Type="http://schemas.microsoft.com/office/2007/relationships/hdphoto" Target="../media/hdphoto5.wdp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7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Layouts/_rels/slideLayout25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Layouts/_rels/slideLayout25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Layouts/_rels/slideLayout25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Layouts/_rels/slideLayout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8880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95046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74424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28423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250847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86096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8633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4263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27831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04909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41828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8205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16086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95017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242532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40727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43845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13174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782926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9291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502078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04579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86157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06260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072154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72403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9969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8589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06833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39854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81377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271534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15103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901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65881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43675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3085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345661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6045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52177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078734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827339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3_Voc_Act_01__Vidéo titl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3" name="Google Shape;733;p18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4" name="Google Shape;734;p18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5" name="Google Shape;735;p18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54420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04847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5770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540191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043999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73630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979994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23276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973070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14702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44126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81576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36133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291197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1189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59812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279387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5256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50155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1968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32761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862332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599268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2669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508802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40154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6338039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3337466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1829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2480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61896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961477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1983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28583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66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92919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2403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41349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434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01397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86906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9775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87518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63605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896645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774813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25435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1875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5721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72187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55835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23270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6714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122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63771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28092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60188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0767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282067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26127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5723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83190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0228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07658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92630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58517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6540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74752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1412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16439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874340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37957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38990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41366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4001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33034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29288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720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498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6685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0277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835555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3919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48899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7549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75778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156925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22279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191483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80513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83913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75183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3337838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49080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21530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13579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34225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84710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11159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15047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68447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92058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315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00051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2" name="Google Shape;722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10721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82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5" name="Google Shape;725;p182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807114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183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18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790054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3" name="Google Shape;733;p18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4" name="Google Shape;734;p18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5" name="Google Shape;735;p18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99456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4" name="Google Shape;734;p18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5" name="Google Shape;735;p18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Google Shape;842;p196">
            <a:extLst>
              <a:ext uri="{FF2B5EF4-FFF2-40B4-BE49-F238E27FC236}">
                <a16:creationId xmlns:a16="http://schemas.microsoft.com/office/drawing/2014/main" id="{918BBF83-9A2F-5D06-DB31-846CE7B217A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691999" y="1629000"/>
            <a:ext cx="575886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7451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8" name="Google Shape;738;p185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39" name="Google Shape;739;p185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18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83550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3" name="Google Shape;743;p18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4" name="Google Shape;744;p18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5" name="Google Shape;745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131455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8" name="Google Shape;748;p18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8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50" name="Google Shape;750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97689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8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3" name="Google Shape;753;p188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4" name="Google Shape;754;p188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5" name="Google Shape;755;p188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6" name="Google Shape;756;p188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7" name="Google Shape;757;p188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8" name="Google Shape;758;p188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59" name="Google Shape;759;p188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0" name="Google Shape;760;p188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1" name="Google Shape;761;p188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2" name="Google Shape;762;p188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8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129479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18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7" name="Google Shape;767;p18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8" name="Google Shape;768;p18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69" name="Google Shape;769;p18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0" name="Google Shape;770;p18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98584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74470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3" name="Google Shape;773;p19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4" name="Google Shape;774;p19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5" name="Google Shape;775;p19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6" name="Google Shape;776;p19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77" name="Google Shape;777;p19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8" name="Google Shape;778;p19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9" name="Google Shape;779;p19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0" name="Google Shape;780;p19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1" name="Google Shape;781;p19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54082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4" name="Google Shape;784;p191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5" name="Google Shape;785;p191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6" name="Google Shape;786;p191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7" name="Google Shape;787;p191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8" name="Google Shape;788;p191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9" name="Google Shape;789;p19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61399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2" name="Google Shape;792;p192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3" name="Google Shape;793;p192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4" name="Google Shape;794;p192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5" name="Google Shape;795;p192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6" name="Google Shape;796;p192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7" name="Google Shape;797;p192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8" name="Google Shape;798;p192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192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0" name="Google Shape;800;p192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1" name="Google Shape;801;p192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2" name="Google Shape;802;p19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34021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19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6" name="Google Shape;806;p19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7" name="Google Shape;807;p19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8" name="Google Shape;808;p19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09" name="Google Shape;809;p19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0" name="Google Shape;810;p19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1" name="Google Shape;811;p19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2" name="Google Shape;812;p19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3" name="Google Shape;813;p19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4" name="Google Shape;814;p19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2755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7" name="Google Shape;817;p19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8" name="Google Shape;818;p19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19" name="Google Shape;819;p19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0" name="Google Shape;820;p19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1" name="Google Shape;821;p19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2" name="Google Shape;822;p19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3" name="Google Shape;823;p19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4" name="Google Shape;824;p19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5" name="Google Shape;825;p19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6" name="Google Shape;826;p19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7" name="Google Shape;827;p19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8" name="Google Shape;828;p19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29" name="Google Shape;829;p19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0" name="Google Shape;830;p19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1" name="Google Shape;831;p19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2" name="Google Shape;832;p19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Google Shape;833;p19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4" name="Google Shape;834;p19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5" name="Google Shape;835;p19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01987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19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9" name="Google Shape;839;p19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451483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19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3" name="Google Shape;843;p1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570022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19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47" name="Google Shape;847;p1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53721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30724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9522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410023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25093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252265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2943850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875865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3158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61420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33358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774151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81879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83488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5987184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6662348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36572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622413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9402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6179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46505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813351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3449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8224781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68263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78626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0012335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5351104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809371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19355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903510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3284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32149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335156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99739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91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898899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564147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11905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08218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38127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6732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8801391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4498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30380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6050695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270033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82404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1580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65159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0304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191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50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0774443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28593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784270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53601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28749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37140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16362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029948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2610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8425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061387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9687513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84348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78501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082066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5940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2938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3896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54303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36156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59323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921776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810440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119936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19734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21354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75738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34981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110581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02675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479732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7782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024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387162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808416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98594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292948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00114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96733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35452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99048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810512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05078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2345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image" Target="../media/image9.bin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9.bin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image" Target="../media/image28.jpg"/><Relationship Id="rId2" Type="http://schemas.openxmlformats.org/officeDocument/2006/relationships/slideLayout" Target="../slideLayouts/slideLayout172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image" Target="../media/image34.jpg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image" Target="../media/image34.jpg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9.bin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9.bin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4147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32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414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30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14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831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2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164" r:id="rId15"/>
    <p:sldLayoutId id="214748416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193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4" r:id="rId1"/>
    <p:sldLayoutId id="2147484146" r:id="rId2"/>
    <p:sldLayoutId id="2147484143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145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049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  <p:sldLayoutId id="2147484093" r:id="rId17"/>
    <p:sldLayoutId id="2147484094" r:id="rId18"/>
    <p:sldLayoutId id="2147484095" r:id="rId19"/>
    <p:sldLayoutId id="2147484096" r:id="rId20"/>
    <p:sldLayoutId id="2147484097" r:id="rId21"/>
    <p:sldLayoutId id="214748409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4069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602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9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5893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9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4142" r:id="rId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5603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08874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81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63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2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7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11" Type="http://schemas.openxmlformats.org/officeDocument/2006/relationships/image" Target="../media/image13.png"/><Relationship Id="rId5" Type="http://schemas.openxmlformats.org/officeDocument/2006/relationships/image" Target="../media/image6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6.png"/><Relationship Id="rId7" Type="http://schemas.openxmlformats.org/officeDocument/2006/relationships/image" Target="../media/image1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png"/><Relationship Id="rId5" Type="http://schemas.openxmlformats.org/officeDocument/2006/relationships/image" Target="../media/image72.png"/><Relationship Id="rId4" Type="http://schemas.openxmlformats.org/officeDocument/2006/relationships/image" Target="../media/image77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8.png"/><Relationship Id="rId7" Type="http://schemas.openxmlformats.org/officeDocument/2006/relationships/image" Target="../media/image1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gif"/><Relationship Id="rId5" Type="http://schemas.openxmlformats.org/officeDocument/2006/relationships/image" Target="../media/image67.png"/><Relationship Id="rId10" Type="http://schemas.openxmlformats.org/officeDocument/2006/relationships/image" Target="../media/image55.png"/><Relationship Id="rId4" Type="http://schemas.openxmlformats.org/officeDocument/2006/relationships/image" Target="../media/image84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2.png"/><Relationship Id="rId4" Type="http://schemas.openxmlformats.org/officeDocument/2006/relationships/image" Target="../media/image47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9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04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 لقراءتي؛ سأعين من بينكم من سيقرأ بعدي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3"/>
          <p:cNvSpPr/>
          <p:nvPr/>
        </p:nvSpPr>
        <p:spPr>
          <a:xfrm>
            <a:off x="475701" y="40058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 لا يَأْتي إِلّا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بِٱلْعَمَلِ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ٱلْجادِّ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ٱلْمُسْتَمِرَّةِ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682EB2C0-CDC2-B847-A207-45FC4490EC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9E0163A0-AC86-E9BB-0FC9-668E84B8A0A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id="{05E3D87C-2E2C-1294-4CDF-7E6BFB31A3F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FA8CEE13-7AB7-76D6-5845-8A7824373DD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2E3B3797-95A0-7521-61B0-CCF64CCB0C8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2D79D0D4-2814-D77C-547D-3AC59262E72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id="{7D62EDD7-17CC-8A15-A607-C6784F68778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id="{7AA33E35-03D3-10EA-CDDD-D1A57F076B3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BB369187-4CBB-0B88-3C5F-B8BF7EC293F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6CBCF15-97B3-6D5D-25B8-0866CB08DB49}"/>
              </a:ext>
            </a:extLst>
          </p:cNvPr>
          <p:cNvSpPr/>
          <p:nvPr/>
        </p:nvSpPr>
        <p:spPr>
          <a:xfrm>
            <a:off x="6652018" y="2415461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اَلْإِصْرارُ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EE4AF1D-05A7-365D-C470-B237A98F298E}"/>
              </a:ext>
            </a:extLst>
          </p:cNvPr>
          <p:cNvSpPr/>
          <p:nvPr/>
        </p:nvSpPr>
        <p:spPr>
          <a:xfrm>
            <a:off x="4640782" y="2435704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CF70E19-D396-1944-7F18-EBFCA680ADC1}"/>
              </a:ext>
            </a:extLst>
          </p:cNvPr>
          <p:cNvSpPr/>
          <p:nvPr/>
        </p:nvSpPr>
        <p:spPr>
          <a:xfrm>
            <a:off x="2629545" y="2457533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اَلْمُثابَرَةُ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419EFDB-479B-5975-7265-FB82DE20A0E9}"/>
              </a:ext>
            </a:extLst>
          </p:cNvPr>
          <p:cNvSpPr/>
          <p:nvPr/>
        </p:nvSpPr>
        <p:spPr>
          <a:xfrm>
            <a:off x="618308" y="2455590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تِلْوَ </a:t>
            </a:r>
            <a:r>
              <a:rPr lang="ar-MA" sz="4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ٱلْأُخْرى</a:t>
            </a:r>
            <a:endParaRPr lang="ar-MA" sz="40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1600" b="1" i="0" u="none" strike="noStrike" cap="none" dirty="0">
                <a:solidFill>
                  <a:srgbClr val="A5A5A5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الآن، سأختار متعلمين للقراءة، </a:t>
            </a:r>
            <a:r>
              <a:rPr lang="ar-MA" sz="1600" i="1" dirty="0">
                <a:solidFill>
                  <a:srgbClr val="A5A5A5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يتناوب 3 متعلمين على القراءة (الفئة د)،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7837363E-F29A-9891-B0AA-780E4812E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FB51A934-C048-F042-B715-CCFE1F67688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id="{E570C172-66EB-7A0D-D50C-A17D132EA4A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AEE9F9C0-8089-9CB8-C8C2-22A88C2B571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5E67BD57-0C23-FAD0-FD37-E080060ACE6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6F47692A-E0DF-41E8-3D39-3C66D1B8364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id="{CAD2DC56-0DA4-9D48-175E-810223799A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id="{42F19FC6-5BD9-EF66-5CED-F7B870BD272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6C580A3D-5CAB-1268-2314-E47F8AC0993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360;p13">
            <a:extLst>
              <a:ext uri="{FF2B5EF4-FFF2-40B4-BE49-F238E27FC236}">
                <a16:creationId xmlns:a16="http://schemas.microsoft.com/office/drawing/2014/main" id="{6016F4EF-80B6-002F-6BCB-01F4D30A8E82}"/>
              </a:ext>
            </a:extLst>
          </p:cNvPr>
          <p:cNvSpPr/>
          <p:nvPr/>
        </p:nvSpPr>
        <p:spPr>
          <a:xfrm>
            <a:off x="475701" y="40058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 لا يَأْتي إِلّا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بِٱلْعَمَلِ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ٱلْجادِّ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ٱلْمُسْتَمِرَّةِ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050FD18-01BA-3B1C-5D31-1077C8ACB0D0}"/>
              </a:ext>
            </a:extLst>
          </p:cNvPr>
          <p:cNvSpPr/>
          <p:nvPr/>
        </p:nvSpPr>
        <p:spPr>
          <a:xfrm>
            <a:off x="6652018" y="2415461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اَلْإِصْرارُ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8EC3A8D-C4FD-AAEF-8B61-EC3698D77952}"/>
              </a:ext>
            </a:extLst>
          </p:cNvPr>
          <p:cNvSpPr/>
          <p:nvPr/>
        </p:nvSpPr>
        <p:spPr>
          <a:xfrm>
            <a:off x="4640782" y="2435704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A06CF6-8839-A239-713F-6DA9278EEFD6}"/>
              </a:ext>
            </a:extLst>
          </p:cNvPr>
          <p:cNvSpPr/>
          <p:nvPr/>
        </p:nvSpPr>
        <p:spPr>
          <a:xfrm>
            <a:off x="2629545" y="2457533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اَلْمُثابَرَةُ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B827220-BFCA-A053-7DBE-C85100D14E4C}"/>
              </a:ext>
            </a:extLst>
          </p:cNvPr>
          <p:cNvSpPr/>
          <p:nvPr/>
        </p:nvSpPr>
        <p:spPr>
          <a:xfrm>
            <a:off x="618308" y="2455590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تِلْوَ </a:t>
            </a:r>
            <a:r>
              <a:rPr lang="ar-MA" sz="4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ٱلْأُخْرى</a:t>
            </a:r>
            <a:endParaRPr lang="ar-MA" sz="40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6588F962-CAE3-A14E-15FB-1081567974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D8418CDA-0651-1F9D-C44D-5F278420E77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id="{2196A67C-8546-BA4A-A9E0-6D19F2823FE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DB72876D-8C8A-D7E8-B0B1-C8773BF8FED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ED714427-7E1A-E5B4-8A5C-F9733C0C08C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6D9DD078-83D1-B5C4-9DA0-1339E025BC5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id="{EDC16CE3-FA68-C5D6-7DB2-C0BFCCC6FEE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id="{8337C71F-9C3C-0558-019B-3AA943D75CC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FD9F1857-FC14-FA76-6765-7423E485EE0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993783" y="2215487"/>
            <a:ext cx="7256517" cy="369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600"/>
              <a:buFont typeface="Calibri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اَلْإِصْرارُ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هُما سِرُّ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ٱلنَّجاحِ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وَٱلتَّفَو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ُّ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عِنْدَما نَضَعُ هَدَفاً أَمامَ أَعْيُن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نا،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يَجِبُ أَنْ نَسْعى إِلَيْهِ بِكُلِّ عَزيمَةٍ وَإِراد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ةٍ.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 نَسْمَحُ لِلْفَشَلِ أَنْ يُحْبِطَ عَزيمَت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نا،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بَلْ نَتَعَلَّمُ مِنْ أَخْطائِنا وَنُحاوِلُ مَرَّةً تِلْوَ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ٱلْأُخْ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فَٱلنَّجاحُ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لا يَأْتي إِلّا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بِٱلْعَمَلِ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ٱلْجادِّ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ٱلْمُسْتَمِر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َّ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B1AB4C76-0AC5-7CE7-45B7-A15BA701012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C9C7AF98-378F-2B3A-C11E-4B34FA3BCE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C2C2E21A-F29E-8287-653E-F67AF168D7B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id="{76A7CB58-0614-A71C-BBA7-F4675BBB78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8DFD07C1-4B06-6D36-A62A-9BBC6A517BB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82BC2B61-B3B6-3F98-0D60-06137844436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ECC074E5-88CE-8E64-3AB6-2114F139D0D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id="{2E45DC57-6B2A-511F-0391-A0187631897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id="{68123F43-A025-C98B-0F4C-AA6A99AA3C8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0733AAC8-CFE6-DD5E-B783-481767D2BA8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Espace réservé pour une image  2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365583-BF5A-EBB8-C712-15DA2001531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77863"/>
            <a:ext cx="803276" cy="803274"/>
          </a:xfrm>
          <a:prstGeom prst="rect">
            <a:avLst/>
          </a:prstGeom>
        </p:spPr>
      </p:pic>
      <p:sp>
        <p:nvSpPr>
          <p:cNvPr id="2" name="Google Shape;1382;p14">
            <a:extLst>
              <a:ext uri="{FF2B5EF4-FFF2-40B4-BE49-F238E27FC236}">
                <a16:creationId xmlns:a16="http://schemas.microsoft.com/office/drawing/2014/main" id="{48E7D066-3559-94AD-3631-15D1828CD130}"/>
              </a:ext>
            </a:extLst>
          </p:cNvPr>
          <p:cNvSpPr/>
          <p:nvPr/>
        </p:nvSpPr>
        <p:spPr>
          <a:xfrm>
            <a:off x="993783" y="2215487"/>
            <a:ext cx="7256517" cy="369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600"/>
              <a:buFont typeface="Calibri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اَلْإِصْرارُ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هُما سِرُّ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ٱلنَّجاحِ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وَٱلتَّفَو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ُّ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عِنْدَما نَضَعُ هَدَفاً أَمامَ أَعْيُن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نا،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يَجِبُ أَنْ نَسْعى إِلَيْهِ بِكُلِّ عَزيمَةٍ وَإِراد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ةٍ.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 نَسْمَحُ لِلْفَشَلِ أَنْ يُحْبِطَ عَزيمَت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نا،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بَلْ نَتَعَلَّمُ مِنْ أَخْطائِنا وَنُحاوِلُ مَرَّةً تِلْوَ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ٱلْأُخْ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فَٱلنَّجاحُ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لا يَأْتي إِلّا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بِٱلْعَمَلِ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ٱلْجادِّ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ٱلْمُسْتَمِر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َّ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معجم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fr-FR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استراتيجية</a:t>
            </a:r>
            <a:r>
              <a:rPr lang="fr-FR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شبكة الكلمة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119171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41B0D-54DF-924B-9956-78F7F64D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756000"/>
            <a:ext cx="6945585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درسنا اليوم : استراتيجية الكلمة؛ تابعوا الشريط لتعرف خطوات بناء شبكة كلمة. انتبهوا 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8CF475E-7329-44C5-460D-EF80B8E864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E575EB7-77BA-85AF-602F-078D093BE6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EE6509-9B2F-A8A6-718D-BB834B98D1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3245F8-0A1C-F653-0F67-F1F063865CF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1C8413-7FF4-A5BC-78B5-16888EA8A6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BCA483DB-F551-CD8E-B903-EBD91DD3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5310C51-4F4B-FAB9-696E-6007F46A54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E2ACC94-581E-19A0-D944-3AF3FEB225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5D7683C-7A30-F6B1-C5D1-14101E1B1BDB}"/>
              </a:ext>
            </a:extLst>
          </p:cNvPr>
          <p:cNvSpPr txBox="1"/>
          <p:nvPr/>
        </p:nvSpPr>
        <p:spPr>
          <a:xfrm>
            <a:off x="1824229" y="3352800"/>
            <a:ext cx="5360428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إسْتْراتيجِيَّةُ شَبَكَةِ ٱلْكَلِمَةِ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9F99D6E-F9CE-D03A-271C-EF59C2693D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00830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1A70-F59A-80C9-6A77-16B65D74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FC4BB-F32E-4150-7C30-AD807BAF6E5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عرض فيديو استراتيجية الكلمة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AR_N4_P1_W1_Vocab_Video">
            <a:hlinkClick r:id="" action="ppaction://media"/>
            <a:extLst>
              <a:ext uri="{FF2B5EF4-FFF2-40B4-BE49-F238E27FC236}">
                <a16:creationId xmlns:a16="http://schemas.microsoft.com/office/drawing/2014/main" id="{F3E6471B-8A21-EB6E-4EA3-660DD8DB991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174" t="280" r="13391" b="2350"/>
          <a:stretch>
            <a:fillRect/>
          </a:stretch>
        </p:blipFill>
        <p:spPr>
          <a:xfrm>
            <a:off x="1919882" y="1704227"/>
            <a:ext cx="5169121" cy="3855027"/>
          </a:xfr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0796CC6-40EE-6503-2538-E1101ED2DE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CE53720-3157-EE5B-0DFB-94C6931ACC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65CA73-A345-1D03-7272-F3B6C69DE5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57C01E-C0EB-83C4-68C2-8354931EA1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8BF9E-E01C-B993-6715-6B492CDB608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9EFD8-C3DD-4AC3-8645-083630A5FA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7EC81-EB32-2D76-6660-8193E7C5F7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C0197E-A5B2-AAC4-DD54-5B01FF4F69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E8252-6FA5-96AE-46AD-53C7534F1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EE6A40D-95CA-C057-EF86-B7238CEF8F0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975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E20D7-E48C-BD0A-645D-D2F219B8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7523458-AEBB-CD4B-9A9C-BE3C892BF68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يذكرنا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بالخطوات؟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</a:p>
        </p:txBody>
      </p:sp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95255DDC-1495-C0DE-5DEA-BC80E08A6A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7875" y="693675"/>
            <a:ext cx="777502" cy="77750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4BF81F-7072-2DE5-3E15-7E49F4CCD6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149" y="1959657"/>
            <a:ext cx="6065702" cy="43728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D071E3-B0AD-2F87-A6DB-E0C59445E7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AD252D-D262-BAD5-8D71-780AA6EDAC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30013-FE5A-D814-85F5-EADDC3A93FE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9F1E45-DE74-1ED6-B62E-CCFB1A63A07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1BBC6-DD81-45F4-2132-034CE1E1F08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ADF95E-0540-A387-834D-5A113BE56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8673AF-F3A2-DDFD-8302-14653C4A6D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BEC55C-196D-BF73-4D13-E14E7AEDCD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101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C4AAE-28D4-3937-89FA-E295324E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643336-7697-B84B-BEC8-0222E564389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اَلآن سنطبق الخطوات لننشئ شبكة كلمة الصداقة؛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3F85DD7-C195-2ABC-CB1A-CFE8443156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145" y="756000"/>
            <a:ext cx="716542" cy="716542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806D23-D101-C44C-699E-B5E2FE865D7B}"/>
              </a:ext>
            </a:extLst>
          </p:cNvPr>
          <p:cNvSpPr/>
          <p:nvPr/>
        </p:nvSpPr>
        <p:spPr>
          <a:xfrm>
            <a:off x="5964774" y="2478536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أرسم المخطط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68FF585-A1E8-E972-C811-C181F4E0B424}"/>
              </a:ext>
            </a:extLst>
          </p:cNvPr>
          <p:cNvSpPr>
            <a:spLocks noChangeAspect="1"/>
          </p:cNvSpPr>
          <p:nvPr/>
        </p:nvSpPr>
        <p:spPr>
          <a:xfrm>
            <a:off x="8092981" y="2480607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8588861-EAB3-04C8-EA27-AC80E04BDBB7}"/>
              </a:ext>
            </a:extLst>
          </p:cNvPr>
          <p:cNvSpPr/>
          <p:nvPr/>
        </p:nvSpPr>
        <p:spPr>
          <a:xfrm>
            <a:off x="3240996" y="2488000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أطرح أسئلة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4FB20CD-45C8-3215-59DE-9774440ED3E0}"/>
              </a:ext>
            </a:extLst>
          </p:cNvPr>
          <p:cNvSpPr>
            <a:spLocks noChangeAspect="1"/>
          </p:cNvSpPr>
          <p:nvPr/>
        </p:nvSpPr>
        <p:spPr>
          <a:xfrm>
            <a:off x="5397954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2</a:t>
            </a:r>
            <a:endParaRPr lang="fr-MA" sz="3200" b="1" dirty="0"/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B55A5B7E-824E-C9EF-4793-CBDE4E0B56ED}"/>
              </a:ext>
            </a:extLst>
          </p:cNvPr>
          <p:cNvSpPr>
            <a:spLocks noChangeAspect="1"/>
          </p:cNvSpPr>
          <p:nvPr/>
        </p:nvSpPr>
        <p:spPr>
          <a:xfrm>
            <a:off x="2579489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155645-AEFE-5C62-1C89-9F8FC79E6FB6}"/>
              </a:ext>
            </a:extLst>
          </p:cNvPr>
          <p:cNvSpPr txBox="1"/>
          <p:nvPr/>
        </p:nvSpPr>
        <p:spPr>
          <a:xfrm>
            <a:off x="3660265" y="3511505"/>
            <a:ext cx="1636950" cy="1516506"/>
          </a:xfrm>
          <a:prstGeom prst="flowChartConnector">
            <a:avLst/>
          </a:prstGeom>
          <a:solidFill>
            <a:srgbClr val="ECF8FB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الصداقَةُ </a:t>
            </a:r>
            <a:endParaRPr kumimoji="0" lang="fr-MA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CD0C4B0-3E83-F638-35E1-0D4F48373A79}"/>
              </a:ext>
            </a:extLst>
          </p:cNvPr>
          <p:cNvSpPr/>
          <p:nvPr/>
        </p:nvSpPr>
        <p:spPr>
          <a:xfrm>
            <a:off x="518685" y="2488000"/>
            <a:ext cx="1992933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أُجيبُ وَأَمْلَأُ الشَّبَكَةَ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A401C9-14D2-2D29-B9E9-87FA2434AE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08F9C6-2BCC-D3E4-7D0C-9BC44C137C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467762-8015-2ECB-0F25-DE0A87361C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DAD71-7189-7546-95DE-AF8CA76B93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9E607-66E4-1825-6E36-CF3839F0EB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A3B6901-ED99-A78D-B2F5-BBE7A7267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701AB0-82F4-DFE9-8A97-6FF874B681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5FAE34-F375-EAA1-C11F-5857AEB994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474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11478-2BDE-44D5-0F0A-926391C2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5DE522-BAA9-F89E-4119-F8EAC48295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علينا أن نفعل في الخطوة الأولى؟  من يقوم إلى السبورة لرسم المخطط؟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561FDF6-FEF8-9598-29E8-20EEA834AB8A}"/>
              </a:ext>
            </a:extLst>
          </p:cNvPr>
          <p:cNvGrpSpPr/>
          <p:nvPr/>
        </p:nvGrpSpPr>
        <p:grpSpPr>
          <a:xfrm>
            <a:off x="3561127" y="3439428"/>
            <a:ext cx="2021746" cy="2021746"/>
            <a:chOff x="3674378" y="2789072"/>
            <a:chExt cx="2021746" cy="2021746"/>
          </a:xfrm>
        </p:grpSpPr>
        <p:sp>
          <p:nvSpPr>
            <p:cNvPr id="14" name="Soleil 13">
              <a:extLst>
                <a:ext uri="{FF2B5EF4-FFF2-40B4-BE49-F238E27FC236}">
                  <a16:creationId xmlns:a16="http://schemas.microsoft.com/office/drawing/2014/main" id="{F7B08595-CA12-0FBE-7CA8-88FC512A1213}"/>
                </a:ext>
              </a:extLst>
            </p:cNvPr>
            <p:cNvSpPr/>
            <p:nvPr/>
          </p:nvSpPr>
          <p:spPr>
            <a:xfrm>
              <a:off x="3674378" y="2789072"/>
              <a:ext cx="2021746" cy="2021746"/>
            </a:xfrm>
            <a:prstGeom prst="sun">
              <a:avLst/>
            </a:prstGeom>
            <a:solidFill>
              <a:srgbClr val="DCF3F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8DFEC63-5FEA-9DF5-0842-8C6BFE61C3B1}"/>
                </a:ext>
              </a:extLst>
            </p:cNvPr>
            <p:cNvSpPr txBox="1"/>
            <p:nvPr/>
          </p:nvSpPr>
          <p:spPr>
            <a:xfrm>
              <a:off x="4105825" y="3615279"/>
              <a:ext cx="1145275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صداقَةٌ 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C1654BB-E192-4BB1-67BD-22CE26623CDC}"/>
              </a:ext>
            </a:extLst>
          </p:cNvPr>
          <p:cNvCxnSpPr>
            <a:cxnSpLocks/>
          </p:cNvCxnSpPr>
          <p:nvPr/>
        </p:nvCxnSpPr>
        <p:spPr>
          <a:xfrm flipV="1">
            <a:off x="4603246" y="2817128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CCD6BB2-B07D-ECB5-1F22-2EB391C76A34}"/>
              </a:ext>
            </a:extLst>
          </p:cNvPr>
          <p:cNvCxnSpPr>
            <a:cxnSpLocks/>
          </p:cNvCxnSpPr>
          <p:nvPr/>
        </p:nvCxnSpPr>
        <p:spPr>
          <a:xfrm flipV="1">
            <a:off x="4565211" y="5461174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7690C42-D7EA-A26A-3E1B-4C331DAC99D3}"/>
              </a:ext>
            </a:extLst>
          </p:cNvPr>
          <p:cNvCxnSpPr>
            <a:cxnSpLocks/>
          </p:cNvCxnSpPr>
          <p:nvPr/>
        </p:nvCxnSpPr>
        <p:spPr>
          <a:xfrm flipV="1">
            <a:off x="5587357" y="4450301"/>
            <a:ext cx="508643" cy="17827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AEBDBC5-DF16-6042-2570-88041B88C6A2}"/>
              </a:ext>
            </a:extLst>
          </p:cNvPr>
          <p:cNvCxnSpPr>
            <a:cxnSpLocks/>
          </p:cNvCxnSpPr>
          <p:nvPr/>
        </p:nvCxnSpPr>
        <p:spPr>
          <a:xfrm flipH="1">
            <a:off x="2921000" y="4449078"/>
            <a:ext cx="593811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B2EDD8-0A57-33E8-4382-D0ABB7AEA445}"/>
              </a:ext>
            </a:extLst>
          </p:cNvPr>
          <p:cNvCxnSpPr>
            <a:cxnSpLocks/>
          </p:cNvCxnSpPr>
          <p:nvPr/>
        </p:nvCxnSpPr>
        <p:spPr>
          <a:xfrm flipV="1">
            <a:off x="5351184" y="3337828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D8EBAB5-7FF4-9D81-0A1F-853DDC8DA239}"/>
              </a:ext>
            </a:extLst>
          </p:cNvPr>
          <p:cNvCxnSpPr>
            <a:cxnSpLocks/>
          </p:cNvCxnSpPr>
          <p:nvPr/>
        </p:nvCxnSpPr>
        <p:spPr>
          <a:xfrm flipV="1">
            <a:off x="3327428" y="5178599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BCEDCE9-D49E-E0EB-1381-EFE379B721B8}"/>
              </a:ext>
            </a:extLst>
          </p:cNvPr>
          <p:cNvCxnSpPr>
            <a:cxnSpLocks/>
          </p:cNvCxnSpPr>
          <p:nvPr/>
        </p:nvCxnSpPr>
        <p:spPr>
          <a:xfrm>
            <a:off x="5363856" y="5196426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CE7D1AB-98F6-DF9F-9182-879DBC839FF0}"/>
              </a:ext>
            </a:extLst>
          </p:cNvPr>
          <p:cNvCxnSpPr>
            <a:cxnSpLocks/>
          </p:cNvCxnSpPr>
          <p:nvPr/>
        </p:nvCxnSpPr>
        <p:spPr>
          <a:xfrm>
            <a:off x="3377906" y="3421719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DED4758-1B9A-2494-D091-09B60C3E124E}"/>
              </a:ext>
            </a:extLst>
          </p:cNvPr>
          <p:cNvSpPr/>
          <p:nvPr/>
        </p:nvSpPr>
        <p:spPr>
          <a:xfrm>
            <a:off x="5964774" y="2478536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أرسم المخطط</a:t>
            </a:r>
            <a:endParaRPr lang="fr-FR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F1D18C3-38BD-B98B-5559-06D26F4A8BC8}"/>
              </a:ext>
            </a:extLst>
          </p:cNvPr>
          <p:cNvSpPr>
            <a:spLocks noChangeAspect="1"/>
          </p:cNvSpPr>
          <p:nvPr/>
        </p:nvSpPr>
        <p:spPr>
          <a:xfrm>
            <a:off x="8092981" y="2480607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5C03903-5B48-015C-BA2E-F50347ED9F9A}"/>
              </a:ext>
            </a:extLst>
          </p:cNvPr>
          <p:cNvSpPr/>
          <p:nvPr/>
        </p:nvSpPr>
        <p:spPr>
          <a:xfrm>
            <a:off x="3240996" y="2488000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أطرح أسئلة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A3E9E476-5308-EA5A-1090-EE77CCAE35DB}"/>
              </a:ext>
            </a:extLst>
          </p:cNvPr>
          <p:cNvSpPr>
            <a:spLocks noChangeAspect="1"/>
          </p:cNvSpPr>
          <p:nvPr/>
        </p:nvSpPr>
        <p:spPr>
          <a:xfrm>
            <a:off x="5397954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2</a:t>
            </a:r>
            <a:endParaRPr lang="fr-MA" sz="3200" b="1" dirty="0"/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9A081EBB-71D8-656F-0E2C-7178721B2118}"/>
              </a:ext>
            </a:extLst>
          </p:cNvPr>
          <p:cNvSpPr>
            <a:spLocks noChangeAspect="1"/>
          </p:cNvSpPr>
          <p:nvPr/>
        </p:nvSpPr>
        <p:spPr>
          <a:xfrm>
            <a:off x="2579489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7A33286-170F-AA96-AAD3-CDE7816549A4}"/>
              </a:ext>
            </a:extLst>
          </p:cNvPr>
          <p:cNvSpPr/>
          <p:nvPr/>
        </p:nvSpPr>
        <p:spPr>
          <a:xfrm>
            <a:off x="518685" y="2488000"/>
            <a:ext cx="1992933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أُجيبُ وَأَمْلَأُ الشَّبَكَةَ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8">
            <a:extLst>
              <a:ext uri="{FF2B5EF4-FFF2-40B4-BE49-F238E27FC236}">
                <a16:creationId xmlns:a16="http://schemas.microsoft.com/office/drawing/2014/main" id="{983B4AC1-58DA-F247-C39B-8D0A9A4A60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7875" y="693675"/>
            <a:ext cx="777502" cy="77750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5488CA-6739-8260-2A9D-0B48BBC5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45F294-D9E8-AFC4-B810-90D667E674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9A170-7123-BE6A-69D8-CF2AC752AE8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1AD0C-7E6D-3BFA-C72F-D86F0084B1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7195F0-1A5A-3DEE-8FF3-B61EDD8867C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F5C00D-CF28-6610-BDBC-095789AC6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F30F00F-D6F4-9E5D-3E13-28A57386ED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E255FE7-545A-EA26-555C-00C0AF519D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1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BD15-7E4A-BD54-17C1-E7DDB96B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D58201-AA0D-6B37-2859-CDFF6423026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علينا أن نفعل في الخطوة الثانية؟  من يطرح سؤالا 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D4F4DE6-667A-A83B-E559-C0E49EFAB1B5}"/>
              </a:ext>
            </a:extLst>
          </p:cNvPr>
          <p:cNvGrpSpPr/>
          <p:nvPr/>
        </p:nvGrpSpPr>
        <p:grpSpPr>
          <a:xfrm>
            <a:off x="3561127" y="3439428"/>
            <a:ext cx="2021746" cy="2021746"/>
            <a:chOff x="3674378" y="2789072"/>
            <a:chExt cx="2021746" cy="2021746"/>
          </a:xfrm>
        </p:grpSpPr>
        <p:sp>
          <p:nvSpPr>
            <p:cNvPr id="26" name="Soleil 25">
              <a:extLst>
                <a:ext uri="{FF2B5EF4-FFF2-40B4-BE49-F238E27FC236}">
                  <a16:creationId xmlns:a16="http://schemas.microsoft.com/office/drawing/2014/main" id="{F94A0009-6734-007F-4752-BF205E96EF18}"/>
                </a:ext>
              </a:extLst>
            </p:cNvPr>
            <p:cNvSpPr/>
            <p:nvPr/>
          </p:nvSpPr>
          <p:spPr>
            <a:xfrm>
              <a:off x="3674378" y="2789072"/>
              <a:ext cx="2021746" cy="2021746"/>
            </a:xfrm>
            <a:prstGeom prst="sun">
              <a:avLst/>
            </a:prstGeom>
            <a:solidFill>
              <a:srgbClr val="DCF3F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E89DEE4-841D-CFA7-D1C7-99111D0EDD52}"/>
                </a:ext>
              </a:extLst>
            </p:cNvPr>
            <p:cNvSpPr txBox="1"/>
            <p:nvPr/>
          </p:nvSpPr>
          <p:spPr>
            <a:xfrm>
              <a:off x="4105825" y="3615279"/>
              <a:ext cx="1145275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صداقَةٌ 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B9786DD-DBCB-D95C-6AA1-1C332FFAA9D3}"/>
              </a:ext>
            </a:extLst>
          </p:cNvPr>
          <p:cNvCxnSpPr>
            <a:cxnSpLocks/>
          </p:cNvCxnSpPr>
          <p:nvPr/>
        </p:nvCxnSpPr>
        <p:spPr>
          <a:xfrm flipV="1">
            <a:off x="4603246" y="2817128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325373B-3D5B-6017-30AD-B4A1F11D6C84}"/>
              </a:ext>
            </a:extLst>
          </p:cNvPr>
          <p:cNvCxnSpPr>
            <a:cxnSpLocks/>
          </p:cNvCxnSpPr>
          <p:nvPr/>
        </p:nvCxnSpPr>
        <p:spPr>
          <a:xfrm flipV="1">
            <a:off x="4565211" y="5461174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5A75F5D-898F-50B4-FAA2-3E6A8FDD5E21}"/>
              </a:ext>
            </a:extLst>
          </p:cNvPr>
          <p:cNvCxnSpPr>
            <a:cxnSpLocks/>
          </p:cNvCxnSpPr>
          <p:nvPr/>
        </p:nvCxnSpPr>
        <p:spPr>
          <a:xfrm flipV="1">
            <a:off x="5587357" y="4450301"/>
            <a:ext cx="508643" cy="17827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2D16DE3-F8D7-6640-9FD0-2E46AD85EE2E}"/>
              </a:ext>
            </a:extLst>
          </p:cNvPr>
          <p:cNvCxnSpPr>
            <a:cxnSpLocks/>
          </p:cNvCxnSpPr>
          <p:nvPr/>
        </p:nvCxnSpPr>
        <p:spPr>
          <a:xfrm flipH="1">
            <a:off x="2921000" y="4449078"/>
            <a:ext cx="593811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2367410-34B9-7FDE-0477-162571971F21}"/>
              </a:ext>
            </a:extLst>
          </p:cNvPr>
          <p:cNvCxnSpPr>
            <a:cxnSpLocks/>
          </p:cNvCxnSpPr>
          <p:nvPr/>
        </p:nvCxnSpPr>
        <p:spPr>
          <a:xfrm flipV="1">
            <a:off x="5351184" y="3337828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0CDDCD2-8812-9FAB-0B36-D45066F1E658}"/>
              </a:ext>
            </a:extLst>
          </p:cNvPr>
          <p:cNvCxnSpPr>
            <a:cxnSpLocks/>
          </p:cNvCxnSpPr>
          <p:nvPr/>
        </p:nvCxnSpPr>
        <p:spPr>
          <a:xfrm flipV="1">
            <a:off x="3327428" y="5178599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6306307-6343-17B2-F88F-40A8CF790987}"/>
              </a:ext>
            </a:extLst>
          </p:cNvPr>
          <p:cNvCxnSpPr>
            <a:cxnSpLocks/>
          </p:cNvCxnSpPr>
          <p:nvPr/>
        </p:nvCxnSpPr>
        <p:spPr>
          <a:xfrm>
            <a:off x="5363856" y="5196426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A204B48-DE28-A43F-5708-7231890947AC}"/>
              </a:ext>
            </a:extLst>
          </p:cNvPr>
          <p:cNvCxnSpPr>
            <a:cxnSpLocks/>
          </p:cNvCxnSpPr>
          <p:nvPr/>
        </p:nvCxnSpPr>
        <p:spPr>
          <a:xfrm>
            <a:off x="3377906" y="3421719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100470-C7A6-2EBA-0C8C-F0EF206EAC78}"/>
              </a:ext>
            </a:extLst>
          </p:cNvPr>
          <p:cNvSpPr/>
          <p:nvPr/>
        </p:nvSpPr>
        <p:spPr>
          <a:xfrm>
            <a:off x="5964774" y="2478536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أرسم المخطط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D76BDA4F-D8AB-9B9C-045F-04FA242FD02D}"/>
              </a:ext>
            </a:extLst>
          </p:cNvPr>
          <p:cNvSpPr>
            <a:spLocks noChangeAspect="1"/>
          </p:cNvSpPr>
          <p:nvPr/>
        </p:nvSpPr>
        <p:spPr>
          <a:xfrm>
            <a:off x="8092981" y="2480607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B414E62-A28A-ECF4-7643-DC867105CEE9}"/>
              </a:ext>
            </a:extLst>
          </p:cNvPr>
          <p:cNvSpPr/>
          <p:nvPr/>
        </p:nvSpPr>
        <p:spPr>
          <a:xfrm>
            <a:off x="3240996" y="248800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أطرح أسئلة</a:t>
            </a:r>
            <a:endParaRPr lang="fr-FR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6D4BCD7-3D1D-0DA8-BB5E-6C7515DEAD21}"/>
              </a:ext>
            </a:extLst>
          </p:cNvPr>
          <p:cNvSpPr>
            <a:spLocks noChangeAspect="1"/>
          </p:cNvSpPr>
          <p:nvPr/>
        </p:nvSpPr>
        <p:spPr>
          <a:xfrm>
            <a:off x="5397954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39DA7CD6-B554-EDDC-8B99-ECD197FEA168}"/>
              </a:ext>
            </a:extLst>
          </p:cNvPr>
          <p:cNvSpPr>
            <a:spLocks noChangeAspect="1"/>
          </p:cNvSpPr>
          <p:nvPr/>
        </p:nvSpPr>
        <p:spPr>
          <a:xfrm>
            <a:off x="2579489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76AAC1-933B-B6CA-04B5-FECBBF59B157}"/>
              </a:ext>
            </a:extLst>
          </p:cNvPr>
          <p:cNvSpPr/>
          <p:nvPr/>
        </p:nvSpPr>
        <p:spPr>
          <a:xfrm>
            <a:off x="518685" y="2488000"/>
            <a:ext cx="1992933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أُجيبُ وَأَمْلَأُ الشَّبَكَةَ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8">
            <a:extLst>
              <a:ext uri="{FF2B5EF4-FFF2-40B4-BE49-F238E27FC236}">
                <a16:creationId xmlns:a16="http://schemas.microsoft.com/office/drawing/2014/main" id="{98A03AC5-8006-2C74-5CA9-70D7502C06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7875" y="693675"/>
            <a:ext cx="777502" cy="77750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2E6276-D6F4-B105-2808-B4260AC4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E7FBB4-055D-6B34-4356-4749F1087B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8BD8B-5B83-193A-FAFD-6406436159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1B7D2A-6C3F-F3F0-1FB5-B0095C6AEFE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715F04-AC1F-2599-4F79-36401C1A1A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BDA3B5-CB30-BA1F-F8CA-1B71DC053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98CE26-36DE-3113-8634-BB36441B80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97E24B-4E20-C34C-546C-54F6D00E11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71508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3D4C-B66E-D4CD-863F-01B6A73E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033220F-2AD1-366B-C420-F16955A46D7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علينا أن نفعل في الخطوة الثالثة؟  خذوا الألواح؛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02BF392E-2CD7-A092-37D8-5F001B53F7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4FCBD9D-5FA8-DE2A-DD1F-3261F9C6502F}"/>
              </a:ext>
            </a:extLst>
          </p:cNvPr>
          <p:cNvGrpSpPr/>
          <p:nvPr/>
        </p:nvGrpSpPr>
        <p:grpSpPr>
          <a:xfrm>
            <a:off x="3561127" y="3439428"/>
            <a:ext cx="2021746" cy="2021746"/>
            <a:chOff x="3674378" y="2789072"/>
            <a:chExt cx="2021746" cy="2021746"/>
          </a:xfrm>
        </p:grpSpPr>
        <p:sp>
          <p:nvSpPr>
            <p:cNvPr id="26" name="Soleil 25">
              <a:extLst>
                <a:ext uri="{FF2B5EF4-FFF2-40B4-BE49-F238E27FC236}">
                  <a16:creationId xmlns:a16="http://schemas.microsoft.com/office/drawing/2014/main" id="{B4C2D728-78C5-AC1F-211A-038D961BB077}"/>
                </a:ext>
              </a:extLst>
            </p:cNvPr>
            <p:cNvSpPr/>
            <p:nvPr/>
          </p:nvSpPr>
          <p:spPr>
            <a:xfrm>
              <a:off x="3674378" y="2789072"/>
              <a:ext cx="2021746" cy="2021746"/>
            </a:xfrm>
            <a:prstGeom prst="sun">
              <a:avLst/>
            </a:prstGeom>
            <a:solidFill>
              <a:srgbClr val="DCF3F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E43A0EB-D3C4-ADB4-D628-9CE5B0662422}"/>
                </a:ext>
              </a:extLst>
            </p:cNvPr>
            <p:cNvSpPr txBox="1"/>
            <p:nvPr/>
          </p:nvSpPr>
          <p:spPr>
            <a:xfrm>
              <a:off x="4105825" y="3615279"/>
              <a:ext cx="1145275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صداقَةٌ 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EA4BB0B-6B0D-2174-C285-B3C7DFA5DB68}"/>
              </a:ext>
            </a:extLst>
          </p:cNvPr>
          <p:cNvCxnSpPr>
            <a:cxnSpLocks/>
          </p:cNvCxnSpPr>
          <p:nvPr/>
        </p:nvCxnSpPr>
        <p:spPr>
          <a:xfrm flipV="1">
            <a:off x="4603246" y="2817128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805699-1B4C-520C-07A0-0E6697472A50}"/>
              </a:ext>
            </a:extLst>
          </p:cNvPr>
          <p:cNvCxnSpPr>
            <a:cxnSpLocks/>
          </p:cNvCxnSpPr>
          <p:nvPr/>
        </p:nvCxnSpPr>
        <p:spPr>
          <a:xfrm flipV="1">
            <a:off x="4565211" y="5461174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8BBAE56-E9D9-D44C-4152-B719E84D3417}"/>
              </a:ext>
            </a:extLst>
          </p:cNvPr>
          <p:cNvCxnSpPr>
            <a:cxnSpLocks/>
          </p:cNvCxnSpPr>
          <p:nvPr/>
        </p:nvCxnSpPr>
        <p:spPr>
          <a:xfrm flipV="1">
            <a:off x="5587357" y="4450301"/>
            <a:ext cx="508643" cy="17827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08D4EFE-E2F1-2BA7-A1B6-52DA5476DF8F}"/>
              </a:ext>
            </a:extLst>
          </p:cNvPr>
          <p:cNvCxnSpPr>
            <a:cxnSpLocks/>
          </p:cNvCxnSpPr>
          <p:nvPr/>
        </p:nvCxnSpPr>
        <p:spPr>
          <a:xfrm flipH="1">
            <a:off x="2921000" y="4449078"/>
            <a:ext cx="593811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5EF85D9-6F45-BC1C-03C9-FFC0525D8B74}"/>
              </a:ext>
            </a:extLst>
          </p:cNvPr>
          <p:cNvCxnSpPr>
            <a:cxnSpLocks/>
          </p:cNvCxnSpPr>
          <p:nvPr/>
        </p:nvCxnSpPr>
        <p:spPr>
          <a:xfrm flipV="1">
            <a:off x="5351184" y="3337828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FA69445-5F2C-B5A6-2345-A66E24A4B444}"/>
              </a:ext>
            </a:extLst>
          </p:cNvPr>
          <p:cNvCxnSpPr>
            <a:cxnSpLocks/>
          </p:cNvCxnSpPr>
          <p:nvPr/>
        </p:nvCxnSpPr>
        <p:spPr>
          <a:xfrm flipV="1">
            <a:off x="3327428" y="5178599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EB264FD-304E-4BAB-1442-7793A4BB23D9}"/>
              </a:ext>
            </a:extLst>
          </p:cNvPr>
          <p:cNvCxnSpPr>
            <a:cxnSpLocks/>
          </p:cNvCxnSpPr>
          <p:nvPr/>
        </p:nvCxnSpPr>
        <p:spPr>
          <a:xfrm>
            <a:off x="5363856" y="5196426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000CB9E-6D31-4ACA-CF8B-688F6C9EA2C5}"/>
              </a:ext>
            </a:extLst>
          </p:cNvPr>
          <p:cNvCxnSpPr>
            <a:cxnSpLocks/>
          </p:cNvCxnSpPr>
          <p:nvPr/>
        </p:nvCxnSpPr>
        <p:spPr>
          <a:xfrm>
            <a:off x="3377906" y="3421719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4547E9C-34CD-F4B4-84B1-242A4172A530}"/>
              </a:ext>
            </a:extLst>
          </p:cNvPr>
          <p:cNvCxnSpPr>
            <a:cxnSpLocks/>
          </p:cNvCxnSpPr>
          <p:nvPr/>
        </p:nvCxnSpPr>
        <p:spPr>
          <a:xfrm flipV="1">
            <a:off x="4603246" y="2817128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56D52B0-11A2-9094-748B-20ED6C34B6A4}"/>
              </a:ext>
            </a:extLst>
          </p:cNvPr>
          <p:cNvSpPr/>
          <p:nvPr/>
        </p:nvSpPr>
        <p:spPr>
          <a:xfrm>
            <a:off x="5964774" y="2478536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أرسم المخطط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85917713-339E-DA32-5DBC-FE1CB8D3A659}"/>
              </a:ext>
            </a:extLst>
          </p:cNvPr>
          <p:cNvSpPr>
            <a:spLocks noChangeAspect="1"/>
          </p:cNvSpPr>
          <p:nvPr/>
        </p:nvSpPr>
        <p:spPr>
          <a:xfrm>
            <a:off x="8092981" y="2480607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2FDAE8F-9ACB-7A6D-26F9-70C7355701F2}"/>
              </a:ext>
            </a:extLst>
          </p:cNvPr>
          <p:cNvSpPr/>
          <p:nvPr/>
        </p:nvSpPr>
        <p:spPr>
          <a:xfrm>
            <a:off x="3240996" y="2488000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أطرح أسئلة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1C77E928-E7E6-476D-A118-EAD6BFA79F32}"/>
              </a:ext>
            </a:extLst>
          </p:cNvPr>
          <p:cNvSpPr>
            <a:spLocks noChangeAspect="1"/>
          </p:cNvSpPr>
          <p:nvPr/>
        </p:nvSpPr>
        <p:spPr>
          <a:xfrm>
            <a:off x="5397954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C33A2009-E309-A4C7-0366-CEB23E11F562}"/>
              </a:ext>
            </a:extLst>
          </p:cNvPr>
          <p:cNvSpPr>
            <a:spLocks noChangeAspect="1"/>
          </p:cNvSpPr>
          <p:nvPr/>
        </p:nvSpPr>
        <p:spPr>
          <a:xfrm>
            <a:off x="2579489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9247113-B788-5596-8D62-4C39278802B9}"/>
              </a:ext>
            </a:extLst>
          </p:cNvPr>
          <p:cNvSpPr/>
          <p:nvPr/>
        </p:nvSpPr>
        <p:spPr>
          <a:xfrm>
            <a:off x="518685" y="2488000"/>
            <a:ext cx="1992933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أُجيبُ وَأَمْلَأُ الشَّبَكَةَ</a:t>
            </a:r>
            <a:endParaRPr lang="fr-FR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8DF0FB-B1ED-0DDC-F3B0-3B52108A99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6BB3C5-C343-4F47-A4F8-57B5681106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752AE-C3CC-6248-AADE-5E507EF9E5F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5D7C2F-ED5E-5343-824A-38403338C1A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9A16F4-7737-8979-868F-371D633A94F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11968E-D955-8BF7-DDAF-DF76CB1D9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2384EF-B7B3-D102-9B2F-3BD34C3B02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2771B8-9C38-41FD-DF2A-91E3A91689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43491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8DE54-52BE-7FF1-79A7-C341F3CA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FE230-E3AA-2F6E-38A2-1A8ED5CAA2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أجيبوا بكلمة عن سؤال: ما معنى الصَّداقة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؟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يسجل الأستاذ بعض الكلمات على الشبكة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5AE11FDB-1281-71B2-2A90-F86998310F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D3A7564-037E-45F1-D56C-CBB684A5E91B}"/>
              </a:ext>
            </a:extLst>
          </p:cNvPr>
          <p:cNvGrpSpPr/>
          <p:nvPr/>
        </p:nvGrpSpPr>
        <p:grpSpPr>
          <a:xfrm>
            <a:off x="3561127" y="3439428"/>
            <a:ext cx="2021746" cy="2021746"/>
            <a:chOff x="3674378" y="2789072"/>
            <a:chExt cx="2021746" cy="2021746"/>
          </a:xfrm>
        </p:grpSpPr>
        <p:sp>
          <p:nvSpPr>
            <p:cNvPr id="26" name="Soleil 25">
              <a:extLst>
                <a:ext uri="{FF2B5EF4-FFF2-40B4-BE49-F238E27FC236}">
                  <a16:creationId xmlns:a16="http://schemas.microsoft.com/office/drawing/2014/main" id="{93B4E612-3D3B-4C5E-6938-710500EB88BE}"/>
                </a:ext>
              </a:extLst>
            </p:cNvPr>
            <p:cNvSpPr/>
            <p:nvPr/>
          </p:nvSpPr>
          <p:spPr>
            <a:xfrm>
              <a:off x="3674378" y="2789072"/>
              <a:ext cx="2021746" cy="2021746"/>
            </a:xfrm>
            <a:prstGeom prst="sun">
              <a:avLst/>
            </a:prstGeom>
            <a:solidFill>
              <a:srgbClr val="DCF3F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5A90BD4-CCA9-5536-9E05-C084CABCD01C}"/>
                </a:ext>
              </a:extLst>
            </p:cNvPr>
            <p:cNvSpPr txBox="1"/>
            <p:nvPr/>
          </p:nvSpPr>
          <p:spPr>
            <a:xfrm>
              <a:off x="4105825" y="3615279"/>
              <a:ext cx="1145275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</a:rPr>
                <a:t>صداقَةٌ 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B26FA95-23C5-30ED-9E76-AC48C56EB6F7}"/>
              </a:ext>
            </a:extLst>
          </p:cNvPr>
          <p:cNvCxnSpPr>
            <a:cxnSpLocks/>
          </p:cNvCxnSpPr>
          <p:nvPr/>
        </p:nvCxnSpPr>
        <p:spPr>
          <a:xfrm flipV="1">
            <a:off x="4603246" y="2817128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DE74804-F4C3-47B5-DB56-A15BB7F93CC8}"/>
              </a:ext>
            </a:extLst>
          </p:cNvPr>
          <p:cNvCxnSpPr>
            <a:cxnSpLocks/>
          </p:cNvCxnSpPr>
          <p:nvPr/>
        </p:nvCxnSpPr>
        <p:spPr>
          <a:xfrm flipV="1">
            <a:off x="4565211" y="5461174"/>
            <a:ext cx="0" cy="5207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A1A8AEF-6068-417F-64DE-045783E8751E}"/>
              </a:ext>
            </a:extLst>
          </p:cNvPr>
          <p:cNvCxnSpPr>
            <a:cxnSpLocks/>
          </p:cNvCxnSpPr>
          <p:nvPr/>
        </p:nvCxnSpPr>
        <p:spPr>
          <a:xfrm flipV="1">
            <a:off x="5587357" y="4450301"/>
            <a:ext cx="508643" cy="17827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6F29EBC-AC06-983A-DED2-AF59B31661AE}"/>
              </a:ext>
            </a:extLst>
          </p:cNvPr>
          <p:cNvCxnSpPr>
            <a:cxnSpLocks/>
          </p:cNvCxnSpPr>
          <p:nvPr/>
        </p:nvCxnSpPr>
        <p:spPr>
          <a:xfrm flipH="1">
            <a:off x="2921000" y="4449078"/>
            <a:ext cx="593811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54510AF-6CA3-30CB-7D6F-4758BE56A56C}"/>
              </a:ext>
            </a:extLst>
          </p:cNvPr>
          <p:cNvCxnSpPr>
            <a:cxnSpLocks/>
          </p:cNvCxnSpPr>
          <p:nvPr/>
        </p:nvCxnSpPr>
        <p:spPr>
          <a:xfrm flipV="1">
            <a:off x="5351184" y="3337828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41F1F2A-FDB3-11D0-17D2-3C445014E474}"/>
              </a:ext>
            </a:extLst>
          </p:cNvPr>
          <p:cNvCxnSpPr>
            <a:cxnSpLocks/>
          </p:cNvCxnSpPr>
          <p:nvPr/>
        </p:nvCxnSpPr>
        <p:spPr>
          <a:xfrm flipV="1">
            <a:off x="3327428" y="5178599"/>
            <a:ext cx="490494" cy="36195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B7622A6-01DF-CAD2-938B-F5DDD67561DD}"/>
              </a:ext>
            </a:extLst>
          </p:cNvPr>
          <p:cNvCxnSpPr>
            <a:cxnSpLocks/>
          </p:cNvCxnSpPr>
          <p:nvPr/>
        </p:nvCxnSpPr>
        <p:spPr>
          <a:xfrm>
            <a:off x="5363856" y="5196426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E9CBB1B-03B2-71EB-9662-7C5754B61BE6}"/>
              </a:ext>
            </a:extLst>
          </p:cNvPr>
          <p:cNvCxnSpPr>
            <a:cxnSpLocks/>
          </p:cNvCxnSpPr>
          <p:nvPr/>
        </p:nvCxnSpPr>
        <p:spPr>
          <a:xfrm>
            <a:off x="3377906" y="3421719"/>
            <a:ext cx="440016" cy="315548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4B3119B-5DCE-57A5-79C9-50C34421B00D}"/>
              </a:ext>
            </a:extLst>
          </p:cNvPr>
          <p:cNvSpPr/>
          <p:nvPr/>
        </p:nvSpPr>
        <p:spPr>
          <a:xfrm>
            <a:off x="5964774" y="2478536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أرسم المخطط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7C263C2F-EAFA-52A6-5864-7295B595860C}"/>
              </a:ext>
            </a:extLst>
          </p:cNvPr>
          <p:cNvSpPr>
            <a:spLocks noChangeAspect="1"/>
          </p:cNvSpPr>
          <p:nvPr/>
        </p:nvSpPr>
        <p:spPr>
          <a:xfrm>
            <a:off x="8092981" y="2480607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927FC41-C376-A6A9-CAFD-9AD2283EA4F0}"/>
              </a:ext>
            </a:extLst>
          </p:cNvPr>
          <p:cNvSpPr/>
          <p:nvPr/>
        </p:nvSpPr>
        <p:spPr>
          <a:xfrm>
            <a:off x="3240996" y="2488000"/>
            <a:ext cx="1994400" cy="433004"/>
          </a:xfrm>
          <a:prstGeom prst="roundRect">
            <a:avLst/>
          </a:prstGeom>
          <a:solidFill>
            <a:srgbClr val="ECF8F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أطرح أسئلة</a:t>
            </a: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636F0918-4073-5478-FAE5-6F383A831BC1}"/>
              </a:ext>
            </a:extLst>
          </p:cNvPr>
          <p:cNvSpPr>
            <a:spLocks noChangeAspect="1"/>
          </p:cNvSpPr>
          <p:nvPr/>
        </p:nvSpPr>
        <p:spPr>
          <a:xfrm>
            <a:off x="5397954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2BC3D1C-0009-9E8B-4CA6-0813A6B63731}"/>
              </a:ext>
            </a:extLst>
          </p:cNvPr>
          <p:cNvSpPr>
            <a:spLocks noChangeAspect="1"/>
          </p:cNvSpPr>
          <p:nvPr/>
        </p:nvSpPr>
        <p:spPr>
          <a:xfrm>
            <a:off x="2579489" y="249007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A03C3E3-C3E5-EE35-23BB-674C4EB6786F}"/>
              </a:ext>
            </a:extLst>
          </p:cNvPr>
          <p:cNvSpPr/>
          <p:nvPr/>
        </p:nvSpPr>
        <p:spPr>
          <a:xfrm>
            <a:off x="518685" y="2488000"/>
            <a:ext cx="1992933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أُجيبُ وَأَمْلَأُ الشَّبَكَةَ</a:t>
            </a:r>
            <a:endParaRPr lang="fr-FR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F53B35-6C27-AFFB-7AF6-0EC32787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7D2570-4743-23B4-E95C-9CEE5F0C2F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F40C0-F46A-56A7-1FB5-3F98CC847AF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A2D20-D422-09FB-9FAA-1FFCD574F7C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57CA2-A31F-BB88-51FF-3DBBAC3873D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596A70-11D2-210A-D71F-FDB335AFF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8BC0F-C094-7B9A-417C-D11A70DBA2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041C52-F2E0-3393-7118-691A28B1DA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0646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F88D8-FDAE-CF2A-9751-9B1427C3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4703FE14-1C0F-1641-8389-D9652165B2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ممتاز؛ بمزيد من الأسئلة يمكننا الحصول على هذه الكلمات؛ من يقرأ؟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D9AD894-8FDA-9FB3-E155-9AD2DB6BCEC9}"/>
              </a:ext>
            </a:extLst>
          </p:cNvPr>
          <p:cNvGrpSpPr/>
          <p:nvPr/>
        </p:nvGrpSpPr>
        <p:grpSpPr>
          <a:xfrm>
            <a:off x="1384300" y="2090280"/>
            <a:ext cx="6125533" cy="3766867"/>
            <a:chOff x="1358900" y="1596676"/>
            <a:chExt cx="6125533" cy="3766867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E5F6AD9-02C0-025E-DF3E-3993F9260663}"/>
                </a:ext>
              </a:extLst>
            </p:cNvPr>
            <p:cNvSpPr/>
            <p:nvPr/>
          </p:nvSpPr>
          <p:spPr>
            <a:xfrm>
              <a:off x="3918635" y="1596676"/>
              <a:ext cx="1432549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مَوَدَّةٌ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293E53C-E88E-CEEA-4131-B474B9A12032}"/>
                </a:ext>
              </a:extLst>
            </p:cNvPr>
            <p:cNvGrpSpPr/>
            <p:nvPr/>
          </p:nvGrpSpPr>
          <p:grpSpPr>
            <a:xfrm>
              <a:off x="3561127" y="2679700"/>
              <a:ext cx="2021746" cy="2021746"/>
              <a:chOff x="3674378" y="2789072"/>
              <a:chExt cx="2021746" cy="2021746"/>
            </a:xfrm>
          </p:grpSpPr>
          <p:sp>
            <p:nvSpPr>
              <p:cNvPr id="29" name="Soleil 28">
                <a:extLst>
                  <a:ext uri="{FF2B5EF4-FFF2-40B4-BE49-F238E27FC236}">
                    <a16:creationId xmlns:a16="http://schemas.microsoft.com/office/drawing/2014/main" id="{35370934-4935-78CA-5013-1D55F65E6FD1}"/>
                  </a:ext>
                </a:extLst>
              </p:cNvPr>
              <p:cNvSpPr/>
              <p:nvPr/>
            </p:nvSpPr>
            <p:spPr>
              <a:xfrm>
                <a:off x="3674378" y="2789072"/>
                <a:ext cx="2021746" cy="2021746"/>
              </a:xfrm>
              <a:prstGeom prst="sun">
                <a:avLst/>
              </a:prstGeom>
              <a:solidFill>
                <a:srgbClr val="DCF3F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0580FBE-76EA-FE80-4C53-240E85AEF01B}"/>
                  </a:ext>
                </a:extLst>
              </p:cNvPr>
              <p:cNvSpPr txBox="1"/>
              <p:nvPr/>
            </p:nvSpPr>
            <p:spPr>
              <a:xfrm>
                <a:off x="4105825" y="3615279"/>
                <a:ext cx="1145275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صَداقَةٌ </a:t>
                </a:r>
                <a:endParaRPr kumimoji="0" lang="fr-MA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694C6A5F-A78A-D924-C24B-6D9B6B4388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4584" y="2159000"/>
              <a:ext cx="0" cy="52070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2E8276C-C8D3-6113-096B-367C09BC8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7357" y="3690573"/>
              <a:ext cx="508643" cy="17827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4D27BA5-E057-9BA3-4C42-6290646298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000" y="3689350"/>
              <a:ext cx="593811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EABC5EA-431A-9E71-8112-85F5B80BC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1184" y="2578100"/>
              <a:ext cx="490494" cy="36195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C6B1FB2-01B7-C3EE-A069-96FAE6D7C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7428" y="4418871"/>
              <a:ext cx="490494" cy="36195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FE0D722-8E73-0133-4059-D971985AA268}"/>
                </a:ext>
              </a:extLst>
            </p:cNvPr>
            <p:cNvCxnSpPr>
              <a:cxnSpLocks/>
            </p:cNvCxnSpPr>
            <p:nvPr/>
          </p:nvCxnSpPr>
          <p:spPr>
            <a:xfrm>
              <a:off x="5363856" y="4436698"/>
              <a:ext cx="440016" cy="315548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1DDFE88-B1BD-A8D8-2C6E-28F0656719C9}"/>
                </a:ext>
              </a:extLst>
            </p:cNvPr>
            <p:cNvCxnSpPr>
              <a:cxnSpLocks/>
            </p:cNvCxnSpPr>
            <p:nvPr/>
          </p:nvCxnSpPr>
          <p:spPr>
            <a:xfrm>
              <a:off x="3377906" y="2661991"/>
              <a:ext cx="440016" cy="315548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D9EAAB2-12C7-AA1E-498D-1FCC23C989D1}"/>
                </a:ext>
              </a:extLst>
            </p:cNvPr>
            <p:cNvSpPr/>
            <p:nvPr/>
          </p:nvSpPr>
          <p:spPr>
            <a:xfrm>
              <a:off x="1909822" y="2083262"/>
              <a:ext cx="1432549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95FD25-2D04-C8B0-295C-3990F79C051A}"/>
                </a:ext>
              </a:extLst>
            </p:cNvPr>
            <p:cNvSpPr/>
            <p:nvPr/>
          </p:nvSpPr>
          <p:spPr>
            <a:xfrm>
              <a:off x="1358900" y="3315723"/>
              <a:ext cx="1538942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84C24CB-ADA8-6FB4-B700-A5651EFEF7FB}"/>
                </a:ext>
              </a:extLst>
            </p:cNvPr>
            <p:cNvSpPr/>
            <p:nvPr/>
          </p:nvSpPr>
          <p:spPr>
            <a:xfrm>
              <a:off x="1938434" y="4759594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732DF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BDCF2E3-5A4B-6117-D018-96EAD3983E78}"/>
                </a:ext>
              </a:extLst>
            </p:cNvPr>
            <p:cNvSpPr/>
            <p:nvPr/>
          </p:nvSpPr>
          <p:spPr>
            <a:xfrm>
              <a:off x="5697410" y="4743689"/>
              <a:ext cx="1292139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732DF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57EC83F8-5995-09F6-E1C8-3D13668C9843}"/>
                </a:ext>
              </a:extLst>
            </p:cNvPr>
            <p:cNvSpPr/>
            <p:nvPr/>
          </p:nvSpPr>
          <p:spPr>
            <a:xfrm>
              <a:off x="6096000" y="3429000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EF8F03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F766148-F0E9-E7BB-9A44-7F36251F10C1}"/>
                </a:ext>
              </a:extLst>
            </p:cNvPr>
            <p:cNvSpPr/>
            <p:nvPr/>
          </p:nvSpPr>
          <p:spPr>
            <a:xfrm>
              <a:off x="5841678" y="2036326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EF8F03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AA65E93-0883-4D42-9E50-5237E5E68ACE}"/>
              </a:ext>
            </a:extLst>
          </p:cNvPr>
          <p:cNvSpPr txBox="1"/>
          <p:nvPr/>
        </p:nvSpPr>
        <p:spPr>
          <a:xfrm>
            <a:off x="2157182" y="2549091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حُبٌّ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88089E-086F-2FFB-E6D4-C89A77458349}"/>
              </a:ext>
            </a:extLst>
          </p:cNvPr>
          <p:cNvSpPr txBox="1"/>
          <p:nvPr/>
        </p:nvSpPr>
        <p:spPr>
          <a:xfrm>
            <a:off x="1600827" y="3779643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ثِقَةٌ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EAF2DC-565B-7899-F4C0-C336A8653F66}"/>
              </a:ext>
            </a:extLst>
          </p:cNvPr>
          <p:cNvSpPr txBox="1"/>
          <p:nvPr/>
        </p:nvSpPr>
        <p:spPr>
          <a:xfrm>
            <a:off x="2157182" y="5240662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نَمْرَحُ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7F026D7-11CC-EED2-DDCA-4B235241617B}"/>
              </a:ext>
            </a:extLst>
          </p:cNvPr>
          <p:cNvSpPr txBox="1"/>
          <p:nvPr/>
        </p:nvSpPr>
        <p:spPr>
          <a:xfrm>
            <a:off x="5781647" y="5189213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نَتَعاوَنُ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2ECC2F-D838-5ED4-7417-422856D50367}"/>
              </a:ext>
            </a:extLst>
          </p:cNvPr>
          <p:cNvSpPr txBox="1"/>
          <p:nvPr/>
        </p:nvSpPr>
        <p:spPr>
          <a:xfrm>
            <a:off x="6299718" y="3893698"/>
            <a:ext cx="1521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سَعادَةٌ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D33D564-9C52-9871-95B2-1A56D634ADEF}"/>
              </a:ext>
            </a:extLst>
          </p:cNvPr>
          <p:cNvSpPr txBox="1"/>
          <p:nvPr/>
        </p:nvSpPr>
        <p:spPr>
          <a:xfrm>
            <a:off x="6002895" y="2468865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أمانٌ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330FE9-C8FB-3841-69A5-C95D9A11C49D}"/>
              </a:ext>
            </a:extLst>
          </p:cNvPr>
          <p:cNvSpPr txBox="1"/>
          <p:nvPr/>
        </p:nvSpPr>
        <p:spPr>
          <a:xfrm>
            <a:off x="4060510" y="5502800"/>
            <a:ext cx="107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نَلْعَبُ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4DF2976D-B65E-E17A-8B58-24AC3726E42D}"/>
              </a:ext>
            </a:extLst>
          </p:cNvPr>
          <p:cNvSpPr/>
          <p:nvPr/>
        </p:nvSpPr>
        <p:spPr>
          <a:xfrm>
            <a:off x="4017974" y="5539267"/>
            <a:ext cx="1292139" cy="603949"/>
          </a:xfrm>
          <a:prstGeom prst="roundRect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732DF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DD26354-25A4-754A-3142-572EA162ECD0}"/>
              </a:ext>
            </a:extLst>
          </p:cNvPr>
          <p:cNvCxnSpPr>
            <a:cxnSpLocks/>
          </p:cNvCxnSpPr>
          <p:nvPr/>
        </p:nvCxnSpPr>
        <p:spPr>
          <a:xfrm>
            <a:off x="4639984" y="5195050"/>
            <a:ext cx="0" cy="381312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Espace réservé pour une image  19">
            <a:extLst>
              <a:ext uri="{FF2B5EF4-FFF2-40B4-BE49-F238E27FC236}">
                <a16:creationId xmlns:a16="http://schemas.microsoft.com/office/drawing/2014/main" id="{A7819F7D-355B-D5CE-E117-1762AAD61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7CF365-9B62-0D1B-E4B2-D9C0F5B960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A5DABB-DFC2-4547-A947-D8CE9E9127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9C172E-2B49-C782-18F4-913BAF57794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A4569A-31AE-79B5-1945-D3904D2631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42EA91-9B7E-A716-40B9-1E2F6878274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1B74D8E1-39F1-25ED-652F-3F612541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604CBB1-2E42-425B-39BF-5991D5E03E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5977891-60B1-B8F2-43BA-2DB324F7CC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24797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78077-1BAF-B97B-56AC-09C7859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F15C2-FB1D-A7C8-2C1C-49BCC131DD0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الآن. على الكراسة ص : 8 ،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C0ADF19-0706-9019-38C0-733B11E90B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98" r="-27398"/>
          <a:stretch>
            <a:fillRect/>
          </a:stretch>
        </p:blipFill>
        <p:spPr>
          <a:xfrm>
            <a:off x="2592000" y="1980000"/>
            <a:ext cx="3960000" cy="3960000"/>
          </a:xfrm>
        </p:spPr>
      </p:pic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5F22FBFD-715D-C67C-73BF-EEDA9CA87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17844" y="733078"/>
            <a:ext cx="721344" cy="7213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FEB742-A0D9-02C6-3F61-9A326D2A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062F01-7F91-A31E-836A-3AC86CC9E1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126C2-3E0D-F37B-FDEA-CC5733ECDF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CC0F38-8568-AB48-4359-0724B18C957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82F08-CDBE-96AD-E21B-88A5BCAC19A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D94689-93A4-9B87-EBF1-77D69C4FF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513B048-E80F-67BC-EEBE-AA0F92FADB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431CF8-CE4F-BC8B-E7A6-40DEC95D44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14089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7220-B877-9EAF-48C7-7837446E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94EFBC-0B83-E643-8900-52EA8BD137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 التعليمة؟ باتباع نفس الخطوات أنشئوا شبكة كلمة اعتذار. معكم 3 دقائق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C18B68D-50B1-D8F2-C559-9770A4E148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722" y="2003324"/>
            <a:ext cx="3666787" cy="61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9C1897-1CF6-D1E2-E384-0B49D0D003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8"/>
          <a:stretch>
            <a:fillRect/>
          </a:stretch>
        </p:blipFill>
        <p:spPr>
          <a:xfrm>
            <a:off x="2118858" y="2620108"/>
            <a:ext cx="4988694" cy="3245137"/>
          </a:xfrm>
          <a:prstGeom prst="rect">
            <a:avLst/>
          </a:prstGeom>
        </p:spPr>
      </p:pic>
      <p:pic>
        <p:nvPicPr>
          <p:cNvPr id="15" name="Espace réservé pour une image  15">
            <a:extLst>
              <a:ext uri="{FF2B5EF4-FFF2-40B4-BE49-F238E27FC236}">
                <a16:creationId xmlns:a16="http://schemas.microsoft.com/office/drawing/2014/main" id="{8B9A256D-B026-7649-5E5B-9D5D1A984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87" b="-7087"/>
          <a:stretch>
            <a:fillRect/>
          </a:stretch>
        </p:blipFill>
        <p:spPr>
          <a:xfrm>
            <a:off x="538119" y="1477056"/>
            <a:ext cx="684000" cy="684000"/>
          </a:xfrm>
          <a:prstGeom prst="rect">
            <a:avLst/>
          </a:prstGeom>
        </p:spPr>
      </p:pic>
      <p:pic>
        <p:nvPicPr>
          <p:cNvPr id="19" name="Espace réservé pour une image  19">
            <a:extLst>
              <a:ext uri="{FF2B5EF4-FFF2-40B4-BE49-F238E27FC236}">
                <a16:creationId xmlns:a16="http://schemas.microsoft.com/office/drawing/2014/main" id="{90FB081A-11E7-9F7A-A84A-27CC3B8B26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81BBDE-C061-F229-AE16-FC03EE833C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559FF6-9EB5-F5D2-5D36-4AFDBF37B0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B462D-967C-B4AE-A6C6-A790080D5D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081E2C-2092-5407-7DC2-EAD886D1C96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3B7A81-E008-ADF3-6B21-22549DA261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45E0849-C880-5DC2-983C-B404E8350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ABF86A-C6E4-54EF-8355-4DC6857CC3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291416-626D-7A37-9F3C-A28D4BF55E1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9513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D19A3-FCC7-F1DC-BAA5-C851774D6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884A2-CD30-B827-B18A-D3EFA11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الوقت؛ كل واحد يناقش مع زميله كيف حصل على الكلمات . معكم دقيقة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93C777-FF44-57C3-2248-06EC7D49B3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722" y="2003324"/>
            <a:ext cx="3666787" cy="612000"/>
          </a:xfrm>
          <a:prstGeom prst="rect">
            <a:avLst/>
          </a:prstGeom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56697B3-10D6-BA8A-192E-6601F024A3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3" b="-2953"/>
          <a:stretch>
            <a:fillRect/>
          </a:stretch>
        </p:blipFill>
        <p:spPr>
          <a:xfrm>
            <a:off x="538119" y="1512000"/>
            <a:ext cx="632180" cy="63218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170CBA-F598-DDD5-D5AE-FEAAD910F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8"/>
          <a:stretch>
            <a:fillRect/>
          </a:stretch>
        </p:blipFill>
        <p:spPr>
          <a:xfrm>
            <a:off x="2118858" y="2620108"/>
            <a:ext cx="4988694" cy="3245137"/>
          </a:xfrm>
          <a:prstGeom prst="rect">
            <a:avLst/>
          </a:prstGeom>
        </p:spPr>
      </p:pic>
      <p:pic>
        <p:nvPicPr>
          <p:cNvPr id="12" name="Espace réservé pour une image  19">
            <a:extLst>
              <a:ext uri="{FF2B5EF4-FFF2-40B4-BE49-F238E27FC236}">
                <a16:creationId xmlns:a16="http://schemas.microsoft.com/office/drawing/2014/main" id="{7984D64D-9222-B9FC-6886-76B41AA92B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3427" y="676424"/>
            <a:ext cx="771152" cy="7711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DB088C-FF19-87C1-30CB-52148E069A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0CEA63-32E3-AB5E-197B-14A27D7640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29A7E-A8F2-7539-4F03-E8282A2A803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FCBA5-E929-C138-21A7-F64FECE56E7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4CEF2E-FC64-6E3C-213D-E0A3109B66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AAD081A-700F-170B-C9B8-B2EF8068A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64D651-87B4-6CF1-B214-D6482CBE5B8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78AD51-309C-AFD8-43F3-579854A403C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1466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0905E-0CB8-9B7A-761C-46D29716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CF5FC-CEA5-B141-B151-76BF64E75D9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مثال لشبكة كلمة "اعتذار". من وجد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كلمات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أخرى؟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D1D754-BA26-A806-2AA5-9389B75B1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503" y="1704227"/>
            <a:ext cx="7231879" cy="46526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FC93C2E-E449-7F5E-5808-835654FC6AF1}"/>
              </a:ext>
            </a:extLst>
          </p:cNvPr>
          <p:cNvSpPr txBox="1"/>
          <p:nvPr/>
        </p:nvSpPr>
        <p:spPr>
          <a:xfrm>
            <a:off x="1939043" y="2059118"/>
            <a:ext cx="1274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صِدْقٌ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DA8D74-B6FE-930B-C532-DA82212AC12D}"/>
              </a:ext>
            </a:extLst>
          </p:cNvPr>
          <p:cNvSpPr txBox="1"/>
          <p:nvPr/>
        </p:nvSpPr>
        <p:spPr>
          <a:xfrm>
            <a:off x="1169461" y="3552833"/>
            <a:ext cx="1407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أَصْدِقاءُ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1DD777-F88F-3C9C-6A24-AE29FE7F1900}"/>
              </a:ext>
            </a:extLst>
          </p:cNvPr>
          <p:cNvSpPr txBox="1"/>
          <p:nvPr/>
        </p:nvSpPr>
        <p:spPr>
          <a:xfrm>
            <a:off x="1131362" y="5004103"/>
            <a:ext cx="161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حِلْمٌ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0F75BD-A10F-169D-4291-D57AA053F265}"/>
              </a:ext>
            </a:extLst>
          </p:cNvPr>
          <p:cNvSpPr txBox="1"/>
          <p:nvPr/>
        </p:nvSpPr>
        <p:spPr>
          <a:xfrm>
            <a:off x="3603144" y="5451207"/>
            <a:ext cx="161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خَطَأٌ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13EB27-A07A-1B75-22BE-7DA8CBBBC6B6}"/>
              </a:ext>
            </a:extLst>
          </p:cNvPr>
          <p:cNvSpPr txBox="1"/>
          <p:nvPr/>
        </p:nvSpPr>
        <p:spPr>
          <a:xfrm>
            <a:off x="6262160" y="5004103"/>
            <a:ext cx="161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مُسامَحَةٌ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D67647-3027-A528-C0F1-4043C151E5E0}"/>
              </a:ext>
            </a:extLst>
          </p:cNvPr>
          <p:cNvSpPr txBox="1"/>
          <p:nvPr/>
        </p:nvSpPr>
        <p:spPr>
          <a:xfrm>
            <a:off x="6101552" y="3512062"/>
            <a:ext cx="161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نَدَمٌ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11962B8-2EC0-836A-C601-C8D4435E2B5B}"/>
              </a:ext>
            </a:extLst>
          </p:cNvPr>
          <p:cNvSpPr txBox="1"/>
          <p:nvPr/>
        </p:nvSpPr>
        <p:spPr>
          <a:xfrm>
            <a:off x="5432905" y="2105419"/>
            <a:ext cx="161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أَسَفٌ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ED6DA14E-DA16-918C-C907-A213F94662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B038AD-C5FD-A8E9-2BA7-D3DE83C055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9E92E3-B64B-6A9F-3D63-17CD33EC28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1E6592-8267-AC60-BA55-2AD6BFA6733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65F8AC-A4DE-02C1-A01A-BF6A805DC8E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30C3D8-BB43-EBD8-9C26-C9E546E337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5429322-45A6-1EB8-59B4-0C5D46CE3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D05C515-8346-B1F2-001F-E90006ED1F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739B59A-A3C1-EE6E-0F3E-4573B26E2E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418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DDE2-C3B9-8F6C-501E-4842A755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9AC51-6CCC-A408-6C7E-07C189EFFEB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بنفس الطريقة؛ أنشئوا شبكة مثابرة في المنزل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B971A5F-EF9B-F7FB-8D0A-DCDAF28F8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1"/>
          <a:stretch>
            <a:fillRect/>
          </a:stretch>
        </p:blipFill>
        <p:spPr>
          <a:xfrm>
            <a:off x="1879085" y="2069700"/>
            <a:ext cx="5385830" cy="3586279"/>
          </a:xfrm>
          <a:prstGeom prst="rect">
            <a:avLst/>
          </a:prstGeom>
        </p:spPr>
      </p:pic>
      <p:pic>
        <p:nvPicPr>
          <p:cNvPr id="12" name="Espace réservé pour une image  19">
            <a:extLst>
              <a:ext uri="{FF2B5EF4-FFF2-40B4-BE49-F238E27FC236}">
                <a16:creationId xmlns:a16="http://schemas.microsoft.com/office/drawing/2014/main" id="{91145D0D-C58C-8197-5E77-E9312349D0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603" y="723024"/>
            <a:ext cx="771152" cy="77115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12DFAF-8000-84EB-B5A9-8423CF6CB7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17CE92-6A69-B689-45E1-FB1D7194E7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90CE4-55DC-667E-7BE8-4F5BCBA984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ECF87-FE3B-BAE5-D7CF-916AAA25176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B3599-14B4-7EDF-A42E-32F3CCEA9E7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3A087CF-3927-6DA3-BD1F-307F745C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D498AB-15F4-2D4F-4D94-0E410377A3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C3551BE-0523-12D3-BC9C-B7939B84A1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70198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4BD8-9594-79EF-B509-CDB18EF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02755-6BD3-5894-F5F7-B9D0E08A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77880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Dosis ExtraBold" pitchFamily="2" charset="0"/>
              </a:rPr>
              <a:t>استماع وتحدث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F172329-EA66-D26A-5161-CC9E1E35B20E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"دَرْسُ </a:t>
            </a:r>
            <a:r>
              <a:rPr lang="ar-MA" sz="3200" b="1" dirty="0" err="1">
                <a:cs typeface="Microsoft Uighur" panose="02000000000000000000" pitchFamily="2" charset="-78"/>
              </a:rPr>
              <a:t>ٱلْمُثابَرَةِ</a:t>
            </a:r>
            <a:r>
              <a:rPr lang="ar-MA" sz="3200" b="1" dirty="0">
                <a:cs typeface="Microsoft Uighur" panose="02000000000000000000" pitchFamily="2" charset="-78"/>
              </a:rPr>
              <a:t>": الحصة الأولى</a:t>
            </a:r>
          </a:p>
          <a:p>
            <a:pPr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المعجم المساعد، التوقع والتحقق، الفهم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D984C72-311E-C628-19C0-F685ABAC3364}"/>
              </a:ext>
            </a:extLst>
          </p:cNvPr>
          <p:cNvSpPr/>
          <p:nvPr/>
        </p:nvSpPr>
        <p:spPr>
          <a:xfrm>
            <a:off x="6016624" y="1667345"/>
            <a:ext cx="455730" cy="455730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3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FD7C05AD-E32A-BE8F-4E83-BAF15DD08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المعجم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(30)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 (30)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Font typeface="Arial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الآن، سنبدأ حصة الاستماع والتحدث. سنستمع إلى حكاية جديدة بعنوان "</a:t>
            </a:r>
            <a:r>
              <a:rPr lang="ar-MA" sz="2400" b="1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دَرْسُ ٱلْمُثابَرَةِ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".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285C8025-7EC1-B799-8CC1-0AB1040EC6A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9B29388A-A066-00AB-D228-21CA388813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:a16="http://schemas.microsoft.com/office/drawing/2014/main" id="{A7F72DF7-3740-4036-87DA-7B98E21574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2;p9">
            <a:extLst>
              <a:ext uri="{FF2B5EF4-FFF2-40B4-BE49-F238E27FC236}">
                <a16:creationId xmlns:a16="http://schemas.microsoft.com/office/drawing/2014/main" id="{CDD7B61E-9D65-2755-A8F1-2FF2627D583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3;p9">
            <a:extLst>
              <a:ext uri="{FF2B5EF4-FFF2-40B4-BE49-F238E27FC236}">
                <a16:creationId xmlns:a16="http://schemas.microsoft.com/office/drawing/2014/main" id="{4AD05BFC-883F-9B8D-CEEC-EF23C65D90A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304;p9">
            <a:extLst>
              <a:ext uri="{FF2B5EF4-FFF2-40B4-BE49-F238E27FC236}">
                <a16:creationId xmlns:a16="http://schemas.microsoft.com/office/drawing/2014/main" id="{70B31087-EAAB-0E9B-4541-D9188E74971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305;p9">
            <a:extLst>
              <a:ext uri="{FF2B5EF4-FFF2-40B4-BE49-F238E27FC236}">
                <a16:creationId xmlns:a16="http://schemas.microsoft.com/office/drawing/2014/main" id="{F49067A8-F235-17FA-23E8-F8EC84FE5DB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06;p9">
            <a:extLst>
              <a:ext uri="{FF2B5EF4-FFF2-40B4-BE49-F238E27FC236}">
                <a16:creationId xmlns:a16="http://schemas.microsoft.com/office/drawing/2014/main" id="{A5C15F9A-011E-EA17-20A0-5A09D401DB0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7;p9">
            <a:extLst>
              <a:ext uri="{FF2B5EF4-FFF2-40B4-BE49-F238E27FC236}">
                <a16:creationId xmlns:a16="http://schemas.microsoft.com/office/drawing/2014/main" id="{69F03477-AA58-84B8-FB03-79919E15CEB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Espace réservé pour une image  18">
            <a:extLst>
              <a:ext uri="{FF2B5EF4-FFF2-40B4-BE49-F238E27FC236}">
                <a16:creationId xmlns:a16="http://schemas.microsoft.com/office/drawing/2014/main" id="{93157D0D-E7FF-3757-DE9D-6D1F0DC37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CE6404AF-AB99-D9BB-0E40-5999722F88D5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65A9ADFA-9CFB-0390-5F08-447472B4F87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9778" y="726199"/>
            <a:ext cx="739402" cy="739402"/>
          </a:xfr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54F43-0524-55D4-A13B-2661238B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FC631-7B53-F048-A9F7-AFFB4B5217E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قبل أن تستمعوا للنص، ستتعرفون على مفردات ستساعدكم على الفهم.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7CAF03-AB3E-4557-D953-E6C016F8AD06}"/>
              </a:ext>
            </a:extLst>
          </p:cNvPr>
          <p:cNvSpPr txBox="1"/>
          <p:nvPr/>
        </p:nvSpPr>
        <p:spPr>
          <a:xfrm>
            <a:off x="1324944" y="4468189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وَقْتٌ قِياسِيٌّ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74998C9-267B-8AAA-544A-9634A63CD5AC}"/>
              </a:ext>
            </a:extLst>
          </p:cNvPr>
          <p:cNvSpPr txBox="1"/>
          <p:nvPr/>
        </p:nvSpPr>
        <p:spPr>
          <a:xfrm>
            <a:off x="5224249" y="4468187"/>
            <a:ext cx="3150000" cy="989801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ذُهِلَ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1AA060-3B7E-F3AE-5D97-A1FA28CDB873}"/>
              </a:ext>
            </a:extLst>
          </p:cNvPr>
          <p:cNvSpPr txBox="1"/>
          <p:nvPr/>
        </p:nvSpPr>
        <p:spPr>
          <a:xfrm>
            <a:off x="1324794" y="2366474"/>
            <a:ext cx="3150000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تَفَوُّقٌ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D79A436-CB9E-5A88-EF1D-69438E189E77}"/>
              </a:ext>
            </a:extLst>
          </p:cNvPr>
          <p:cNvSpPr txBox="1"/>
          <p:nvPr/>
        </p:nvSpPr>
        <p:spPr>
          <a:xfrm>
            <a:off x="5224249" y="2358558"/>
            <a:ext cx="3150000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مثابَرَةٌ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53D452C2-822D-EE45-46DD-A43C7CD4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4722" y="737847"/>
            <a:ext cx="739402" cy="739402"/>
          </a:xfrm>
          <a:prstGeom prst="rect">
            <a:avLst/>
          </a:prstGeom>
        </p:spPr>
      </p:pic>
      <p:pic>
        <p:nvPicPr>
          <p:cNvPr id="8" name="Google Shape;1299;p9">
            <a:extLst>
              <a:ext uri="{FF2B5EF4-FFF2-40B4-BE49-F238E27FC236}">
                <a16:creationId xmlns:a16="http://schemas.microsoft.com/office/drawing/2014/main" id="{7D56DFE2-9F98-57CB-EF2E-704AA81D6BF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0;p9">
            <a:extLst>
              <a:ext uri="{FF2B5EF4-FFF2-40B4-BE49-F238E27FC236}">
                <a16:creationId xmlns:a16="http://schemas.microsoft.com/office/drawing/2014/main" id="{13A147A6-2287-D141-5298-471C5C47EBA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id="{775C53C4-1363-C1C8-9A82-FD9B67E31C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7F11723D-293E-BB7C-AA3C-2F34FF3667B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FB540C45-4F68-B58D-E964-E012DAEE23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6A8954C6-0849-580F-C952-75350541140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7A4D0D3A-5851-80F9-DB1F-51CC2199287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5552F164-93C5-3316-E9A2-DE26F8FBAAB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55A0A177-4718-B3B5-38AA-9D4B284FF9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85039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84FC6-60C0-F264-36E3-E2BBCECD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47727-64DF-5F96-37F2-CC2288517E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 التعريف المناسب لكل كلمة؟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5A2F599-D8AD-EA89-DDC5-700DE9EDAD76}"/>
              </a:ext>
            </a:extLst>
          </p:cNvPr>
          <p:cNvSpPr txBox="1"/>
          <p:nvPr/>
        </p:nvSpPr>
        <p:spPr>
          <a:xfrm>
            <a:off x="507604" y="3273850"/>
            <a:ext cx="4824000" cy="62783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أَصابَتْهُ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ٱلدَّهْشَةُ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ٱلشَّديدَةُ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57F3792A-C128-5283-8F27-E50A8EADAB0F}"/>
              </a:ext>
            </a:extLst>
          </p:cNvPr>
          <p:cNvSpPr txBox="1"/>
          <p:nvPr/>
        </p:nvSpPr>
        <p:spPr>
          <a:xfrm>
            <a:off x="507604" y="2192298"/>
            <a:ext cx="4824000" cy="62783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اَلزَّمَنُ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ٱلْأَقْصَرُ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لإِنْجازِ مُهِمَّةٍ.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CED8005-D013-339E-1841-D2380171F2D7}"/>
              </a:ext>
            </a:extLst>
          </p:cNvPr>
          <p:cNvSpPr txBox="1"/>
          <p:nvPr/>
        </p:nvSpPr>
        <p:spPr>
          <a:xfrm>
            <a:off x="507604" y="5432519"/>
            <a:ext cx="4824000" cy="62783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اَلنَّجاحُ بِشَكْلٍ مُمَيَّزٍ.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F9CEDE3-F0ED-73FB-D8E0-8654AC5A0C6D}"/>
              </a:ext>
            </a:extLst>
          </p:cNvPr>
          <p:cNvSpPr txBox="1"/>
          <p:nvPr/>
        </p:nvSpPr>
        <p:spPr>
          <a:xfrm>
            <a:off x="507604" y="4350968"/>
            <a:ext cx="4854244" cy="627831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اَلاِسْتِمْرارُ بِجِدٍّ رَغْمَ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ٱلتَّحَدِّياتِ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A007675D-AD47-0943-51BA-6BB5F1C2E7D0}"/>
              </a:ext>
            </a:extLst>
          </p:cNvPr>
          <p:cNvSpPr txBox="1"/>
          <p:nvPr/>
        </p:nvSpPr>
        <p:spPr>
          <a:xfrm>
            <a:off x="6280457" y="5386434"/>
            <a:ext cx="2291262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وَقْتٌ قِياسِيٌّ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3A60EB98-ECE3-3A60-7411-E403E7E3A753}"/>
              </a:ext>
            </a:extLst>
          </p:cNvPr>
          <p:cNvSpPr txBox="1"/>
          <p:nvPr/>
        </p:nvSpPr>
        <p:spPr>
          <a:xfrm>
            <a:off x="6280457" y="2146213"/>
            <a:ext cx="2277501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ذُهِلَ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5DF07680-A452-3CE2-3AD8-1E631A0FF01A}"/>
              </a:ext>
            </a:extLst>
          </p:cNvPr>
          <p:cNvSpPr txBox="1"/>
          <p:nvPr/>
        </p:nvSpPr>
        <p:spPr>
          <a:xfrm>
            <a:off x="6264758" y="4304883"/>
            <a:ext cx="2293200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تَفَوُّقٌ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A74D8270-D877-7749-B457-9F68E5D26359}"/>
              </a:ext>
            </a:extLst>
          </p:cNvPr>
          <p:cNvSpPr txBox="1"/>
          <p:nvPr/>
        </p:nvSpPr>
        <p:spPr>
          <a:xfrm>
            <a:off x="6264758" y="3227765"/>
            <a:ext cx="2293200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مُثابَرَةٌ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A59F568-A4A3-3A22-1D66-8B65876D57A7}"/>
              </a:ext>
            </a:extLst>
          </p:cNvPr>
          <p:cNvCxnSpPr>
            <a:cxnSpLocks/>
            <a:stCxn id="34" idx="1"/>
            <a:endCxn id="17" idx="3"/>
          </p:cNvCxnSpPr>
          <p:nvPr/>
        </p:nvCxnSpPr>
        <p:spPr>
          <a:xfrm flipH="1">
            <a:off x="5331604" y="2506213"/>
            <a:ext cx="948853" cy="1104595"/>
          </a:xfrm>
          <a:prstGeom prst="line">
            <a:avLst/>
          </a:prstGeom>
          <a:ln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6670BC1-F57F-E6A5-DD25-4FAE112C3FE0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331604" y="3587765"/>
            <a:ext cx="933154" cy="1095434"/>
          </a:xfrm>
          <a:prstGeom prst="line">
            <a:avLst/>
          </a:prstGeom>
          <a:ln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31D388E-D578-049C-B579-46FED0A1A740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285664" y="4664883"/>
            <a:ext cx="979094" cy="1113752"/>
          </a:xfrm>
          <a:prstGeom prst="line">
            <a:avLst/>
          </a:prstGeom>
          <a:ln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A44B01E-CC11-957E-0546-E5898F41614F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331603" y="2474011"/>
            <a:ext cx="948854" cy="3272423"/>
          </a:xfrm>
          <a:prstGeom prst="line">
            <a:avLst/>
          </a:prstGeom>
          <a:ln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space réservé pour une image  14">
            <a:extLst>
              <a:ext uri="{FF2B5EF4-FFF2-40B4-BE49-F238E27FC236}">
                <a16:creationId xmlns:a16="http://schemas.microsoft.com/office/drawing/2014/main" id="{36611D1E-DF02-E022-6E73-AB8456F3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9C05075C-658A-32D2-FDC9-DE401047225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6855C487-5A13-FB20-2CEB-993A78B2F92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C95D7672-9088-52FC-7B2B-DCD93A1F3E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5A6FA18A-D383-F301-BC3B-40ACF746358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111DDF87-05BD-CFE6-0291-F356C58D5F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B3204A74-D7FA-F18B-7780-C9CBE2CE514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63BF39ED-B970-F7B7-DDDF-CFAD125C310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75F3C157-4186-B78E-5E90-5D28AA7DB45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6B9E1BEC-1E8D-F814-3013-260CF51027E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020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0465-E20F-A0D1-2E53-3B17970A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98CB3-EAB3-5540-2F03-735DA546719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يقرأ؟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601274B-18F2-EE1A-6D26-5D5891040B1F}"/>
              </a:ext>
            </a:extLst>
          </p:cNvPr>
          <p:cNvSpPr txBox="1"/>
          <p:nvPr/>
        </p:nvSpPr>
        <p:spPr>
          <a:xfrm>
            <a:off x="1082415" y="2150647"/>
            <a:ext cx="6588000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ذُهِلَ</a:t>
            </a:r>
            <a:r>
              <a:rPr lang="fr-FR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أَصابَتْهُ </a:t>
            </a:r>
            <a:r>
              <a:rPr lang="ar-MA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ٱلدَّهْشَةُ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ٱلشَّديدَةُ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68F0A52-A12E-A156-7BB3-DF4DA4C50B80}"/>
              </a:ext>
            </a:extLst>
          </p:cNvPr>
          <p:cNvSpPr txBox="1"/>
          <p:nvPr/>
        </p:nvSpPr>
        <p:spPr>
          <a:xfrm>
            <a:off x="1082413" y="5491904"/>
            <a:ext cx="6588000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وَقْتٌ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قِياسِيٌّ</a:t>
            </a:r>
            <a:r>
              <a:rPr lang="fr-FR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اَلزَّمَنُ </a:t>
            </a:r>
            <a:r>
              <a:rPr lang="ar-MA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ٱلْأَقْصَرُ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لإِنْجازِ مُهِمَّةٍ.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9813DE9-4453-E661-353F-D4FEF57FEE75}"/>
              </a:ext>
            </a:extLst>
          </p:cNvPr>
          <p:cNvSpPr txBox="1"/>
          <p:nvPr/>
        </p:nvSpPr>
        <p:spPr>
          <a:xfrm>
            <a:off x="1082415" y="4378151"/>
            <a:ext cx="6588000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تَفَوُّقٌ</a:t>
            </a:r>
            <a:r>
              <a:rPr lang="fr-FR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اَلنَّجاحُ بِشَكْلٍ مُمَيَّزٍ.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209AFB15-1245-8321-E3A4-E42C6BA01710}"/>
              </a:ext>
            </a:extLst>
          </p:cNvPr>
          <p:cNvSpPr txBox="1"/>
          <p:nvPr/>
        </p:nvSpPr>
        <p:spPr>
          <a:xfrm>
            <a:off x="1082413" y="3264399"/>
            <a:ext cx="6588000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10800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r" defTabSz="914400">
              <a:lnSpc>
                <a:spcPts val="4300"/>
              </a:lnSpc>
              <a:defRPr/>
            </a:pPr>
            <a:r>
              <a:rPr lang="ar-MA" sz="3600" kern="0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مُثابَرَةٌ</a:t>
            </a:r>
            <a:r>
              <a:rPr lang="fr-FR" sz="3600" kern="0" dirty="0">
                <a:solidFill>
                  <a:srgbClr val="ED7D3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 اَلاِسْتِمْرارُ بِجِدٍّ رَغْمَ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ٱلتَّحَدِّياتِ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2F19A27B-0F3B-AB12-126F-4DDA6827D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CED22E07-E2CE-C958-4D15-89D0AB40ADD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3CEA8B1E-7755-1F5E-0073-18114A21DE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4F678640-D819-F19C-59C7-A44D3C1CBAB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BC9C3965-7342-4BF3-7CAC-34FC73F4474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2C91C0F6-BF9C-992A-B4D8-C196A27FF7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90BE8B28-0BD8-7D38-0602-E24EFCA1902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D1D1B784-FC70-F09D-0C46-8418736E108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66FDA06B-FA40-972F-9A7E-1B02A454559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5FC2069F-1CA5-DAF6-4F6D-50BF1EC0A04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54012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هل سبق لكم أن  اعترضتكم مشكلة ما؟     من قدم لكم النصيحة؟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46C3F1CB-E907-EEE7-0065-486C2A5C144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</p:spPr>
      </p:pic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96E86B61-E722-B5B9-4A64-43F5769F8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E9599E2-7230-ACE4-FD95-10A8BB4F20EA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23" name="Google Shape;1299;p9">
            <a:extLst>
              <a:ext uri="{FF2B5EF4-FFF2-40B4-BE49-F238E27FC236}">
                <a16:creationId xmlns:a16="http://schemas.microsoft.com/office/drawing/2014/main" id="{052F5E8C-F96D-1C39-13C9-47379B03E5C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0;p9">
            <a:extLst>
              <a:ext uri="{FF2B5EF4-FFF2-40B4-BE49-F238E27FC236}">
                <a16:creationId xmlns:a16="http://schemas.microsoft.com/office/drawing/2014/main" id="{DB30DFBC-5F66-518E-6017-AABB784D152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01;p9">
            <a:extLst>
              <a:ext uri="{FF2B5EF4-FFF2-40B4-BE49-F238E27FC236}">
                <a16:creationId xmlns:a16="http://schemas.microsoft.com/office/drawing/2014/main" id="{8440C197-49A5-D505-02EA-EDD015336F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2;p9">
            <a:extLst>
              <a:ext uri="{FF2B5EF4-FFF2-40B4-BE49-F238E27FC236}">
                <a16:creationId xmlns:a16="http://schemas.microsoft.com/office/drawing/2014/main" id="{40C31ABF-93E2-3A18-7F88-7E8D9FEE5C0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303;p9">
            <a:extLst>
              <a:ext uri="{FF2B5EF4-FFF2-40B4-BE49-F238E27FC236}">
                <a16:creationId xmlns:a16="http://schemas.microsoft.com/office/drawing/2014/main" id="{B1AA8E3C-608B-36CA-619D-9C1B701CFD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4;p9">
            <a:extLst>
              <a:ext uri="{FF2B5EF4-FFF2-40B4-BE49-F238E27FC236}">
                <a16:creationId xmlns:a16="http://schemas.microsoft.com/office/drawing/2014/main" id="{B48029E9-01B2-0B00-B671-2F05E53E6C4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5;p9">
            <a:extLst>
              <a:ext uri="{FF2B5EF4-FFF2-40B4-BE49-F238E27FC236}">
                <a16:creationId xmlns:a16="http://schemas.microsoft.com/office/drawing/2014/main" id="{97819556-CD46-5A84-F5B9-ED4492B0837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1306;p9">
            <a:extLst>
              <a:ext uri="{FF2B5EF4-FFF2-40B4-BE49-F238E27FC236}">
                <a16:creationId xmlns:a16="http://schemas.microsoft.com/office/drawing/2014/main" id="{5C228328-817C-0FBE-FEC1-14683810CF3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7;p9">
            <a:extLst>
              <a:ext uri="{FF2B5EF4-FFF2-40B4-BE49-F238E27FC236}">
                <a16:creationId xmlns:a16="http://schemas.microsoft.com/office/drawing/2014/main" id="{3140D344-A954-2254-D65B-69E2844673B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04480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انطلاقا من العنوان والصورة، ما توقعاتكم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حول النص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2" name="Espace réservé pour une image  18">
            <a:extLst>
              <a:ext uri="{FF2B5EF4-FFF2-40B4-BE49-F238E27FC236}">
                <a16:creationId xmlns:a16="http://schemas.microsoft.com/office/drawing/2014/main" id="{84C90718-0161-1A79-C984-9753C2F6C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0FC6674C-487B-9665-4879-CAA4298BA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F13A7C1C-7989-1589-A1B3-6648B60C2C0C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7C38DF28-DB82-4108-A750-2D25F2B13CB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:a16="http://schemas.microsoft.com/office/drawing/2014/main" id="{D64536CA-02F3-3AA2-189D-FFFDD328FD8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:a16="http://schemas.microsoft.com/office/drawing/2014/main" id="{74C74E38-49F8-42CD-0252-0C961614B1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:a16="http://schemas.microsoft.com/office/drawing/2014/main" id="{D6BAA10C-70F2-149B-7743-6A431AA5A12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:a16="http://schemas.microsoft.com/office/drawing/2014/main" id="{A6403904-9388-451E-E139-B8BBBADF8D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8B980579-6DD8-9ADF-CF10-1747658D964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CB3642D1-DD85-C112-5351-A32581C0372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47E70B67-DE85-613F-1D09-092CE3B291F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84CC7437-D2EC-920C-1CD8-B2AA6838E1A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5431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5517D-A026-4E75-7BDD-43F71220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181447D-3CB3-4947-B225-9BB3D083EA1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الآن، استعدوا للاستماع  بتركيز  للحكاية كي تتحققوا من توقعاتكم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BED1DA35-94C7-CCB8-BB40-B055861E3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4">
            <a:extLst>
              <a:ext uri="{FF2B5EF4-FFF2-40B4-BE49-F238E27FC236}">
                <a16:creationId xmlns:a16="http://schemas.microsoft.com/office/drawing/2014/main" id="{C47ECF47-CA48-46B9-E40E-41A78FB1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4E9BB8E7-EE5F-CDB8-24BE-B9FEF059950A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F550547A-20BF-4B52-9AC6-0052B7A182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:a16="http://schemas.microsoft.com/office/drawing/2014/main" id="{E2FB79D3-22A2-D4B4-7631-2D87E9E7414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1;p9">
            <a:extLst>
              <a:ext uri="{FF2B5EF4-FFF2-40B4-BE49-F238E27FC236}">
                <a16:creationId xmlns:a16="http://schemas.microsoft.com/office/drawing/2014/main" id="{5DD67ED3-3E24-89F8-1DB9-267629263A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:a16="http://schemas.microsoft.com/office/drawing/2014/main" id="{9F57504C-25EA-11AC-F5AA-2387C74D345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303;p9">
            <a:extLst>
              <a:ext uri="{FF2B5EF4-FFF2-40B4-BE49-F238E27FC236}">
                <a16:creationId xmlns:a16="http://schemas.microsoft.com/office/drawing/2014/main" id="{DEE35C28-D865-5962-494F-4BF2620999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4445A7F1-242B-7BA2-64B4-4030D2C978F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BFC50AF4-299D-3D6B-56A1-1C2AD6A24C2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F67FF647-A3EF-9945-4DA9-BCA79024851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4C8FA86C-4B61-076D-4376-E4FFA2BAEA1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89931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0C50-31B6-B01F-C9FA-5AC4AA044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7154AD-F0E6-4F42-9177-3C98564710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عرض شريط الحكاية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hikayat04 open book">
            <a:hlinkClick r:id="" action="ppaction://media"/>
            <a:extLst>
              <a:ext uri="{FF2B5EF4-FFF2-40B4-BE49-F238E27FC236}">
                <a16:creationId xmlns:a16="http://schemas.microsoft.com/office/drawing/2014/main" id="{033C4DDE-B6E6-7D09-ADCE-58FE878CD00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8F41D437-D962-29D4-866B-3CE6D73202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B1C5957-D4D2-DF40-1C1F-2ECB5DF209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E2860C6E-3F1D-1906-7A5A-A29D82DDF54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86324E93-E0F5-4E90-BD1A-30290C852CD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id="{14C44118-9817-D748-326E-C368DD5444A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:a16="http://schemas.microsoft.com/office/drawing/2014/main" id="{C9809500-D0BC-F34B-AFDE-E2AFC1595E6B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:a16="http://schemas.microsoft.com/office/drawing/2014/main" id="{2615611B-3B63-73F8-E9C0-F6F1229ACF4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CC2C735A-CF81-7DC1-44DD-061F673A526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D0783EE5-AE2A-AF17-078F-16958695218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0B79D9FF-1D3F-9F43-8F7C-9D0DC360333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37588C97-2CAB-2612-1B30-5D4751DE45B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611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7F43D-B408-9FA3-09D6-9ADE0BD3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20A93C5-F942-074F-964E-8CE1A2E303A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كان توقعه موافقا لمضمون الحكاية ؟ ما الذي يدل على ذلك من النص المسموع؟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3" name="Espace réservé pour une image  18">
            <a:extLst>
              <a:ext uri="{FF2B5EF4-FFF2-40B4-BE49-F238E27FC236}">
                <a16:creationId xmlns:a16="http://schemas.microsoft.com/office/drawing/2014/main" id="{6BF45178-BB5C-2E3D-AB77-5268B896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FF11D68D-14D3-F63D-74DC-7ADB3F3893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39E4DF0-A93E-FCBA-5E6C-2779ECBEED8F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10" name="Google Shape;1299;p9">
            <a:extLst>
              <a:ext uri="{FF2B5EF4-FFF2-40B4-BE49-F238E27FC236}">
                <a16:creationId xmlns:a16="http://schemas.microsoft.com/office/drawing/2014/main" id="{FB716115-D750-5C67-FF74-7740624C32D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2B4F6610-B5F8-A585-173C-8CCD55EE6FB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:a16="http://schemas.microsoft.com/office/drawing/2014/main" id="{D6D49787-CAB3-E3C6-C4C7-266BDA3CBC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:a16="http://schemas.microsoft.com/office/drawing/2014/main" id="{CEECD906-7148-8BEC-A2CB-F7E18AE6C34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:a16="http://schemas.microsoft.com/office/drawing/2014/main" id="{7E8183A9-A1B2-E76F-2550-DAFF9090983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69AC3274-D71D-BF0D-4F71-86AF17E12B2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A8B2F754-A34E-D756-06F1-A29EE4A608F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0A83511F-BED0-5D63-1C73-4958D68FB8F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AC4773BE-AA17-BFC7-FFDD-9C355F125E4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85225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DC2B-0B61-73F1-A96D-3B1F021B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062C7-8B76-9D48-85CE-0260E646E9B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الآن، سأعيد تسميع النص،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أنصتوا جيدا؛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متى سمعتم هذه المفردات  ارفعوا اليد.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52DE1EC-5450-581D-2325-2EEBC48F3E3B}"/>
              </a:ext>
            </a:extLst>
          </p:cNvPr>
          <p:cNvSpPr txBox="1"/>
          <p:nvPr/>
        </p:nvSpPr>
        <p:spPr>
          <a:xfrm>
            <a:off x="1324944" y="4468189"/>
            <a:ext cx="3149850" cy="9898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وَقْتٌ قِياسِيٌّ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048E0B1E-7AD0-9664-7580-D83BF1A63289}"/>
              </a:ext>
            </a:extLst>
          </p:cNvPr>
          <p:cNvSpPr txBox="1"/>
          <p:nvPr/>
        </p:nvSpPr>
        <p:spPr>
          <a:xfrm>
            <a:off x="5224249" y="4468187"/>
            <a:ext cx="3150000" cy="989801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ذُهِلَ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15DBA40C-3E7E-373D-49BE-69979E50420C}"/>
              </a:ext>
            </a:extLst>
          </p:cNvPr>
          <p:cNvSpPr txBox="1"/>
          <p:nvPr/>
        </p:nvSpPr>
        <p:spPr>
          <a:xfrm>
            <a:off x="1324794" y="2366474"/>
            <a:ext cx="3150000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تَفَوُّقٌ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A31D9D58-0B2E-049D-D89A-3EB65C346A8D}"/>
              </a:ext>
            </a:extLst>
          </p:cNvPr>
          <p:cNvSpPr txBox="1"/>
          <p:nvPr/>
        </p:nvSpPr>
        <p:spPr>
          <a:xfrm>
            <a:off x="5224249" y="2358558"/>
            <a:ext cx="3150000" cy="9900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5400" dirty="0"/>
              <a:t>مثابَرَةٌ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FDB7A4F-9CD1-188A-3D9E-09C2E62C6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5" name="Google Shape;1299;p9">
            <a:extLst>
              <a:ext uri="{FF2B5EF4-FFF2-40B4-BE49-F238E27FC236}">
                <a16:creationId xmlns:a16="http://schemas.microsoft.com/office/drawing/2014/main" id="{3DA92762-0B54-85B3-28B1-38E2C0461AC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:a16="http://schemas.microsoft.com/office/drawing/2014/main" id="{CF52C632-0F47-E31C-36D7-9396EC6CE65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:a16="http://schemas.microsoft.com/office/drawing/2014/main" id="{B4A3811D-FE34-0063-6EC6-B9AED8FFFE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:a16="http://schemas.microsoft.com/office/drawing/2014/main" id="{5A9B9C0B-60D1-5121-FD94-AC6FAE83417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:a16="http://schemas.microsoft.com/office/drawing/2014/main" id="{A97C5882-7710-0FBB-C48F-C894236E0C0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A81E9C15-C3D0-3032-4C1B-F9632083824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ACDB2689-855F-F640-DB94-359B30FBBB8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37FF42FE-2FC5-0443-A004-CC12615A813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4F51BBA3-700C-3091-6B42-8989885773F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1540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شبكة الكلمة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"دَرْسُ </a:t>
            </a:r>
            <a:r>
              <a:rPr lang="ar-MA" sz="2200" b="1" dirty="0" err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ٱلْمُثابَرَةِ</a:t>
            </a: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": الحصة الأولى</a:t>
            </a:r>
          </a:p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المعجم المساعد، التوقع والتحقق، الفهم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1635125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9145" y="4191029"/>
            <a:ext cx="466725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278D-2BF1-E0B5-1F70-D2FC735F1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310E2D8-2D19-4B4E-98A6-41911BCB729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نتحقق الآن من فهمكم للحكاية. من الشخصيات المذكورة في النص؟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8FF812C-14F2-DFA2-FCC0-36D5BD1A46BB}"/>
              </a:ext>
            </a:extLst>
          </p:cNvPr>
          <p:cNvSpPr txBox="1"/>
          <p:nvPr/>
        </p:nvSpPr>
        <p:spPr>
          <a:xfrm>
            <a:off x="694944" y="3603703"/>
            <a:ext cx="7886024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شَخْصِيّاتُ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7F77B470-0BE0-24AD-39FD-F55DDDC5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853B8D12-1868-3310-D54A-A016FAEF1BD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86E62231-AB46-7B95-53AD-EAFB4307B6A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1;p9">
            <a:extLst>
              <a:ext uri="{FF2B5EF4-FFF2-40B4-BE49-F238E27FC236}">
                <a16:creationId xmlns:a16="http://schemas.microsoft.com/office/drawing/2014/main" id="{B3243A47-9D57-70BE-9068-5B6C2357A2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:a16="http://schemas.microsoft.com/office/drawing/2014/main" id="{AF1BBE69-C7FC-427E-9D4B-616EE9E6569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:a16="http://schemas.microsoft.com/office/drawing/2014/main" id="{65A7FAAE-766E-EF40-4FC1-FAA616242AC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4EAF218F-91E8-9598-04E7-12A603EA523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D11D2F12-9971-4D51-CE3B-B007432E33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81DCB376-98F4-CB6A-C5F7-6382C4142B6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AD5A30BF-A259-5024-83B6-5C69F0C5932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7760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95CB9-2733-E08E-2BCC-F3012492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C818C3A-2F78-664B-B105-E2BCF1F5584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نعم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؛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هذه شخصيات الحكاية.  من بينها شخصية رئيسية. من هي؟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352F464-3531-620C-78A7-4942F481A36A}"/>
              </a:ext>
            </a:extLst>
          </p:cNvPr>
          <p:cNvSpPr txBox="1"/>
          <p:nvPr/>
        </p:nvSpPr>
        <p:spPr>
          <a:xfrm>
            <a:off x="561431" y="2195817"/>
            <a:ext cx="7886024" cy="59138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/>
              <a:t>شَخْصِيّاتُ ٱلْحِكايَةِ</a:t>
            </a:r>
            <a:endParaRPr lang="ar-MA" sz="4800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B048CBB-56EF-BA70-D244-A6AA27827F87}"/>
              </a:ext>
            </a:extLst>
          </p:cNvPr>
          <p:cNvSpPr txBox="1"/>
          <p:nvPr/>
        </p:nvSpPr>
        <p:spPr>
          <a:xfrm>
            <a:off x="6344881" y="3400003"/>
            <a:ext cx="2101050" cy="760299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مَرْيَمُ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4A2CE5C-A788-4C51-0ECF-FADFB8FFC544}"/>
              </a:ext>
            </a:extLst>
          </p:cNvPr>
          <p:cNvSpPr txBox="1"/>
          <p:nvPr/>
        </p:nvSpPr>
        <p:spPr>
          <a:xfrm>
            <a:off x="3776246" y="3400003"/>
            <a:ext cx="2101050" cy="7596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اَلْمُعَلِّمَةُ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9182F94-FD7A-5E90-6004-24E9E97F9188}"/>
              </a:ext>
            </a:extLst>
          </p:cNvPr>
          <p:cNvSpPr txBox="1"/>
          <p:nvPr/>
        </p:nvSpPr>
        <p:spPr>
          <a:xfrm>
            <a:off x="5162064" y="4773109"/>
            <a:ext cx="3283867" cy="7596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زُمَلاءُ مَرْيَمَ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930E-85A0-1DF6-557A-6DBFDB0655B4}"/>
              </a:ext>
            </a:extLst>
          </p:cNvPr>
          <p:cNvSpPr txBox="1"/>
          <p:nvPr/>
        </p:nvSpPr>
        <p:spPr>
          <a:xfrm>
            <a:off x="561431" y="4773109"/>
            <a:ext cx="3664943" cy="7596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اَلْعُصْفورُ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8E3851C-9350-DB15-51AE-E3FCCC343F61}"/>
              </a:ext>
            </a:extLst>
          </p:cNvPr>
          <p:cNvSpPr txBox="1"/>
          <p:nvPr/>
        </p:nvSpPr>
        <p:spPr>
          <a:xfrm>
            <a:off x="610859" y="3400003"/>
            <a:ext cx="2697803" cy="759600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أُسْرَةُ مَرْيَمَ</a:t>
            </a:r>
          </a:p>
        </p:txBody>
      </p:sp>
      <p:pic>
        <p:nvPicPr>
          <p:cNvPr id="19" name="Espace réservé pour une image  14">
            <a:extLst>
              <a:ext uri="{FF2B5EF4-FFF2-40B4-BE49-F238E27FC236}">
                <a16:creationId xmlns:a16="http://schemas.microsoft.com/office/drawing/2014/main" id="{71DDF694-4469-247D-E771-6166A7EB84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40410869-6B08-D3B8-6A48-BA3095E1BE7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:a16="http://schemas.microsoft.com/office/drawing/2014/main" id="{262BCAD1-52C8-EAAA-77E9-71101B5ECF9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1;p9">
            <a:extLst>
              <a:ext uri="{FF2B5EF4-FFF2-40B4-BE49-F238E27FC236}">
                <a16:creationId xmlns:a16="http://schemas.microsoft.com/office/drawing/2014/main" id="{D3F2441F-B103-8240-B706-FFB2E2D0D9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2;p9">
            <a:extLst>
              <a:ext uri="{FF2B5EF4-FFF2-40B4-BE49-F238E27FC236}">
                <a16:creationId xmlns:a16="http://schemas.microsoft.com/office/drawing/2014/main" id="{52830CA2-37F7-5CB7-E6C3-24E7D08F313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303;p9">
            <a:extLst>
              <a:ext uri="{FF2B5EF4-FFF2-40B4-BE49-F238E27FC236}">
                <a16:creationId xmlns:a16="http://schemas.microsoft.com/office/drawing/2014/main" id="{07E47FD6-77BF-2336-417F-C56366BA9F8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:a16="http://schemas.microsoft.com/office/drawing/2014/main" id="{355A464F-6988-7317-6F85-8B55D8D735E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5;p9">
            <a:extLst>
              <a:ext uri="{FF2B5EF4-FFF2-40B4-BE49-F238E27FC236}">
                <a16:creationId xmlns:a16="http://schemas.microsoft.com/office/drawing/2014/main" id="{FCF35C44-0E2C-BEA8-2A4E-9767CB526D5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:a16="http://schemas.microsoft.com/office/drawing/2014/main" id="{BB203CBC-EDEC-224F-5493-DDAB0F216EA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7;p9">
            <a:extLst>
              <a:ext uri="{FF2B5EF4-FFF2-40B4-BE49-F238E27FC236}">
                <a16:creationId xmlns:a16="http://schemas.microsoft.com/office/drawing/2014/main" id="{73C7C9E4-6BF8-ED9B-6276-CE482F7B7A0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918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B85F0-7DC4-EDDC-DD7D-D76F24F7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332E13E1-1984-A9A3-2D39-7C3578078F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0693" y="682989"/>
            <a:ext cx="791032" cy="791032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684C70-E83E-EB65-0626-052C9EC1C138}"/>
              </a:ext>
            </a:extLst>
          </p:cNvPr>
          <p:cNvSpPr txBox="1"/>
          <p:nvPr/>
        </p:nvSpPr>
        <p:spPr>
          <a:xfrm>
            <a:off x="561431" y="843525"/>
            <a:ext cx="68843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A5A5A5"/>
                </a:solidFill>
                <a:latin typeface="Microsoft Uighur" panose="02000000000000000000" pitchFamily="2" charset="-78"/>
                <a:ea typeface="Dosis Medium"/>
                <a:cs typeface="Microsoft Uighur" panose="02000000000000000000" pitchFamily="2" charset="-78"/>
                <a:sym typeface="Dosis Medium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/>
              <a:t>اَلشَّخْصِيَّةُ ٱلرَّئيسَةُ</a:t>
            </a:r>
            <a:r>
              <a:rPr lang="ar-MA" dirty="0"/>
              <a:t> </a:t>
            </a:r>
            <a:r>
              <a:rPr lang="ar-MA"/>
              <a:t>في ٱلنَّصِّ</a:t>
            </a:r>
            <a:r>
              <a:rPr lang="ar-MA" dirty="0"/>
              <a:t> هي </a:t>
            </a:r>
            <a:r>
              <a:rPr lang="ar-MA"/>
              <a:t>مَرْيَم.</a:t>
            </a:r>
            <a:endParaRPr lang="ar-MA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1CE4AEF-F4DC-7661-A8C9-292ABB480590}"/>
              </a:ext>
            </a:extLst>
          </p:cNvPr>
          <p:cNvSpPr txBox="1"/>
          <p:nvPr/>
        </p:nvSpPr>
        <p:spPr>
          <a:xfrm>
            <a:off x="6344881" y="3400003"/>
            <a:ext cx="2101050" cy="760299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/>
              <a:t>مَرْيَمُ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17B5FDA-E7BB-F8D6-3076-17DE3C5CC262}"/>
              </a:ext>
            </a:extLst>
          </p:cNvPr>
          <p:cNvSpPr txBox="1"/>
          <p:nvPr/>
        </p:nvSpPr>
        <p:spPr>
          <a:xfrm>
            <a:off x="3776246" y="3400003"/>
            <a:ext cx="2101050" cy="759600"/>
          </a:xfrm>
          <a:prstGeom prst="roundRect">
            <a:avLst/>
          </a:prstGeom>
          <a:solidFill>
            <a:srgbClr val="ECF8FB">
              <a:alpha val="32000"/>
            </a:srgbClr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rgbClr val="424D7B">
                    <a:alpha val="40000"/>
                  </a:srgbClr>
                </a:solidFill>
              </a:rPr>
              <a:t>اَلْمُعَلِّمَةُ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AF9CA33E-2B21-854C-EA0F-1ED744383187}"/>
              </a:ext>
            </a:extLst>
          </p:cNvPr>
          <p:cNvSpPr txBox="1"/>
          <p:nvPr/>
        </p:nvSpPr>
        <p:spPr>
          <a:xfrm>
            <a:off x="5162064" y="4773109"/>
            <a:ext cx="3283867" cy="759600"/>
          </a:xfrm>
          <a:prstGeom prst="roundRect">
            <a:avLst/>
          </a:prstGeom>
          <a:solidFill>
            <a:srgbClr val="ECF8FB">
              <a:alpha val="32000"/>
            </a:srgbClr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rgbClr val="424D7B">
                    <a:alpha val="40000"/>
                  </a:srgbClr>
                </a:solidFill>
              </a:rPr>
              <a:t>زُمَلاءُ مَرْيَمَ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B336024-2D5A-4853-F5D7-7325CD5EC6FA}"/>
              </a:ext>
            </a:extLst>
          </p:cNvPr>
          <p:cNvSpPr txBox="1"/>
          <p:nvPr/>
        </p:nvSpPr>
        <p:spPr>
          <a:xfrm>
            <a:off x="561431" y="4773109"/>
            <a:ext cx="3664943" cy="759600"/>
          </a:xfrm>
          <a:prstGeom prst="roundRect">
            <a:avLst/>
          </a:prstGeom>
          <a:solidFill>
            <a:srgbClr val="ECF8FB">
              <a:alpha val="32000"/>
            </a:srgbClr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rgbClr val="424D7B">
                    <a:alpha val="40000"/>
                  </a:srgbClr>
                </a:solidFill>
              </a:rPr>
              <a:t>اَلْعُصْفورُ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8EB54409-A6FE-5B4F-7626-2AFA61527EF8}"/>
              </a:ext>
            </a:extLst>
          </p:cNvPr>
          <p:cNvSpPr txBox="1"/>
          <p:nvPr/>
        </p:nvSpPr>
        <p:spPr>
          <a:xfrm>
            <a:off x="610859" y="3400003"/>
            <a:ext cx="2697803" cy="759600"/>
          </a:xfrm>
          <a:prstGeom prst="roundRect">
            <a:avLst/>
          </a:prstGeom>
          <a:solidFill>
            <a:srgbClr val="ECF8FB">
              <a:alpha val="32000"/>
            </a:srgbClr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96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4800" dirty="0">
                <a:solidFill>
                  <a:srgbClr val="424D7B">
                    <a:alpha val="40000"/>
                  </a:srgbClr>
                </a:solidFill>
              </a:rPr>
              <a:t>أُسْرَةُ مَرْيَمَ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98C680E-F151-B29A-A9FF-9599FBAAB39E}"/>
              </a:ext>
            </a:extLst>
          </p:cNvPr>
          <p:cNvSpPr/>
          <p:nvPr/>
        </p:nvSpPr>
        <p:spPr>
          <a:xfrm>
            <a:off x="6362510" y="3271803"/>
            <a:ext cx="1907666" cy="1016000"/>
          </a:xfrm>
          <a:prstGeom prst="ellipse">
            <a:avLst/>
          </a:prstGeom>
          <a:noFill/>
          <a:ln w="38100"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7FB6A447-6675-4CFA-C0B0-FDAC340F73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0;p9">
            <a:extLst>
              <a:ext uri="{FF2B5EF4-FFF2-40B4-BE49-F238E27FC236}">
                <a16:creationId xmlns:a16="http://schemas.microsoft.com/office/drawing/2014/main" id="{44DF662C-103E-562A-1DA5-1AB4BFA47CF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:a16="http://schemas.microsoft.com/office/drawing/2014/main" id="{4C086496-B9E0-D44D-5C2B-58FBF10C94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:a16="http://schemas.microsoft.com/office/drawing/2014/main" id="{A793BD22-497A-35EC-5633-02BF402CE16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:a16="http://schemas.microsoft.com/office/drawing/2014/main" id="{C0983835-D015-CE98-152E-EA57A83424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:a16="http://schemas.microsoft.com/office/drawing/2014/main" id="{C47812A5-52C6-C72D-406F-25B76E440E1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5;p9">
            <a:extLst>
              <a:ext uri="{FF2B5EF4-FFF2-40B4-BE49-F238E27FC236}">
                <a16:creationId xmlns:a16="http://schemas.microsoft.com/office/drawing/2014/main" id="{408225BC-DD04-1649-0C87-56A04CE6B8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:a16="http://schemas.microsoft.com/office/drawing/2014/main" id="{8BE30437-CAAC-4BB3-F222-6AF053D61B3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7;p9">
            <a:extLst>
              <a:ext uri="{FF2B5EF4-FFF2-40B4-BE49-F238E27FC236}">
                <a16:creationId xmlns:a16="http://schemas.microsoft.com/office/drawing/2014/main" id="{BF7189F7-6A79-5BDB-2760-310925D99A8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492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101A5-B5F3-4DA4-8562-F861713D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4539888-CE5B-64FD-500F-C9BA33CC787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 الأمكنة المذكورة في النص؟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7C0C30-48C2-8751-0CE8-677D03DEBA89}"/>
              </a:ext>
            </a:extLst>
          </p:cNvPr>
          <p:cNvSpPr txBox="1"/>
          <p:nvPr/>
        </p:nvSpPr>
        <p:spPr>
          <a:xfrm>
            <a:off x="468578" y="2480087"/>
            <a:ext cx="7886024" cy="738664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أَمْكِنَةُ الْحِكايَةِ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4F8925C2-BF53-50FC-6562-1428650CE1AD}"/>
              </a:ext>
            </a:extLst>
          </p:cNvPr>
          <p:cNvSpPr txBox="1"/>
          <p:nvPr/>
        </p:nvSpPr>
        <p:spPr>
          <a:xfrm>
            <a:off x="4827811" y="4137875"/>
            <a:ext cx="3526791" cy="738664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اَلْفَصْلُ الدِّراسِيُّ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6025D92-2436-5CC1-9D7B-15AE637E0BE7}"/>
              </a:ext>
            </a:extLst>
          </p:cNvPr>
          <p:cNvSpPr txBox="1"/>
          <p:nvPr/>
        </p:nvSpPr>
        <p:spPr>
          <a:xfrm>
            <a:off x="468578" y="4137875"/>
            <a:ext cx="3847611" cy="738664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اَلْغابَةُ</a:t>
            </a:r>
          </a:p>
        </p:txBody>
      </p:sp>
      <p:pic>
        <p:nvPicPr>
          <p:cNvPr id="17" name="Espace réservé pour une image  14">
            <a:extLst>
              <a:ext uri="{FF2B5EF4-FFF2-40B4-BE49-F238E27FC236}">
                <a16:creationId xmlns:a16="http://schemas.microsoft.com/office/drawing/2014/main" id="{0F216357-A5F0-4ED6-0639-BDA38A3B2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14" name="Google Shape;1299;p9">
            <a:extLst>
              <a:ext uri="{FF2B5EF4-FFF2-40B4-BE49-F238E27FC236}">
                <a16:creationId xmlns:a16="http://schemas.microsoft.com/office/drawing/2014/main" id="{2C2F6FB6-0014-FBF9-2F86-A769A1BAA31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0;p9">
            <a:extLst>
              <a:ext uri="{FF2B5EF4-FFF2-40B4-BE49-F238E27FC236}">
                <a16:creationId xmlns:a16="http://schemas.microsoft.com/office/drawing/2014/main" id="{BB2959E6-C093-A5F0-FFE5-FF5ACDA92E0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:a16="http://schemas.microsoft.com/office/drawing/2014/main" id="{087FDB6F-68FC-7A59-50D0-1B51CBFE78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id="{A19A8835-86F5-1328-6429-6D20102070D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03;p9">
            <a:extLst>
              <a:ext uri="{FF2B5EF4-FFF2-40B4-BE49-F238E27FC236}">
                <a16:creationId xmlns:a16="http://schemas.microsoft.com/office/drawing/2014/main" id="{D72AE15F-9B52-1E5E-08B3-6ADC7B08434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id="{6C2F8B10-2642-3EB8-D231-3DF8DE31773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id="{BA47DFC8-980F-75F1-3403-FE78F75A10B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id="{749D5F39-414B-CF17-FAB3-6D2070FDBF8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366C7407-FBE4-1E2A-1184-C78DBAE73CD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33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31F5-48DE-DBB0-1AD5-DA51E957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246CCF-C6E1-D76D-5113-E9AF911B8CA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متى دارت أحداث الحكاية؟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84C24D-D2D5-032C-EEED-D47FA22ED505}"/>
              </a:ext>
            </a:extLst>
          </p:cNvPr>
          <p:cNvSpPr txBox="1"/>
          <p:nvPr/>
        </p:nvSpPr>
        <p:spPr>
          <a:xfrm>
            <a:off x="468578" y="2500044"/>
            <a:ext cx="7886024" cy="738664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/>
              <a:t>زَمَنُ الْحِكايَةِ</a:t>
            </a:r>
            <a:endParaRPr lang="ar-MA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82A2C77-FA41-77B7-C743-66DB7234E1F0}"/>
              </a:ext>
            </a:extLst>
          </p:cNvPr>
          <p:cNvSpPr txBox="1"/>
          <p:nvPr/>
        </p:nvSpPr>
        <p:spPr>
          <a:xfrm>
            <a:off x="4871500" y="3597949"/>
            <a:ext cx="3448683" cy="891522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بَعْدَ الْعُطْلَةِ الصَّيْفِيَّةِ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11CC60A-4A4D-BA16-2333-3A50527C7483}"/>
              </a:ext>
            </a:extLst>
          </p:cNvPr>
          <p:cNvSpPr txBox="1"/>
          <p:nvPr/>
        </p:nvSpPr>
        <p:spPr>
          <a:xfrm>
            <a:off x="471101" y="3597949"/>
            <a:ext cx="3108747" cy="891521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يَوْمَ السَّبْتِ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0294E88-736D-D4F5-C4D0-6DD50AB51E99}"/>
              </a:ext>
            </a:extLst>
          </p:cNvPr>
          <p:cNvSpPr txBox="1"/>
          <p:nvPr/>
        </p:nvSpPr>
        <p:spPr>
          <a:xfrm>
            <a:off x="2857216" y="4895045"/>
            <a:ext cx="3108747" cy="738663"/>
          </a:xfrm>
          <a:prstGeom prst="roundRect">
            <a:avLst/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800" b="1" i="0" u="none" strike="noStrike" kern="0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يَوْمَ الْإثْنَيْنِ 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2241B14E-9E64-66C8-20CD-95D1780E0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15" name="Google Shape;1299;p9">
            <a:extLst>
              <a:ext uri="{FF2B5EF4-FFF2-40B4-BE49-F238E27FC236}">
                <a16:creationId xmlns:a16="http://schemas.microsoft.com/office/drawing/2014/main" id="{E61B2313-2B8D-FC05-6E1A-0F61F6F4BBD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0;p9">
            <a:extLst>
              <a:ext uri="{FF2B5EF4-FFF2-40B4-BE49-F238E27FC236}">
                <a16:creationId xmlns:a16="http://schemas.microsoft.com/office/drawing/2014/main" id="{D5847507-891D-4665-0045-A73A859CB50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id="{D45ACD15-718C-E1C0-5DEC-C782873C28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A5D62CC8-3D06-3749-2209-B3A0D719B27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46FE1812-068E-DBE3-3607-C7493DF661D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9DBCFE8F-9D12-119B-0DA1-51059C973F9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1411A0E0-15DD-430B-FA1F-D7D769DEA45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C14D1CD1-8D11-A89D-26CD-9D54B227182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A3736D46-5B7E-E9A2-676A-9CB85427B78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947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5ABFE-D7C9-2819-A4FC-3042A8089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5C86CC-68E0-CD19-F228-5366692D64E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خذوا كراساتكم ص 9 - وأجيبوا عن أسئلة الفهم. لديكم 5 دقائق 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01C75A5-EFCB-F98A-D893-08A6581BC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095" y="1807967"/>
            <a:ext cx="2967324" cy="455346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3F05B4E-961A-3967-53A1-F381FC6B79D5}"/>
              </a:ext>
            </a:extLst>
          </p:cNvPr>
          <p:cNvSpPr/>
          <p:nvPr/>
        </p:nvSpPr>
        <p:spPr>
          <a:xfrm>
            <a:off x="3093093" y="3810001"/>
            <a:ext cx="2967325" cy="1653540"/>
          </a:xfrm>
          <a:prstGeom prst="roundRect">
            <a:avLst>
              <a:gd name="adj" fmla="val 112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AF927BF3-A962-D56D-7439-BDFED539E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02B4E911-A65E-506E-3904-C314D50DB9C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75F84370-4324-B3AA-7659-85DE7A8B4E6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1;p9">
            <a:extLst>
              <a:ext uri="{FF2B5EF4-FFF2-40B4-BE49-F238E27FC236}">
                <a16:creationId xmlns:a16="http://schemas.microsoft.com/office/drawing/2014/main" id="{9948E422-3400-D644-4E39-9AB9843C16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2;p9">
            <a:extLst>
              <a:ext uri="{FF2B5EF4-FFF2-40B4-BE49-F238E27FC236}">
                <a16:creationId xmlns:a16="http://schemas.microsoft.com/office/drawing/2014/main" id="{EC2479FA-65EB-4692-0606-89FB168FCAD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:a16="http://schemas.microsoft.com/office/drawing/2014/main" id="{9700A5F2-2E2B-3C11-DEFC-D0E219D6A5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88CC31BF-4DDE-0675-B76E-7BB351CAF31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155A6E3A-E323-0271-1200-B6D1D982783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A1F76137-D249-273B-BDBA-2BE72B24A60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BFEA70F3-0846-D060-1D1A-73F4D2EB44B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56676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8F88-7665-7D98-A85E-5D19CA32E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31C3156-447F-30C5-B6C3-D0287DACF88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انتهى الوقت؛ كل واحد يناقش مع زميله إجاباته . معكم دقيقة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57EF0A-9C99-DEE6-6F78-EE105DF35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095" y="1807967"/>
            <a:ext cx="2967324" cy="455346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D7B8A57-0704-AC81-8A18-E9E150E557E6}"/>
              </a:ext>
            </a:extLst>
          </p:cNvPr>
          <p:cNvSpPr/>
          <p:nvPr/>
        </p:nvSpPr>
        <p:spPr>
          <a:xfrm>
            <a:off x="3093093" y="3810001"/>
            <a:ext cx="2967325" cy="1653540"/>
          </a:xfrm>
          <a:prstGeom prst="roundRect">
            <a:avLst>
              <a:gd name="adj" fmla="val 112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BCA7368-74A0-AD32-0A52-F1F6CE66A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299;p9">
            <a:extLst>
              <a:ext uri="{FF2B5EF4-FFF2-40B4-BE49-F238E27FC236}">
                <a16:creationId xmlns:a16="http://schemas.microsoft.com/office/drawing/2014/main" id="{9C517CAB-6C19-23F4-F913-3A9ED4DD674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0;p9">
            <a:extLst>
              <a:ext uri="{FF2B5EF4-FFF2-40B4-BE49-F238E27FC236}">
                <a16:creationId xmlns:a16="http://schemas.microsoft.com/office/drawing/2014/main" id="{FCC91BBA-DACE-E01C-73AB-E7C5D66EAEC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1;p9">
            <a:extLst>
              <a:ext uri="{FF2B5EF4-FFF2-40B4-BE49-F238E27FC236}">
                <a16:creationId xmlns:a16="http://schemas.microsoft.com/office/drawing/2014/main" id="{50791052-416B-CFFF-906D-6856C9653E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02;p9">
            <a:extLst>
              <a:ext uri="{FF2B5EF4-FFF2-40B4-BE49-F238E27FC236}">
                <a16:creationId xmlns:a16="http://schemas.microsoft.com/office/drawing/2014/main" id="{0C60E8B6-E4E3-074C-C184-FEF05F6C387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03;p9">
            <a:extLst>
              <a:ext uri="{FF2B5EF4-FFF2-40B4-BE49-F238E27FC236}">
                <a16:creationId xmlns:a16="http://schemas.microsoft.com/office/drawing/2014/main" id="{2E9B56CD-10A7-CDBE-4C06-896D31BF058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98E91395-A9BB-B7EB-2DA3-FB96C788957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DFEC1ABE-BF16-3B23-F28F-DB93CB86905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02314F2C-CDBC-2106-07E5-FB92419BB39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18A13236-D6A2-FB82-AAAC-98477F8A016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18753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A4FD1-9F8C-089E-C9AF-3AC64659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03BD2-D11E-E740-BF9F-F28CE72417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اَلْآنْ؛ نصحح السؤال أ،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يعلل هذا الجواب؟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2689536-9063-7AE2-7357-6310F8C6D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29" b="-5129"/>
          <a:stretch>
            <a:fillRect/>
          </a:stretch>
        </p:blipFill>
        <p:spPr>
          <a:xfrm>
            <a:off x="382555" y="2730191"/>
            <a:ext cx="8441694" cy="1226746"/>
          </a:xfrm>
          <a:prstGeom prst="rect">
            <a:avLst/>
          </a:prstGeom>
        </p:spPr>
      </p:pic>
      <p:sp>
        <p:nvSpPr>
          <p:cNvPr id="29" name="Signe de multiplication 28">
            <a:extLst>
              <a:ext uri="{FF2B5EF4-FFF2-40B4-BE49-F238E27FC236}">
                <a16:creationId xmlns:a16="http://schemas.microsoft.com/office/drawing/2014/main" id="{97393EAA-C07C-19EA-4B9B-FA12DEDA6FFC}"/>
              </a:ext>
            </a:extLst>
          </p:cNvPr>
          <p:cNvSpPr/>
          <p:nvPr/>
        </p:nvSpPr>
        <p:spPr>
          <a:xfrm>
            <a:off x="4799818" y="3448267"/>
            <a:ext cx="289134" cy="385654"/>
          </a:xfrm>
          <a:prstGeom prst="mathMultiply">
            <a:avLst/>
          </a:prstGeom>
          <a:solidFill>
            <a:srgbClr val="16AB98"/>
          </a:solidFill>
          <a:ln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C15D2812-2B1E-6BB8-4194-FC410FF70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6" name="Google Shape;1299;p9">
            <a:extLst>
              <a:ext uri="{FF2B5EF4-FFF2-40B4-BE49-F238E27FC236}">
                <a16:creationId xmlns:a16="http://schemas.microsoft.com/office/drawing/2014/main" id="{8B7DEDFF-1278-2629-82B6-A41DDB924A8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0;p9">
            <a:extLst>
              <a:ext uri="{FF2B5EF4-FFF2-40B4-BE49-F238E27FC236}">
                <a16:creationId xmlns:a16="http://schemas.microsoft.com/office/drawing/2014/main" id="{B67431C2-7123-6A61-B4DC-DAEA7390405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4C151B2A-FB7C-8CE3-5BCA-E802029680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:a16="http://schemas.microsoft.com/office/drawing/2014/main" id="{2F5F29F3-552C-9677-178A-53C1843DFB0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:a16="http://schemas.microsoft.com/office/drawing/2014/main" id="{477D5FA0-45A3-B164-9D21-77DAB36D83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:a16="http://schemas.microsoft.com/office/drawing/2014/main" id="{43FFEAB8-FABA-BC15-0B43-7507531F579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:a16="http://schemas.microsoft.com/office/drawing/2014/main" id="{A8551B00-692A-3186-A16F-65D52D2C4D6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:a16="http://schemas.microsoft.com/office/drawing/2014/main" id="{B14E9303-512A-9B40-4608-9F0BAEB7D1F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307;p9">
            <a:extLst>
              <a:ext uri="{FF2B5EF4-FFF2-40B4-BE49-F238E27FC236}">
                <a16:creationId xmlns:a16="http://schemas.microsoft.com/office/drawing/2014/main" id="{22BACD76-874B-3A6E-412E-802A5802E09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14843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6EF1-7FBA-A735-AFE2-58F36ED3E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A0EC980C-3357-7642-9950-27D5E819EB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نصحح السؤال ب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،</a:t>
            </a:r>
            <a:r>
              <a:rPr lang="fr-FR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من يعلل </a:t>
            </a: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هذا الجواب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4339DE-4331-17BA-79D3-25A2859B7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 b="-4588"/>
          <a:stretch>
            <a:fillRect/>
          </a:stretch>
        </p:blipFill>
        <p:spPr>
          <a:xfrm>
            <a:off x="1638635" y="2042348"/>
            <a:ext cx="5935183" cy="3734998"/>
          </a:xfrm>
          <a:prstGeom prst="rect">
            <a:avLst/>
          </a:prstGeom>
        </p:spPr>
      </p:pic>
      <p:sp>
        <p:nvSpPr>
          <p:cNvPr id="29" name="Signe de multiplication 28">
            <a:extLst>
              <a:ext uri="{FF2B5EF4-FFF2-40B4-BE49-F238E27FC236}">
                <a16:creationId xmlns:a16="http://schemas.microsoft.com/office/drawing/2014/main" id="{82A70D17-E11F-1306-E3DD-90B3CCED7C26}"/>
              </a:ext>
            </a:extLst>
          </p:cNvPr>
          <p:cNvSpPr/>
          <p:nvPr/>
        </p:nvSpPr>
        <p:spPr>
          <a:xfrm>
            <a:off x="2073940" y="3731793"/>
            <a:ext cx="289134" cy="385654"/>
          </a:xfrm>
          <a:prstGeom prst="mathMultiply">
            <a:avLst/>
          </a:prstGeom>
          <a:solidFill>
            <a:srgbClr val="16AB98"/>
          </a:solidFill>
          <a:ln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EC4EA23C-0898-4400-655E-3DE81D929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5" name="Google Shape;1299;p9">
            <a:extLst>
              <a:ext uri="{FF2B5EF4-FFF2-40B4-BE49-F238E27FC236}">
                <a16:creationId xmlns:a16="http://schemas.microsoft.com/office/drawing/2014/main" id="{A5F32C06-BE31-61D5-41E5-AF22CC19F54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0;p9">
            <a:extLst>
              <a:ext uri="{FF2B5EF4-FFF2-40B4-BE49-F238E27FC236}">
                <a16:creationId xmlns:a16="http://schemas.microsoft.com/office/drawing/2014/main" id="{A7EECEFB-6E8C-D4C9-4A31-56EC0D7F7E9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:a16="http://schemas.microsoft.com/office/drawing/2014/main" id="{A1EEC7DE-47F6-5753-D8B0-D5C155693D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:a16="http://schemas.microsoft.com/office/drawing/2014/main" id="{BEDEFF12-D623-1A12-5AEB-093203C50FC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:a16="http://schemas.microsoft.com/office/drawing/2014/main" id="{47856AE3-FCD1-6B3E-C1E5-1D4B9FBF9D7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C7FF346D-4D12-66ED-59EF-7EE35713184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:a16="http://schemas.microsoft.com/office/drawing/2014/main" id="{BC612C9C-985C-83AC-9AEE-C33A82469B4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:a16="http://schemas.microsoft.com/office/drawing/2014/main" id="{403B92C5-BCFC-7045-DF6A-29D3DF220A2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07;p9">
            <a:extLst>
              <a:ext uri="{FF2B5EF4-FFF2-40B4-BE49-F238E27FC236}">
                <a16:creationId xmlns:a16="http://schemas.microsoft.com/office/drawing/2014/main" id="{34EFCDAA-26B4-C1D0-7FA9-8C3AC19F9C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7195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A530-6BCC-0BC5-34F1-6382001F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25EB51D9-E548-FC4F-99FF-13B42AEE328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صححوا السؤال ت ، من يشرح لماذا خرجت مريم للنزهة؟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BB8D70-88B9-D65D-3E74-BE5C5D1B2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79" r="-2479"/>
          <a:stretch>
            <a:fillRect/>
          </a:stretch>
        </p:blipFill>
        <p:spPr>
          <a:xfrm>
            <a:off x="1638635" y="2042348"/>
            <a:ext cx="5935183" cy="3734998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86578DCB-298E-5D2D-9B36-6B49D2653E13}"/>
              </a:ext>
            </a:extLst>
          </p:cNvPr>
          <p:cNvSpPr/>
          <p:nvPr/>
        </p:nvSpPr>
        <p:spPr>
          <a:xfrm>
            <a:off x="2949848" y="4281824"/>
            <a:ext cx="289134" cy="385654"/>
          </a:xfrm>
          <a:prstGeom prst="mathMultiply">
            <a:avLst/>
          </a:prstGeom>
          <a:solidFill>
            <a:srgbClr val="16AB98"/>
          </a:solidFill>
          <a:ln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DCB0891D-BC9B-6BFF-416C-81108CF19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5" name="Google Shape;1299;p9">
            <a:extLst>
              <a:ext uri="{FF2B5EF4-FFF2-40B4-BE49-F238E27FC236}">
                <a16:creationId xmlns:a16="http://schemas.microsoft.com/office/drawing/2014/main" id="{0721F7D6-93DB-5729-B964-94FBDDC02D6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0;p9">
            <a:extLst>
              <a:ext uri="{FF2B5EF4-FFF2-40B4-BE49-F238E27FC236}">
                <a16:creationId xmlns:a16="http://schemas.microsoft.com/office/drawing/2014/main" id="{6F1BC7EA-0C5A-593B-4A7A-425504AE895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:a16="http://schemas.microsoft.com/office/drawing/2014/main" id="{2C77CB42-700C-1E7B-AA39-F0D36910FB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:a16="http://schemas.microsoft.com/office/drawing/2014/main" id="{062C86AF-EF9C-3CE7-9B49-19A05103BFC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:a16="http://schemas.microsoft.com/office/drawing/2014/main" id="{2B34A367-ACA8-526A-17B2-DDB65C9C27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EBBBA698-2361-FA66-39D6-27971F87C2D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:a16="http://schemas.microsoft.com/office/drawing/2014/main" id="{6EA5F7B5-D671-6D4E-1462-B62A2A55102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:a16="http://schemas.microsoft.com/office/drawing/2014/main" id="{3071B073-5C24-9FB6-0CE8-137F237A405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07;p9">
            <a:extLst>
              <a:ext uri="{FF2B5EF4-FFF2-40B4-BE49-F238E27FC236}">
                <a16:creationId xmlns:a16="http://schemas.microsoft.com/office/drawing/2014/main" id="{3F50850C-BF20-201D-FC7B-D4D5E7CB7B8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53518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 استراتيجية شبكة المفردات؛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أحداث الحكاية المسموعة.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8928-A8DC-2875-2E6B-BC7C1BA4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8BECBB5-A718-6D49-A165-AEEC881D6FA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نمر إلى السؤال 2. من يقرأ جوابه؟ هل أنتم متفقون؟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84A9A22-2822-3FDC-F250-7B762095723A}"/>
              </a:ext>
            </a:extLst>
          </p:cNvPr>
          <p:cNvSpPr txBox="1"/>
          <p:nvPr/>
        </p:nvSpPr>
        <p:spPr>
          <a:xfrm>
            <a:off x="589185" y="3429000"/>
            <a:ext cx="796563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ماهو ٱلدَّرْسُ ٱلَّذي تَعَلَّمَتْهُ مَرْيَمُ مِنَ ٱلْعُصْفورِ؟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19AD5C30-7403-3CC5-F7AC-CCBD497C4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CA11BE65-1D8B-1F91-E72A-0FD1E0A77AE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AB215028-747D-7F6C-5E95-AA0C6363A6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:a16="http://schemas.microsoft.com/office/drawing/2014/main" id="{9C84C3DA-2077-F719-A3D6-67DE704B39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:a16="http://schemas.microsoft.com/office/drawing/2014/main" id="{9638505B-0A28-E5D6-2B8F-2A593DB6A1A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:a16="http://schemas.microsoft.com/office/drawing/2014/main" id="{44E3EF25-B5E4-8C0F-8CC5-41F79354298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8C728A8F-C160-D142-F994-B2477325CE1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:a16="http://schemas.microsoft.com/office/drawing/2014/main" id="{2BF14662-EAED-B0E2-C79A-C516E45249E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:a16="http://schemas.microsoft.com/office/drawing/2014/main" id="{1FFD0178-2365-BFD9-6021-3CDDA652DC2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EF0A5F45-256C-0178-9C75-A6D57AB1A5B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8407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3F36F-9A84-A311-D71F-46333E12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688C3BA-C813-E36A-C502-31D876C00DF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 ؛ هل النص الذي استمعنا إليه  أدبي أم معلوماتي؟  من يجيب مع التعليل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5C759CA-8EA4-5D91-F98F-DB0ED26A7D58}"/>
              </a:ext>
            </a:extLst>
          </p:cNvPr>
          <p:cNvSpPr txBox="1"/>
          <p:nvPr/>
        </p:nvSpPr>
        <p:spPr>
          <a:xfrm>
            <a:off x="1620980" y="3429000"/>
            <a:ext cx="6150503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نَوْعِيَّةُ النَّصِّ:   أَدَبي       مَعْلوماتي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05A32770-6544-9C31-8754-4946BC05E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9A7A50DA-952B-7BED-8DCC-C3D2764CB50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105C69E0-F9F4-6899-F584-C0D3282C77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:a16="http://schemas.microsoft.com/office/drawing/2014/main" id="{616980D7-2078-CBC0-D87F-4F05E6A5BA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:a16="http://schemas.microsoft.com/office/drawing/2014/main" id="{79BD72D0-0609-1974-5170-7E8C589EB6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:a16="http://schemas.microsoft.com/office/drawing/2014/main" id="{00CC8BE9-14FA-0D1B-0199-6FBCC82574B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9D37F8C1-2D6A-279F-25E6-F6739AF60C7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5;p9">
            <a:extLst>
              <a:ext uri="{FF2B5EF4-FFF2-40B4-BE49-F238E27FC236}">
                <a16:creationId xmlns:a16="http://schemas.microsoft.com/office/drawing/2014/main" id="{9B9E5C2F-9959-E977-D5F6-3B02C30BBD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:a16="http://schemas.microsoft.com/office/drawing/2014/main" id="{D1CF8680-30F3-991F-F21F-C6F7DB9D218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BAAACBA5-BEB0-51B0-88A4-A4F5D291355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02668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4EB50-7540-D947-3E1F-C37CBD91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8120698-234C-B061-0226-823D634629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بالفعل هذا النص أدبي لأنه يسرد أحداثا من خيال الكاتب  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2B194F1-E74D-D8B5-EDDA-D88037891414}"/>
              </a:ext>
            </a:extLst>
          </p:cNvPr>
          <p:cNvSpPr txBox="1"/>
          <p:nvPr/>
        </p:nvSpPr>
        <p:spPr>
          <a:xfrm>
            <a:off x="1620980" y="3366202"/>
            <a:ext cx="6150503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َوْعِيَّةُ النَّصِّ:   أَدَبي      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مَعْلوماتي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42409D1-8D41-48F5-D818-E0459AD1E89E}"/>
              </a:ext>
            </a:extLst>
          </p:cNvPr>
          <p:cNvSpPr/>
          <p:nvPr/>
        </p:nvSpPr>
        <p:spPr>
          <a:xfrm>
            <a:off x="4009579" y="3146227"/>
            <a:ext cx="1214582" cy="1029854"/>
          </a:xfrm>
          <a:prstGeom prst="ellipse">
            <a:avLst/>
          </a:prstGeom>
          <a:noFill/>
          <a:ln w="38100">
            <a:solidFill>
              <a:srgbClr val="16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14">
            <a:extLst>
              <a:ext uri="{FF2B5EF4-FFF2-40B4-BE49-F238E27FC236}">
                <a16:creationId xmlns:a16="http://schemas.microsoft.com/office/drawing/2014/main" id="{2799C8B1-F058-959C-F13D-83A97D71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4" name="Google Shape;1299;p9">
            <a:extLst>
              <a:ext uri="{FF2B5EF4-FFF2-40B4-BE49-F238E27FC236}">
                <a16:creationId xmlns:a16="http://schemas.microsoft.com/office/drawing/2014/main" id="{9E8B7BE1-DB05-EAF6-8E0E-32B03DE92D1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8F217E32-AA7B-528D-4C68-1A05D523DA6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:a16="http://schemas.microsoft.com/office/drawing/2014/main" id="{A05FDC53-B19A-DDE2-BB53-5DAEFAB6C3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:a16="http://schemas.microsoft.com/office/drawing/2014/main" id="{03A0DC7B-B76F-74B9-11CB-7550B31732E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:a16="http://schemas.microsoft.com/office/drawing/2014/main" id="{FFC9DD72-1022-79EE-22EC-F30D7F5350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:a16="http://schemas.microsoft.com/office/drawing/2014/main" id="{E5610C65-D4E4-FF31-1540-B3DB475E536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5;p9">
            <a:extLst>
              <a:ext uri="{FF2B5EF4-FFF2-40B4-BE49-F238E27FC236}">
                <a16:creationId xmlns:a16="http://schemas.microsoft.com/office/drawing/2014/main" id="{A87342ED-79EB-EB59-030B-08B891CD383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439AA53C-4569-33A1-49EB-C018CAE82C8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9134B962-D7FC-8DF9-7D0B-FF56E15A672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29797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36109-E9DB-2942-985C-1A574643F28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D6D18CF-F5B0-45E9-3692-6F4C83E316A9}"/>
              </a:ext>
            </a:extLst>
          </p:cNvPr>
          <p:cNvCxnSpPr>
            <a:cxnSpLocks/>
            <a:stCxn id="28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E68661F-5AB5-BB3D-12B2-255C06CE0FB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ٱسْتِعْمالِ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إِسْتْراتيجِيَّةَ شَبَكَةِ ٱلْكَلِمَةِ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6B3CB0-16BA-71DD-9586-D6A7C0E0E3EF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اِسْتَمَعْتُ لِحِكايَةٍ جَديدَةٍ وَتَدَرَّبْتُ عَلى ٱلْإِجابَةِ عَنْ أَسْئِلَةِ ٱلْفَهْمِ.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0A44DA-ABFA-B630-8C6F-29AEC0ADF311}"/>
              </a:ext>
            </a:extLst>
          </p:cNvPr>
          <p:cNvCxnSpPr>
            <a:cxnSpLocks/>
            <a:stCxn id="28" idx="3"/>
            <a:endCxn id="13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30F849D-3773-B50F-9F19-F234C22893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767DF2-E046-7F60-FA4E-FED2A1DCCC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EFB21-4D17-4FD9-4369-FEB7F0360B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DBBBF4-C276-F6FD-A5BA-615E5A66BD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CC934-3BF1-0BDE-C590-DD8CD431F4B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AA4C07-9F2C-BC49-79E4-F98A560BD6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F18AA8-D91C-6339-7D8F-9B3B1EF6AA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9FE193-3767-B786-2787-E05B4AF85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8AE9E5A-CE58-3E30-7F2F-C581A981A17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:a16="http://schemas.microsoft.com/office/drawing/2014/main" id="{1042BCB3-7FAB-5D02-90CA-6E542BDAEE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763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6E2ABA-FD27-B21E-A842-E28A5184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299;p9">
            <a:extLst>
              <a:ext uri="{FF2B5EF4-FFF2-40B4-BE49-F238E27FC236}">
                <a16:creationId xmlns:a16="http://schemas.microsoft.com/office/drawing/2014/main" id="{6BA52DAC-6E68-6695-0BA6-DD9D3704FA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EA1D4D80-9534-5605-5457-CBB5D5002DC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id="{95544660-EC9D-07D3-C0CE-4FA204AE4C3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id="{CDE5656A-BA65-AD00-6F7C-8CD6B47473A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id="{2C743D7F-377D-4AB8-20F4-ACDB0E41D0C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id="{97411A67-1D95-15C9-DD21-78E51D9AF9A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id="{7C3FF3B6-F238-7F29-F760-2B8577B6310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id="{E05FD0F8-3B1E-BC28-33C6-28F8271A5CE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id="{88FD5050-1DC0-5DFD-E72D-DEA28A07C8F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5449" y="756000"/>
            <a:ext cx="756000" cy="756000"/>
          </a:xfrm>
        </p:spPr>
      </p:pic>
      <p:pic>
        <p:nvPicPr>
          <p:cNvPr id="14" name="Espace réservé pour une image  1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7A525C-91AE-5183-C471-50BEAE80BE2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99" name="Google Shape;129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9"/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9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9"/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9"/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06" name="Google Shape;1306;p9"/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9"/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53FB04CF-6EA4-109E-7E83-135919FFF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حصة اليوم، ستقومون بقراءة جملة وفقرة بدقة واسترسال.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299;p9">
            <a:extLst>
              <a:ext uri="{FF2B5EF4-FFF2-40B4-BE49-F238E27FC236}">
                <a16:creationId xmlns:a16="http://schemas.microsoft.com/office/drawing/2014/main" id="{4722876F-29F5-225C-36B8-52DEEFF469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0;p9">
            <a:extLst>
              <a:ext uri="{FF2B5EF4-FFF2-40B4-BE49-F238E27FC236}">
                <a16:creationId xmlns:a16="http://schemas.microsoft.com/office/drawing/2014/main" id="{52779F1C-E6D6-7732-3EF8-E0D5617ED98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id="{93F0A02B-F806-F48F-7E4A-7D83B97237E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id="{1CC4E5DC-F92E-8068-830E-55733906C2B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id="{122A3387-53AD-5756-FF69-62468A4A3A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id="{CF536463-710A-6B68-7A0C-48D71E70623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id="{34C4B215-BCB9-3A08-B207-D4DCC871E8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id="{FF28369D-DBD4-21D2-DB1B-D3F49ADEC5E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id="{1A551F99-2395-1E1A-6D26-E9130816A3D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3" name="Google Shape;1360;p13">
            <a:extLst>
              <a:ext uri="{FF2B5EF4-FFF2-40B4-BE49-F238E27FC236}">
                <a16:creationId xmlns:a16="http://schemas.microsoft.com/office/drawing/2014/main" id="{EFFE973B-FA06-EDAB-0464-F954182CF48A}"/>
              </a:ext>
            </a:extLst>
          </p:cNvPr>
          <p:cNvSpPr/>
          <p:nvPr/>
        </p:nvSpPr>
        <p:spPr>
          <a:xfrm>
            <a:off x="475701" y="4005890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 لا يَأْتي إِلّا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بِٱلْعَمَلِ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ٱلْجادِّ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وَٱلْمُثابَرَةِ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ٱلْمُسْتَمِرَّةِ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59DF851-D41C-018D-EF0C-8E1E0754DD51}"/>
              </a:ext>
            </a:extLst>
          </p:cNvPr>
          <p:cNvSpPr/>
          <p:nvPr/>
        </p:nvSpPr>
        <p:spPr>
          <a:xfrm>
            <a:off x="6652018" y="2415461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اَلْإِصْرارُ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916318C-A122-5AC3-B4DE-38C5FD766970}"/>
              </a:ext>
            </a:extLst>
          </p:cNvPr>
          <p:cNvSpPr/>
          <p:nvPr/>
        </p:nvSpPr>
        <p:spPr>
          <a:xfrm>
            <a:off x="4640782" y="2435704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اَلنَّجاحُ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9B32A18-579E-40EA-789A-01F4EECA89A6}"/>
              </a:ext>
            </a:extLst>
          </p:cNvPr>
          <p:cNvSpPr/>
          <p:nvPr/>
        </p:nvSpPr>
        <p:spPr>
          <a:xfrm>
            <a:off x="2629545" y="2457533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اَلْمُثابَرَةُ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298735D-25E0-C6D9-AD39-52F959409ED6}"/>
              </a:ext>
            </a:extLst>
          </p:cNvPr>
          <p:cNvSpPr/>
          <p:nvPr/>
        </p:nvSpPr>
        <p:spPr>
          <a:xfrm>
            <a:off x="618308" y="2455590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تِلْوَ </a:t>
            </a:r>
            <a:r>
              <a:rPr lang="ar-MA" sz="4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ٱلْأُخْرى</a:t>
            </a:r>
            <a:endParaRPr lang="ar-MA" sz="40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&gt;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21708</TotalTime>
  <Words>1419</Words>
  <Application>Microsoft Office PowerPoint</Application>
  <PresentationFormat>Affichage à l'écran (4:3)</PresentationFormat>
  <Paragraphs>403</Paragraphs>
  <Slides>56</Slides>
  <Notes>12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56</vt:i4>
      </vt:variant>
    </vt:vector>
  </HeadingPairs>
  <TitlesOfParts>
    <vt:vector size="85" baseType="lpstr">
      <vt:lpstr>Microsoft Uighur</vt:lpstr>
      <vt:lpstr>Modern Love</vt:lpstr>
      <vt:lpstr>Noto Sans Symbols</vt:lpstr>
      <vt:lpstr>Dosis SemiBold</vt:lpstr>
      <vt:lpstr>Wingdings</vt:lpstr>
      <vt:lpstr>Calibri Light</vt:lpstr>
      <vt:lpstr>Arial</vt:lpstr>
      <vt:lpstr>Dosis</vt:lpstr>
      <vt:lpstr>Dosis Medium</vt:lpstr>
      <vt:lpstr>Dosis ExtraBold</vt:lpstr>
      <vt:lpstr>Calibri</vt:lpstr>
      <vt:lpstr>00_Env-Enseignant</vt:lpstr>
      <vt:lpstr>Office Theme 2013 - 2022</vt:lpstr>
      <vt:lpstr>02- معــــــــــجم</vt:lpstr>
      <vt:lpstr>03- استماع وتحدث</vt:lpstr>
      <vt:lpstr>04- قراءة/ كتابة</vt:lpstr>
      <vt:lpstr>3_Env-Apprenant_Tmplt</vt:lpstr>
      <vt:lpstr>1_01- نشاط اعتيادي</vt:lpstr>
      <vt:lpstr>1_02- معــــــــــجم</vt:lpstr>
      <vt:lpstr>2_03- استماع وتحدث</vt:lpstr>
      <vt:lpstr>1_03- استماع وتحدث</vt:lpstr>
      <vt:lpstr>اختتام الحصة</vt:lpstr>
      <vt:lpstr>&gt;اختتام الحصة</vt:lpstr>
      <vt:lpstr>1_Env-Enseignant</vt:lpstr>
      <vt:lpstr>2_Env-Enseignant</vt:lpstr>
      <vt:lpstr>1_اختتام الحصة</vt:lpstr>
      <vt:lpstr>2_01- نشاط اعتيادي</vt:lpstr>
      <vt:lpstr>3_03- استماع وتحدث</vt:lpstr>
      <vt:lpstr>3_Env-Enseignant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 ، سننطلق في حصة اللغة العربية..</vt:lpstr>
      <vt:lpstr>ضعوا اللوحة والكراسة في القمطر.</vt:lpstr>
      <vt:lpstr> انشطة اعتيادية</vt:lpstr>
      <vt:lpstr> في حصة اليوم، ستقومون بقراءة جملة وفقرة بدقة واسترسال.</vt:lpstr>
      <vt:lpstr> انتبهوا لقراءتي؛ سأعين من بينكم من سيقرأ بعدي</vt:lpstr>
      <vt:lpstr> الآن، سأختار متعلمين للقراءة، يتناوب 3 متعلمين على القراءة (الفئة د)، </vt:lpstr>
      <vt:lpstr>استمعوا جيدا لقراءتي. </vt:lpstr>
      <vt:lpstr> الآن، من سمع اسمه يتقدم لقراءة النص مثلي. (3 متعلمين الفئة ج وب)</vt:lpstr>
      <vt:lpstr> معجم</vt:lpstr>
      <vt:lpstr>درسنا اليوم : استراتيجية الكلمة؛ تابعوا الشريط لتعرف خطوات بناء شبكة كلمة. انتبهوا  </vt:lpstr>
      <vt:lpstr>عرض فيديو استراتيجية الكلمة </vt:lpstr>
      <vt:lpstr>من يذكرنا بالخطوات؟  </vt:lpstr>
      <vt:lpstr>اَلآن سنطبق الخطوات لننشئ شبكة كلمة الصداقة؛ </vt:lpstr>
      <vt:lpstr>ماذا علينا أن نفعل في الخطوة الأولى؟  من يقوم إلى السبورة لرسم المخطط؟ </vt:lpstr>
      <vt:lpstr>ماذا علينا أن نفعل في الخطوة الثانية؟  من يطرح سؤالا ؟ </vt:lpstr>
      <vt:lpstr>ماذا علينا أن نفعل في الخطوة الثالثة؟  خذوا الألواح؛ </vt:lpstr>
      <vt:lpstr>أجيبوا بكلمة عن سؤال: ما معنى الصَّداقة؟ يسجل الأستاذ بعض الكلمات على الشبكة </vt:lpstr>
      <vt:lpstr>ممتاز؛ بمزيد من الأسئلة يمكننا الحصول على هذه الكلمات؛ من يقرأ؟ </vt:lpstr>
      <vt:lpstr>الآن. على الكراسة ص : 8 ، </vt:lpstr>
      <vt:lpstr>من يقرأ التعليمة؟ باتباع نفس الخطوات أنشئوا شبكة كلمة اعتذار. معكم 3 دقائق </vt:lpstr>
      <vt:lpstr>انتهى الوقت؛ كل واحد يناقش مع زميله كيف حصل على الكلمات . معكم دقيقة </vt:lpstr>
      <vt:lpstr>هذا مثال لشبكة كلمة "اعتذار". من وجد كلمات أخرى؟ </vt:lpstr>
      <vt:lpstr>بنفس الطريقة؛ أنشئوا شبكة مثابرة في المنزل </vt:lpstr>
      <vt:lpstr>استماع وتحدث</vt:lpstr>
      <vt:lpstr>الآن، سنبدأ حصة الاستماع والتحدث. سنستمع إلى حكاية جديدة بعنوان "دَرْسُ ٱلْمُثابَرَةِ".</vt:lpstr>
      <vt:lpstr>قبل أن تستمعوا للنص، ستتعرفون على مفردات ستساعدكم على الفهم.</vt:lpstr>
      <vt:lpstr>ما التعريف المناسب لكل كلمة؟ </vt:lpstr>
      <vt:lpstr>من يقرأ؟ </vt:lpstr>
      <vt:lpstr>هل سبق لكم أن  اعترضتكم مشكلة ما؟     من قدم لكم النصيحة؟</vt:lpstr>
      <vt:lpstr>انطلاقا من العنوان والصورة، ما توقعاتكم حول النص؟</vt:lpstr>
      <vt:lpstr>الآن، استعدوا للاستماع  بتركيز  للحكاية كي تتحققوا من توقعاتكم </vt:lpstr>
      <vt:lpstr>عرض شريط الحكاية </vt:lpstr>
      <vt:lpstr>من كان توقعه موافقا لمضمون الحكاية ؟ ما الذي يدل على ذلك من النص المسموع؟</vt:lpstr>
      <vt:lpstr>الآن، سأعيد تسميع النص، أنصتوا جيدا؛ متى سمعتم هذه المفردات  ارفعوا اليد. </vt:lpstr>
      <vt:lpstr>نتحقق الآن من فهمكم للحكاية. من الشخصيات المذكورة في النص؟</vt:lpstr>
      <vt:lpstr>نعم؛ هذه شخصيات الحكاية.  من بينها شخصية رئيسية. من هي؟ </vt:lpstr>
      <vt:lpstr>Présentation PowerPoint</vt:lpstr>
      <vt:lpstr>ما الأمكنة المذكورة في النص؟</vt:lpstr>
      <vt:lpstr>متى دارت أحداث الحكاية؟ </vt:lpstr>
      <vt:lpstr>اَلْآنْ؛ خذوا كراساتكم ص 9 - وأجيبوا عن أسئلة الفهم. لديكم 5 دقائق  </vt:lpstr>
      <vt:lpstr>انتهى الوقت؛ كل واحد يناقش مع زميله إجاباته . معكم دقيقة </vt:lpstr>
      <vt:lpstr>اَلْآنْ؛ نصحح السؤال أ، من يعلل هذا الجواب؟</vt:lpstr>
      <vt:lpstr>نصحح السؤال ب ، من يعلل هذا الجواب؟</vt:lpstr>
      <vt:lpstr>صححوا السؤال ت ، من يشرح لماذا خرجت مريم للنزهة؟</vt:lpstr>
      <vt:lpstr>نمر إلى السؤال 2. من يقرأ جوابه؟ هل أنتم متفقون؟ </vt:lpstr>
      <vt:lpstr>الآن ؛ هل النص الذي استمعنا إليه  أدبي أم معلوماتي؟  من يجيب مع التعليل </vt:lpstr>
      <vt:lpstr>بالفعل هذا النص أدبي لأنه يسرد أحداثا من خيال الكاتب  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sa3i cpl</cp:lastModifiedBy>
  <cp:revision>1</cp:revision>
  <dcterms:created xsi:type="dcterms:W3CDTF">2023-09-20T21:35:22Z</dcterms:created>
  <dcterms:modified xsi:type="dcterms:W3CDTF">2025-10-25T13:16:09Z</dcterms:modified>
</cp:coreProperties>
</file>