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7" r:id="rId1"/>
    <p:sldMasterId id="2147483738" r:id="rId2"/>
    <p:sldMasterId id="2147483804" r:id="rId3"/>
    <p:sldMasterId id="2147483752" r:id="rId4"/>
    <p:sldMasterId id="2147483755" r:id="rId5"/>
    <p:sldMasterId id="2147483761" r:id="rId6"/>
    <p:sldMasterId id="2147483770" r:id="rId7"/>
    <p:sldMasterId id="2147483777" r:id="rId8"/>
    <p:sldMasterId id="2147483787" r:id="rId9"/>
    <p:sldMasterId id="2147483726" r:id="rId10"/>
    <p:sldMasterId id="2147483794" r:id="rId11"/>
    <p:sldMasterId id="2147483827" r:id="rId12"/>
    <p:sldMasterId id="2147483850" r:id="rId13"/>
    <p:sldMasterId id="2147483873" r:id="rId14"/>
    <p:sldMasterId id="2147483899" r:id="rId15"/>
    <p:sldMasterId id="2147483918" r:id="rId16"/>
    <p:sldMasterId id="2147483922" r:id="rId17"/>
    <p:sldMasterId id="2147483951" r:id="rId18"/>
  </p:sldMasterIdLst>
  <p:notesMasterIdLst>
    <p:notesMasterId r:id="rId69"/>
  </p:notesMasterIdLst>
  <p:sldIdLst>
    <p:sldId id="2147482377" r:id="rId19"/>
    <p:sldId id="2147482483" r:id="rId20"/>
    <p:sldId id="2147482463" r:id="rId21"/>
    <p:sldId id="2147482484" r:id="rId22"/>
    <p:sldId id="2147482532" r:id="rId23"/>
    <p:sldId id="2147482533" r:id="rId24"/>
    <p:sldId id="2147482611" r:id="rId25"/>
    <p:sldId id="2147482535" r:id="rId26"/>
    <p:sldId id="268" r:id="rId27"/>
    <p:sldId id="2147482606" r:id="rId28"/>
    <p:sldId id="269" r:id="rId29"/>
    <p:sldId id="270" r:id="rId30"/>
    <p:sldId id="2147482561" r:id="rId31"/>
    <p:sldId id="2147482540" r:id="rId32"/>
    <p:sldId id="2147482543" r:id="rId33"/>
    <p:sldId id="2147482607" r:id="rId34"/>
    <p:sldId id="2147482608" r:id="rId35"/>
    <p:sldId id="2147482541" r:id="rId36"/>
    <p:sldId id="2147482558" r:id="rId37"/>
    <p:sldId id="2147482609" r:id="rId38"/>
    <p:sldId id="2147482559" r:id="rId39"/>
    <p:sldId id="2147482560" r:id="rId40"/>
    <p:sldId id="2147482567" r:id="rId41"/>
    <p:sldId id="2147482568" r:id="rId42"/>
    <p:sldId id="2147482569" r:id="rId43"/>
    <p:sldId id="2147482570" r:id="rId44"/>
    <p:sldId id="2147482571" r:id="rId45"/>
    <p:sldId id="2147482612" r:id="rId46"/>
    <p:sldId id="2147482579" r:id="rId47"/>
    <p:sldId id="2147482610" r:id="rId48"/>
    <p:sldId id="2147482589" r:id="rId49"/>
    <p:sldId id="2147482590" r:id="rId50"/>
    <p:sldId id="2147482615" r:id="rId51"/>
    <p:sldId id="2147482591" r:id="rId52"/>
    <p:sldId id="2147482592" r:id="rId53"/>
    <p:sldId id="2147482593" r:id="rId54"/>
    <p:sldId id="2147482572" r:id="rId55"/>
    <p:sldId id="2147482573" r:id="rId56"/>
    <p:sldId id="2147482574" r:id="rId57"/>
    <p:sldId id="2147482575" r:id="rId58"/>
    <p:sldId id="2147482576" r:id="rId59"/>
    <p:sldId id="2147482577" r:id="rId60"/>
    <p:sldId id="2147482594" r:id="rId61"/>
    <p:sldId id="2147482595" r:id="rId62"/>
    <p:sldId id="2147482614" r:id="rId63"/>
    <p:sldId id="2147482564" r:id="rId64"/>
    <p:sldId id="2147482613" r:id="rId65"/>
    <p:sldId id="2147482601" r:id="rId66"/>
    <p:sldId id="2147482563" r:id="rId67"/>
    <p:sldId id="2147482625" r:id="rId68"/>
  </p:sldIdLst>
  <p:sldSz cx="9144000" cy="6858000" type="screen4x3"/>
  <p:notesSz cx="6858000" cy="9144000"/>
  <p:embeddedFontLst>
    <p:embeddedFont>
      <p:font typeface="Dosis" pitchFamily="2" charset="0"/>
      <p:regular r:id="rId70"/>
      <p:bold r:id="rId71"/>
    </p:embeddedFont>
    <p:embeddedFont>
      <p:font typeface="Dosis ExtraBold" panose="020F0502020204030204" pitchFamily="2" charset="0"/>
      <p:bold r:id="rId72"/>
    </p:embeddedFont>
    <p:embeddedFont>
      <p:font typeface="Dosis Medium" panose="020F0502020204030204" pitchFamily="2" charset="0"/>
      <p:regular r:id="rId73"/>
    </p:embeddedFont>
    <p:embeddedFont>
      <p:font typeface="Dosis SemiBold" panose="020F0502020204030204" pitchFamily="2" charset="0"/>
      <p:bold r:id="rId74"/>
    </p:embeddedFont>
    <p:embeddedFont>
      <p:font typeface="Microsoft Uighur" panose="02000000000000000000" pitchFamily="2" charset="-78"/>
      <p:regular r:id="rId75"/>
      <p:bold r:id="rId76"/>
    </p:embeddedFont>
    <p:embeddedFont>
      <p:font typeface="Modern Love" panose="020F0502020204030204" pitchFamily="82" charset="0"/>
      <p:regular r:id="rId7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ACA4"/>
    <a:srgbClr val="4472C4"/>
    <a:srgbClr val="009242"/>
    <a:srgbClr val="565F88"/>
    <a:srgbClr val="424D7B"/>
    <a:srgbClr val="EF8F03"/>
    <a:srgbClr val="732DF1"/>
    <a:srgbClr val="DCF3F8"/>
    <a:srgbClr val="B8E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28" autoAdjust="0"/>
    <p:restoredTop sz="93395" autoAdjust="0"/>
  </p:normalViewPr>
  <p:slideViewPr>
    <p:cSldViewPr snapToGrid="0">
      <p:cViewPr varScale="1">
        <p:scale>
          <a:sx n="47" d="100"/>
          <a:sy n="47" d="100"/>
        </p:scale>
        <p:origin x="1018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font" Target="fonts/font3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26/10/2025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>
          <a:extLst>
            <a:ext uri="{FF2B5EF4-FFF2-40B4-BE49-F238E27FC236}">
              <a16:creationId xmlns:a16="http://schemas.microsoft.com/office/drawing/2014/main" id="{F2CB3C61-26DC-2AC7-9128-17355C764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>
            <a:extLst>
              <a:ext uri="{FF2B5EF4-FFF2-40B4-BE49-F238E27FC236}">
                <a16:creationId xmlns:a16="http://schemas.microsoft.com/office/drawing/2014/main" id="{636A1CD3-7FA5-55A8-D481-EDB38B7BC2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>
            <a:extLst>
              <a:ext uri="{FF2B5EF4-FFF2-40B4-BE49-F238E27FC236}">
                <a16:creationId xmlns:a16="http://schemas.microsoft.com/office/drawing/2014/main" id="{3B5A9167-C96C-DC19-6B26-B1C208353F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42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66" name="Google Shape;10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93" name="Google Shape;10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png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6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png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0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7861893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220534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66766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17551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8392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60552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14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132213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202904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396092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82999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782882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39580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13288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46590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16409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229124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88364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288520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388419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725587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78430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876029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385995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914233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489061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153441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18180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79632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149768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743400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99706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989478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872720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69639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65791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286103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554950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71476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68594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82690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10735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95762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973245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89758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864266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98287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045909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1558298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169955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7910303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04089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16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017245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60875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3462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19561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1921065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869309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3131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2369262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436551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94819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779616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20466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41122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384079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58269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0438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531864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286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880293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588574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6726942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66202" y="3058690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1 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152388" y="4307506"/>
            <a:ext cx="1274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 2 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7070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83" name="Google Shape;283;p9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465419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868409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1754373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1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1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90" name="Google Shape;290;p111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400015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2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4" name="Google Shape;294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296673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3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8" name="Google Shape;298;p113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9" name="Google Shape;299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558618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14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04" name="Google Shape;304;p1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302;p114">
            <a:extLst>
              <a:ext uri="{FF2B5EF4-FFF2-40B4-BE49-F238E27FC236}">
                <a16:creationId xmlns:a16="http://schemas.microsoft.com/office/drawing/2014/main" id="{62B53205-1C45-CBE8-5716-5AF9EF5C149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0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91632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5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15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3142368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" name="Google Shape;313;p11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4" name="Google Shape;314;p1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8988402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17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8" name="Google Shape;318;p117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9" name="Google Shape;319;p117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0" name="Google Shape;320;p117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1" name="Google Shape;321;p117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2" name="Google Shape;322;p117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3" name="Google Shape;323;p117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4" name="Google Shape;324;p117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5" name="Google Shape;325;p117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6" name="Google Shape;326;p117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7" name="Google Shape;327;p117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6572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18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1" name="Google Shape;331;p118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2" name="Google Shape;332;p118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3" name="Google Shape;333;p118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4" name="Google Shape;334;p118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90962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1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8" name="Google Shape;338;p11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9" name="Google Shape;339;p11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0" name="Google Shape;340;p11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1" name="Google Shape;341;p119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2" name="Google Shape;342;p119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3" name="Google Shape;343;p119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4" name="Google Shape;344;p119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5" name="Google Shape;345;p119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2806817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12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0" name="Google Shape;350;p12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1" name="Google Shape;351;p12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12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3" name="Google Shape;353;p12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4" name="Google Shape;354;p12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18777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7039458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2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8" name="Google Shape;358;p12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9" name="Google Shape;359;p12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0" name="Google Shape;360;p12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1" name="Google Shape;361;p12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2" name="Google Shape;362;p12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2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7184535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2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7" name="Google Shape;367;p12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8" name="Google Shape;368;p12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9" name="Google Shape;369;p12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0" name="Google Shape;370;p12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2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12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3" name="Google Shape;373;p12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4" name="Google Shape;374;p12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48662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12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12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12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1" name="Google Shape;381;p12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2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2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2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2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6" name="Google Shape;386;p12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12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780262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2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2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2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2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2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816480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2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0" name="Google Shape;400;p12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1" name="Google Shape;401;p12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2" name="Google Shape;402;p12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3" name="Google Shape;403;p12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4" name="Google Shape;404;p12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12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6" name="Google Shape;406;p12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7" name="Google Shape;407;p12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2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8535833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2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2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2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2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5" name="Google Shape;415;p12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6" name="Google Shape;416;p12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7" name="Google Shape;417;p12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8" name="Google Shape;418;p12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9" name="Google Shape;419;p12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0" name="Google Shape;420;p1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217858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8" name="Google Shape;428;p1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9" name="Google Shape;429;p1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0" name="Google Shape;430;p1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737818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6" name="Google Shape;436;p1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7" name="Google Shape;437;p1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8" name="Google Shape;438;p1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9" name="Google Shape;439;p1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0" name="Google Shape;440;p12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12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12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12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4" name="Google Shape;444;p12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5" name="Google Shape;445;p12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6" name="Google Shape;446;p12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7" name="Google Shape;447;p12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8" name="Google Shape;448;p12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9" name="Google Shape;449;p12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2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2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2" name="Google Shape;452;p12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3" name="Google Shape;453;p12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244272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2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2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808890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3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3" name="Google Shape;463;p13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13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3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13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3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3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9" name="Google Shape;469;p13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024765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3013207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18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122993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079309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346851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14628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48905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94504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41013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372423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51405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03142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0267994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2473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7514561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503825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508335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295778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3780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052482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519764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8788872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04212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815591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68542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238215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238259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228580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92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43930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699565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38165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7188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14908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82530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03696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93154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17691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79218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638624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46069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468430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0488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84707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3876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99632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03904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97447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624482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25183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63231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41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036166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31845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824172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6671908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394135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93414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900952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12069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4705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514394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30150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572782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632061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51344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61978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05185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036852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5168775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690496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94261815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87537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40046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15273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921874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928678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279220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8194939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506885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721286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8880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0214200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47188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7759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80886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950980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163618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53117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0104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9147514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253468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4907494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6134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54749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833705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498692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784395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17362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076747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536893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5565014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29418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139739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83383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78370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21897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422967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68625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8629556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731918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078105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168199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401301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4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theme" Target="../theme/theme12.xml"/><Relationship Id="rId28" Type="http://schemas.openxmlformats.org/officeDocument/2006/relationships/image" Target="../media/image19.png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image" Target="../media/image1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51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8.jp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image" Target="../media/image30.jpg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26" Type="http://schemas.openxmlformats.org/officeDocument/2006/relationships/theme" Target="../theme/theme18.xml"/><Relationship Id="rId3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2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23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Relationship Id="rId22" Type="http://schemas.openxmlformats.org/officeDocument/2006/relationships/slideLayout" Target="../slideLayouts/slideLayout212.xml"/><Relationship Id="rId27" Type="http://schemas.openxmlformats.org/officeDocument/2006/relationships/image" Target="../media/image4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6.xml"/><Relationship Id="rId14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7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4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9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292859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3E8B77-5DDB-0FA7-5389-56E6AEF08A5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7D569B-33B2-3605-ACF4-1397DF75064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BE8A8-C44E-0BF9-0570-8A5B9B5DDA25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BC359-4ECF-8101-9460-50CD56E6DD8B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4B9D66-C155-41A3-9D86-C5CA610ECADD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D513DF-5A1C-A7C8-19E7-11B7D157E7F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9DE639-1A62-5BC9-354A-312172DAE91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1750D4B-C681-9B97-7EB9-6D5DDF0A4D1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099BC93-26AD-66F3-0A08-8DFB73D0E43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288066B-3982-B310-AE2B-DDD0CC88DE0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99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49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95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15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94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79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8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46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846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8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023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  <p:sldLayoutId id="2147483975" r:id="rId24"/>
    <p:sldLayoutId id="2147483976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896" r:id="rId14"/>
    <p:sldLayoutId id="2147483945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65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18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947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823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335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137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52" y="15209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142823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047879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604754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489294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45212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63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575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77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792" y="1825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031063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2936119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49299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37753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31895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930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442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244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659" y="16225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5913930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818986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375861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260401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77126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</p:spTree>
    <p:extLst>
      <p:ext uri="{BB962C8B-B14F-4D97-AF65-F5344CB8AC3E}">
        <p14:creationId xmlns:p14="http://schemas.microsoft.com/office/powerpoint/2010/main" val="388993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412192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1.png"/><Relationship Id="rId7" Type="http://schemas.openxmlformats.org/officeDocument/2006/relationships/image" Target="../media/image1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1.png"/><Relationship Id="rId7" Type="http://schemas.openxmlformats.org/officeDocument/2006/relationships/image" Target="../media/image1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2.png"/><Relationship Id="rId7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2.png"/><Relationship Id="rId7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2.png"/><Relationship Id="rId7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2.png"/><Relationship Id="rId7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6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9.gif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3.png"/><Relationship Id="rId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39.gif"/><Relationship Id="rId10" Type="http://schemas.openxmlformats.org/officeDocument/2006/relationships/image" Target="../media/image19.png"/><Relationship Id="rId4" Type="http://schemas.openxmlformats.org/officeDocument/2006/relationships/image" Target="../media/image4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9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>
          <a:extLst>
            <a:ext uri="{FF2B5EF4-FFF2-40B4-BE49-F238E27FC236}">
              <a16:creationId xmlns:a16="http://schemas.microsoft.com/office/drawing/2014/main" id="{8C07E5CC-F356-1826-E42F-42905C3DC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358;p13">
            <a:extLst>
              <a:ext uri="{FF2B5EF4-FFF2-40B4-BE49-F238E27FC236}">
                <a16:creationId xmlns:a16="http://schemas.microsoft.com/office/drawing/2014/main" id="{3E7FAA9E-89F5-541F-1360-0216B7A4F4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</a:t>
            </a:r>
            <a:r>
              <a:rPr lang="ar-MA" sz="2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لآن، سأختار من سيقرأ</a:t>
            </a: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، </a:t>
            </a: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يتناوب 3 متعلمين على القراءة (الفئة د)،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FD25D328-2C71-F63D-CDEF-202A41C9FF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3D89A92-4B64-5C42-FABF-87FF659CB149}"/>
              </a:ext>
            </a:extLst>
          </p:cNvPr>
          <p:cNvSpPr/>
          <p:nvPr/>
        </p:nvSpPr>
        <p:spPr>
          <a:xfrm>
            <a:off x="6854626" y="3019239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اَلْأَجْيالُ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669E056-E8AC-50C2-6F05-57373F24F0CB}"/>
              </a:ext>
            </a:extLst>
          </p:cNvPr>
          <p:cNvSpPr/>
          <p:nvPr/>
        </p:nvSpPr>
        <p:spPr>
          <a:xfrm>
            <a:off x="4869969" y="305175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اَلْعَلاقَةُ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9046188-B8D1-4174-1683-72F325A5E506}"/>
              </a:ext>
            </a:extLst>
          </p:cNvPr>
          <p:cNvSpPr/>
          <p:nvPr/>
        </p:nvSpPr>
        <p:spPr>
          <a:xfrm>
            <a:off x="2926599" y="305746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تُراثٌ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B10D434-F7B8-7A43-3199-D10C66066D6A}"/>
              </a:ext>
            </a:extLst>
          </p:cNvPr>
          <p:cNvSpPr/>
          <p:nvPr/>
        </p:nvSpPr>
        <p:spPr>
          <a:xfrm>
            <a:off x="430667" y="3075749"/>
            <a:ext cx="241231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اَلْجيلُ ٱلسّابِقِ</a:t>
            </a:r>
          </a:p>
        </p:txBody>
      </p:sp>
      <p:sp>
        <p:nvSpPr>
          <p:cNvPr id="21" name="Google Shape;1360;p13">
            <a:extLst>
              <a:ext uri="{FF2B5EF4-FFF2-40B4-BE49-F238E27FC236}">
                <a16:creationId xmlns:a16="http://schemas.microsoft.com/office/drawing/2014/main" id="{5585E216-3F29-1D55-7BED-402B9F197BEF}"/>
              </a:ext>
            </a:extLst>
          </p:cNvPr>
          <p:cNvSpPr/>
          <p:nvPr/>
        </p:nvSpPr>
        <p:spPr>
          <a:xfrm>
            <a:off x="498309" y="441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تَتَواصَلُ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ٱلْأَجْيالُ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وَتُحافِظُ عَلى هُوِيَّتِنا وَثَقافَتِنا</a:t>
            </a:r>
          </a:p>
        </p:txBody>
      </p:sp>
      <p:sp>
        <p:nvSpPr>
          <p:cNvPr id="22" name="Google Shape;1054;p15">
            <a:extLst>
              <a:ext uri="{FF2B5EF4-FFF2-40B4-BE49-F238E27FC236}">
                <a16:creationId xmlns:a16="http://schemas.microsoft.com/office/drawing/2014/main" id="{B8907D31-AB49-70BA-6EF5-A539529032B4}"/>
              </a:ext>
            </a:extLst>
          </p:cNvPr>
          <p:cNvSpPr/>
          <p:nvPr/>
        </p:nvSpPr>
        <p:spPr>
          <a:xfrm rot="10800000">
            <a:off x="1338328" y="3121650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055;p15">
            <a:extLst>
              <a:ext uri="{FF2B5EF4-FFF2-40B4-BE49-F238E27FC236}">
                <a16:creationId xmlns:a16="http://schemas.microsoft.com/office/drawing/2014/main" id="{3F764C2F-B149-E1DF-9EFF-51D01497F808}"/>
              </a:ext>
            </a:extLst>
          </p:cNvPr>
          <p:cNvSpPr/>
          <p:nvPr/>
        </p:nvSpPr>
        <p:spPr>
          <a:xfrm rot="10800000">
            <a:off x="6175858" y="4461837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4" name="Espace réservé pour une image  19">
            <a:extLst>
              <a:ext uri="{FF2B5EF4-FFF2-40B4-BE49-F238E27FC236}">
                <a16:creationId xmlns:a16="http://schemas.microsoft.com/office/drawing/2014/main" id="{12E87542-1B50-82B4-6835-8BF34B6B72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5A85E07-7E5A-460D-528C-A6342A5E77D9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C246340-9106-A782-D692-EF69F8D34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669BB2D-65B4-62D4-56D8-370416B871C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B8D23C-0E04-F685-1BAD-6C2EB032093F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C8B6EF-A74A-D008-FC7F-32716BF35CA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038F51-2ED0-EAF3-CCE3-AE67C3B6AF2E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83874AE-04F0-BC73-B4E6-878D8D10F7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8891080-FE48-B314-9A9F-CDDEC0D414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BE5E3C7-8803-18C8-C918-8A9CB806E8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369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استمعوا جيدا لقراءتي.</a:t>
            </a:r>
            <a:endParaRPr sz="2400" i="1" u="none" strike="noStrike" cap="none" dirty="0">
              <a:solidFill>
                <a:srgbClr val="A5A5A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EB679C99-B5F6-73EB-CFD7-FBD6645704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1070" name="Google Shape;1070;p16"/>
          <p:cNvSpPr/>
          <p:nvPr/>
        </p:nvSpPr>
        <p:spPr>
          <a:xfrm>
            <a:off x="394360" y="1406374"/>
            <a:ext cx="8109761" cy="529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3600"/>
              <a:buFont typeface="Calibri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اَلْعَلاقَةُ بَيْنَ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ٱلْأَجْيالِ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تُشْبِهُ سِلْسِلَةً ذَهَبِيَّةً مُتَّصِلَ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ةً،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حَيْثُ يَحْمِلُ كُلُّ جيلٍ تُراثاً ثَميناً مِنَ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ٱلْجيلِ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ٱلسّابِ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إِنَّ تاريخَ شَعْبِنا حافِلٌ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بِٱلْقِصَصِ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وَٱلْحِكاياتِ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ٱلَّتي تُتَوارَثُ مِنْ جيلٍ لِآخَرَ عَلى مَرِّ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ٱلزَّمَ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تَتَواصَلُ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ٱلْأَجْيالُ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لِتُحافِظَ عَلى هُوِيَّتِها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وَثَقافَتِ</a:t>
            </a:r>
            <a:r>
              <a:rPr lang="ar-MA" sz="4000" b="1" kern="0" dirty="0">
                <a:solidFill>
                  <a:srgbClr val="00ACA4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ها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،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فَيَتَعَلَّمُ ٱلصِّغارُ مِنَ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ٱلْكِبا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،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وَيَحْمِلونَ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ٱلْمِشْعَلَ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نَحْوَ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ٱلْمُسْتَقْبَ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7" name="Espace réservé pour une image  19">
            <a:extLst>
              <a:ext uri="{FF2B5EF4-FFF2-40B4-BE49-F238E27FC236}">
                <a16:creationId xmlns:a16="http://schemas.microsoft.com/office/drawing/2014/main" id="{05C9185D-E78C-1302-0090-01C36055EB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7F5BF6-DD26-F257-94E3-F8BCE654B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DC99ED-02CC-5CB0-F020-BA7077720ED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2223A-0A8E-AD14-C398-362F0402316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CF29D7-606D-3C20-A022-BC05D580B15F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532437-F99C-FB6F-6290-FB87F84BCD6B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AB815E7-FCA0-E802-0AAB-4F907886CA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285D030-122B-C434-2CCF-B0767200D8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9B2ECA6-EF5C-9EB8-6214-33B2F0D4E8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408;p15">
            <a:extLst>
              <a:ext uri="{FF2B5EF4-FFF2-40B4-BE49-F238E27FC236}">
                <a16:creationId xmlns:a16="http://schemas.microsoft.com/office/drawing/2014/main" id="{1DA8DCCC-9E5B-0396-4C83-0E06AE192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</a:pPr>
            <a:r>
              <a:rPr lang="ar-MA" sz="2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</a:t>
            </a:r>
            <a:r>
              <a:rPr lang="ar-MA" sz="2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آن، من سمع اسمَه يتقدم لقراءة </a:t>
            </a: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النص مثلي.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(3 متعلمين الفئة ج وب)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F37CC66-F583-CAB1-3678-41E0018AC4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4" name="Google Shape;1070;p16">
            <a:extLst>
              <a:ext uri="{FF2B5EF4-FFF2-40B4-BE49-F238E27FC236}">
                <a16:creationId xmlns:a16="http://schemas.microsoft.com/office/drawing/2014/main" id="{E563985F-D6CB-BCF6-E417-5E2BB16D246E}"/>
              </a:ext>
            </a:extLst>
          </p:cNvPr>
          <p:cNvSpPr/>
          <p:nvPr/>
        </p:nvSpPr>
        <p:spPr>
          <a:xfrm>
            <a:off x="394360" y="1406374"/>
            <a:ext cx="8109761" cy="529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3600"/>
              <a:buFont typeface="Calibri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اَلْعَلاقَةُ بَيْنَ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ٱلْأَجْيالِ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تُشْبِهُ سِلْسِلَةً ذَهَبِيَّةً مُتَّصِلَ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ةً،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حَيْثُ يَحْمِلُ كُلُّ جيلٍ تُراثاً ثَميناً مِنَ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ٱلْجيلِ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ٱلسّابِ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إِنَّ تاريخَ شَعْبِنا حافِلٌ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بِٱلْقِصَصِ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وَٱلْحِكاياتِ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ٱلَّتي تُتَوارَثُ مِنْ جيلٍ لِآخَرَ عَلى مَرِّ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ٱلزَّمَ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تَتَواصَلُ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ٱلْأَجْيالُ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لِتُحافِظَ عَلى هُوِيَّتِها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وَثَقافَتِ</a:t>
            </a:r>
            <a:r>
              <a:rPr lang="ar-MA" sz="4000" b="1" kern="0" dirty="0">
                <a:solidFill>
                  <a:srgbClr val="00ACA4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ها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،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فَيَتَعَلَّمُ ٱلصِّغارُ مِنَ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ٱلْكِبا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،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وَيَحْمِلونَ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ٱلْمِشْعَلَ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نَحْوَ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ٱلْمُسْتَقْبَ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8" name="Espace réservé pour une image  19">
            <a:extLst>
              <a:ext uri="{FF2B5EF4-FFF2-40B4-BE49-F238E27FC236}">
                <a16:creationId xmlns:a16="http://schemas.microsoft.com/office/drawing/2014/main" id="{689CD280-5E6E-3450-3EFA-B3818436B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F4185D-AFC2-5333-68D9-F81ED6BEF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BB4A95-5649-FE37-8C4C-534B9D545C77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51308-DD62-DA1A-FC08-0EDF672D9A2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1F4AD0-DAC9-3368-751E-6EC3DEC9202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4B2282-9874-AFE2-D383-15ADFBDAE7D9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3B32553-9BC8-742A-BD27-C4B3D1FE95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37283E6-1864-4BA0-708D-A1EEBA2110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1F87CD1-3CED-E744-92C8-DC5238171B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1292-F3D2-08B1-369A-8C3DAC85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75F4D-6229-B11D-DB4A-DC6D8B72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قراءة 1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35C2CACA-1419-4803-8C19-D053E2586F3A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دَرْسٌ في الْحَياةِ  - التوقع و التحقق والفهم العام 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D02195B-6212-3549-B729-B14C4082D5BF}"/>
              </a:ext>
            </a:extLst>
          </p:cNvPr>
          <p:cNvSpPr/>
          <p:nvPr/>
        </p:nvSpPr>
        <p:spPr>
          <a:xfrm>
            <a:off x="5141611" y="164147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9F2B8A6F-F86B-A3E9-BBB3-B0854A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F45539A-4AB3-3B40-8373-2245743C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7" y="756000"/>
            <a:ext cx="74723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سنقرأ نصا بعنوان "دَرْسٌ في الْحَياة"</a:t>
            </a:r>
            <a:endParaRPr lang="fr-FR" sz="2400" dirty="0"/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E8C0C5-8AB9-4008-99CE-6BE5484AAB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12000"/>
            <a:ext cx="900000" cy="900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7B6E53-0C82-E9BA-7077-856208520C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C440AA-23D2-890C-0A83-13066F2CF6A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9E35DD-9762-F3A2-4E6A-1B5479E9E9C9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F67402-370A-4DE7-0157-5D094D544A7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CC0551-0F32-BFA5-7658-6798B926F0A1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78626E-EB11-09CC-9C32-E851BC290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6E94E8-F8B4-0316-5E60-84DF375AE8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2BA5922-3AF3-A562-8352-4FB2D58192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4E5FC91-E341-5D37-54F9-752560CCEADA}"/>
              </a:ext>
            </a:extLst>
          </p:cNvPr>
          <p:cNvGrpSpPr/>
          <p:nvPr/>
        </p:nvGrpSpPr>
        <p:grpSpPr>
          <a:xfrm>
            <a:off x="2053953" y="2074460"/>
            <a:ext cx="5372300" cy="3913176"/>
            <a:chOff x="1260378" y="1571267"/>
            <a:chExt cx="6165875" cy="474391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57D9A2B-B72A-513C-3EDD-C4F12D360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2668" y="1571267"/>
              <a:ext cx="3063585" cy="4743915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A44B126-A1FD-C71C-94A7-B1BEA87E2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0378" y="1571267"/>
              <a:ext cx="3091435" cy="474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62578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DFE9-EE8E-50C4-7C1E-8AD6CB8C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FCFB8E-C770-206A-C159-F62353AB3E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3097" y="612000"/>
            <a:ext cx="900000" cy="900000"/>
          </a:xfr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97BA1F99-FBA9-00C7-E473-31FBEF81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22" y="756000"/>
            <a:ext cx="6999251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قراءة النص،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ستتعرفون مفرداتٍ ستساعدكم على الفهم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96302D6B-250B-1B00-E7BC-70219E3CB456}"/>
              </a:ext>
            </a:extLst>
          </p:cNvPr>
          <p:cNvSpPr txBox="1"/>
          <p:nvPr/>
        </p:nvSpPr>
        <p:spPr>
          <a:xfrm>
            <a:off x="2402397" y="4103556"/>
            <a:ext cx="1559613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أَحْرَجَ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CE620EA4-D879-9E3B-CF88-7BA8B1533675}"/>
              </a:ext>
            </a:extLst>
          </p:cNvPr>
          <p:cNvSpPr txBox="1"/>
          <p:nvPr/>
        </p:nvSpPr>
        <p:spPr>
          <a:xfrm>
            <a:off x="5386955" y="4103556"/>
            <a:ext cx="1689315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يُرَمِّمُ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E301A9C7-C82F-05D7-F652-DB22431DA70A}"/>
              </a:ext>
            </a:extLst>
          </p:cNvPr>
          <p:cNvSpPr txBox="1"/>
          <p:nvPr/>
        </p:nvSpPr>
        <p:spPr>
          <a:xfrm>
            <a:off x="2402398" y="2931952"/>
            <a:ext cx="1559612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سَخِرَ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C91719AA-A6A0-26A0-041E-CF6D747A74A7}"/>
              </a:ext>
            </a:extLst>
          </p:cNvPr>
          <p:cNvSpPr txBox="1"/>
          <p:nvPr/>
        </p:nvSpPr>
        <p:spPr>
          <a:xfrm>
            <a:off x="5332897" y="2924036"/>
            <a:ext cx="1743373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يَجوسُ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342B4A4-2105-47B7-993F-165DFCF107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35275B5-E0F2-3963-768E-1E9DB4F4E94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B83029-9080-33F7-174B-ACE3E0CE96B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C7B163-AFA8-7D92-77C2-A4FC39A2B075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E7CAE6-D4D2-D2EF-1C65-67207B080B11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81121D0-9379-9088-2F9F-55EA063FC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770AD0E-EE0A-DF50-83E3-F63F2426FE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EC1F2F4-7724-EE68-0484-61F208E07C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91834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A31E6-F4AB-1E7C-54DE-337E818E9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7">
            <a:extLst>
              <a:ext uri="{FF2B5EF4-FFF2-40B4-BE49-F238E27FC236}">
                <a16:creationId xmlns:a16="http://schemas.microsoft.com/office/drawing/2014/main" id="{C58513FE-BC8A-1F1D-B864-5537A6C94E29}"/>
              </a:ext>
            </a:extLst>
          </p:cNvPr>
          <p:cNvSpPr txBox="1"/>
          <p:nvPr/>
        </p:nvSpPr>
        <p:spPr>
          <a:xfrm>
            <a:off x="7039870" y="3235288"/>
            <a:ext cx="1559613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أَحْرَجَ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C89E5FD9-9779-76A3-998E-B1F64BBD9ACA}"/>
              </a:ext>
            </a:extLst>
          </p:cNvPr>
          <p:cNvSpPr txBox="1"/>
          <p:nvPr/>
        </p:nvSpPr>
        <p:spPr>
          <a:xfrm>
            <a:off x="7192646" y="5526000"/>
            <a:ext cx="1443749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يُرَمِّمُ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83D4FC1E-A8C6-85DF-36DF-6A2B1671980D}"/>
              </a:ext>
            </a:extLst>
          </p:cNvPr>
          <p:cNvSpPr txBox="1"/>
          <p:nvPr/>
        </p:nvSpPr>
        <p:spPr>
          <a:xfrm>
            <a:off x="7039870" y="2141600"/>
            <a:ext cx="1497528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سَخِرَ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007A375-A8E1-C351-B7B2-BDBEE4C59A6F}"/>
              </a:ext>
            </a:extLst>
          </p:cNvPr>
          <p:cNvSpPr txBox="1"/>
          <p:nvPr/>
        </p:nvSpPr>
        <p:spPr>
          <a:xfrm>
            <a:off x="7129508" y="4380644"/>
            <a:ext cx="1511860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يَجوسُ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9A21CCB-DD02-EC7F-A8F0-041AF3AC7121}"/>
              </a:ext>
            </a:extLst>
          </p:cNvPr>
          <p:cNvSpPr txBox="1"/>
          <p:nvPr/>
        </p:nvSpPr>
        <p:spPr>
          <a:xfrm>
            <a:off x="632373" y="2954839"/>
            <a:ext cx="5076868" cy="1220192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ضَحِكَ مِنْ شَخْصٍ بِطَريقَةٍ تُؤْذِي مَشاعِرَهُ وَ تَجْعَلُهُ حَزيناً.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4605C3A-215B-CA17-E44D-4136C50A9153}"/>
              </a:ext>
            </a:extLst>
          </p:cNvPr>
          <p:cNvSpPr txBox="1"/>
          <p:nvPr/>
        </p:nvSpPr>
        <p:spPr>
          <a:xfrm>
            <a:off x="632373" y="2097427"/>
            <a:ext cx="5076868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يَتَفَحَّصُ وَ يُراقِبُ بِدِقَّةٍ مَكاناً ما.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5FAF7D3-9167-E594-CB13-64E55EB9CB03}"/>
              </a:ext>
            </a:extLst>
          </p:cNvPr>
          <p:cNvSpPr txBox="1"/>
          <p:nvPr/>
        </p:nvSpPr>
        <p:spPr>
          <a:xfrm>
            <a:off x="507605" y="5279760"/>
            <a:ext cx="5354412" cy="1220192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وَضَعَ شَخْصاً في مَوْقِفٍ صَعْبٍ وَ </a:t>
            </a:r>
            <a:r>
              <a:rPr lang="ar-MA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مُرْبِكٍ،لا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يَعْرِفُ كَيْفَ يَتَصَرَّفُ فيهِ.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46D948B-450F-3797-F68F-6EB15BABD551}"/>
              </a:ext>
            </a:extLst>
          </p:cNvPr>
          <p:cNvSpPr txBox="1"/>
          <p:nvPr/>
        </p:nvSpPr>
        <p:spPr>
          <a:xfrm>
            <a:off x="417967" y="4422348"/>
            <a:ext cx="5354412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3416"/>
              </a:lnSpc>
              <a:defRPr sz="40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يُصْلِحُ ٱلْأَشْياءَ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ٱلْمَكْسورَةَ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أَوِ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ٱلتّالِفَةَ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8BA14CE-5D19-D8AD-AE15-F8A86D4F5F14}"/>
              </a:ext>
            </a:extLst>
          </p:cNvPr>
          <p:cNvCxnSpPr>
            <a:cxnSpLocks/>
            <a:stCxn id="20" idx="1"/>
            <a:endCxn id="2" idx="3"/>
          </p:cNvCxnSpPr>
          <p:nvPr/>
        </p:nvCxnSpPr>
        <p:spPr>
          <a:xfrm flipH="1">
            <a:off x="5709241" y="2501600"/>
            <a:ext cx="1330629" cy="1063335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DEE5D0DC-9F4D-8EC4-C84B-AFBE0ACD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التعريف المناسب لكل كلمة؟ </a:t>
            </a:r>
            <a:endParaRPr lang="fr-FR" sz="2400" dirty="0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43D73C3-5084-FBE1-00BA-B69F2E138D18}"/>
              </a:ext>
            </a:extLst>
          </p:cNvPr>
          <p:cNvCxnSpPr>
            <a:cxnSpLocks/>
            <a:stCxn id="18" idx="1"/>
            <a:endCxn id="4" idx="3"/>
          </p:cNvCxnSpPr>
          <p:nvPr/>
        </p:nvCxnSpPr>
        <p:spPr>
          <a:xfrm flipH="1">
            <a:off x="5862017" y="3595288"/>
            <a:ext cx="1177853" cy="2294568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2CBB8513-D264-1645-E21C-35530744072F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5709241" y="2501600"/>
            <a:ext cx="1420267" cy="2239044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15FFB6A-EEFB-7513-0CF3-9C093DE49189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874757" y="4771948"/>
            <a:ext cx="1317889" cy="1114052"/>
          </a:xfrm>
          <a:prstGeom prst="line">
            <a:avLst/>
          </a:prstGeom>
          <a:ln w="12700">
            <a:solidFill>
              <a:srgbClr val="16AB9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Espace réservé pour une image  19">
            <a:extLst>
              <a:ext uri="{FF2B5EF4-FFF2-40B4-BE49-F238E27FC236}">
                <a16:creationId xmlns:a16="http://schemas.microsoft.com/office/drawing/2014/main" id="{DE1B4050-9A40-0124-0984-EEED0E6A30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3A2B35-0F75-BEAF-9545-8F6DE4C192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AD4A24-D170-3FAB-D992-738FC4C87CE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0E3157-80FD-A93E-FD5F-D7D6555DBAB9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254168-94D9-26C4-392A-829492626D9C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F9E075-B771-8CE2-5592-2ED310CBAEF4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1EAC013-1F12-487B-60EC-D40A2897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7B3AB18-D1A8-AE47-776A-499FA71E84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D591A63-8C54-A1F6-B4C8-A33326D809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034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C92-621F-3761-DEE8-41B809DF4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DA7C3C15-79DE-9A2B-19D6-55AB2B67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endParaRPr lang="fr-FR" sz="2400" dirty="0"/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DC9AADF1-6FD1-312D-80DF-8E9706892587}"/>
              </a:ext>
            </a:extLst>
          </p:cNvPr>
          <p:cNvSpPr txBox="1"/>
          <p:nvPr/>
        </p:nvSpPr>
        <p:spPr>
          <a:xfrm>
            <a:off x="741528" y="3152003"/>
            <a:ext cx="7766772" cy="725424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أَحْرَجَ: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وَضَعَ شَخْصاً في مَوْقِفٍ صَعْبٍ وَ </a:t>
            </a:r>
            <a:r>
              <a:rPr kumimoji="0" lang="ar-MA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مُرْبِكٍ،لا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يَعْرِفُ كَيْفَ يَتَصَرَّفُ فيهِ.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D8DC417-8F70-2E81-DED7-B762B45C20CA}"/>
              </a:ext>
            </a:extLst>
          </p:cNvPr>
          <p:cNvSpPr txBox="1"/>
          <p:nvPr/>
        </p:nvSpPr>
        <p:spPr>
          <a:xfrm>
            <a:off x="731058" y="5261085"/>
            <a:ext cx="7787713" cy="720000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يُرَمِّمُ: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يُصْلِحُ ٱلْأَشْياءَ </a:t>
            </a:r>
            <a:r>
              <a:rPr kumimoji="0" lang="ar-MA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ٱلْمَكْسورَةَ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أَوِ </a:t>
            </a:r>
            <a:r>
              <a:rPr kumimoji="0" lang="ar-MA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ٱلتّالِفَةَ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48A7FAC-F20A-7DD9-48C2-68F5BA8EC863}"/>
              </a:ext>
            </a:extLst>
          </p:cNvPr>
          <p:cNvSpPr txBox="1"/>
          <p:nvPr/>
        </p:nvSpPr>
        <p:spPr>
          <a:xfrm>
            <a:off x="741529" y="2097463"/>
            <a:ext cx="7766771" cy="725423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سَخِرَ: 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ضَحِكَ مِنْ شَخْصٍ بِطَريقَةٍ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تُؤْذِي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مَشاعِرَهُ وَ تَجْعَلُهُ حَزيناً.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4E1F531F-14A0-66CF-E1DD-806DF8BD8F3B}"/>
              </a:ext>
            </a:extLst>
          </p:cNvPr>
          <p:cNvSpPr txBox="1"/>
          <p:nvPr/>
        </p:nvSpPr>
        <p:spPr>
          <a:xfrm>
            <a:off x="731057" y="4206544"/>
            <a:ext cx="7787714" cy="725424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يَجوسُ: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يَتَفَحَّصُ وَ يُراقِبُ بِدِقَّةٍ مَكاناً ما.</a:t>
            </a:r>
          </a:p>
        </p:txBody>
      </p:sp>
      <p:pic>
        <p:nvPicPr>
          <p:cNvPr id="13" name="Espace réservé pour une image  19">
            <a:extLst>
              <a:ext uri="{FF2B5EF4-FFF2-40B4-BE49-F238E27FC236}">
                <a16:creationId xmlns:a16="http://schemas.microsoft.com/office/drawing/2014/main" id="{CF4E1AFD-D769-AE7C-EC82-2649D0798C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8D98BC-6F95-6072-856D-0D61FBB30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5F2D45-E153-6A08-10D8-31AF3F5B7AA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B2151B-04CD-C11E-6A8F-27F57B47278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900ABF-BB9B-1983-69A2-DD8319126BB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13986C-D7E1-E8FE-9842-3CFD3E665DB8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E7A86E6-DDC2-5274-5F6F-32495B5CF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E923C6-9FA7-AB2F-10E8-DABC397CB5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64CBBB3-A208-6CD5-CE54-E1FA38EE18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52792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308DE-4A9F-28CD-2AA0-57663D4A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80F8700-4C94-B14A-A4C1-668B2DB5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27" y="704078"/>
            <a:ext cx="7152622" cy="612000"/>
          </a:xfrm>
        </p:spPr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 سبق لكم التعرض للسخرية من طرف شخص ما؟   كيف تعاملتم مع الأمر؟</a:t>
            </a:r>
            <a:endParaRPr lang="fr-FR" sz="2400" dirty="0"/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id="{62040382-146A-8DE8-A03D-DD4C49F5A0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CB3C4893-05BF-5C37-3E78-1CFE4DFD1247}"/>
              </a:ext>
            </a:extLst>
          </p:cNvPr>
          <p:cNvGrpSpPr/>
          <p:nvPr/>
        </p:nvGrpSpPr>
        <p:grpSpPr>
          <a:xfrm>
            <a:off x="2053953" y="2074460"/>
            <a:ext cx="5372300" cy="3913176"/>
            <a:chOff x="1260378" y="1571267"/>
            <a:chExt cx="6165875" cy="474391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6FF268C4-D36D-FB13-2473-F512D452F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2668" y="1571267"/>
              <a:ext cx="3063585" cy="4743915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DB0F247-DF47-0B8E-E89B-3C5214965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0378" y="1571267"/>
              <a:ext cx="3091435" cy="4743915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972DEC4-BE2C-CF0E-6540-413D3A29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D86D88-0488-239F-7449-D0298997EED3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8A7AC3-AA66-1D3A-6E2E-CC3792EBDB6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69D1CF-CC4A-51FE-658F-8192D6B4321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DB57CB-78AE-6E6C-81D5-B2A4294C85C4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4BF976C-E1DB-A35C-36A2-4FB4AA287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E555B0-4CE9-25A7-FD57-5B41F7714E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27AFFB3-881F-1648-D151-E726A6FD72D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08283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BBB5-A652-C75A-09BA-9D00CEAE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00;p48">
            <a:extLst>
              <a:ext uri="{FF2B5EF4-FFF2-40B4-BE49-F238E27FC236}">
                <a16:creationId xmlns:a16="http://schemas.microsoft.com/office/drawing/2014/main" id="{E9BA72C6-0A78-7451-B538-BDFDC0B834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انطلاقا من العنوان والصورة، ما توقعاتكم حول النص؟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9">
            <a:extLst>
              <a:ext uri="{FF2B5EF4-FFF2-40B4-BE49-F238E27FC236}">
                <a16:creationId xmlns:a16="http://schemas.microsoft.com/office/drawing/2014/main" id="{96D4694D-0714-E387-2365-D3A56C06CA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F2263448-A194-4012-4177-B5FB29183A10}"/>
              </a:ext>
            </a:extLst>
          </p:cNvPr>
          <p:cNvGrpSpPr/>
          <p:nvPr/>
        </p:nvGrpSpPr>
        <p:grpSpPr>
          <a:xfrm>
            <a:off x="2053953" y="2074460"/>
            <a:ext cx="5372300" cy="3913176"/>
            <a:chOff x="1260378" y="1571267"/>
            <a:chExt cx="6165875" cy="474391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74417A2-A2E1-4831-FF43-2AC6352E7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2668" y="1571267"/>
              <a:ext cx="3063585" cy="474391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4551562-BB6F-3B56-8B00-CE18DAC0E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0378" y="1571267"/>
              <a:ext cx="3091435" cy="4743915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0017830-B0F4-612C-0519-9A9D47E90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A5B314-833D-32F7-BD4B-B7FCC12F988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A28ACB-7BB0-2CFF-FC11-A78A736819C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898376-2E39-528F-363C-D30713C5CE47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EF1938-7B65-C4AE-C6A9-C7CAA1AC72A7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5A7DFA6-91E8-27FE-46A9-0737E5CFF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8F37773-2FE2-C199-851D-42C2ACE4C5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022E279-C4BB-A576-2C30-5FEC9083F8C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16027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E53FA-10D9-7221-7109-844384648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00;p48">
            <a:extLst>
              <a:ext uri="{FF2B5EF4-FFF2-40B4-BE49-F238E27FC236}">
                <a16:creationId xmlns:a16="http://schemas.microsoft.com/office/drawing/2014/main" id="{C7F56C5A-ED1F-BC39-B37F-6AC8E072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كراساتكم على الصفحتين 10 و 11 .اقرأوا النص للتحقق من توقعاتكم. 3 دقائق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5CF0208-47C7-7910-8436-2898416C9E86}"/>
              </a:ext>
            </a:extLst>
          </p:cNvPr>
          <p:cNvGrpSpPr/>
          <p:nvPr/>
        </p:nvGrpSpPr>
        <p:grpSpPr>
          <a:xfrm>
            <a:off x="2053953" y="2074460"/>
            <a:ext cx="5372300" cy="3913176"/>
            <a:chOff x="1260378" y="1571267"/>
            <a:chExt cx="6165875" cy="474391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3E59CB8-22C4-3681-3D57-3A1D825F6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2668" y="1571267"/>
              <a:ext cx="3063585" cy="474391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BC9C461-B57B-6C16-8F13-2287D78B5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0378" y="1571267"/>
              <a:ext cx="3091435" cy="4743915"/>
            </a:xfrm>
            <a:prstGeom prst="rect">
              <a:avLst/>
            </a:prstGeom>
          </p:spPr>
        </p:pic>
      </p:grpSp>
      <p:pic>
        <p:nvPicPr>
          <p:cNvPr id="18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0D87F06-CE22-B719-2BCC-E0F412136C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0075" y="542817"/>
            <a:ext cx="953524" cy="95352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84D35B-BC4C-A908-3FBB-9D93E8B0C4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4E6414-D15C-024B-4E6F-5356F215C9C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89A8E-B8F2-8DF9-6999-49252F9CAE8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A25A0F-F232-F898-1614-1E9F5C29338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36C844-D21A-C059-7F28-264CD4ACFB47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1E2DBFC-E504-1D56-31AB-C880EE3D2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733B436-D850-2025-4159-2C8E924AFA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DE41B25-99C6-F105-5372-D96A4E58094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6626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70380-3896-58CE-295D-C98143C2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4B18692-8232-0545-8FB5-EB919347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13" y="684213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كان توقعه موافقا لمضمون النص ؟ ما الذي يدل على ذلك من النص القرائي؟</a:t>
            </a: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E3871B1-8AAB-D10C-FF02-AFA44FA44AEC}"/>
              </a:ext>
            </a:extLst>
          </p:cNvPr>
          <p:cNvGrpSpPr/>
          <p:nvPr/>
        </p:nvGrpSpPr>
        <p:grpSpPr>
          <a:xfrm>
            <a:off x="2053953" y="2074460"/>
            <a:ext cx="5372300" cy="3913176"/>
            <a:chOff x="1260378" y="1571267"/>
            <a:chExt cx="6165875" cy="4743915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7B4F3FB-BEF8-C6B0-0622-E457EC226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2668" y="1571267"/>
              <a:ext cx="3063585" cy="474391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85D8087-C479-0DE6-D34F-63769FB45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0378" y="1571267"/>
              <a:ext cx="3091435" cy="4743915"/>
            </a:xfrm>
            <a:prstGeom prst="rect">
              <a:avLst/>
            </a:prstGeom>
          </p:spPr>
        </p:pic>
      </p:grpSp>
      <p:pic>
        <p:nvPicPr>
          <p:cNvPr id="22" name="Espace réservé pour une image  19">
            <a:extLst>
              <a:ext uri="{FF2B5EF4-FFF2-40B4-BE49-F238E27FC236}">
                <a16:creationId xmlns:a16="http://schemas.microsoft.com/office/drawing/2014/main" id="{433E8A2A-11CA-8A91-80CE-0840DA47CD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29B38FA-82A6-F22D-C7A2-F4D19D2581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27DAFC-D894-8707-EC6E-B3836AE4390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2CF470-50E0-9A3C-0AA7-5EA4B764E38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80C152-F86F-458B-E72C-6693A0C6D4A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9A4CB1-4B79-E881-0CAD-5CE33A90E880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D382BC-B25B-64B7-8282-C7F203CFA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0EA72DC-7FD3-97F6-B17E-FF72A520D8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A0FC110-F503-8D03-40F8-D81746737C5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24092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0ECA-0838-4015-380B-C85A8BD0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B55490C-E975-8646-A87B-CF8DA4DD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تابعوا معي ، سأقرأ الجزء الأول من النص.</a:t>
            </a:r>
            <a:endParaRPr lang="fr-FR" sz="24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0BF1393-2C92-D88D-8D9C-7B479A23E5A6}"/>
              </a:ext>
            </a:extLst>
          </p:cNvPr>
          <p:cNvGrpSpPr/>
          <p:nvPr/>
        </p:nvGrpSpPr>
        <p:grpSpPr>
          <a:xfrm>
            <a:off x="2053953" y="2074460"/>
            <a:ext cx="5372300" cy="3913176"/>
            <a:chOff x="1260378" y="1571267"/>
            <a:chExt cx="6165875" cy="474391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4363D6D-33C6-F893-FBA6-85D4FBFBE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2668" y="1571267"/>
              <a:ext cx="3063585" cy="474391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EFF3111-C29E-B5EB-49B7-CDD00C85B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0378" y="1571267"/>
              <a:ext cx="3091435" cy="4743915"/>
            </a:xfrm>
            <a:prstGeom prst="rect">
              <a:avLst/>
            </a:prstGeom>
          </p:spPr>
        </p:pic>
      </p:grpSp>
      <p:pic>
        <p:nvPicPr>
          <p:cNvPr id="18" name="Espace réservé pour une image  19">
            <a:extLst>
              <a:ext uri="{FF2B5EF4-FFF2-40B4-BE49-F238E27FC236}">
                <a16:creationId xmlns:a16="http://schemas.microsoft.com/office/drawing/2014/main" id="{1679382F-D613-3D33-7033-44F54601B8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F04BBE-7844-851F-BF8B-23C20DC664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CCC361-C568-F229-92F2-D4BA4D5414E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F45CC6-9275-2710-ADDE-7BB0CBA6551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8154E0-850E-9C90-A68A-5FBC167FE50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5071B8-C020-C0F3-CDA0-E700A5490552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390277A-4360-3343-2A18-90C75C5C1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7C9117-6162-20B4-74CB-5B1641BB94A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B131C43-F7E5-7480-7119-59D6AB56058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30653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E7E1F-94A2-D9D3-CE18-1125B3E5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7">
            <a:extLst>
              <a:ext uri="{FF2B5EF4-FFF2-40B4-BE49-F238E27FC236}">
                <a16:creationId xmlns:a16="http://schemas.microsoft.com/office/drawing/2014/main" id="{182BC9CB-9F29-BD26-4A90-0D11DD99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الآن، سأعين 3 تلاميذ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لقراءة فقرات الجزء الثاني – تابعوا </a:t>
            </a:r>
            <a:endParaRPr lang="fr-FR" sz="24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18EEAEE-455F-A144-06A1-E37B62A9BA54}"/>
              </a:ext>
            </a:extLst>
          </p:cNvPr>
          <p:cNvGrpSpPr/>
          <p:nvPr/>
        </p:nvGrpSpPr>
        <p:grpSpPr>
          <a:xfrm>
            <a:off x="2053953" y="2074460"/>
            <a:ext cx="5372300" cy="3913176"/>
            <a:chOff x="1260378" y="1571267"/>
            <a:chExt cx="6165875" cy="474391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1E16F58-FCD8-753B-2318-C6BDFFA1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2668" y="1571267"/>
              <a:ext cx="3063585" cy="474391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05DDB2E-A02E-F0FD-1221-5B773D78D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0378" y="1571267"/>
              <a:ext cx="3091435" cy="4743915"/>
            </a:xfrm>
            <a:prstGeom prst="rect">
              <a:avLst/>
            </a:prstGeom>
          </p:spPr>
        </p:pic>
      </p:grpSp>
      <p:pic>
        <p:nvPicPr>
          <p:cNvPr id="18" name="Espace réservé pour une image  19">
            <a:extLst>
              <a:ext uri="{FF2B5EF4-FFF2-40B4-BE49-F238E27FC236}">
                <a16:creationId xmlns:a16="http://schemas.microsoft.com/office/drawing/2014/main" id="{67724604-7E6C-578D-BF62-11F4063F97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0FE00A-710D-3F0A-BA8C-84575C1EAB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9A8E46-1E05-3737-4AB0-47471431F2D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CC0114-C510-4591-8B73-D629D2F189F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F169E2-1A2E-E8BC-72D2-692B142DA8C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205F89-D008-E852-C9B5-E2FEC54B1803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5C5CD7D-A085-A5D1-ED57-98C9D30C0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B33ADAB-E605-743E-77A7-B8A8DE0C29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F78C3EE-1465-E282-E6D0-182E04AEE59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18576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B05F6-EEF1-6348-D7CC-BA5996680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15532F11-BE32-3E49-95D1-759FF6179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8302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نتحقق الآن من فهمكم للنص. من الشخصيات المذكورة في النص؟</a:t>
            </a:r>
            <a:endParaRPr lang="fr-FR" sz="2400" dirty="0"/>
          </a:p>
        </p:txBody>
      </p:sp>
      <p:pic>
        <p:nvPicPr>
          <p:cNvPr id="5" name="Espace réservé pour une image  16">
            <a:extLst>
              <a:ext uri="{FF2B5EF4-FFF2-40B4-BE49-F238E27FC236}">
                <a16:creationId xmlns:a16="http://schemas.microsoft.com/office/drawing/2014/main" id="{15C76C22-5784-C9C7-DF4A-2074A5E75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28" r="-53528"/>
          <a:stretch>
            <a:fillRect/>
          </a:stretch>
        </p:blipFill>
        <p:spPr>
          <a:xfrm>
            <a:off x="-318909" y="2242418"/>
            <a:ext cx="5780374" cy="30538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E59A66B9-F817-63DD-18FC-D7A830A6CBB8}"/>
              </a:ext>
            </a:extLst>
          </p:cNvPr>
          <p:cNvSpPr txBox="1">
            <a:spLocks/>
          </p:cNvSpPr>
          <p:nvPr/>
        </p:nvSpPr>
        <p:spPr>
          <a:xfrm>
            <a:off x="3893838" y="3297253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مَنْ شَخْصِيّاتُ النَّصِّ؟ 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id="{3D307EA1-D43B-3AB3-2BD3-09BA0D47BA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4127043-0E6E-E9D5-1EB0-E3F65D8BEB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7D9206-24E0-D2AA-6D5B-79017311F59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4FA173-C61C-B1C7-5A47-4C152A60634F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A83E18-542A-E7D2-FB2C-7CF21B5E612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A96A2E-C916-8B8D-015A-028C3B27D0BB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FD4B3BD-C7F1-1834-7837-D3C8EBE2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CCABF0A-6C9F-0797-C0BA-A06CA6E8D6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F996B5-987D-D82C-72D9-D1760E043B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18234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56D3F-2305-A6A8-A20E-39E53D46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C56D744-D323-4C48-9BD4-B784B3C6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 الجمل التي تدل على ذلك في النص؟</a:t>
            </a:r>
            <a:endParaRPr lang="fr-FR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01C83-3622-B521-66C1-2B3F35FD139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17224066-2B21-4177-96E4-D949981959A0}"/>
              </a:ext>
            </a:extLst>
          </p:cNvPr>
          <p:cNvSpPr txBox="1">
            <a:spLocks/>
          </p:cNvSpPr>
          <p:nvPr/>
        </p:nvSpPr>
        <p:spPr>
          <a:xfrm>
            <a:off x="4640602" y="3784003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شَخْصِيّاتُ ٱلنّصِّ هِيَ:</a:t>
            </a:r>
          </a:p>
          <a:p>
            <a:pPr marL="457200" marR="0" lvl="0" indent="-228600" algn="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أَنَسٌ؛</a:t>
            </a:r>
          </a:p>
          <a:p>
            <a:pPr marL="457200" marR="0" lvl="0" indent="-228600" algn="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إِيّادٌ؛</a:t>
            </a:r>
          </a:p>
          <a:p>
            <a:pPr marL="457200" marR="0" lvl="0" indent="-228600" algn="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سَلَوى؛</a:t>
            </a:r>
          </a:p>
          <a:p>
            <a:pPr marL="457200" marR="0" lvl="0" indent="-228600" algn="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اَلْجَدُّ؛</a:t>
            </a:r>
          </a:p>
          <a:p>
            <a:pPr marL="457200" marR="0" lvl="0" indent="-228600" algn="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اَلْأَطْفالُ في ٱلْمَلْعَبِ.</a:t>
            </a:r>
          </a:p>
          <a:p>
            <a:pPr marL="457200" marR="0" lvl="0" indent="-228600" algn="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tabLst/>
              <a:defRPr/>
            </a:pP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id="{0D08E7ED-CB63-4094-348F-B55B7B1AA4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8" name="Espace réservé pour une image  16">
            <a:extLst>
              <a:ext uri="{FF2B5EF4-FFF2-40B4-BE49-F238E27FC236}">
                <a16:creationId xmlns:a16="http://schemas.microsoft.com/office/drawing/2014/main" id="{CFA7EBDC-3893-D5F8-A258-1F5D4C8F19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28" r="-53528"/>
          <a:stretch>
            <a:fillRect/>
          </a:stretch>
        </p:blipFill>
        <p:spPr>
          <a:xfrm>
            <a:off x="-318909" y="2242418"/>
            <a:ext cx="5780374" cy="30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A85F7F-75A3-22F1-E764-8747B8B4E8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380F7F-D5EC-7879-681D-39A0DC9F6D0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11FDFD-0AFC-5716-62BB-41B41AB9E40D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A046E3-136B-E477-B6D3-8E4CD3ED3641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1ADB9F-82DD-7E14-8CD6-712D694C5F32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2C22077-3D07-CCB5-15FD-D3D12BCD8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C04316-392B-7809-6226-1C8A3A33BBF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F96707E-E8EB-E026-CE65-F8F0C15C00B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81153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64652-8CAE-C01A-F652-8EF5A1BB1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8F93010-1755-E845-AB93-41B8D556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لِماذا خاصَمَ إيّاد أَنَساً؟</a:t>
            </a:r>
            <a:endParaRPr lang="fr-FR" sz="2400" dirty="0"/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958E7BE4-2986-349E-4E32-340F42A47F33}"/>
              </a:ext>
            </a:extLst>
          </p:cNvPr>
          <p:cNvSpPr txBox="1">
            <a:spLocks/>
          </p:cNvSpPr>
          <p:nvPr/>
        </p:nvSpPr>
        <p:spPr>
          <a:xfrm>
            <a:off x="3893838" y="3297253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لِماذا خاصَمَ إيّادٌ أَنَس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اً</a:t>
            </a: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</a:p>
        </p:txBody>
      </p:sp>
      <p:pic>
        <p:nvPicPr>
          <p:cNvPr id="5" name="Espace réservé pour une image  7">
            <a:extLst>
              <a:ext uri="{FF2B5EF4-FFF2-40B4-BE49-F238E27FC236}">
                <a16:creationId xmlns:a16="http://schemas.microsoft.com/office/drawing/2014/main" id="{80537E0D-EED0-8E2A-ABFA-73DD6EAF0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352" r="-52704" b="-773"/>
          <a:stretch>
            <a:fillRect/>
          </a:stretch>
        </p:blipFill>
        <p:spPr>
          <a:xfrm>
            <a:off x="-469121" y="2160533"/>
            <a:ext cx="5780374" cy="30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pour une image  19">
            <a:extLst>
              <a:ext uri="{FF2B5EF4-FFF2-40B4-BE49-F238E27FC236}">
                <a16:creationId xmlns:a16="http://schemas.microsoft.com/office/drawing/2014/main" id="{D69BEC14-CCB6-AE5E-A4C0-A6CD1E1B17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999E29-2022-A43E-91AA-51F0BFAB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56CFF7-AC5F-35A0-D6FA-C311A0978CA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933942-972D-50E2-F909-ECA6963EFCF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A5A4F8-C4C7-9835-BB4C-A6E17F6EB20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755AE9-4FAA-62A7-0E49-54F975838868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0B62C72-122D-F5E9-CE5C-B0392044F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7B79168-E432-40E8-4310-17BA138928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B55D55-CCE2-F293-A7E7-D4D6EFF708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82959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2D8AF-FA8E-DFB0-900C-2D9CCB59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0C8B2C-A79D-6E41-9054-81AFCC3E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 الجملة التي تدل على ذلك في النص؟</a:t>
            </a:r>
            <a:endParaRPr lang="fr-FR" sz="2400" dirty="0"/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5E37A8FA-25E1-9E6A-F341-0CDB828810C8}"/>
              </a:ext>
            </a:extLst>
          </p:cNvPr>
          <p:cNvSpPr txBox="1">
            <a:spLocks/>
          </p:cNvSpPr>
          <p:nvPr/>
        </p:nvSpPr>
        <p:spPr>
          <a:xfrm>
            <a:off x="3893838" y="3297253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لِماذا خاصَمَ إيّادٌ أَنَس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اً</a:t>
            </a: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id="{476E7287-150F-B1B7-61FB-46CA1CB2FD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2B06EA3A-2AB2-4834-A1F3-7340CF93F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28" r="-53528"/>
          <a:stretch>
            <a:fillRect/>
          </a:stretch>
        </p:blipFill>
        <p:spPr>
          <a:xfrm>
            <a:off x="-318909" y="2242418"/>
            <a:ext cx="5780374" cy="30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206CCF-23FD-A69F-8CCA-F2998063D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124C9E-822A-5B0A-907B-2785D44C2D5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5266EF-41ED-07D5-A2D9-0F508D86A9A2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EA41FB-9F2F-0BB6-C033-E0EA9878640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BE3ACA-BF0A-2D3E-B6C6-DED25BCE8C70}"/>
              </a:ext>
            </a:extLst>
          </p:cNvPr>
          <p:cNvSpPr>
            <a:spLocks/>
          </p:cNvSpPr>
          <p:nvPr/>
        </p:nvSpPr>
        <p:spPr>
          <a:xfrm>
            <a:off x="624468" y="160889"/>
            <a:ext cx="14294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4DED730-2ED1-AF6A-538F-2BAA50455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D68298C-5672-8D3F-8208-79E72F93DB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71ECEE-87AF-82B8-82C8-FABDC69026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48933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C9F1A-C0DB-4C9C-737F-A2381531D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58384-3EC3-6B1A-C466-CA597C13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50655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قراءة 2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DF53CE39-E71B-BD22-F2D1-2EF51152CCD6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دَرْسٌ في الْحَياةِ  - تعلم استراتيجية الفهم.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468EC0F-90D4-CF30-243C-77561CFDAEF0}"/>
              </a:ext>
            </a:extLst>
          </p:cNvPr>
          <p:cNvSpPr/>
          <p:nvPr/>
        </p:nvSpPr>
        <p:spPr>
          <a:xfrm>
            <a:off x="5141611" y="164147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289A1A13-ED5D-15B4-4FE6-807EAD881A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83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9E2D4-D18A-B141-827D-26317FF1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7" y="828000"/>
            <a:ext cx="74723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ستتدربون على استخراج معلومات باعتماد استراتيجية الكلمات المفاتيح. تابعوا الشريط. </a:t>
            </a:r>
            <a:endParaRPr lang="fr-FR" sz="2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4F2AEFA-DDD1-BFC9-B333-0D7F2C4C33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4105B7-3A61-C9D9-EEEF-7C1A8B4D9784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D799F8-6147-BD2D-704B-4F52FB00479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C8F93F-68E5-2182-6DC0-7B50698DD76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782A5D-C7AD-9D24-2B2A-958D7B9CE351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C040C7B-8113-D411-6BD0-CB867430A0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4CF893-4F0F-2C17-CECF-9C790441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584177-7F5F-B10C-049C-3EA1ABB1B2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E4C5598-9D14-3FA6-9180-B512762B2057}"/>
              </a:ext>
            </a:extLst>
          </p:cNvPr>
          <p:cNvSpPr txBox="1"/>
          <p:nvPr/>
        </p:nvSpPr>
        <p:spPr>
          <a:xfrm>
            <a:off x="1502382" y="3279560"/>
            <a:ext cx="6458261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إسْتْراتيجِيَّةُ ٱلْكَلِماتِ ٱلْمَفاتيحِ</a:t>
            </a:r>
          </a:p>
        </p:txBody>
      </p:sp>
      <p:pic>
        <p:nvPicPr>
          <p:cNvPr id="7" name="Espace réservé pour une image  19">
            <a:extLst>
              <a:ext uri="{FF2B5EF4-FFF2-40B4-BE49-F238E27FC236}">
                <a16:creationId xmlns:a16="http://schemas.microsoft.com/office/drawing/2014/main" id="{9D1D125B-4F31-5F21-F393-50E8ACD401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1240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400" dirty="0"/>
              <a:t>تنظيم حصص الأسبوع</a:t>
            </a:r>
            <a:endParaRPr lang="fr-MA" sz="4400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الإملاء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- الحصة 1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المعجم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- الحصة 2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الاستراتيجية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الصرف والتحويل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التوقع والتحقق- الفهم العام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تعلم استراتيجية الفهم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80EEF-881D-D537-D2F5-9F5E4FB0A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57B674A-9464-7680-3A5D-BD7C7E42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استراتيجية  الكلمات المفاتيح </a:t>
            </a:r>
            <a:endParaRPr lang="fr-FR" sz="2400" dirty="0"/>
          </a:p>
        </p:txBody>
      </p:sp>
      <p:pic>
        <p:nvPicPr>
          <p:cNvPr id="6" name="Espace réservé pour une image  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0A7CFE8-54AC-EFD4-A788-03D4843BE1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FF9FC68-7383-9543-E652-69E7F5706A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C3D36E-3137-00E7-BC29-D122FD7727E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EB6B22-75EE-527D-3A14-BF76D54D2CF6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CE772B-612D-7DE0-1411-B3D6FC6DA8F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B7A2F2-6A4E-9DA3-0014-3390DB473AFA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0FABBA1-2327-59B7-9CCC-3EBE8ECE4F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EA9555-70BA-F77D-ADA1-36DBCF104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ACB65D-394F-0B8D-DCC8-9A336D99D4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AR_N4_P1_W1_S2_KeyWords">
            <a:hlinkClick r:id="" action="ppaction://media"/>
            <a:extLst>
              <a:ext uri="{FF2B5EF4-FFF2-40B4-BE49-F238E27FC236}">
                <a16:creationId xmlns:a16="http://schemas.microsoft.com/office/drawing/2014/main" id="{2A89F8FC-82D5-8536-A43A-23AABCAB740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</p:spPr>
      </p:pic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CFFF54-F35D-F714-5951-497AC5EDC34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86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172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A02A9-97B3-E4F6-B2B1-C9AA2923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CBF2FAE7-F834-70ED-98D3-B89DB1330A35}"/>
              </a:ext>
            </a:extLst>
          </p:cNvPr>
          <p:cNvSpPr/>
          <p:nvPr/>
        </p:nvSpPr>
        <p:spPr>
          <a:xfrm rot="120000" flipH="1" flipV="1">
            <a:off x="343562" y="5380787"/>
            <a:ext cx="8392671" cy="1253585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noFill/>
          <a:ln w="136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350F7CE0-0536-326B-716D-80336902D6B1}"/>
              </a:ext>
            </a:extLst>
          </p:cNvPr>
          <p:cNvSpPr/>
          <p:nvPr/>
        </p:nvSpPr>
        <p:spPr>
          <a:xfrm rot="120000" flipH="1" flipV="1">
            <a:off x="387995" y="1721922"/>
            <a:ext cx="8392671" cy="1253585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noFill/>
          <a:ln w="136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9" name="Titre 12">
            <a:extLst>
              <a:ext uri="{FF2B5EF4-FFF2-40B4-BE49-F238E27FC236}">
                <a16:creationId xmlns:a16="http://schemas.microsoft.com/office/drawing/2014/main" id="{8C3DE341-EC8D-A238-EDB9-8AE8C8AF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defTabSz="68580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بالخطوات؟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9">
            <a:extLst>
              <a:ext uri="{FF2B5EF4-FFF2-40B4-BE49-F238E27FC236}">
                <a16:creationId xmlns:a16="http://schemas.microsoft.com/office/drawing/2014/main" id="{98A4E71C-5E0A-FF6B-097E-666BE5F99A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5F7BAF-DF55-BBCB-BB69-BEB4D39AAA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958" y="1787318"/>
            <a:ext cx="5654566" cy="42202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C5CAC56-3A80-20C6-27B4-80A5A0A22D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A1C38D-4226-720C-CB07-231BB8E7A3B1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E9B273-9716-7F40-D217-EA52387BD2AF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8360E0-D041-7E99-81ED-F0FD6D8F954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817498-1B53-FC40-6E84-5453501729DD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CE3850B-6EB8-885B-F6BB-5E2CFA2AEB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8AC351A-515B-8D65-95AC-E8EAA6592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3599D21-CA16-E25A-AF5C-1ADB0ED4D7A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20062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30D33-4F99-9666-44CC-11E2B2EF3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58B64EF-E96F-4C47-B311-8FEFF0E8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على الصفحة رقم 12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64CEAB-C764-CD95-A8D2-DD44B113D7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278" y="1675111"/>
            <a:ext cx="3151815" cy="4880539"/>
          </a:xfrm>
          <a:prstGeom prst="rect">
            <a:avLst/>
          </a:prstGeom>
        </p:spPr>
      </p:pic>
      <p:pic>
        <p:nvPicPr>
          <p:cNvPr id="6" name="Espace réservé pour une image  19">
            <a:extLst>
              <a:ext uri="{FF2B5EF4-FFF2-40B4-BE49-F238E27FC236}">
                <a16:creationId xmlns:a16="http://schemas.microsoft.com/office/drawing/2014/main" id="{15234CCE-3984-F9E0-3524-4EC823A953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B3BAAB-7762-B0C2-AF66-FB4D443C5C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3BB965-6DF4-5156-2FC1-93A7B1194A21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CF05EB-31AC-4C1D-D609-63E9DD347500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BF29E5-5CC7-26F4-018F-A9B4ACE77D0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2C6CDF-9262-9BD9-8FBC-54F3BB0D51CF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356397-8D38-06D8-2890-D8FC15D444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FA886F-0085-32FE-79EB-D6A4D2C7D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EEAC16-69CE-331C-1982-AA8B88BB683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27316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02F8B-35F7-BF3B-FD11-9126D6E38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BA864B0-B902-1329-FACE-09F0A8BD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أجيبوا عن السؤال الثاني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لتطبيق خطوات الاستراتيجية. أمامكم دقيقتان.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976E54-9446-9311-3B17-81D20DC1E1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278" y="1675111"/>
            <a:ext cx="3151815" cy="488053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989B187-E565-E2A2-18C4-0323B91BBF97}"/>
              </a:ext>
            </a:extLst>
          </p:cNvPr>
          <p:cNvSpPr/>
          <p:nvPr/>
        </p:nvSpPr>
        <p:spPr>
          <a:xfrm>
            <a:off x="3239070" y="3565477"/>
            <a:ext cx="3114024" cy="12196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6" name="Espace réservé pour une image  19">
            <a:extLst>
              <a:ext uri="{FF2B5EF4-FFF2-40B4-BE49-F238E27FC236}">
                <a16:creationId xmlns:a16="http://schemas.microsoft.com/office/drawing/2014/main" id="{460A10CA-4F2F-88E4-3F29-E52FE9E376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6B351A-F8EF-CDCB-9366-FAABC0AFE4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05706C-EF63-7604-8AE7-88D1F52FDDD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561161-FD9E-741E-784F-1E738E7164F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4B17-AE6D-6B45-BBC2-9E5C1A04504C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E23AF0-0FD9-2113-D3FE-A822D646D114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3EA4792-CF60-F4AC-D133-4A4C5D35BB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C436102-8A07-0397-9598-B7399FD0B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5D8AC5E-FBAA-9EA6-1BAB-0ABD434179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484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A72A8-96B0-C977-740C-82F549AF6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0BA0C5-F45F-6449-A7A6-D453A92E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5980" y="756000"/>
            <a:ext cx="8208353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ناقشوا كيف طبقتم خطوات الاستراتيجية </a:t>
            </a:r>
            <a:endParaRPr lang="fr-FR" sz="2400" dirty="0"/>
          </a:p>
        </p:txBody>
      </p:sp>
      <p:pic>
        <p:nvPicPr>
          <p:cNvPr id="1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B3198EBD-C53A-6E1B-2E70-40E705988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6531" y="664118"/>
            <a:ext cx="964934" cy="964934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EB82FF-09A8-5C85-77AB-8EEDA5ED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92" y="2634561"/>
            <a:ext cx="8430015" cy="254317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63B7B9-82CB-3CF6-9775-69EF2ACF18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BDFE07-9955-D0A2-4B20-DABF4CD1436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9CFE5-7F12-9945-D9F1-EBB491CDD97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5877A-F96B-486B-9B1D-EC1502F03E67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87BCB8-A8AD-DE96-F82D-DC4B497DA88E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44E609-4AE4-B1DF-CBF7-B85754FE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4A65AE-2D43-82FE-2FDD-A9C37FB3A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4C7AC1-D227-F321-69D6-7F7CA9D481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47291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B52E7-B784-8385-2E45-B17E4081F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BB47CFF-A040-2942-835A-9B0E6AEE6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 من يقرأ المقطع من النص حيث الإجابة؟ </a:t>
            </a:r>
            <a:endParaRPr lang="fr-FR" sz="2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9CB4F4-1505-92F9-37E0-0ADC41A40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2" y="2634561"/>
            <a:ext cx="8430015" cy="254317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7A9D7AC-71F7-8586-295F-2AD748A10B32}"/>
              </a:ext>
            </a:extLst>
          </p:cNvPr>
          <p:cNvSpPr/>
          <p:nvPr/>
        </p:nvSpPr>
        <p:spPr>
          <a:xfrm>
            <a:off x="-122663" y="3227563"/>
            <a:ext cx="418408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تَمَرْكَزَ أَنَسُ بَيْنَ مُهاجِمي ٱلْفَريقِ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ٱلْخَصْمِ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D433310-838D-6404-4F41-9D5537D88B33}"/>
              </a:ext>
            </a:extLst>
          </p:cNvPr>
          <p:cNvSpPr/>
          <p:nvPr/>
        </p:nvSpPr>
        <p:spPr>
          <a:xfrm>
            <a:off x="4366373" y="3194109"/>
            <a:ext cx="411251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EE17929-C78F-C282-0333-433EE544C2DF}"/>
              </a:ext>
            </a:extLst>
          </p:cNvPr>
          <p:cNvSpPr/>
          <p:nvPr/>
        </p:nvSpPr>
        <p:spPr>
          <a:xfrm>
            <a:off x="4226385" y="3846630"/>
            <a:ext cx="629373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11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26A5C16-BD70-0979-6751-6879CC9FA8EE}"/>
              </a:ext>
            </a:extLst>
          </p:cNvPr>
          <p:cNvSpPr/>
          <p:nvPr/>
        </p:nvSpPr>
        <p:spPr>
          <a:xfrm>
            <a:off x="546409" y="3863357"/>
            <a:ext cx="3436873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أَهذا هُوَ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ٱلْحارِسُ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ٱلَّذي تَتَفاخَرونَ بِهِ؟ إِنَّهُ لا يَسْتَطيعُ حَتّى حِراسَةَ نَفْسِهِ!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9">
            <a:extLst>
              <a:ext uri="{FF2B5EF4-FFF2-40B4-BE49-F238E27FC236}">
                <a16:creationId xmlns:a16="http://schemas.microsoft.com/office/drawing/2014/main" id="{32B1CB10-8A71-6640-9C0F-07EDEBFBE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38747D-B220-5D4F-22C8-91D6BA57FE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0406D2-6286-E712-8653-5EA2FFCE94F5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DF742-2CFB-E669-4C0D-18BC1383EF89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E930AF-EAD2-4AE4-28DF-912AE91488A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69982-8EFE-58EA-540F-27DD9354E4BF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4DAFD1C-3B14-5B11-E01A-D9FA375673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D98562D-31AE-2E6A-812A-194B9973FD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68EC9C0-6A1E-FC48-7380-C9D3F48417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659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0C3F5-D1B2-CA82-2CBC-CFD95A4AB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5D6028C4-68FC-2842-A28B-846BD053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 من يقرأ المقطع من النص حيث الإجابة؟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4A5B33-2992-4896-2894-DF38FF37E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2" y="2634561"/>
            <a:ext cx="8430015" cy="254317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36DBE26-0734-AC6E-B228-BC6C350B3B07}"/>
              </a:ext>
            </a:extLst>
          </p:cNvPr>
          <p:cNvSpPr/>
          <p:nvPr/>
        </p:nvSpPr>
        <p:spPr>
          <a:xfrm>
            <a:off x="-122663" y="3227563"/>
            <a:ext cx="418408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تَمَرْكَزَ أَنَسُ بَيْنَ مُهاجِمي ٱلْفَريقِ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ٱلْخَصْمِ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C8AE6F9-633A-410B-7C3C-8C075CA60069}"/>
              </a:ext>
            </a:extLst>
          </p:cNvPr>
          <p:cNvSpPr/>
          <p:nvPr/>
        </p:nvSpPr>
        <p:spPr>
          <a:xfrm>
            <a:off x="4366373" y="3194109"/>
            <a:ext cx="411251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A6B05B-60A1-BFFC-61D6-61C4CDF204D3}"/>
              </a:ext>
            </a:extLst>
          </p:cNvPr>
          <p:cNvSpPr/>
          <p:nvPr/>
        </p:nvSpPr>
        <p:spPr>
          <a:xfrm>
            <a:off x="4226385" y="3846630"/>
            <a:ext cx="629373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11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AC3C648-5391-A9A6-00E2-4BD3604B26FE}"/>
              </a:ext>
            </a:extLst>
          </p:cNvPr>
          <p:cNvSpPr/>
          <p:nvPr/>
        </p:nvSpPr>
        <p:spPr>
          <a:xfrm>
            <a:off x="546409" y="3863357"/>
            <a:ext cx="3436873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أَهذا هُوَ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ٱلْحارِسُ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ٱلَّذي تَتَفاخَرونَ بِهِ؟ إِنَّهُ لا يَسْتَطيعُ حَتّى حِراسَةَ نَفْسِهِ!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9EF3D39-C731-150B-599B-BF3CEDCB20DA}"/>
              </a:ext>
            </a:extLst>
          </p:cNvPr>
          <p:cNvSpPr/>
          <p:nvPr/>
        </p:nvSpPr>
        <p:spPr>
          <a:xfrm>
            <a:off x="4257311" y="4432244"/>
            <a:ext cx="629373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13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0EA6B9E-3524-6918-3DA0-8493A4490057}"/>
              </a:ext>
            </a:extLst>
          </p:cNvPr>
          <p:cNvSpPr/>
          <p:nvPr/>
        </p:nvSpPr>
        <p:spPr>
          <a:xfrm>
            <a:off x="468274" y="4477757"/>
            <a:ext cx="3436873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جَلَسَ أَنَسُ عَلى حافَّةِ سَريرِهِ.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9">
            <a:extLst>
              <a:ext uri="{FF2B5EF4-FFF2-40B4-BE49-F238E27FC236}">
                <a16:creationId xmlns:a16="http://schemas.microsoft.com/office/drawing/2014/main" id="{A5B629BD-ED1E-AE90-B4FF-F3F9826954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544871-DDD0-D485-A389-176C42DF26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CA85DC-CECD-B00F-BC1A-6090A50A863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28E03C-BB55-92CA-01FF-DCCDF4A95FF0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A47E77-7D9A-6842-1A8A-1D44D8C5FDC5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FA708C-7B81-12DB-4CF4-D1774132DB97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E49216-2F25-1FAF-3C73-7DE2701D75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CB4B5A5-1FF7-5CD8-2D41-90FCB4617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BB876AE-2A57-08BA-EF32-03A0650D23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596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6B38A-EE52-068C-0E8C-B15827174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0F3592DD-ECFB-03F4-65FD-431068C7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السؤال؟ </a:t>
            </a:r>
            <a:endParaRPr lang="fr-FR" sz="2400" dirty="0"/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id="{94E1EF51-A91D-C627-CB78-96BD937D0C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7" name="Espace réservé pour une image  13">
            <a:extLst>
              <a:ext uri="{FF2B5EF4-FFF2-40B4-BE49-F238E27FC236}">
                <a16:creationId xmlns:a16="http://schemas.microsoft.com/office/drawing/2014/main" id="{64FB313A-F4CF-6339-11AE-51F344502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28" r="-53528"/>
          <a:stretch>
            <a:fillRect/>
          </a:stretch>
        </p:blipFill>
        <p:spPr>
          <a:xfrm>
            <a:off x="-427970" y="2060448"/>
            <a:ext cx="5780374" cy="305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9EA6684A-9675-E1A9-3D88-DD904BEA1923}"/>
              </a:ext>
            </a:extLst>
          </p:cNvPr>
          <p:cNvSpPr txBox="1">
            <a:spLocks/>
          </p:cNvSpPr>
          <p:nvPr/>
        </p:nvSpPr>
        <p:spPr>
          <a:xfrm>
            <a:off x="3584488" y="2925257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أَينَ بَحَثَ أَنَسُ عَنْ حَلٍّ لِلْاِعْتِذارِ؟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B2BD7C-5FF4-57BB-FF53-0AD852E7B1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3147C5-43F6-2F39-3D6E-6808F301EFF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AAE427-5535-2E6C-648D-9562391A5A4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F33B25-7BD1-7E7B-BB8D-4BC0E1185F0C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D18CC7-E467-5051-5BD8-09127BD6434A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0B41371-2E75-E951-67FD-0A6C5261FF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41B039-F29F-F87A-0897-4C20B3342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5D9DED7-8C3C-DAC2-11FE-9512E81B37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83463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E5037-6AA9-74C5-4FC5-9FDC6FC6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CBD46E9-69F8-C7C6-F25F-6B2B1193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 الجملة التي تدل على ذلك في النص؟</a:t>
            </a:r>
            <a:endParaRPr lang="fr-FR" sz="2400" dirty="0"/>
          </a:p>
        </p:txBody>
      </p:sp>
      <p:pic>
        <p:nvPicPr>
          <p:cNvPr id="3" name="Espace réservé pour une image  13">
            <a:extLst>
              <a:ext uri="{FF2B5EF4-FFF2-40B4-BE49-F238E27FC236}">
                <a16:creationId xmlns:a16="http://schemas.microsoft.com/office/drawing/2014/main" id="{7373A16D-88C6-1763-3022-6C1EDCE33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28" r="-53528"/>
          <a:stretch>
            <a:fillRect/>
          </a:stretch>
        </p:blipFill>
        <p:spPr>
          <a:xfrm>
            <a:off x="-427970" y="2060448"/>
            <a:ext cx="5780374" cy="30538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E0E86E5C-C0A3-2DCB-BE10-8FC95F23AB80}"/>
              </a:ext>
            </a:extLst>
          </p:cNvPr>
          <p:cNvSpPr txBox="1">
            <a:spLocks/>
          </p:cNvSpPr>
          <p:nvPr/>
        </p:nvSpPr>
        <p:spPr>
          <a:xfrm>
            <a:off x="3584488" y="2925257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أَينَ بَحَثَ أَنَسُ عَنْ حَلٍّ لِلْاِعْتِذارِ؟</a:t>
            </a:r>
          </a:p>
        </p:txBody>
      </p:sp>
      <p:pic>
        <p:nvPicPr>
          <p:cNvPr id="17" name="Espace réservé pour une image  19">
            <a:extLst>
              <a:ext uri="{FF2B5EF4-FFF2-40B4-BE49-F238E27FC236}">
                <a16:creationId xmlns:a16="http://schemas.microsoft.com/office/drawing/2014/main" id="{378BBFFA-5F21-C2EE-8392-331994AA5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4010650-A76E-726F-BDEC-8F2760DCED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48D3F2-7F01-73BF-B13C-D6EB5737031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E95602-79A5-403E-FDF8-7B4952B11076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29E2A-38B0-5D6A-DADE-DFC61A0CEE2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1DCF58-A9AC-EFF9-7486-22C05E8DF3E5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43B84A7-E492-D046-B7E2-FB30F41EA3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1F4682C-90C3-CFC3-022B-7468FFDAD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785D5B7-7C90-0FD0-D6B9-CB4520088E8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73578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6B09F-A7C7-B91B-0BAD-C7F6CA6D1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2329B26-8709-8E57-CE6F-B89A0562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السؤال؟</a:t>
            </a:r>
            <a:endParaRPr lang="fr-FR" sz="2400" dirty="0"/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F34DBA9A-C7F5-F3FD-C269-738B35079F05}"/>
              </a:ext>
            </a:extLst>
          </p:cNvPr>
          <p:cNvSpPr txBox="1">
            <a:spLocks/>
          </p:cNvSpPr>
          <p:nvPr/>
        </p:nvSpPr>
        <p:spPr>
          <a:xfrm>
            <a:off x="4763068" y="3339188"/>
            <a:ext cx="4267521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 ٱلْحَلُّ ٱلّذي قَدَّمَهُ ٱلْجَدُّ لِحَفيدِهِ </a:t>
            </a:r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أَنَس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ٍ</a:t>
            </a: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</a:p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3B69ACF3-9F95-7AB9-78F9-D020901F2E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28" r="-53528"/>
          <a:stretch>
            <a:fillRect/>
          </a:stretch>
        </p:blipFill>
        <p:spPr>
          <a:xfrm>
            <a:off x="-427970" y="2060448"/>
            <a:ext cx="5780374" cy="30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9">
            <a:extLst>
              <a:ext uri="{FF2B5EF4-FFF2-40B4-BE49-F238E27FC236}">
                <a16:creationId xmlns:a16="http://schemas.microsoft.com/office/drawing/2014/main" id="{FF4997FD-77DF-E179-6CF9-8213421C54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E5A3F7-73A7-77B7-6171-FEBDF4232F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62E18A-1CD3-C3BE-0B20-9D765B19A021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F47B70-396C-D7A2-4D59-ECB4603F531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8ED11D-82C1-34DB-D227-09A671796DE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C9AC8-A8C4-4998-8860-F1A36C57E10C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98696E5-6245-597D-C7F7-9C6B1E03BB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B79428-D21A-129F-BF4A-C0BC0B0A0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394FB1-02DE-3BCE-FE01-A37E90E90D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89684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دَرْسٌ في الْحَياةِ  - التوقع و التحقق والفهم العام 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دَرْسٌ في الْحَياةِ  - تعلم استراتيجية الفهم.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200" b="1" dirty="0">
                <a:cs typeface="Microsoft Uighur" panose="02000000000000000000" pitchFamily="2" charset="-78"/>
              </a:rPr>
              <a:t>الطلاقة</a:t>
            </a:r>
          </a:p>
        </p:txBody>
      </p:sp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6A8039E0-B176-844E-FA5D-3A13FC66DD3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1635125"/>
            <a:ext cx="468312" cy="468313"/>
          </a:xfrm>
          <a:prstGeom prst="rect">
            <a:avLst/>
          </a:prstGeom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1A4B52AD-4D6B-8677-B262-70DECAAB0F4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>
            <a:fillRect/>
          </a:stretch>
        </p:blipFill>
        <p:spPr>
          <a:xfrm>
            <a:off x="1493321" y="2949040"/>
            <a:ext cx="466725" cy="468312"/>
          </a:xfrm>
          <a:prstGeom prst="rect">
            <a:avLst/>
          </a:prstGeom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D592B0D6-AE75-8969-7039-4C07FD6977D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>
            <a:fillRect/>
          </a:stretch>
        </p:blipFill>
        <p:spPr>
          <a:xfrm>
            <a:off x="1499145" y="4191029"/>
            <a:ext cx="466725" cy="4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569D3-38FC-D3EC-C8B1-58E7DBA88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0E38BA-3E24-1DFC-8186-4FA82BD9A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من يقرأ المقطع الذي وجدتم فيه الجواب؟ </a:t>
            </a:r>
            <a:endParaRPr lang="fr-FR" sz="2400" dirty="0"/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6AF03CBF-6964-2757-C482-6EA1B02F513D}"/>
              </a:ext>
            </a:extLst>
          </p:cNvPr>
          <p:cNvSpPr txBox="1">
            <a:spLocks/>
          </p:cNvSpPr>
          <p:nvPr/>
        </p:nvSpPr>
        <p:spPr>
          <a:xfrm>
            <a:off x="4517409" y="3429000"/>
            <a:ext cx="4363642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 هُوَ ٱلْحَلُّ ٱلّذي قَدَّمَهُ ٱلْجَدُّ لِحَفيدِهِ أَنَس؟</a:t>
            </a:r>
          </a:p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3" name="Espace réservé pour une image  13">
            <a:extLst>
              <a:ext uri="{FF2B5EF4-FFF2-40B4-BE49-F238E27FC236}">
                <a16:creationId xmlns:a16="http://schemas.microsoft.com/office/drawing/2014/main" id="{A84A36AA-FAE3-953F-A955-959DA48A52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28" r="-53528"/>
          <a:stretch>
            <a:fillRect/>
          </a:stretch>
        </p:blipFill>
        <p:spPr>
          <a:xfrm>
            <a:off x="-427970" y="2060448"/>
            <a:ext cx="5780374" cy="30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9">
            <a:extLst>
              <a:ext uri="{FF2B5EF4-FFF2-40B4-BE49-F238E27FC236}">
                <a16:creationId xmlns:a16="http://schemas.microsoft.com/office/drawing/2014/main" id="{E88542D5-F1E7-AD35-BC55-E74F48A828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902AA0-ECB5-B584-F3A2-738E74923A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61270F-E58D-6D6F-2EBA-251492561A70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6A02-2CDD-EC35-97B8-2A5A543F40B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939809-29D6-9568-F31A-39EA6D1D589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1237DB-CF0B-CF99-6D3A-EC23DFCEA171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09A8DC8-CD04-21D6-C068-8D9492E809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4A10F81-5272-0662-D1DA-5F7D344C1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C974975-53CD-C6A1-F699-460B6D2B8A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87959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D2805-CF51-0ECD-7854-C2EFBDABE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E7260-D51B-E893-A9E8-31899FE3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هل نَجَحَتْ نَصيحَةُ ٱلْجَدِّ؟</a:t>
            </a:r>
            <a:endParaRPr lang="fr-FR" sz="2400" dirty="0"/>
          </a:p>
        </p:txBody>
      </p:sp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90148E8E-44C3-299A-3AAB-79AD530E7B44}"/>
              </a:ext>
            </a:extLst>
          </p:cNvPr>
          <p:cNvSpPr txBox="1">
            <a:spLocks/>
          </p:cNvSpPr>
          <p:nvPr/>
        </p:nvSpPr>
        <p:spPr>
          <a:xfrm>
            <a:off x="3702769" y="3184513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هل نَجَحَتْ نَصيحَةُ ٱلْجَدِّ؟</a:t>
            </a:r>
          </a:p>
        </p:txBody>
      </p:sp>
      <p:pic>
        <p:nvPicPr>
          <p:cNvPr id="4" name="Espace réservé pour une image  13">
            <a:extLst>
              <a:ext uri="{FF2B5EF4-FFF2-40B4-BE49-F238E27FC236}">
                <a16:creationId xmlns:a16="http://schemas.microsoft.com/office/drawing/2014/main" id="{82F78AD3-3247-38E7-9A4E-4CBCA8511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28" r="-53528"/>
          <a:stretch>
            <a:fillRect/>
          </a:stretch>
        </p:blipFill>
        <p:spPr>
          <a:xfrm>
            <a:off x="-427970" y="2060448"/>
            <a:ext cx="5780374" cy="30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9">
            <a:extLst>
              <a:ext uri="{FF2B5EF4-FFF2-40B4-BE49-F238E27FC236}">
                <a16:creationId xmlns:a16="http://schemas.microsoft.com/office/drawing/2014/main" id="{11ECCD49-2684-95E6-9B61-4140BFC73C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EE5ADF-99F3-D971-D0BB-3E4C7A74CE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AF032C-3094-4EED-D930-FD4353FA7F5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989F01-A7A9-E376-F185-3CFAB35EBC7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864589-D902-9EA9-D7E5-429B762E43BC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9AC3B-4EE9-7745-62CC-AA1A481CB19A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A26CB62-8B6A-52C5-0684-2B9EAEC186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0A1FC92-F6C5-F6DD-26CB-0FD026AD7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2AD30C-E630-9A9F-8BD6-85D425E3DF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29171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9AE8-6AD9-0D6E-8B15-7E49B6F39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F4CCA-B847-3C8F-BF33-9B694F55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بالفعل؛ نجحت النصيحة – من يقرأ ما يدل على ذلك في النص؟ </a:t>
            </a:r>
            <a:endParaRPr lang="fr-FR" sz="2400" dirty="0"/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A8A628C8-7912-8C1F-4850-E93E9DDF813C}"/>
              </a:ext>
            </a:extLst>
          </p:cNvPr>
          <p:cNvSpPr txBox="1">
            <a:spLocks/>
          </p:cNvSpPr>
          <p:nvPr/>
        </p:nvSpPr>
        <p:spPr>
          <a:xfrm>
            <a:off x="3702769" y="3184513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tzm-Arab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هل نَجَحَتْ نَصيحَةُ ٱلْجَدِّ؟</a:t>
            </a:r>
          </a:p>
        </p:txBody>
      </p:sp>
      <p:pic>
        <p:nvPicPr>
          <p:cNvPr id="5" name="Espace réservé pour une image  13">
            <a:extLst>
              <a:ext uri="{FF2B5EF4-FFF2-40B4-BE49-F238E27FC236}">
                <a16:creationId xmlns:a16="http://schemas.microsoft.com/office/drawing/2014/main" id="{D590B0EE-DDE6-1BB8-0143-9AB781360C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28" r="-53528"/>
          <a:stretch>
            <a:fillRect/>
          </a:stretch>
        </p:blipFill>
        <p:spPr>
          <a:xfrm>
            <a:off x="-57392" y="2124137"/>
            <a:ext cx="5780374" cy="30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pour une image  19">
            <a:extLst>
              <a:ext uri="{FF2B5EF4-FFF2-40B4-BE49-F238E27FC236}">
                <a16:creationId xmlns:a16="http://schemas.microsoft.com/office/drawing/2014/main" id="{830A41D4-A550-D85E-70F3-F2703D794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0D759B-7546-FF2A-3F59-E0FD1D2809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E4F67D-05C2-CB61-E2DA-A407FBAF589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46E28F-F758-E91C-9268-C62D519B453F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9540DD-578B-7917-2D7D-E0F086DC4C4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7B9F8B-94D8-0C21-10EF-F865F6139C37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93F95C6-1BCE-F2CA-C661-AFF2C67BFC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B6EF70B-9481-772D-F356-61C37CF5F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76C665D-B100-8139-A51B-AC5B384874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40676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C7DF7-0499-3A46-1730-DC3237EF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BFA916-894A-7E0C-8169-26EB44FEFD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278" y="1675111"/>
            <a:ext cx="3151815" cy="4880539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5BAD1E2B-759A-4B4E-9A77-3DA7DDA7F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 خذوا كراساتكم الصفحة 12</a:t>
            </a:r>
            <a:endParaRPr lang="fr-FR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8DC998-54B8-618B-5457-2EB0DCC2B26A}"/>
              </a:ext>
            </a:extLst>
          </p:cNvPr>
          <p:cNvSpPr/>
          <p:nvPr/>
        </p:nvSpPr>
        <p:spPr>
          <a:xfrm>
            <a:off x="3405158" y="4777195"/>
            <a:ext cx="2754875" cy="12196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9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B1333C3-D6FB-8C9D-1ADD-56C20915A8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0075" y="542817"/>
            <a:ext cx="953524" cy="95352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5F4EE6-6293-49E4-BFCC-A7966B0241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333DBB-DDAD-97BA-27FA-C403C1D79BF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25D2D-0237-F8E4-FDD6-A188B3FAC81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08E301-4650-AF64-FD1F-CD4B43E913D1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46360C-6D40-D9E3-54DB-60111F033868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2AEB28-36C2-2953-5511-5C4D3C2C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78898C-7BC2-D130-A329-1C9D2CC00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FE42F43-3E46-360C-A64C-EE22A7541C6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46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08127-7127-F84A-C9A0-40F916C9F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CCFD2-D766-454E-B83A-C7C6BFE9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التمرين على كراساتكم. سأمر لمساعدتكم وتقييم إنجازاتكم.  أمامكم 4 دقائق.  </a:t>
            </a:r>
            <a:endParaRPr lang="fr-FR" sz="2400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7BBD9A3-B60B-1D19-2320-6E8E12B2C6F2}"/>
              </a:ext>
            </a:extLst>
          </p:cNvPr>
          <p:cNvSpPr/>
          <p:nvPr/>
        </p:nvSpPr>
        <p:spPr>
          <a:xfrm>
            <a:off x="210176" y="2031950"/>
            <a:ext cx="8577661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أُجيبُ عَنِ ٱلْأَسْئِلَةِ ٱلتّالِيَةِ مُوَظِّفاً إِسْتْراتيجِيَّةَ ٱلْكَلِماتِ ٱلْمَفاتيحِ: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8AE0195-2502-BA33-B8C0-D234EB8E2350}"/>
              </a:ext>
            </a:extLst>
          </p:cNvPr>
          <p:cNvSpPr/>
          <p:nvPr/>
        </p:nvSpPr>
        <p:spPr>
          <a:xfrm>
            <a:off x="1056090" y="3739932"/>
            <a:ext cx="703182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14350" marR="0" lvl="0" indent="-514350" algn="r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 كانَ يَقِفُ إ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ِيّادٌ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marL="514350" marR="0" lvl="0" indent="-514350" algn="r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ar-MA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سَجَّلَ ٱلْهَدَفَ ٱلْأَوَّلَ؟</a:t>
            </a:r>
          </a:p>
          <a:p>
            <a:pPr marL="514350" marR="0" lvl="0" indent="-514350" algn="r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فَعَلَ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إِيّادٌ 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بِقُفّازَيْهِ قَبْلَ أَنْ يُغ</a:t>
            </a:r>
            <a:r>
              <a:rPr lang="ar-MA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ادِرَ ٱلْمَلْعَبَ؟</a:t>
            </a:r>
            <a:endParaRPr kumimoji="0" lang="fr-FR" sz="240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92EBEB-67CE-C6AB-A93C-F92828FFB1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0075" y="542817"/>
            <a:ext cx="953524" cy="95352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1C9F7B-662A-8068-B9C1-7FC84CCDF4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044A4E-5539-5408-6D1D-4074BDB2334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FC0EF4-2038-06A5-0A6A-9A47483AB01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810CE6-9574-1111-AB08-79BEC08F12B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005B18-17CB-93D8-BE31-397154BFCA2D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F8A1C2E-45F3-2351-D263-14F8DE59D7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B08FF9-6FF3-637E-63F9-B48FE479E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F5A10E5-3BA8-525D-5703-9787618DFC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81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6A3DF-F571-768B-D6A7-DCCBEA153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1BF6C1D-C488-3BD5-86D1-5A2350FF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  - من يقرأ جوابه عن السؤال الأول؟ </a:t>
            </a:r>
            <a:endParaRPr lang="fr-FR" sz="2400" i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8A3AA48-5727-9199-FF01-5CC82967D96E}"/>
              </a:ext>
            </a:extLst>
          </p:cNvPr>
          <p:cNvSpPr/>
          <p:nvPr/>
        </p:nvSpPr>
        <p:spPr>
          <a:xfrm>
            <a:off x="1284237" y="3019068"/>
            <a:ext cx="703182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914400" rtl="1">
              <a:lnSpc>
                <a:spcPct val="250000"/>
              </a:lnSpc>
              <a:defRPr/>
            </a:pPr>
            <a:r>
              <a:rPr kumimoji="0" lang="fr-FR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(1 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كانَ</a:t>
            </a:r>
            <a:r>
              <a:rPr kumimoji="0" lang="fr-FR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يَقِفُ </a:t>
            </a:r>
            <a:r>
              <a:rPr lang="ar-MA" sz="3600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إِيّادٌ</a:t>
            </a:r>
            <a:endParaRPr kumimoji="0" lang="ar-MA" sz="3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defTabSz="914400" rtl="1">
              <a:lnSpc>
                <a:spcPct val="250000"/>
              </a:lnSpc>
              <a:defRPr/>
            </a:pPr>
            <a:r>
              <a:rPr lang="fr-FR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(2 </a:t>
            </a:r>
            <a:r>
              <a:rPr lang="ar-MA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سَجَّلَ </a:t>
            </a:r>
            <a:r>
              <a:rPr lang="ar-MA" sz="3600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ٱلْهَدَفَ</a:t>
            </a:r>
            <a:r>
              <a:rPr lang="ar-MA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ٱلْأَوَّلَ</a:t>
            </a:r>
            <a:r>
              <a:rPr lang="ar-MA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lvl="0" algn="r" defTabSz="914400" rtl="1">
              <a:lnSpc>
                <a:spcPct val="250000"/>
              </a:lnSpc>
              <a:defRPr/>
            </a:pPr>
            <a:r>
              <a:rPr kumimoji="0" lang="fr-FR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(3 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فَعَلَ 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إِيّادٌ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بِقُفّازَيْهِ قَبْلَ أَنْ يُغ</a:t>
            </a:r>
            <a:r>
              <a:rPr lang="ar-MA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ادِرَ </a:t>
            </a:r>
            <a:r>
              <a:rPr lang="ar-MA" sz="3600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ٱلْمَلْعَبَ</a:t>
            </a:r>
            <a:r>
              <a:rPr lang="ar-MA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kumimoji="0" lang="fr-FR" sz="240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DC92ED8-2198-7D7F-5A0B-70A2D1C497EC}"/>
              </a:ext>
            </a:extLst>
          </p:cNvPr>
          <p:cNvSpPr/>
          <p:nvPr/>
        </p:nvSpPr>
        <p:spPr>
          <a:xfrm>
            <a:off x="4384592" y="2549801"/>
            <a:ext cx="3530337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كانَ 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إِيّادٌ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يَقِفُ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ٱلْمَرْمى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240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0C109DC-AD04-BC41-8C5B-48C44E6F14C1}"/>
              </a:ext>
            </a:extLst>
          </p:cNvPr>
          <p:cNvSpPr/>
          <p:nvPr/>
        </p:nvSpPr>
        <p:spPr>
          <a:xfrm>
            <a:off x="3663553" y="3865603"/>
            <a:ext cx="4152659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سَلْوى</a:t>
            </a: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سَجَّلَتِ ٱلْهَدَفَ ٱلْأَوَّلَ.</a:t>
            </a:r>
            <a:endParaRPr kumimoji="0" lang="fr-FR" sz="240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66FBD81C-007E-EA39-8632-42968583FAEB}"/>
              </a:ext>
            </a:extLst>
          </p:cNvPr>
          <p:cNvSpPr/>
          <p:nvPr/>
        </p:nvSpPr>
        <p:spPr>
          <a:xfrm>
            <a:off x="1307841" y="5285438"/>
            <a:ext cx="6579907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 defTabSz="914400" rtl="1"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خَلَعَ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إِيّادٌ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قُفّازَيْهِ في صَمْتٍ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i="0" u="none" strike="noStrike" kern="0" cap="none" spc="0" normalizeH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قَبْلَ أَنْ </a:t>
            </a:r>
            <a:r>
              <a:rPr lang="ar-MA" sz="3600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يُغادِرَ ٱلْمَلْعَبَ</a:t>
            </a:r>
            <a:r>
              <a:rPr kumimoji="0" lang="ar-MA" sz="3600" i="0" u="none" strike="noStrike" kern="0" cap="none" spc="0" normalizeH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360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9">
            <a:extLst>
              <a:ext uri="{FF2B5EF4-FFF2-40B4-BE49-F238E27FC236}">
                <a16:creationId xmlns:a16="http://schemas.microsoft.com/office/drawing/2014/main" id="{9E4BEC94-2D5B-A624-83B4-E73258A457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7B32611-D656-1A7E-BF94-9348370D9E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51153E-5B0D-D855-79C3-0405FB051ABC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1D4A79-2F80-FF22-59C0-A01CCBE4B14D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B4AAA6-BDA7-F283-5C17-7E66623B18C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226ED9-C4D0-C473-6254-C21A83540AC6}"/>
              </a:ext>
            </a:extLst>
          </p:cNvPr>
          <p:cNvSpPr>
            <a:spLocks/>
          </p:cNvSpPr>
          <p:nvPr/>
        </p:nvSpPr>
        <p:spPr>
          <a:xfrm>
            <a:off x="702527" y="160889"/>
            <a:ext cx="135142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774FB5-D672-A12A-96D0-5A7A5DC29A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F6D3C2-564E-1C6C-52E7-A1DBBE856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2102AA-C17E-2A11-88DC-DA15D75E84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86932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ماذا تعلمتم اليوم؟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واجباتكم اليومية.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6A3A6-2692-3F7C-114D-329A8F4D5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48BB98D-0AD7-6DC1-0C69-77985A03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EA8D52-A2D1-12B5-D62F-80B0E8C1C3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66A3A7-B352-8D14-763C-4E31F322743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655F49-A15B-0899-01C6-DEDF5ACF216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0BD18B-866D-338E-23B0-602496E4C803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F07FA4-515A-58F3-5E44-0EBBF7C60FB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058D2C0-CD3C-23BA-7149-7CED598EFF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6774C6-6349-427D-1E94-ACBD57F6D9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B51D62D-1866-3746-C94D-6A407DA33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39AB196-ED46-B7DA-34A0-91B3D252F7E4}"/>
              </a:ext>
            </a:extLst>
          </p:cNvPr>
          <p:cNvCxnSpPr>
            <a:cxnSpLocks/>
            <a:stCxn id="22" idx="5"/>
            <a:endCxn id="12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8268989-B5E7-D96D-0E52-955BB722F558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</a:t>
            </a:r>
            <a:r>
              <a:rPr lang="ar-MA" sz="2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عَلَى تَوَقُّعِ 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مَضْمونِ ٱلنَّصِّ ٱلْقِرائِيِّ وَ أَجَبْتُ عَنْ أَسْئِلَةِ ٱلْفَهْمِ ٱلْعامِّ.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343213B-EC36-83B2-BFA6-6D2A80480379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تَعَرَّفْتُ كَيْفِيَّةَ 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ٱسْتِعْمالِ إِسْتْراتيجِيَّةِ ٱلْقِراءَةِ ٱلْمَسْحِيَّةِ.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98D3DD4-B860-6CF1-42EA-11262D4BE0D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D44CF5D0-79DC-923D-D9AD-9FF8704F83C3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B81C0E60-3089-66E3-FA06-32632F4BEA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6652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9764C-6B8A-97B9-6FA2-B56CA30DF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862CAC-6C7E-7747-916A-CB08C5B85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المنزل، سجلوا الواجب المنزلي.</a:t>
            </a:r>
            <a:endParaRPr lang="fr-FR" sz="2400" dirty="0"/>
          </a:p>
        </p:txBody>
      </p:sp>
      <p:pic>
        <p:nvPicPr>
          <p:cNvPr id="15" name="Espace réservé pour une image  14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749EC3F3-19BE-48F5-F9E9-B164BD8F2F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5400" y="628033"/>
            <a:ext cx="900000" cy="900000"/>
          </a:xfr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DC899891-3677-B4FB-CF2F-37933F31A7EF}"/>
              </a:ext>
            </a:extLst>
          </p:cNvPr>
          <p:cNvSpPr txBox="1"/>
          <p:nvPr/>
        </p:nvSpPr>
        <p:spPr>
          <a:xfrm>
            <a:off x="587690" y="2952865"/>
            <a:ext cx="778667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1.  قِراءَةُ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ٱلنّصِّ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قِراءةً سَليمَةً مُعَبِّرةً مَعَ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ٱحْتِرامِ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قَواعِدِ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ٱلْوَقْفِ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algn="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-2. اِسْتِعْمالُ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ٱلْمُعْجَمِ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ٱلْمُبَسَّطِ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لِلْبَحثِ عَنْ شُروحاتِ كَلِماتٍ صَعْبَةٍ مِنَ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46C75F-D235-D7AB-B8B8-47F0A6DA66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BC8C6A-2B86-17E2-E179-8D2C2271E6D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CB6ED1-8FFD-CD02-975A-E322944284DD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9171C9-7388-4592-B951-1443A863D21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EDF155-2AD9-6D27-54C5-6399E34CC611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5B9AB75-03A5-85A5-25DC-10582D410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68F181C-F4F8-F923-141A-ABD1397422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1A19BFD-F159-0457-4CE1-BCAF39A96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5151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6E2ABA-FD27-B21E-A842-E28A5184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192" y="2130135"/>
            <a:ext cx="6351616" cy="35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C4340B9-69FB-64B1-34B3-93224888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MA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492DBF-1C70-000A-5969-080657C843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Image 9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1014E3B-1BE9-1B26-6662-776E9FCE55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887" y="2147924"/>
            <a:ext cx="4106707" cy="36908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EF1038-1112-6798-BF19-F8FBF27C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89F05C-FB01-147D-9BBC-BD137C44AF21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EF5A26-257B-6349-F9AB-9F12F0C4FBF7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20E753-85C7-076A-71FB-82F85C7FAB97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412C8-0A19-1AA7-F7A7-C69B8E6AB504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EFF0D36-E1BC-DACC-9B7D-9A76395CCA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565177-5DCF-C270-5A8C-8A5667E3C5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76EA2A-150D-FC26-DB09-1CF3545F9F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12466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0F693-E132-B03E-0B38-D483646E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BBCBB37-8A8C-8E9F-5C1F-734D57AD5255}"/>
              </a:ext>
            </a:extLst>
          </p:cNvPr>
          <p:cNvSpPr txBox="1"/>
          <p:nvPr/>
        </p:nvSpPr>
        <p:spPr>
          <a:xfrm>
            <a:off x="-287032" y="7937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D67B63CA-C53D-A7B0-8FB8-420FBCED3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FA698E-6CE5-ACEE-7D3A-5D70F02847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42D13DB8-CFC5-06F4-CE50-9CEA212ADC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C88F5E-548A-7E6E-F761-3BE6EFE9F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34877E-B727-F8BF-CCCA-621EF0517CB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0AA4DE-2648-F328-70F7-FD9FF523ED7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E4DA39-7086-70E2-9ED6-6BD13419CB4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A5CA4E-B4B3-AD27-EB90-C9A294AAFA2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AFEEF3F-0282-DFA2-6629-0A9C7521E49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D718A68-508F-5F4C-0004-7D1E9C4DAC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CF0ACCC-98B5-DD42-B1E2-8FD41CA49E5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097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انشطة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الطلاقة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8758" y="1603254"/>
            <a:ext cx="522580" cy="52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7E2C230D-12A0-FA76-B7BB-C2E5C629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71147" y="2798064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94ECEC-07C8-5A43-A8E4-08B0549AC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حصة اليوم، ستقومون بقراءة جملة وفقرة جديدة بدقة واسترسال.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CA2ED4-EDE8-2B40-69FE-D991DCE4B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46FB15-605C-90FB-6E04-5926ADF12CD5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FD0D78-BA80-2822-8547-15598051863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59D99D-F558-8067-499C-6860F597BDA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BACAF0-0272-12B5-6158-F2557F3190C5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A01798-B69C-5816-6B90-5E331B9F13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417BAA-0068-EF5B-FDC9-856A8FD67A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7B8E27C-A87C-21FF-F03D-3A456A75B7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D1751DC-4F5E-94F9-5919-33D9DAA280B1}"/>
              </a:ext>
            </a:extLst>
          </p:cNvPr>
          <p:cNvSpPr/>
          <p:nvPr/>
        </p:nvSpPr>
        <p:spPr>
          <a:xfrm>
            <a:off x="6854626" y="3019239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اَلْأَجْيالُ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EC2379B-CB00-B386-5A0C-1876A5187EC5}"/>
              </a:ext>
            </a:extLst>
          </p:cNvPr>
          <p:cNvSpPr/>
          <p:nvPr/>
        </p:nvSpPr>
        <p:spPr>
          <a:xfrm>
            <a:off x="4869969" y="305175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اَلْعَلاقَةُ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BF406DD-71BD-C8FE-48AD-8C4C9924C58C}"/>
              </a:ext>
            </a:extLst>
          </p:cNvPr>
          <p:cNvSpPr/>
          <p:nvPr/>
        </p:nvSpPr>
        <p:spPr>
          <a:xfrm>
            <a:off x="2926599" y="305746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تُراثٌ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60DC57A-3B30-B572-F251-22C9DF0A567B}"/>
              </a:ext>
            </a:extLst>
          </p:cNvPr>
          <p:cNvSpPr/>
          <p:nvPr/>
        </p:nvSpPr>
        <p:spPr>
          <a:xfrm>
            <a:off x="430667" y="3075749"/>
            <a:ext cx="241231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اَلْجيلُ ٱلسّابِقِ</a:t>
            </a:r>
          </a:p>
        </p:txBody>
      </p:sp>
      <p:sp>
        <p:nvSpPr>
          <p:cNvPr id="19" name="Google Shape;1360;p13">
            <a:extLst>
              <a:ext uri="{FF2B5EF4-FFF2-40B4-BE49-F238E27FC236}">
                <a16:creationId xmlns:a16="http://schemas.microsoft.com/office/drawing/2014/main" id="{772ACBEA-C814-00C2-24F4-22DE6BE65C3D}"/>
              </a:ext>
            </a:extLst>
          </p:cNvPr>
          <p:cNvSpPr/>
          <p:nvPr/>
        </p:nvSpPr>
        <p:spPr>
          <a:xfrm>
            <a:off x="498309" y="441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تَتَواصَلُ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ٱلْأَجْيالُ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وَتُحافِظُ عَلى هُوِيَّتِنا وَثَقافَتِنا</a:t>
            </a:r>
          </a:p>
        </p:txBody>
      </p:sp>
      <p:sp>
        <p:nvSpPr>
          <p:cNvPr id="20" name="Google Shape;1054;p15">
            <a:extLst>
              <a:ext uri="{FF2B5EF4-FFF2-40B4-BE49-F238E27FC236}">
                <a16:creationId xmlns:a16="http://schemas.microsoft.com/office/drawing/2014/main" id="{832A5B1F-25A9-5BDE-7624-1A6C1EA4346E}"/>
              </a:ext>
            </a:extLst>
          </p:cNvPr>
          <p:cNvSpPr/>
          <p:nvPr/>
        </p:nvSpPr>
        <p:spPr>
          <a:xfrm rot="10800000">
            <a:off x="1338328" y="3121650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1055;p15">
            <a:extLst>
              <a:ext uri="{FF2B5EF4-FFF2-40B4-BE49-F238E27FC236}">
                <a16:creationId xmlns:a16="http://schemas.microsoft.com/office/drawing/2014/main" id="{46FEB9CD-485D-C32A-7D45-8E8231A751D3}"/>
              </a:ext>
            </a:extLst>
          </p:cNvPr>
          <p:cNvSpPr/>
          <p:nvPr/>
        </p:nvSpPr>
        <p:spPr>
          <a:xfrm rot="10800000">
            <a:off x="6175858" y="4461837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3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12E87CC-3482-5648-5534-87BAAB1395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12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5"/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F6D7DBC-D29C-1215-5F6E-7B8C26FF8015}"/>
              </a:ext>
            </a:extLst>
          </p:cNvPr>
          <p:cNvSpPr/>
          <p:nvPr/>
        </p:nvSpPr>
        <p:spPr>
          <a:xfrm>
            <a:off x="6854626" y="3019239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اَلْأَجْيالُ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9869DAA-E240-085A-3CC3-7E2D9FF4E382}"/>
              </a:ext>
            </a:extLst>
          </p:cNvPr>
          <p:cNvSpPr/>
          <p:nvPr/>
        </p:nvSpPr>
        <p:spPr>
          <a:xfrm>
            <a:off x="4869969" y="305175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اَلْعَلاقَةُ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12FEF7A-EFC0-19CD-23B3-697F63BA4572}"/>
              </a:ext>
            </a:extLst>
          </p:cNvPr>
          <p:cNvSpPr/>
          <p:nvPr/>
        </p:nvSpPr>
        <p:spPr>
          <a:xfrm>
            <a:off x="2926599" y="3057462"/>
            <a:ext cx="190103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تُراثٌ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B3A6802-4533-2DB9-61A8-2F87C7773B95}"/>
              </a:ext>
            </a:extLst>
          </p:cNvPr>
          <p:cNvSpPr/>
          <p:nvPr/>
        </p:nvSpPr>
        <p:spPr>
          <a:xfrm>
            <a:off x="430667" y="3075749"/>
            <a:ext cx="241231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اَلْجيلُ ٱلسّابِقِ</a:t>
            </a:r>
          </a:p>
        </p:txBody>
      </p:sp>
      <p:sp>
        <p:nvSpPr>
          <p:cNvPr id="15" name="Google Shape;1360;p13">
            <a:extLst>
              <a:ext uri="{FF2B5EF4-FFF2-40B4-BE49-F238E27FC236}">
                <a16:creationId xmlns:a16="http://schemas.microsoft.com/office/drawing/2014/main" id="{A0E9D74B-C57B-AEA2-78F0-77F939B5CC59}"/>
              </a:ext>
            </a:extLst>
          </p:cNvPr>
          <p:cNvSpPr/>
          <p:nvPr/>
        </p:nvSpPr>
        <p:spPr>
          <a:xfrm>
            <a:off x="498309" y="441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تَتَواصَلُ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ٱلْأَجْيالُ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وَتُحافِظُ عَلى هُوِيَّتِنا وَثَقافَتِنا</a:t>
            </a:r>
          </a:p>
        </p:txBody>
      </p:sp>
      <p:sp>
        <p:nvSpPr>
          <p:cNvPr id="1054" name="Google Shape;1054;p15"/>
          <p:cNvSpPr/>
          <p:nvPr/>
        </p:nvSpPr>
        <p:spPr>
          <a:xfrm rot="10800000">
            <a:off x="1338328" y="3121650"/>
            <a:ext cx="463178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55" name="Google Shape;1055;p15"/>
          <p:cNvSpPr/>
          <p:nvPr/>
        </p:nvSpPr>
        <p:spPr>
          <a:xfrm rot="10800000">
            <a:off x="6175858" y="4461837"/>
            <a:ext cx="450574" cy="21691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ACA4"/>
          </a:solidFill>
          <a:ln w="12700" cap="flat" cmpd="sng">
            <a:solidFill>
              <a:srgbClr val="00A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1358;p13">
            <a:extLst>
              <a:ext uri="{FF2B5EF4-FFF2-40B4-BE49-F238E27FC236}">
                <a16:creationId xmlns:a16="http://schemas.microsoft.com/office/drawing/2014/main" id="{F8FEAF3F-B8D2-555E-594A-C73EDAAC3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C6F1ED12-9BAE-8F81-EF72-79FD3AB971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17" name="Espace réservé pour une image  19">
            <a:extLst>
              <a:ext uri="{FF2B5EF4-FFF2-40B4-BE49-F238E27FC236}">
                <a16:creationId xmlns:a16="http://schemas.microsoft.com/office/drawing/2014/main" id="{4F1CCD18-1D64-5D0E-D564-84E5C7199B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6F48E1E-0273-3516-3BCE-3E9D418AA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651DF65-2850-119D-5CB4-8313A1D0DBEA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9C2AF9-F1CB-5252-CD3A-0836507CCEA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A23C9E-0125-5656-B742-0C082BD14FBD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2E22C5-2884-D8F7-F8D7-38718EC9DFB8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D83187D-BFE4-8D07-9982-37F61B425E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10E9526-E045-40F8-AFAE-9352A60ED1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DDF7798-25E7-BB40-07C2-45A6569541F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18756</TotalTime>
  <Words>1386</Words>
  <Application>Microsoft Office PowerPoint</Application>
  <PresentationFormat>Affichage à l'écran (4:3)</PresentationFormat>
  <Paragraphs>327</Paragraphs>
  <Slides>50</Slides>
  <Notes>4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50</vt:i4>
      </vt:variant>
    </vt:vector>
  </HeadingPairs>
  <TitlesOfParts>
    <vt:vector size="79" baseType="lpstr">
      <vt:lpstr>Calibri</vt:lpstr>
      <vt:lpstr>Modern Love</vt:lpstr>
      <vt:lpstr>Microsoft Uighur</vt:lpstr>
      <vt:lpstr>Dosis ExtraBold</vt:lpstr>
      <vt:lpstr>Dosis Medium</vt:lpstr>
      <vt:lpstr>Wingdings</vt:lpstr>
      <vt:lpstr>Noto Sans Symbols</vt:lpstr>
      <vt:lpstr>Calibri Light</vt:lpstr>
      <vt:lpstr>Arial</vt:lpstr>
      <vt:lpstr>Dosis SemiBold</vt:lpstr>
      <vt:lpstr>Dosis</vt:lpstr>
      <vt:lpstr>Office Theme 2013 - 2022</vt:lpstr>
      <vt:lpstr>00_Env-Enseignant</vt:lpstr>
      <vt:lpstr>1_01- نشاط اعتيادي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3_Env-Apprenant_Tmplt</vt:lpstr>
      <vt:lpstr>2_Simple Light</vt:lpstr>
      <vt:lpstr>1_04- قراءة/ كتابة</vt:lpstr>
      <vt:lpstr>2_04- قراءة/ كتابة</vt:lpstr>
      <vt:lpstr>اختتام الحصة</vt:lpstr>
      <vt:lpstr>قراءة</vt:lpstr>
      <vt:lpstr>1_Env-Enseignant</vt:lpstr>
      <vt:lpstr>5_Env-Apprenant_Tmplt</vt:lpstr>
      <vt:lpstr>2_01- نشاط اعتيادي</vt:lpstr>
      <vt:lpstr>3_04- قراءة/ كتابة</vt:lpstr>
      <vt:lpstr>Présentation PowerPoint</vt:lpstr>
      <vt:lpstr>Présentation PowerPoint</vt:lpstr>
      <vt:lpstr>تنظيم حصص الأسبوع</vt:lpstr>
      <vt:lpstr>هيكلة حصة اليوم</vt:lpstr>
      <vt:lpstr>مرحبا بكم. سننطلق في حصة اللغة العربية.</vt:lpstr>
      <vt:lpstr>Présentation PowerPoint</vt:lpstr>
      <vt:lpstr> انشطة اعتيادية</vt:lpstr>
      <vt:lpstr> في حصة اليوم، ستقومون بقراءة جملة وفقرة جديدة بدقة واسترسال.</vt:lpstr>
      <vt:lpstr> انتبهوا لقراءتي؛ سأعين من بينكم من سيقرأ بعدي</vt:lpstr>
      <vt:lpstr> الآن، سأختار من سيقرأ، يتناوب 3 متعلمين على القراءة (الفئة د)، </vt:lpstr>
      <vt:lpstr>استمعوا جيدا لقراءتي.</vt:lpstr>
      <vt:lpstr> الآن، من سمع اسمَه يتقدم لقراءة النص مثلي. (3 متعلمين الفئة ج وب)</vt:lpstr>
      <vt:lpstr> قراءة 1 </vt:lpstr>
      <vt:lpstr>الآن سنقرأ نصا بعنوان "دَرْسٌ في الْحَياة"</vt:lpstr>
      <vt:lpstr>قبل قراءة النص، ستتعرفون مفرداتٍ ستساعدكم على الفهم.</vt:lpstr>
      <vt:lpstr>ما التعريف المناسب لكل كلمة؟ </vt:lpstr>
      <vt:lpstr>من يقرأ؟ </vt:lpstr>
      <vt:lpstr>هل  سبق لكم التعرض للسخرية من طرف شخص ما؟   كيف تعاملتم مع الأمر؟</vt:lpstr>
      <vt:lpstr>انطلاقا من العنوان والصورة، ما توقعاتكم حول النص؟</vt:lpstr>
      <vt:lpstr>خذوا كراساتكم على الصفحتين 10 و 11 .اقرأوا النص للتحقق من توقعاتكم. 3 دقائق </vt:lpstr>
      <vt:lpstr>من كان توقعه موافقا لمضمون النص ؟ ما الذي يدل على ذلك من النص القرائي؟.</vt:lpstr>
      <vt:lpstr>تابعوا معي ، سأقرأ الجزء الأول من النص.</vt:lpstr>
      <vt:lpstr>الآن، سأعين 3 تلاميذ لقراءة فقرات الجزء الثاني – تابعوا </vt:lpstr>
      <vt:lpstr>نتحقق الآن من فهمكم للنص. من الشخصيات المذكورة في النص؟</vt:lpstr>
      <vt:lpstr>من يقرأ  الجمل التي تدل على ذلك في النص؟</vt:lpstr>
      <vt:lpstr>لِماذا خاصَمَ إيّاد أَنَساً؟</vt:lpstr>
      <vt:lpstr>من يقرأ  الجملة التي تدل على ذلك في النص؟</vt:lpstr>
      <vt:lpstr> قراءة 2</vt:lpstr>
      <vt:lpstr> ستتدربون على استخراج معلومات باعتماد استراتيجية الكلمات المفاتيح. تابعوا الشريط. </vt:lpstr>
      <vt:lpstr>عرض فيديو استراتيجية  الكلمات المفاتيح </vt:lpstr>
      <vt:lpstr>من يذكرنا بالخطوات؟ </vt:lpstr>
      <vt:lpstr>الآن؛  خذوا كراساتكم على الصفحة رقم 12</vt:lpstr>
      <vt:lpstr> أجيبوا عن السؤال الثاني لتطبيق خطوات الاستراتيجية. أمامكم دقيقتان. </vt:lpstr>
      <vt:lpstr>في ثنائيات؛ ناقشوا كيف طبقتم خطوات الاستراتيجية </vt:lpstr>
      <vt:lpstr>من يقرأ الجواب؟ من يقرأ المقطع من النص حيث الإجابة؟ </vt:lpstr>
      <vt:lpstr>من يقرأ الجواب؟ من يقرأ المقطع من النص حيث الإجابة؟ </vt:lpstr>
      <vt:lpstr>من يقرأ السؤال؟ </vt:lpstr>
      <vt:lpstr>من يقرأ  الجملة التي تدل على ذلك في النص؟</vt:lpstr>
      <vt:lpstr>من يقرأ السؤال؟</vt:lpstr>
      <vt:lpstr> من يقرأ المقطع الذي وجدتم فيه الجواب؟ </vt:lpstr>
      <vt:lpstr>هل نَجَحَتْ نَصيحَةُ ٱلْجَدِّ؟</vt:lpstr>
      <vt:lpstr>بالفعل؛ نجحت النصيحة – من يقرأ ما يدل على ذلك في النص؟ </vt:lpstr>
      <vt:lpstr>الآن؛ خذوا كراساتكم الصفحة 12</vt:lpstr>
      <vt:lpstr>أنجزوا التمرين على كراساتكم. سأمر لمساعدتكم وتقييم إنجازاتكم.  أمامكم 4 دقائق.  </vt:lpstr>
      <vt:lpstr>انتبهوا للتصحيح   - من يقرأ جوابه عن السؤال الأول؟ </vt:lpstr>
      <vt:lpstr>اختــتام الحــصة</vt:lpstr>
      <vt:lpstr>ماذا تعلمتم اليوم؟</vt:lpstr>
      <vt:lpstr>خذوا دفاتر المنزل، سجلوا الواجب المنزلي.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rachida elbaraka</cp:lastModifiedBy>
  <cp:revision>1</cp:revision>
  <dcterms:created xsi:type="dcterms:W3CDTF">2023-09-20T21:35:22Z</dcterms:created>
  <dcterms:modified xsi:type="dcterms:W3CDTF">2025-10-26T17:56:20Z</dcterms:modified>
</cp:coreProperties>
</file>